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legacyDiagramText4.bin" ContentType="application/vnd.ms-office.legacyDiagramTex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6" r:id="rId2"/>
    <p:sldId id="357" r:id="rId3"/>
    <p:sldId id="358" r:id="rId4"/>
    <p:sldId id="359" r:id="rId5"/>
    <p:sldId id="360" r:id="rId6"/>
    <p:sldId id="365" r:id="rId7"/>
    <p:sldId id="366" r:id="rId8"/>
    <p:sldId id="367" r:id="rId9"/>
    <p:sldId id="369" r:id="rId10"/>
    <p:sldId id="330" r:id="rId11"/>
    <p:sldId id="257" r:id="rId12"/>
    <p:sldId id="331" r:id="rId13"/>
    <p:sldId id="332" r:id="rId14"/>
    <p:sldId id="327" r:id="rId15"/>
    <p:sldId id="329" r:id="rId16"/>
    <p:sldId id="336" r:id="rId17"/>
    <p:sldId id="328" r:id="rId18"/>
    <p:sldId id="335" r:id="rId19"/>
    <p:sldId id="348" r:id="rId20"/>
    <p:sldId id="334" r:id="rId21"/>
    <p:sldId id="322" r:id="rId22"/>
    <p:sldId id="349" r:id="rId23"/>
    <p:sldId id="318" r:id="rId24"/>
    <p:sldId id="262" r:id="rId25"/>
    <p:sldId id="278" r:id="rId26"/>
    <p:sldId id="264" r:id="rId27"/>
    <p:sldId id="368" r:id="rId28"/>
    <p:sldId id="313" r:id="rId29"/>
    <p:sldId id="312" r:id="rId30"/>
    <p:sldId id="320" r:id="rId31"/>
    <p:sldId id="319" r:id="rId32"/>
    <p:sldId id="279" r:id="rId33"/>
    <p:sldId id="354" r:id="rId34"/>
    <p:sldId id="364" r:id="rId35"/>
    <p:sldId id="263" r:id="rId36"/>
    <p:sldId id="323" r:id="rId37"/>
    <p:sldId id="274" r:id="rId38"/>
    <p:sldId id="280" r:id="rId39"/>
    <p:sldId id="282" r:id="rId40"/>
    <p:sldId id="283" r:id="rId41"/>
    <p:sldId id="284" r:id="rId42"/>
    <p:sldId id="286" r:id="rId43"/>
    <p:sldId id="288" r:id="rId44"/>
    <p:sldId id="289" r:id="rId45"/>
    <p:sldId id="291" r:id="rId46"/>
    <p:sldId id="296" r:id="rId47"/>
    <p:sldId id="363" r:id="rId48"/>
    <p:sldId id="355" r:id="rId49"/>
    <p:sldId id="352" r:id="rId50"/>
    <p:sldId id="346" r:id="rId51"/>
    <p:sldId id="347" r:id="rId52"/>
    <p:sldId id="353" r:id="rId53"/>
    <p:sldId id="361" r:id="rId54"/>
    <p:sldId id="36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B0D4-8312-4D8C-BF81-CF372CDA4945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ED4CC-C02F-4945-8925-3CD11A82F8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Systemes</a:t>
            </a:r>
            <a:r>
              <a:rPr lang="fr-FR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 complexes-Avril 2012 LOTAMP </a:t>
            </a:r>
            <a:r>
              <a:rPr lang="fr-FR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: Laboratoire Orsay-Tunis sur les Atomes, </a:t>
            </a:r>
            <a:r>
              <a:rPr lang="fr-FR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Molecules</a:t>
            </a:r>
            <a:r>
              <a:rPr lang="fr-FR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, Plasmas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Source: Wikipedia</a:t>
            </a:r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04B6-7495-411B-8543-C68A844F34F4}" type="slidenum">
              <a:rPr lang="fr-FR" smtClean="0"/>
              <a:pPr/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F1CEE-5FDB-4F43-A61C-3ABDFE0AAFD8}" type="slidenum">
              <a:rPr lang="fr-FR"/>
              <a:pPr/>
              <a:t>19</a:t>
            </a:fld>
            <a:endParaRPr lang="fr-F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Lumière</a:t>
            </a:r>
            <a:r>
              <a:rPr lang="fr-FR">
                <a:sym typeface="Wingdings" pitchFamily="2" charset="2"/>
              </a:rPr>
              <a:t> diagnostic; thérapie</a:t>
            </a:r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Molécules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DC25E-E872-42F9-B983-B389CB43443A}" type="slidenum">
              <a:rPr lang="fr-FR"/>
              <a:pPr/>
              <a:t>24</a:t>
            </a:fld>
            <a:endParaRPr lang="fr-FR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Molecular structure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344CC-94B5-423C-81B0-EEDED6D1647E}" type="slidenum">
              <a:rPr lang="fr-FR"/>
              <a:pPr/>
              <a:t>25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1" lang="fr-FR" b="1"/>
              <a:t>Les solides LaMnO3+</a:t>
            </a:r>
            <a:r>
              <a:rPr kumimoji="1" lang="fr-FR" b="1">
                <a:sym typeface="Symbol" pitchFamily="18" charset="2"/>
              </a:rPr>
              <a:t> de structure type pérovskite: Préparation, étude physico- chimique et activité catalytique dans la réaction de combustion de méthane</a:t>
            </a:r>
            <a:r>
              <a:rPr kumimoji="1" lang="fr-FR"/>
              <a:t>  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Phys.quant</a:t>
            </a:r>
            <a:endParaRPr lang="fr-FR" dirty="0" smtClean="0"/>
          </a:p>
          <a:p>
            <a:r>
              <a:rPr lang="fr-FR" dirty="0" smtClean="0"/>
              <a:t>Stat</a:t>
            </a:r>
          </a:p>
          <a:p>
            <a:r>
              <a:rPr lang="fr-FR" dirty="0" err="1" smtClean="0"/>
              <a:t>Dynam</a:t>
            </a:r>
            <a:endParaRPr lang="fr-FR" dirty="0" smtClean="0"/>
          </a:p>
          <a:p>
            <a:r>
              <a:rPr lang="fr-FR" dirty="0" err="1" smtClean="0"/>
              <a:t>Meca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Effet de Serre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86240-8722-40A1-AFA5-705B14687E7A}" type="slidenum">
              <a:rPr lang="fr-FR"/>
              <a:pPr/>
              <a:t>35</a:t>
            </a:fld>
            <a:endParaRPr lang="fr-F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Pollution of the atmosphere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Qualité des huiles- Oxydation des huiles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LOTAMP : Laboratoire Orsay-Tunis sur les Atomes, Molecules, Plasmas</a:t>
            </a:r>
          </a:p>
          <a:p>
            <a:pPr eaLnBrk="1" hangingPunct="1"/>
            <a:r>
              <a:rPr lang="fr-FR" sz="1400" smtClean="0">
                <a:latin typeface="Arial" pitchFamily="34" charset="0"/>
                <a:ea typeface="ＭＳ Ｐゴシック" charset="-128"/>
              </a:rPr>
              <a:t>Effets : ETL </a:t>
            </a:r>
            <a:r>
              <a:rPr lang="fr-FR" smtClean="0">
                <a:latin typeface="Arial" pitchFamily="34" charset="0"/>
                <a:ea typeface="ＭＳ Ｐゴシック" charset="-128"/>
              </a:rPr>
              <a:t>( Sprites , Elves, LEP , Blue-jet )</a:t>
            </a:r>
            <a:r>
              <a:rPr lang="fr-FR" sz="1400" smtClean="0">
                <a:latin typeface="Arial" pitchFamily="34" charset="0"/>
                <a:ea typeface="ＭＳ Ｐゴシック" charset="-128"/>
              </a:rPr>
              <a:t>, SID </a:t>
            </a:r>
            <a:r>
              <a:rPr lang="fr-FR" smtClean="0">
                <a:latin typeface="Arial" pitchFamily="34" charset="0"/>
                <a:ea typeface="ＭＳ Ｐゴシック" charset="-128"/>
              </a:rPr>
              <a:t>(Sudden Ionospheric Disturbances 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1D0F1-F314-43EE-84F6-0FD4FACD1D52}" type="slidenum">
              <a:rPr lang="fr-FR"/>
              <a:pPr/>
              <a:t>41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738CD-46C7-4BA9-A7DF-B146DB09A5CD}" type="slidenum">
              <a:rPr lang="fr-FR"/>
              <a:pPr/>
              <a:t>42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B73CB-930B-4358-8125-549BC6E0E67E}" type="slidenum">
              <a:rPr lang="fr-FR"/>
              <a:pPr/>
              <a:t>45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fr-FR" dirty="0" smtClean="0"/>
              <a:t>Plante</a:t>
            </a:r>
            <a:r>
              <a:rPr lang="fr-FR" baseline="0" dirty="0" smtClean="0"/>
              <a:t> saine</a:t>
            </a:r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A08E9-FC62-4CDD-A674-951183BF8603}" type="slidenum">
              <a:rPr lang="fr-FR"/>
              <a:pPr/>
              <a:t>51</a:t>
            </a:fld>
            <a:endParaRPr lang="fr-FR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contrôler les photons il faut pouvoir connaître celui qui crée les photons</a:t>
            </a:r>
          </a:p>
          <a:p>
            <a:r>
              <a:rPr lang="fr-FR"/>
              <a:t>Monde de la nanotechnologie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 vous remercie pour votre attention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ED4CC-C02F-4945-8925-3CD11A82F882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>
                <a:latin typeface="Arial" pitchFamily="34" charset="0"/>
                <a:ea typeface="ＭＳ Ｐゴシック" charset="-128"/>
              </a:rPr>
              <a:t>Abricot : Comparaison entre différentes espèces , évolution d</a:t>
            </a:r>
            <a:r>
              <a:rPr lang="ja-JP" altLang="fr-FR" smtClean="0">
                <a:latin typeface="Arial" pitchFamily="34" charset="0"/>
                <a:ea typeface="ＭＳ Ｐゴシック" charset="-128"/>
              </a:rPr>
              <a:t>’</a:t>
            </a:r>
            <a:r>
              <a:rPr lang="fr-FR" altLang="ja-JP" smtClean="0">
                <a:latin typeface="Arial" pitchFamily="34" charset="0"/>
                <a:ea typeface="ＭＳ Ｐゴシック" charset="-128"/>
              </a:rPr>
              <a:t>une espèce</a:t>
            </a:r>
          </a:p>
          <a:p>
            <a:pPr eaLnBrk="1" hangingPunct="1"/>
            <a:r>
              <a:rPr lang="fr-FR" smtClean="0">
                <a:latin typeface="Arial" pitchFamily="34" charset="0"/>
                <a:ea typeface="ＭＳ Ｐゴシック" charset="-128"/>
              </a:rPr>
              <a:t>La complémentarité = voir si on peut trouver un lien entre les concentration du calcium et du potassium </a:t>
            </a:r>
          </a:p>
          <a:p>
            <a:pPr eaLnBrk="1" hangingPunct="1"/>
            <a:r>
              <a:rPr lang="fr-FR" smtClean="0">
                <a:latin typeface="Arial" pitchFamily="34" charset="0"/>
                <a:ea typeface="ＭＳ Ｐゴシック" charset="-128"/>
              </a:rPr>
              <a:t>Et les normes en vigueur sur la teneur en sucre et en acide.</a:t>
            </a:r>
          </a:p>
          <a:p>
            <a:pPr eaLnBrk="1" hangingPunct="1"/>
            <a:r>
              <a:rPr lang="fr-FR" smtClean="0">
                <a:latin typeface="Arial" pitchFamily="34" charset="0"/>
                <a:ea typeface="ＭＳ Ｐゴシック" charset="-128"/>
              </a:rPr>
              <a:t>Courbe de calibration a été effectuée.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1EBF2-8B82-4A73-BBAA-BC13A443597C}" type="slidenum">
              <a:rPr lang="fr-FR"/>
              <a:pPr/>
              <a:t>6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Recherche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63897-782F-4B39-A511-FDDA2070B495}" type="slidenum">
              <a:rPr lang="fr-FR"/>
              <a:pPr/>
              <a:t>10</a:t>
            </a:fld>
            <a:endParaRPr lang="fr-F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matière est formée par un agrégat d’</a:t>
            </a:r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atomes</a:t>
            </a:r>
            <a:r>
              <a:rPr lang="fr-FR"/>
              <a:t>, s’attirant mutuellement et en mouvement d’agitation permanente. </a:t>
            </a:r>
          </a:p>
          <a:p>
            <a:r>
              <a:rPr lang="fr-FR"/>
              <a:t>Et ce sont les mêmes atomes que l’on retrouve dans une roche inerte, une planète,  une plante vivante, un être humain, une étoile ,..</a:t>
            </a:r>
          </a:p>
          <a:p>
            <a:r>
              <a:rPr lang="fr-FR"/>
              <a:t>Connaître un atome, sa nature, sa structure, les lois qui régissent son  comportement permet: </a:t>
            </a:r>
          </a:p>
          <a:p>
            <a:endParaRPr lang="fr-FR"/>
          </a:p>
          <a:p>
            <a:r>
              <a:rPr lang="fr-FR"/>
              <a:t>-d’interpréter « simplement » des phénomènes aussi divers que  la lumière , la chaleur, le comportement des gaz, les réactions chimiques, le changement climatique,..</a:t>
            </a:r>
          </a:p>
          <a:p>
            <a:endParaRPr lang="fr-FR"/>
          </a:p>
          <a:p>
            <a:r>
              <a:rPr lang="fr-FR"/>
              <a:t>-d’agir sur ces atomes : contrôler leur mouvement, leur réaction,.. pour gagner de l’énergie, créer de nouveaux matériaux, occuper l’espace, améliorer la qualité de la vie,..</a:t>
            </a:r>
          </a:p>
          <a:p>
            <a:endParaRPr lang="fr-FR"/>
          </a:p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F5841-5DA7-492B-A466-18ED6A5E11B8}" type="slidenum">
              <a:rPr lang="fr-FR"/>
              <a:pPr/>
              <a:t>15</a:t>
            </a:fld>
            <a:endParaRPr lang="fr-F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Leeuwenhoek, holland, Hooke England –monde  cellulaire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FD731-0366-4763-8731-77E9636BD827}" type="slidenum">
              <a:rPr lang="fr-FR"/>
              <a:pPr/>
              <a:t>17</a:t>
            </a:fld>
            <a:endParaRPr lang="fr-FR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rayonnement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International conference on women in Physics-Brazil-May 2005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40869C-3172-479E-BA4E-27B21FEDD8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76AE39-C2E6-4EB2-99C8-2F45DADD88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30F7-FEDB-4DC7-B315-D0363FAFD6DF}" type="datetimeFigureOut">
              <a:rPr lang="fr-FR" smtClean="0"/>
              <a:pPr/>
              <a:t>24/04/2012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C2442-0ECE-4657-8301-1D2C8D398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alila.sevestre@planet.t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jpeg"/><Relationship Id="rId5" Type="http://schemas.openxmlformats.org/officeDocument/2006/relationships/image" Target="../media/image14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c/Spectre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6779D5-ABF2-4770-B0A0-13C5876B7315}" type="slidenum">
              <a:rPr lang="fr-FR"/>
              <a:pPr/>
              <a:t>1</a:t>
            </a:fld>
            <a:endParaRPr lang="fr-F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708275"/>
            <a:ext cx="6324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smtClean="0"/>
              <a:t>Recherche expérimentale , modélisation et applications</a:t>
            </a:r>
          </a:p>
        </p:txBody>
      </p:sp>
      <p:sp>
        <p:nvSpPr>
          <p:cNvPr id="15364" name="Rectangle 31"/>
          <p:cNvSpPr>
            <a:spLocks noChangeArrowheads="1"/>
          </p:cNvSpPr>
          <p:nvPr/>
        </p:nvSpPr>
        <p:spPr bwMode="auto">
          <a:xfrm>
            <a:off x="3087610" y="4337050"/>
            <a:ext cx="3010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Zohra ben Lakhdar-</a:t>
            </a:r>
            <a:r>
              <a:rPr lang="fr-FR" sz="1600" dirty="0" err="1" smtClean="0"/>
              <a:t>Hassen</a:t>
            </a:r>
            <a:r>
              <a:rPr lang="fr-FR" sz="1600" dirty="0" smtClean="0"/>
              <a:t> </a:t>
            </a:r>
            <a:r>
              <a:rPr lang="fr-FR" sz="1600" dirty="0" err="1"/>
              <a:t>Ghalila</a:t>
            </a:r>
            <a:endParaRPr lang="fr-FR" sz="1600" dirty="0"/>
          </a:p>
          <a:p>
            <a:pPr algn="ctr"/>
            <a:r>
              <a:rPr lang="fi-FI" sz="1600" dirty="0">
                <a:hlinkClick r:id="rId3"/>
              </a:rPr>
              <a:t>ghalila.sevestre@planet.tn</a:t>
            </a:r>
            <a:endParaRPr lang="fr-FR" sz="1600" dirty="0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914400" y="1489075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914400" y="1489075"/>
            <a:ext cx="1600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914400" y="1489075"/>
            <a:ext cx="1943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914400" y="1489075"/>
            <a:ext cx="1600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15369" name="Picture 39" descr="lsama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6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2133600" y="1447800"/>
            <a:ext cx="5141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sz="1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Laboratoire de Spectroscopie Atomique Moléculaire et Applications</a:t>
            </a:r>
          </a:p>
        </p:txBody>
      </p:sp>
      <p:pic>
        <p:nvPicPr>
          <p:cNvPr id="15371" name="Picture 48" descr="ut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44488"/>
            <a:ext cx="1112838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53" descr="logo_f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79425"/>
            <a:ext cx="1690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59832" y="6309320"/>
            <a:ext cx="2549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Systemes</a:t>
            </a:r>
            <a:r>
              <a:rPr lang="fr-FR" sz="1200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 complexes-Avril 2012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DA32-0983-43F4-AE6E-BD687928EC27}" type="slidenum">
              <a:rPr lang="fr-FR"/>
              <a:pPr/>
              <a:t>10</a:t>
            </a:fld>
            <a:endParaRPr lang="fr-FR"/>
          </a:p>
        </p:txBody>
      </p:sp>
      <p:sp>
        <p:nvSpPr>
          <p:cNvPr id="206850" name="AutoShape 2"/>
          <p:cNvSpPr>
            <a:spLocks noChangeArrowheads="1"/>
          </p:cNvSpPr>
          <p:nvPr/>
        </p:nvSpPr>
        <p:spPr bwMode="auto">
          <a:xfrm>
            <a:off x="0" y="2780928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539552" y="2852936"/>
          <a:ext cx="817562" cy="631825"/>
        </p:xfrm>
        <a:graphic>
          <a:graphicData uri="http://schemas.openxmlformats.org/presentationml/2006/ole">
            <p:oleObj spid="_x0000_s186370" name="Image Photo Editor" r:id="rId4" imgW="2715004" imgH="2104762" progId="">
              <p:embed/>
            </p:oleObj>
          </a:graphicData>
        </a:graphic>
      </p:graphicFrame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780928"/>
            <a:ext cx="936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3" name="Picture 5" descr="2004-28-b-small_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437112"/>
            <a:ext cx="2669663" cy="2160240"/>
          </a:xfrm>
          <a:prstGeom prst="rect">
            <a:avLst/>
          </a:prstGeom>
          <a:noFill/>
        </p:spPr>
      </p:pic>
      <p:pic>
        <p:nvPicPr>
          <p:cNvPr id="206854" name="Picture 6" descr="2005-01-a-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93096"/>
            <a:ext cx="3059112" cy="1744663"/>
          </a:xfrm>
          <a:prstGeom prst="rect">
            <a:avLst/>
          </a:prstGeom>
          <a:noFill/>
        </p:spPr>
      </p:pic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0" y="-243408"/>
            <a:ext cx="9144000" cy="247760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bg1"/>
                </a:solidFill>
              </a:rPr>
              <a:t>ATOMES – MOLECULES -------------    </a:t>
            </a:r>
            <a:r>
              <a:rPr lang="fr-FR" sz="3200" b="1" dirty="0" err="1" smtClean="0">
                <a:solidFill>
                  <a:schemeClr val="bg1"/>
                </a:solidFill>
              </a:rPr>
              <a:t>UNIVERSde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bg1"/>
                </a:solidFill>
              </a:rPr>
              <a:t>L’INFINIMENT PETIT ----- L’INFINIMENT GRAND</a:t>
            </a:r>
          </a:p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chemeClr val="bg1"/>
                </a:solidFill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</a:rPr>
              <a:t>   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level1-photojour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995936" y="2996952"/>
            <a:ext cx="2231603" cy="172060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5C25-5181-4E37-A70A-55D54BE4F6DB}" type="slidenum">
              <a:rPr lang="fr-FR"/>
              <a:pPr/>
              <a:t>11</a:t>
            </a:fld>
            <a:endParaRPr lang="fr-FR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1595021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endParaRPr lang="en-US" sz="2400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indent="228600"/>
            <a:r>
              <a:rPr lang="en-US" sz="2400" b="1" dirty="0" smtClean="0">
                <a:solidFill>
                  <a:srgbClr val="0070C0"/>
                </a:solidFill>
              </a:rPr>
              <a:t>Les  </a:t>
            </a:r>
            <a:r>
              <a:rPr lang="en-US" sz="2400" b="1" dirty="0" err="1" smtClean="0">
                <a:solidFill>
                  <a:srgbClr val="0070C0"/>
                </a:solidFill>
              </a:rPr>
              <a:t>atomes</a:t>
            </a:r>
            <a:r>
              <a:rPr lang="en-US" sz="2400" b="1" dirty="0" smtClean="0">
                <a:solidFill>
                  <a:srgbClr val="0070C0"/>
                </a:solidFill>
              </a:rPr>
              <a:t>  et les molecules </a:t>
            </a:r>
          </a:p>
          <a:p>
            <a:pPr indent="228600"/>
            <a:r>
              <a:rPr lang="en-US" sz="2400" b="1" dirty="0" smtClean="0">
                <a:solidFill>
                  <a:srgbClr val="0070C0"/>
                </a:solidFill>
              </a:rPr>
              <a:t>	-</a:t>
            </a:r>
            <a:r>
              <a:rPr lang="en-US" sz="2400" b="1" dirty="0" err="1" smtClean="0">
                <a:solidFill>
                  <a:srgbClr val="0070C0"/>
                </a:solidFill>
              </a:rPr>
              <a:t>tantôt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s’attirent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ou</a:t>
            </a:r>
            <a:r>
              <a:rPr lang="en-US" sz="2400" b="1" dirty="0" smtClean="0">
                <a:solidFill>
                  <a:srgbClr val="0070C0"/>
                </a:solidFill>
              </a:rPr>
              <a:t> se </a:t>
            </a:r>
            <a:r>
              <a:rPr lang="en-US" sz="2400" b="1" dirty="0" err="1" smtClean="0">
                <a:solidFill>
                  <a:srgbClr val="0070C0"/>
                </a:solidFill>
              </a:rPr>
              <a:t>lient</a:t>
            </a:r>
            <a:r>
              <a:rPr lang="en-US" sz="2400" b="1" dirty="0" smtClean="0">
                <a:solidFill>
                  <a:srgbClr val="0070C0"/>
                </a:solidFill>
              </a:rPr>
              <a:t> les </a:t>
            </a:r>
            <a:r>
              <a:rPr lang="en-US" sz="2400" b="1" dirty="0" err="1" smtClean="0">
                <a:solidFill>
                  <a:srgbClr val="0070C0"/>
                </a:solidFill>
              </a:rPr>
              <a:t>uns</a:t>
            </a:r>
            <a:r>
              <a:rPr lang="en-US" sz="2400" b="1" dirty="0" smtClean="0">
                <a:solidFill>
                  <a:srgbClr val="0070C0"/>
                </a:solidFill>
              </a:rPr>
              <a:t> aux </a:t>
            </a:r>
            <a:r>
              <a:rPr lang="en-US" sz="2400" b="1" dirty="0" err="1" smtClean="0">
                <a:solidFill>
                  <a:srgbClr val="0070C0"/>
                </a:solidFill>
              </a:rPr>
              <a:t>autres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molécules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indent="228600"/>
            <a:r>
              <a:rPr lang="en-US" sz="2400" b="1" dirty="0" smtClean="0">
                <a:solidFill>
                  <a:srgbClr val="0070C0"/>
                </a:solidFill>
              </a:rPr>
              <a:t>	-</a:t>
            </a:r>
            <a:r>
              <a:rPr lang="en-US" sz="2400" b="1" dirty="0" err="1" smtClean="0">
                <a:solidFill>
                  <a:srgbClr val="0070C0"/>
                </a:solidFill>
              </a:rPr>
              <a:t>tantôt</a:t>
            </a:r>
            <a:r>
              <a:rPr lang="en-US" sz="2400" b="1" dirty="0" smtClean="0">
                <a:solidFill>
                  <a:srgbClr val="0070C0"/>
                </a:solidFill>
              </a:rPr>
              <a:t> ne </a:t>
            </a:r>
            <a:r>
              <a:rPr lang="en-US" sz="2400" b="1" dirty="0" err="1" smtClean="0">
                <a:solidFill>
                  <a:srgbClr val="0070C0"/>
                </a:solidFill>
              </a:rPr>
              <a:t>s’attirent</a:t>
            </a:r>
            <a:r>
              <a:rPr lang="en-US" sz="2400" b="1" dirty="0" smtClean="0">
                <a:solidFill>
                  <a:srgbClr val="0070C0"/>
                </a:solidFill>
              </a:rPr>
              <a:t> pas </a:t>
            </a:r>
            <a:r>
              <a:rPr lang="en-US" sz="2400" b="1" dirty="0" err="1" smtClean="0">
                <a:solidFill>
                  <a:srgbClr val="0070C0"/>
                </a:solidFill>
              </a:rPr>
              <a:t>ou</a:t>
            </a:r>
            <a:r>
              <a:rPr lang="en-US" sz="2400" b="1" dirty="0" smtClean="0">
                <a:solidFill>
                  <a:srgbClr val="0070C0"/>
                </a:solidFill>
              </a:rPr>
              <a:t> se </a:t>
            </a:r>
            <a:r>
              <a:rPr lang="en-US" sz="2400" b="1" dirty="0" err="1" smtClean="0">
                <a:solidFill>
                  <a:srgbClr val="0070C0"/>
                </a:solidFill>
              </a:rPr>
              <a:t>repoussent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</a:p>
          <a:p>
            <a:pPr indent="228600"/>
            <a:endParaRPr lang="en-US" sz="2400" b="1" dirty="0" smtClean="0">
              <a:solidFill>
                <a:srgbClr val="0070C0"/>
              </a:solidFill>
            </a:endParaRPr>
          </a:p>
          <a:p>
            <a:pPr indent="228600"/>
            <a:r>
              <a:rPr lang="en-US" sz="2400" b="1" dirty="0" err="1" smtClean="0">
                <a:solidFill>
                  <a:srgbClr val="0070C0"/>
                </a:solidFill>
              </a:rPr>
              <a:t>Cet</a:t>
            </a:r>
            <a:r>
              <a:rPr lang="en-US" sz="2400" b="1" dirty="0" smtClean="0">
                <a:solidFill>
                  <a:srgbClr val="0070C0"/>
                </a:solidFill>
              </a:rPr>
              <a:t> amour  </a:t>
            </a:r>
            <a:r>
              <a:rPr lang="en-US" sz="2400" b="1" dirty="0" err="1" smtClean="0">
                <a:solidFill>
                  <a:srgbClr val="0070C0"/>
                </a:solidFill>
              </a:rPr>
              <a:t>ou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refus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dynamique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dans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cette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société</a:t>
            </a:r>
            <a:r>
              <a:rPr lang="en-US" sz="2400" b="1" dirty="0" smtClean="0">
                <a:solidFill>
                  <a:srgbClr val="0070C0"/>
                </a:solidFill>
              </a:rPr>
              <a:t> des </a:t>
            </a:r>
            <a:r>
              <a:rPr lang="en-US" sz="2400" b="1" dirty="0" err="1" smtClean="0">
                <a:solidFill>
                  <a:srgbClr val="0070C0"/>
                </a:solidFill>
              </a:rPr>
              <a:t>atomes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est</a:t>
            </a:r>
            <a:r>
              <a:rPr lang="en-US" sz="2400" b="1" dirty="0" smtClean="0">
                <a:solidFill>
                  <a:srgbClr val="0070C0"/>
                </a:solidFill>
              </a:rPr>
              <a:t> à </a:t>
            </a:r>
            <a:r>
              <a:rPr lang="en-US" sz="2400" b="1" dirty="0" err="1" smtClean="0">
                <a:solidFill>
                  <a:srgbClr val="0070C0"/>
                </a:solidFill>
              </a:rPr>
              <a:t>l’origine</a:t>
            </a:r>
            <a:r>
              <a:rPr lang="en-US" sz="2400" b="1" dirty="0" smtClean="0">
                <a:solidFill>
                  <a:srgbClr val="0070C0"/>
                </a:solidFill>
              </a:rPr>
              <a:t> des: </a:t>
            </a:r>
            <a:endParaRPr lang="en-US" sz="2400" b="1" dirty="0">
              <a:solidFill>
                <a:srgbClr val="0070C0"/>
              </a:solidFill>
            </a:endParaRPr>
          </a:p>
          <a:p>
            <a:pPr indent="228600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70C0"/>
                </a:solidFill>
              </a:rPr>
              <a:t> des </a:t>
            </a:r>
            <a:r>
              <a:rPr lang="en-US" sz="2400" b="1" dirty="0" err="1" smtClean="0">
                <a:solidFill>
                  <a:srgbClr val="0070C0"/>
                </a:solidFill>
              </a:rPr>
              <a:t>différentes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formes</a:t>
            </a:r>
            <a:r>
              <a:rPr lang="en-US" sz="2400" b="1" dirty="0" smtClean="0">
                <a:solidFill>
                  <a:srgbClr val="0070C0"/>
                </a:solidFill>
              </a:rPr>
              <a:t> et phases des substances</a:t>
            </a:r>
            <a:endParaRPr lang="en-US" sz="2400" b="1" dirty="0">
              <a:solidFill>
                <a:srgbClr val="0070C0"/>
              </a:solidFill>
            </a:endParaRPr>
          </a:p>
          <a:p>
            <a:pPr indent="228600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des transformations de </a:t>
            </a:r>
            <a:r>
              <a:rPr lang="en-US" sz="2400" b="1" dirty="0" err="1" smtClean="0">
                <a:solidFill>
                  <a:srgbClr val="0070C0"/>
                </a:solidFill>
              </a:rPr>
              <a:t>ces</a:t>
            </a:r>
            <a:r>
              <a:rPr lang="en-US" sz="2400" b="1" dirty="0" smtClean="0">
                <a:solidFill>
                  <a:srgbClr val="0070C0"/>
                </a:solidFill>
              </a:rPr>
              <a:t>  substances en </a:t>
            </a:r>
            <a:r>
              <a:rPr lang="en-US" sz="2400" b="1" dirty="0" err="1" smtClean="0">
                <a:solidFill>
                  <a:srgbClr val="0070C0"/>
                </a:solidFill>
              </a:rPr>
              <a:t>d’autres</a:t>
            </a:r>
            <a:r>
              <a:rPr lang="en-US" sz="2400" b="1" dirty="0" smtClean="0">
                <a:solidFill>
                  <a:srgbClr val="0070C0"/>
                </a:solidFill>
              </a:rPr>
              <a:t> substances</a:t>
            </a:r>
          </a:p>
          <a:p>
            <a:pPr indent="228600"/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de la nature et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propriétés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de la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matière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inerte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  <a:p>
            <a:pPr indent="228600"/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	 de la nature, du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développement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et de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l’état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de santé de la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matière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sym typeface="Wingdings" pitchFamily="2" charset="2"/>
              </a:rPr>
              <a:t>vivante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53955" name="Picture 3" descr="Atomic and Molecular Physic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582" y="0"/>
            <a:ext cx="1369418" cy="13694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752432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indent="228600"/>
            <a:endParaRPr lang="en-US" sz="2800" b="1" dirty="0" smtClean="0">
              <a:solidFill>
                <a:schemeClr val="bg1"/>
              </a:solidFill>
            </a:endParaRPr>
          </a:p>
          <a:p>
            <a:pPr indent="228600" algn="ctr"/>
            <a:r>
              <a:rPr lang="en-US" sz="3200" b="1" dirty="0" smtClean="0">
                <a:solidFill>
                  <a:schemeClr val="bg1"/>
                </a:solidFill>
              </a:rPr>
              <a:t>ATOMES  -  MOLECULES</a:t>
            </a:r>
          </a:p>
          <a:p>
            <a:pPr indent="228600"/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en-US" sz="3200" b="1" dirty="0" smtClean="0">
                <a:solidFill>
                  <a:srgbClr val="0070C0"/>
                </a:solidFill>
              </a:rPr>
              <a:t>Le 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des </a:t>
            </a:r>
            <a:r>
              <a:rPr lang="en-US" sz="3200" b="1" dirty="0" err="1" smtClean="0">
                <a:solidFill>
                  <a:srgbClr val="0070C0"/>
                </a:solidFill>
              </a:rPr>
              <a:t>atomes</a:t>
            </a:r>
            <a:r>
              <a:rPr lang="en-US" sz="3200" b="1" dirty="0" smtClean="0">
                <a:solidFill>
                  <a:srgbClr val="0070C0"/>
                </a:solidFill>
              </a:rPr>
              <a:t> et </a:t>
            </a:r>
            <a:r>
              <a:rPr lang="en-US" sz="3200" b="1" dirty="0" err="1" smtClean="0">
                <a:solidFill>
                  <a:srgbClr val="0070C0"/>
                </a:solidFill>
              </a:rPr>
              <a:t>molécules</a:t>
            </a:r>
            <a:r>
              <a:rPr lang="en-US" sz="3200" b="1" dirty="0" smtClean="0">
                <a:solidFill>
                  <a:srgbClr val="0070C0"/>
                </a:solidFill>
              </a:rPr>
              <a:t> ? 	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 de la nature, </a:t>
            </a:r>
          </a:p>
          <a:p>
            <a:pPr indent="228600"/>
            <a:r>
              <a:rPr lang="en-US" sz="3200" b="1" dirty="0" smtClean="0">
                <a:solidFill>
                  <a:srgbClr val="0070C0"/>
                </a:solidFill>
              </a:rPr>
              <a:t>	 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des </a:t>
            </a:r>
            <a:r>
              <a:rPr lang="en-US" sz="3200" b="1" dirty="0" err="1" smtClean="0">
                <a:solidFill>
                  <a:srgbClr val="0070C0"/>
                </a:solidFill>
              </a:rPr>
              <a:t>hommes</a:t>
            </a:r>
            <a:r>
              <a:rPr lang="en-US" sz="3200" b="1" dirty="0" smtClean="0">
                <a:solidFill>
                  <a:srgbClr val="0070C0"/>
                </a:solidFill>
              </a:rPr>
              <a:t> et </a:t>
            </a:r>
            <a:r>
              <a:rPr lang="en-US" sz="3200" b="1" dirty="0" err="1" smtClean="0">
                <a:solidFill>
                  <a:srgbClr val="0070C0"/>
                </a:solidFill>
              </a:rPr>
              <a:t>sociétés</a:t>
            </a:r>
            <a:r>
              <a:rPr lang="en-US" sz="3200" b="1" dirty="0" smtClean="0">
                <a:solidFill>
                  <a:srgbClr val="0070C0"/>
                </a:solidFill>
              </a:rPr>
              <a:t>! </a:t>
            </a:r>
          </a:p>
          <a:p>
            <a:pPr indent="228600"/>
            <a:endParaRPr lang="en-US" sz="3200" b="1" dirty="0" smtClean="0">
              <a:solidFill>
                <a:srgbClr val="0070C0"/>
              </a:solidFill>
            </a:endParaRPr>
          </a:p>
          <a:p>
            <a:pPr indent="228600"/>
            <a:r>
              <a:rPr lang="en-US" sz="3200" b="1" dirty="0" smtClean="0">
                <a:solidFill>
                  <a:srgbClr val="0070C0"/>
                </a:solidFill>
              </a:rPr>
              <a:t>Comment </a:t>
            </a:r>
            <a:r>
              <a:rPr lang="en-US" sz="3200" b="1" dirty="0" err="1" smtClean="0">
                <a:solidFill>
                  <a:srgbClr val="0070C0"/>
                </a:solidFill>
              </a:rPr>
              <a:t>étudier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ce</a:t>
            </a:r>
            <a:r>
              <a:rPr lang="en-US" sz="3200" b="1" dirty="0" smtClean="0">
                <a:solidFill>
                  <a:srgbClr val="0070C0"/>
                </a:solidFill>
              </a:rPr>
              <a:t> monde ? </a:t>
            </a:r>
          </a:p>
          <a:p>
            <a:pPr indent="228600"/>
            <a:r>
              <a:rPr lang="en-US" sz="3200" b="1" dirty="0" smtClean="0">
                <a:solidFill>
                  <a:srgbClr val="0070C0"/>
                </a:solidFill>
              </a:rPr>
              <a:t>Observer le 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des </a:t>
            </a:r>
            <a:r>
              <a:rPr lang="en-US" sz="3200" b="1" dirty="0" err="1" smtClean="0">
                <a:solidFill>
                  <a:srgbClr val="0070C0"/>
                </a:solidFill>
              </a:rPr>
              <a:t>atomes</a:t>
            </a:r>
            <a:r>
              <a:rPr lang="en-US" sz="3200" b="1" dirty="0" smtClean="0">
                <a:solidFill>
                  <a:srgbClr val="0070C0"/>
                </a:solidFill>
              </a:rPr>
              <a:t> et 								      </a:t>
            </a:r>
            <a:r>
              <a:rPr lang="en-US" sz="3200" b="1" dirty="0" err="1" smtClean="0">
                <a:solidFill>
                  <a:srgbClr val="0070C0"/>
                </a:solidFill>
              </a:rPr>
              <a:t>molécules</a:t>
            </a:r>
            <a:r>
              <a:rPr lang="en-US" sz="3200" b="1" dirty="0" smtClean="0">
                <a:solidFill>
                  <a:srgbClr val="0070C0"/>
                </a:solidFill>
              </a:rPr>
              <a:t>, </a:t>
            </a:r>
          </a:p>
          <a:p>
            <a:pPr indent="228600"/>
            <a:r>
              <a:rPr lang="en-US" sz="3200" b="1" dirty="0" smtClean="0">
                <a:solidFill>
                  <a:srgbClr val="0070C0"/>
                </a:solidFill>
              </a:rPr>
              <a:t>Dialoguer, </a:t>
            </a:r>
            <a:r>
              <a:rPr lang="en-US" sz="3200" b="1" dirty="0" err="1" smtClean="0">
                <a:solidFill>
                  <a:srgbClr val="0070C0"/>
                </a:solidFill>
              </a:rPr>
              <a:t>écouter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nano</a:t>
            </a:r>
            <a:r>
              <a:rPr lang="en-US" sz="3200" b="1" dirty="0" smtClean="0">
                <a:solidFill>
                  <a:srgbClr val="0070C0"/>
                </a:solidFill>
              </a:rPr>
              <a:t> - monde </a:t>
            </a:r>
          </a:p>
          <a:p>
            <a:pPr indent="228600"/>
            <a:r>
              <a:rPr lang="en-US" sz="3200" b="1" dirty="0" err="1" smtClean="0">
                <a:solidFill>
                  <a:srgbClr val="0070C0"/>
                </a:solidFill>
              </a:rPr>
              <a:t>Expliquer</a:t>
            </a:r>
            <a:r>
              <a:rPr lang="en-US" sz="3200" b="1" dirty="0" smtClean="0">
                <a:solidFill>
                  <a:srgbClr val="0070C0"/>
                </a:solidFill>
              </a:rPr>
              <a:t>  les raisons de </a:t>
            </a:r>
            <a:r>
              <a:rPr lang="en-US" sz="3200" b="1" dirty="0" err="1" smtClean="0">
                <a:solidFill>
                  <a:srgbClr val="0070C0"/>
                </a:solidFill>
              </a:rPr>
              <a:t>ce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   	</a:t>
            </a:r>
            <a:r>
              <a:rPr lang="en-US" sz="3200" b="1" dirty="0" err="1" smtClean="0">
                <a:solidFill>
                  <a:srgbClr val="0070C0"/>
                </a:solidFill>
              </a:rPr>
              <a:t>Comprendre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comportement</a:t>
            </a:r>
            <a:r>
              <a:rPr lang="en-US" sz="3200" b="1" dirty="0" smtClean="0">
                <a:solidFill>
                  <a:srgbClr val="0070C0"/>
                </a:solidFill>
              </a:rPr>
              <a:t> , </a:t>
            </a:r>
          </a:p>
          <a:p>
            <a:pPr indent="228600"/>
            <a:endParaRPr lang="en-US" sz="3200" b="1" dirty="0" smtClean="0">
              <a:solidFill>
                <a:srgbClr val="0070C0"/>
              </a:solidFill>
            </a:endParaRPr>
          </a:p>
          <a:p>
            <a:pPr indent="228600"/>
            <a:r>
              <a:rPr lang="en-US" sz="3200" b="1" dirty="0" err="1" smtClean="0">
                <a:solidFill>
                  <a:srgbClr val="00B050"/>
                </a:solidFill>
              </a:rPr>
              <a:t>Agir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sur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nano</a:t>
            </a:r>
            <a:r>
              <a:rPr lang="en-US" sz="3200" b="1" dirty="0" smtClean="0">
                <a:solidFill>
                  <a:srgbClr val="00B050"/>
                </a:solidFill>
              </a:rPr>
              <a:t>-monde?</a:t>
            </a:r>
          </a:p>
          <a:p>
            <a:pPr indent="228600"/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D642-748E-40E7-ADA3-CDAD153F59D7}" type="slidenum">
              <a:rPr lang="fr-FR"/>
              <a:pPr/>
              <a:t>13</a:t>
            </a:fld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917912"/>
            <a:ext cx="9144000" cy="59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Times New Roman" pitchFamily="18" charset="0"/>
              </a:rPr>
              <a:t>L’évolution </a:t>
            </a:r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de l’Homme est fonction </a:t>
            </a:r>
            <a:r>
              <a:rPr lang="fr-FR" sz="2400" b="1" dirty="0">
                <a:solidFill>
                  <a:schemeClr val="tx2"/>
                </a:solidFill>
                <a:latin typeface="Times New Roman" pitchFamily="18" charset="0"/>
              </a:rPr>
              <a:t>de son savoir</a:t>
            </a:r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fr-FR" sz="2400" dirty="0" smtClean="0">
                <a:solidFill>
                  <a:schemeClr val="tx2"/>
                </a:solidFill>
                <a:latin typeface="Times New Roman" pitchFamily="18" charset="0"/>
              </a:rPr>
              <a:t>de sa </a:t>
            </a:r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conception de l’Univers, son interaction avec </a:t>
            </a:r>
            <a:r>
              <a:rPr lang="fr-FR" sz="2400" dirty="0" smtClean="0">
                <a:solidFill>
                  <a:schemeClr val="tx2"/>
                </a:solidFill>
                <a:latin typeface="Times New Roman" pitchFamily="18" charset="0"/>
              </a:rPr>
              <a:t>le monde, avec l’Univers</a:t>
            </a:r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, le contrôle de son bien être, .... </a:t>
            </a:r>
          </a:p>
          <a:p>
            <a:endParaRPr lang="fr-FR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fr-FR" sz="2800" b="1" dirty="0">
                <a:solidFill>
                  <a:schemeClr val="tx2"/>
                </a:solidFill>
                <a:latin typeface="Times New Roman" pitchFamily="18" charset="0"/>
              </a:rPr>
              <a:t>dépend de sa vision du monde</a:t>
            </a:r>
          </a:p>
          <a:p>
            <a:pPr algn="ctr"/>
            <a:r>
              <a:rPr lang="fr-FR" sz="2800" b="1" dirty="0">
                <a:solidFill>
                  <a:schemeClr val="tx2"/>
                </a:solidFill>
                <a:latin typeface="Times New Roman" pitchFamily="18" charset="0"/>
              </a:rPr>
              <a:t>Vision virtuelle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fr-FR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fr-FR" sz="28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Times New Roman" pitchFamily="18" charset="0"/>
              </a:rPr>
              <a:t>développement </a:t>
            </a:r>
            <a:r>
              <a:rPr lang="fr-FR" sz="2800" b="1" dirty="0">
                <a:solidFill>
                  <a:schemeClr val="tx2"/>
                </a:solidFill>
                <a:latin typeface="Times New Roman" pitchFamily="18" charset="0"/>
              </a:rPr>
              <a:t>des sciences et des technologies</a:t>
            </a:r>
          </a:p>
          <a:p>
            <a:endParaRPr lang="fr-FR" sz="2800" b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fr-FR" sz="2400" b="1" dirty="0">
                <a:solidFill>
                  <a:schemeClr val="tx2"/>
                </a:solidFill>
                <a:latin typeface="Times New Roman" pitchFamily="18" charset="0"/>
              </a:rPr>
              <a:t>Un savoir  construit sur une  rationalité , visant une recherche de </a:t>
            </a: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</a:rPr>
              <a:t>vérité, une recherche de bien être</a:t>
            </a:r>
            <a:endParaRPr lang="fr-FR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4283968" y="4221088"/>
            <a:ext cx="485775" cy="504825"/>
          </a:xfrm>
          <a:prstGeom prst="downArrow">
            <a:avLst>
              <a:gd name="adj1" fmla="val 50000"/>
              <a:gd name="adj2" fmla="val 2598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368" name="AutoShape 8"/>
          <p:cNvSpPr>
            <a:spLocks noChangeArrowheads="1"/>
          </p:cNvSpPr>
          <p:nvPr/>
        </p:nvSpPr>
        <p:spPr bwMode="auto">
          <a:xfrm>
            <a:off x="4283968" y="2420888"/>
            <a:ext cx="485775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Evolution du savoir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43FD-EFD5-4487-9090-5D49141D4A01}" type="slidenum">
              <a:rPr lang="fr-FR"/>
              <a:pPr/>
              <a:t>14</a:t>
            </a:fld>
            <a:endParaRPr lang="fr-FR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/>
            <a:endParaRPr lang="fr-F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0070C0"/>
                </a:solidFill>
              </a:rPr>
              <a:t>Techniques </a:t>
            </a:r>
            <a:r>
              <a:rPr lang="fr-FR" b="1" dirty="0">
                <a:solidFill>
                  <a:srgbClr val="0070C0"/>
                </a:solidFill>
              </a:rPr>
              <a:t>qui ont permis d’accéder à ces connaissances?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847850" cy="2206625"/>
          </a:xfrm>
          <a:prstGeom prst="rect">
            <a:avLst/>
          </a:prstGeom>
          <a:noFill/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43000"/>
            <a:ext cx="1633538" cy="1770063"/>
          </a:xfrm>
          <a:prstGeom prst="rect">
            <a:avLst/>
          </a:prstGeom>
          <a:noFill/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4200" y="609600"/>
            <a:ext cx="939800" cy="1143000"/>
          </a:xfrm>
          <a:prstGeom prst="rect">
            <a:avLst/>
          </a:prstGeom>
          <a:noFill/>
        </p:spPr>
      </p:pic>
      <p:pic>
        <p:nvPicPr>
          <p:cNvPr id="139273" name="Picture 9" descr="phot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124200"/>
            <a:ext cx="2519363" cy="1400175"/>
          </a:xfrm>
          <a:prstGeom prst="rect">
            <a:avLst/>
          </a:prstGeom>
          <a:noFill/>
        </p:spPr>
      </p:pic>
      <p:pic>
        <p:nvPicPr>
          <p:cNvPr id="139274" name="Picture 10" descr="photo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581525"/>
            <a:ext cx="1936750" cy="1666875"/>
          </a:xfrm>
          <a:prstGeom prst="rect">
            <a:avLst/>
          </a:prstGeom>
          <a:noFill/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7975" y="1828800"/>
            <a:ext cx="2486025" cy="249237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860800"/>
            <a:ext cx="2395538" cy="2133600"/>
            <a:chOff x="169" y="553"/>
            <a:chExt cx="4700" cy="5031"/>
          </a:xfrm>
        </p:grpSpPr>
        <p:pic>
          <p:nvPicPr>
            <p:cNvPr id="139277" name="Picture 13" descr="AMPCSS009-tris"/>
            <p:cNvPicPr>
              <a:picLocks noChangeAspect="1" noChangeArrowheads="1"/>
            </p:cNvPicPr>
            <p:nvPr/>
          </p:nvPicPr>
          <p:blipFill>
            <a:blip r:embed="rId9" cstate="print"/>
            <a:srcRect l="6073" t="6544" r="10527" b="13089"/>
            <a:stretch>
              <a:fillRect/>
            </a:stretch>
          </p:blipFill>
          <p:spPr bwMode="auto">
            <a:xfrm>
              <a:off x="225" y="640"/>
              <a:ext cx="1309" cy="1045"/>
            </a:xfrm>
            <a:prstGeom prst="rect">
              <a:avLst/>
            </a:prstGeom>
            <a:noFill/>
          </p:spPr>
        </p:pic>
        <p:pic>
          <p:nvPicPr>
            <p:cNvPr id="139278" name="Picture 14" descr="beaauterraces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8026" b="7219"/>
            <a:stretch>
              <a:fillRect/>
            </a:stretch>
          </p:blipFill>
          <p:spPr bwMode="auto">
            <a:xfrm>
              <a:off x="1849" y="583"/>
              <a:ext cx="1349" cy="1244"/>
            </a:xfrm>
            <a:prstGeom prst="rect">
              <a:avLst/>
            </a:prstGeom>
            <a:noFill/>
          </p:spPr>
        </p:pic>
        <p:pic>
          <p:nvPicPr>
            <p:cNvPr id="139279" name="Picture 15" descr="DNA_150NM_3D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9742"/>
            <a:stretch>
              <a:fillRect/>
            </a:stretch>
          </p:blipFill>
          <p:spPr bwMode="auto">
            <a:xfrm>
              <a:off x="3636" y="589"/>
              <a:ext cx="1051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0" name="Picture 16" descr="anna2"/>
            <p:cNvPicPr>
              <a:picLocks noChangeAspect="1" noChangeArrowheads="1"/>
            </p:cNvPicPr>
            <p:nvPr/>
          </p:nvPicPr>
          <p:blipFill>
            <a:blip r:embed="rId12" cstate="print"/>
            <a:srcRect l="4503" t="10432" r="45509" b="22932"/>
            <a:stretch>
              <a:fillRect/>
            </a:stretch>
          </p:blipFill>
          <p:spPr bwMode="auto">
            <a:xfrm>
              <a:off x="394" y="1893"/>
              <a:ext cx="1006" cy="1076"/>
            </a:xfrm>
            <a:prstGeom prst="rect">
              <a:avLst/>
            </a:prstGeom>
            <a:noFill/>
          </p:spPr>
        </p:pic>
        <p:pic>
          <p:nvPicPr>
            <p:cNvPr id="139281" name="Picture 17" descr="beacolloidag"/>
            <p:cNvPicPr>
              <a:picLocks noChangeAspect="1" noChangeArrowheads="1"/>
            </p:cNvPicPr>
            <p:nvPr/>
          </p:nvPicPr>
          <p:blipFill>
            <a:blip r:embed="rId13" cstate="print"/>
            <a:srcRect l="6624" t="10156" r="51479" b="35251"/>
            <a:stretch>
              <a:fillRect/>
            </a:stretch>
          </p:blipFill>
          <p:spPr bwMode="auto">
            <a:xfrm>
              <a:off x="2016" y="1904"/>
              <a:ext cx="1013" cy="1059"/>
            </a:xfrm>
            <a:prstGeom prst="rect">
              <a:avLst/>
            </a:prstGeom>
            <a:noFill/>
          </p:spPr>
        </p:pic>
        <p:pic>
          <p:nvPicPr>
            <p:cNvPr id="139282" name="Picture 18" descr="dna_ros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54" y="1852"/>
              <a:ext cx="1001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3" name="Picture 19" descr="fepp09100301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5" y="3055"/>
              <a:ext cx="1321" cy="1415"/>
            </a:xfrm>
            <a:prstGeom prst="rect">
              <a:avLst/>
            </a:prstGeom>
            <a:noFill/>
          </p:spPr>
        </p:pic>
        <p:pic>
          <p:nvPicPr>
            <p:cNvPr id="139284" name="Picture 20" descr="NT plastica"/>
            <p:cNvPicPr>
              <a:picLocks noChangeAspect="1" noChangeArrowheads="1"/>
            </p:cNvPicPr>
            <p:nvPr/>
          </p:nvPicPr>
          <p:blipFill>
            <a:blip r:embed="rId16" cstate="print"/>
            <a:srcRect t="19666" b="26360"/>
            <a:stretch>
              <a:fillRect/>
            </a:stretch>
          </p:blipFill>
          <p:spPr bwMode="auto">
            <a:xfrm>
              <a:off x="1661" y="3167"/>
              <a:ext cx="1819" cy="993"/>
            </a:xfrm>
            <a:prstGeom prst="rect">
              <a:avLst/>
            </a:prstGeom>
            <a:noFill/>
          </p:spPr>
        </p:pic>
        <p:pic>
          <p:nvPicPr>
            <p:cNvPr id="139285" name="Picture 21" descr="ss05060300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77" y="3008"/>
              <a:ext cx="1384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6" name="Picture 22" descr="beacoll_ag"/>
            <p:cNvPicPr>
              <a:picLocks noChangeAspect="1" noChangeArrowheads="1"/>
            </p:cNvPicPr>
            <p:nvPr/>
          </p:nvPicPr>
          <p:blipFill>
            <a:blip r:embed="rId18" cstate="print"/>
            <a:srcRect r="28029" b="11398"/>
            <a:stretch>
              <a:fillRect/>
            </a:stretch>
          </p:blipFill>
          <p:spPr bwMode="auto">
            <a:xfrm>
              <a:off x="197" y="4403"/>
              <a:ext cx="1340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7" name="Picture 23" descr="11211722_280x6tris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 t="17909" b="12907"/>
            <a:stretch>
              <a:fillRect/>
            </a:stretch>
          </p:blipFill>
          <p:spPr bwMode="auto">
            <a:xfrm>
              <a:off x="1763" y="4449"/>
              <a:ext cx="1462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288" name="Picture 24" descr="12221908_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480" r="30696" b="34543"/>
            <a:stretch>
              <a:fillRect/>
            </a:stretch>
          </p:blipFill>
          <p:spPr bwMode="auto">
            <a:xfrm>
              <a:off x="3452" y="4590"/>
              <a:ext cx="1417" cy="787"/>
            </a:xfrm>
            <a:prstGeom prst="rect">
              <a:avLst/>
            </a:prstGeom>
            <a:noFill/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9" y="553"/>
              <a:ext cx="4691" cy="5031"/>
              <a:chOff x="173" y="282"/>
              <a:chExt cx="4020" cy="4025"/>
            </a:xfrm>
          </p:grpSpPr>
          <p:sp>
            <p:nvSpPr>
              <p:cNvPr id="139290" name="Rectangle 26"/>
              <p:cNvSpPr>
                <a:spLocks noChangeArrowheads="1"/>
              </p:cNvSpPr>
              <p:nvPr/>
            </p:nvSpPr>
            <p:spPr bwMode="auto">
              <a:xfrm>
                <a:off x="173" y="282"/>
                <a:ext cx="4019" cy="4025"/>
              </a:xfrm>
              <a:prstGeom prst="rect">
                <a:avLst/>
              </a:prstGeom>
              <a:noFill/>
              <a:ln w="12700">
                <a:solidFill>
                  <a:srgbClr val="3F3D47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9291" name="Line 27"/>
              <p:cNvSpPr>
                <a:spLocks noChangeShapeType="1"/>
              </p:cNvSpPr>
              <p:nvPr/>
            </p:nvSpPr>
            <p:spPr bwMode="auto">
              <a:xfrm>
                <a:off x="173" y="1284"/>
                <a:ext cx="4019" cy="0"/>
              </a:xfrm>
              <a:prstGeom prst="line">
                <a:avLst/>
              </a:prstGeom>
              <a:noFill/>
              <a:ln w="12700">
                <a:solidFill>
                  <a:srgbClr val="3F3D47"/>
                </a:solidFill>
                <a:round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39292" name="Line 28"/>
              <p:cNvSpPr>
                <a:spLocks noChangeShapeType="1"/>
              </p:cNvSpPr>
              <p:nvPr/>
            </p:nvSpPr>
            <p:spPr bwMode="auto">
              <a:xfrm>
                <a:off x="174" y="2290"/>
                <a:ext cx="4019" cy="0"/>
              </a:xfrm>
              <a:prstGeom prst="line">
                <a:avLst/>
              </a:prstGeom>
              <a:noFill/>
              <a:ln w="12700">
                <a:solidFill>
                  <a:srgbClr val="3F3D47"/>
                </a:solidFill>
                <a:round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39293" name="Line 29"/>
              <p:cNvSpPr>
                <a:spLocks noChangeShapeType="1"/>
              </p:cNvSpPr>
              <p:nvPr/>
            </p:nvSpPr>
            <p:spPr bwMode="auto">
              <a:xfrm>
                <a:off x="174" y="3295"/>
                <a:ext cx="4019" cy="0"/>
              </a:xfrm>
              <a:prstGeom prst="line">
                <a:avLst/>
              </a:prstGeom>
              <a:noFill/>
              <a:ln w="12700">
                <a:solidFill>
                  <a:srgbClr val="3F3D47"/>
                </a:solidFill>
                <a:round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39294" name="Line 30"/>
              <p:cNvSpPr>
                <a:spLocks noChangeShapeType="1"/>
              </p:cNvSpPr>
              <p:nvPr/>
            </p:nvSpPr>
            <p:spPr bwMode="auto">
              <a:xfrm>
                <a:off x="1396" y="288"/>
                <a:ext cx="1" cy="4017"/>
              </a:xfrm>
              <a:prstGeom prst="line">
                <a:avLst/>
              </a:prstGeom>
              <a:noFill/>
              <a:ln w="12700">
                <a:solidFill>
                  <a:srgbClr val="3F3D47"/>
                </a:solidFill>
                <a:round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139295" name="Line 31"/>
              <p:cNvSpPr>
                <a:spLocks noChangeShapeType="1"/>
              </p:cNvSpPr>
              <p:nvPr/>
            </p:nvSpPr>
            <p:spPr bwMode="auto">
              <a:xfrm>
                <a:off x="2976" y="288"/>
                <a:ext cx="1" cy="4018"/>
              </a:xfrm>
              <a:prstGeom prst="line">
                <a:avLst/>
              </a:prstGeom>
              <a:noFill/>
              <a:ln w="12700">
                <a:solidFill>
                  <a:srgbClr val="3F3D47"/>
                </a:solidFill>
                <a:round/>
                <a:headEnd/>
                <a:tailEnd/>
              </a:ln>
              <a:effectLst>
                <a:prstShdw prst="shdw17" dist="17961" dir="2700000">
                  <a:srgbClr val="3F3D47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pic>
        <p:nvPicPr>
          <p:cNvPr id="139296" name="Picture 32" descr="10_web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05600" y="4425950"/>
            <a:ext cx="2438400" cy="2432050"/>
          </a:xfrm>
          <a:prstGeom prst="rect">
            <a:avLst/>
          </a:prstGeom>
          <a:noFill/>
        </p:spPr>
      </p:pic>
      <p:pic>
        <p:nvPicPr>
          <p:cNvPr id="139297" name="Picture 33" descr="2004-28-b-small_we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172200" y="0"/>
            <a:ext cx="1450975" cy="13049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1259632" y="332656"/>
            <a:ext cx="4074963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Science </a:t>
            </a:r>
            <a:r>
              <a:rPr lang="fr-FR" sz="3200" b="1" dirty="0">
                <a:solidFill>
                  <a:schemeClr val="bg1"/>
                </a:solidFill>
                <a:sym typeface="Wingdings" pitchFamily="2" charset="2"/>
              </a:rPr>
              <a:t> Technologie</a:t>
            </a:r>
          </a:p>
        </p:txBody>
      </p:sp>
      <p:sp>
        <p:nvSpPr>
          <p:cNvPr id="139299" name="Rectangle 35"/>
          <p:cNvSpPr>
            <a:spLocks noChangeArrowheads="1"/>
          </p:cNvSpPr>
          <p:nvPr/>
        </p:nvSpPr>
        <p:spPr bwMode="auto">
          <a:xfrm>
            <a:off x="5181600" y="2819400"/>
            <a:ext cx="1139825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 dirty="0">
                <a:solidFill>
                  <a:srgbClr val="0070C0"/>
                </a:solidFill>
              </a:rPr>
              <a:t>Ibn el </a:t>
            </a:r>
            <a:r>
              <a:rPr lang="fr-FR" sz="1200" dirty="0" err="1">
                <a:solidFill>
                  <a:srgbClr val="0070C0"/>
                </a:solidFill>
              </a:rPr>
              <a:t>Haythem</a:t>
            </a:r>
            <a:endParaRPr lang="fr-FR" sz="12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fr-FR" sz="1200" dirty="0">
                <a:solidFill>
                  <a:srgbClr val="0070C0"/>
                </a:solidFill>
              </a:rPr>
              <a:t>    Xe </a:t>
            </a:r>
            <a:r>
              <a:rPr lang="fr-FR" sz="1200" dirty="0" err="1">
                <a:solidFill>
                  <a:srgbClr val="0070C0"/>
                </a:solidFill>
              </a:rPr>
              <a:t>siecle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9300" name="Rectangle 36"/>
          <p:cNvSpPr>
            <a:spLocks noChangeArrowheads="1"/>
          </p:cNvSpPr>
          <p:nvPr/>
        </p:nvSpPr>
        <p:spPr bwMode="auto">
          <a:xfrm>
            <a:off x="914400" y="1085850"/>
            <a:ext cx="1295547" cy="27699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 dirty="0">
                <a:solidFill>
                  <a:srgbClr val="0070C0"/>
                </a:solidFill>
              </a:rPr>
              <a:t>Milieu XVII</a:t>
            </a:r>
            <a:r>
              <a:rPr lang="fr-FR" sz="1200" baseline="30000" dirty="0">
                <a:solidFill>
                  <a:srgbClr val="0070C0"/>
                </a:solidFill>
              </a:rPr>
              <a:t>e</a:t>
            </a:r>
            <a:r>
              <a:rPr lang="fr-FR" sz="1200" dirty="0">
                <a:solidFill>
                  <a:srgbClr val="0070C0"/>
                </a:solidFill>
              </a:rPr>
              <a:t> </a:t>
            </a:r>
            <a:r>
              <a:rPr lang="fr-FR" sz="1200" dirty="0" err="1">
                <a:solidFill>
                  <a:srgbClr val="0070C0"/>
                </a:solidFill>
              </a:rPr>
              <a:t>siecle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9301" name="Rectangle 37"/>
          <p:cNvSpPr>
            <a:spLocks noChangeArrowheads="1"/>
          </p:cNvSpPr>
          <p:nvPr/>
        </p:nvSpPr>
        <p:spPr bwMode="auto">
          <a:xfrm>
            <a:off x="7391400" y="228600"/>
            <a:ext cx="137795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/>
              <a:t>Début XVIIe siecle</a:t>
            </a:r>
          </a:p>
        </p:txBody>
      </p:sp>
      <p:sp>
        <p:nvSpPr>
          <p:cNvPr id="139302" name="Rectangle 38"/>
          <p:cNvSpPr>
            <a:spLocks noChangeArrowheads="1"/>
          </p:cNvSpPr>
          <p:nvPr/>
        </p:nvSpPr>
        <p:spPr bwMode="auto">
          <a:xfrm>
            <a:off x="304800" y="6324600"/>
            <a:ext cx="1691425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 dirty="0" err="1">
                <a:solidFill>
                  <a:srgbClr val="0070C0"/>
                </a:solidFill>
              </a:rPr>
              <a:t>Obsevation</a:t>
            </a:r>
            <a:r>
              <a:rPr lang="fr-FR" sz="1200" dirty="0">
                <a:solidFill>
                  <a:srgbClr val="0070C0"/>
                </a:solidFill>
              </a:rPr>
              <a:t> du très petit</a:t>
            </a:r>
          </a:p>
        </p:txBody>
      </p:sp>
      <p:sp>
        <p:nvSpPr>
          <p:cNvPr id="139303" name="Rectangle 39"/>
          <p:cNvSpPr>
            <a:spLocks noChangeArrowheads="1"/>
          </p:cNvSpPr>
          <p:nvPr/>
        </p:nvSpPr>
        <p:spPr bwMode="auto">
          <a:xfrm>
            <a:off x="7496175" y="4191000"/>
            <a:ext cx="1629742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 dirty="0" err="1">
                <a:solidFill>
                  <a:srgbClr val="0070C0"/>
                </a:solidFill>
              </a:rPr>
              <a:t>Obsevation</a:t>
            </a:r>
            <a:r>
              <a:rPr lang="fr-FR" sz="1200" dirty="0">
                <a:solidFill>
                  <a:srgbClr val="0070C0"/>
                </a:solidFill>
              </a:rPr>
              <a:t> du très loin</a:t>
            </a:r>
          </a:p>
        </p:txBody>
      </p:sp>
      <p:sp>
        <p:nvSpPr>
          <p:cNvPr id="139304" name="Rectangle 40"/>
          <p:cNvSpPr>
            <a:spLocks noChangeArrowheads="1"/>
          </p:cNvSpPr>
          <p:nvPr/>
        </p:nvSpPr>
        <p:spPr bwMode="auto">
          <a:xfrm>
            <a:off x="3581400" y="6324600"/>
            <a:ext cx="2049407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sz="1200" dirty="0">
                <a:solidFill>
                  <a:srgbClr val="0070C0"/>
                </a:solidFill>
              </a:rPr>
              <a:t>Mémoire de ce qu’on observe</a:t>
            </a:r>
          </a:p>
        </p:txBody>
      </p:sp>
      <p:sp>
        <p:nvSpPr>
          <p:cNvPr id="139305" name="Rectangle 41"/>
          <p:cNvSpPr>
            <a:spLocks noChangeArrowheads="1"/>
          </p:cNvSpPr>
          <p:nvPr/>
        </p:nvSpPr>
        <p:spPr bwMode="auto">
          <a:xfrm>
            <a:off x="683568" y="5229200"/>
            <a:ext cx="7634526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B050"/>
                </a:solidFill>
              </a:rPr>
              <a:t>Le 21 </a:t>
            </a:r>
            <a:r>
              <a:rPr lang="fr-FR" sz="1600" dirty="0" err="1">
                <a:solidFill>
                  <a:srgbClr val="00B050"/>
                </a:solidFill>
              </a:rPr>
              <a:t>ème</a:t>
            </a:r>
            <a:r>
              <a:rPr lang="fr-FR" sz="1600" dirty="0">
                <a:solidFill>
                  <a:srgbClr val="00B050"/>
                </a:solidFill>
              </a:rPr>
              <a:t> siècle est le siècle de la conquête de l’espace, du code génétique, du clonage, </a:t>
            </a:r>
            <a:r>
              <a:rPr lang="fr-FR" sz="1200" b="1" dirty="0">
                <a:solidFill>
                  <a:srgbClr val="00B050"/>
                </a:solidFill>
              </a:rPr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853B-A895-4721-B44E-C8FE710EA263}" type="slidenum">
              <a:rPr lang="fr-FR"/>
              <a:pPr/>
              <a:t>16</a:t>
            </a:fld>
            <a:endParaRPr lang="fr-FR"/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0" y="0"/>
          <a:ext cx="3314700" cy="4608513"/>
        </p:xfrm>
        <a:graphic>
          <a:graphicData uri="http://schemas.openxmlformats.org/presentationml/2006/ole">
            <p:oleObj spid="_x0000_s188418" name="Image bitmap" r:id="rId3" imgW="3847619" imgH="3761905" progId="PBrush">
              <p:embed/>
            </p:oleObj>
          </a:graphicData>
        </a:graphic>
      </p:graphicFrame>
      <p:pic>
        <p:nvPicPr>
          <p:cNvPr id="427013" name="Picture 5" descr="palm 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2354263" cy="2951163"/>
          </a:xfrm>
          <a:prstGeom prst="rect">
            <a:avLst/>
          </a:prstGeom>
          <a:noFill/>
        </p:spPr>
      </p:pic>
      <p:pic>
        <p:nvPicPr>
          <p:cNvPr id="427014" name="Picture 6" descr="2005-01-a-we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581525"/>
            <a:ext cx="3059113" cy="1744663"/>
          </a:xfrm>
          <a:prstGeom prst="rect">
            <a:avLst/>
          </a:prstGeom>
          <a:noFill/>
        </p:spPr>
      </p:pic>
      <p:pic>
        <p:nvPicPr>
          <p:cNvPr id="427015" name="Picture 7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0"/>
            <a:ext cx="2227262" cy="2520950"/>
          </a:xfrm>
          <a:prstGeom prst="rect">
            <a:avLst/>
          </a:prstGeom>
          <a:noFill/>
        </p:spPr>
      </p:pic>
      <p:pic>
        <p:nvPicPr>
          <p:cNvPr id="427016" name="Picture 8" descr="2004-28-b-small_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924175"/>
            <a:ext cx="1763712" cy="1427163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259632" y="5085184"/>
          <a:ext cx="817563" cy="631825"/>
        </p:xfrm>
        <a:graphic>
          <a:graphicData uri="http://schemas.openxmlformats.org/presentationml/2006/ole">
            <p:oleObj spid="_x0000_s188419" name="Image Photo Editor" r:id="rId8" imgW="2715004" imgH="2104762" progId="">
              <p:embed/>
            </p:oleObj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11560" y="6237312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2CA8-E2F4-4F5E-861D-B909C049A90C}" type="slidenum">
              <a:rPr lang="fr-FR"/>
              <a:pPr/>
              <a:t>17</a:t>
            </a:fld>
            <a:endParaRPr lang="fr-FR"/>
          </a:p>
        </p:txBody>
      </p:sp>
      <p:sp>
        <p:nvSpPr>
          <p:cNvPr id="441348" name="AutoShape 4"/>
          <p:cNvSpPr>
            <a:spLocks noChangeArrowheads="1"/>
          </p:cNvSpPr>
          <p:nvPr/>
        </p:nvSpPr>
        <p:spPr bwMode="auto">
          <a:xfrm>
            <a:off x="4427984" y="2204864"/>
            <a:ext cx="504056" cy="50405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1619672" y="2780928"/>
            <a:ext cx="5975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endParaRPr lang="fr-FR" sz="3200" dirty="0" smtClean="0">
              <a:solidFill>
                <a:srgbClr val="0070C0"/>
              </a:solidFill>
            </a:endParaRPr>
          </a:p>
          <a:p>
            <a:pPr algn="ctr">
              <a:spcBef>
                <a:spcPct val="30000"/>
              </a:spcBef>
            </a:pPr>
            <a:r>
              <a:rPr lang="fr-FR" sz="3200" dirty="0" smtClean="0">
                <a:solidFill>
                  <a:srgbClr val="0070C0"/>
                </a:solidFill>
              </a:rPr>
              <a:t>Le </a:t>
            </a:r>
            <a:r>
              <a:rPr lang="fr-FR" sz="3200" dirty="0">
                <a:solidFill>
                  <a:srgbClr val="0070C0"/>
                </a:solidFill>
              </a:rPr>
              <a:t>rayonnement </a:t>
            </a:r>
          </a:p>
          <a:p>
            <a:pPr>
              <a:spcBef>
                <a:spcPct val="30000"/>
              </a:spcBef>
            </a:pPr>
            <a:endParaRPr lang="fr-FR" sz="3200" dirty="0">
              <a:solidFill>
                <a:srgbClr val="0070C0"/>
              </a:solidFill>
            </a:endParaRPr>
          </a:p>
          <a:p>
            <a:pPr>
              <a:spcBef>
                <a:spcPct val="30000"/>
              </a:spcBef>
            </a:pPr>
            <a:endParaRPr lang="fr-FR" sz="3200" dirty="0">
              <a:solidFill>
                <a:srgbClr val="0070C0"/>
              </a:solidFill>
            </a:endParaRPr>
          </a:p>
          <a:p>
            <a:pPr>
              <a:spcBef>
                <a:spcPct val="30000"/>
              </a:spcBef>
            </a:pPr>
            <a:endParaRPr lang="fr-FR" sz="3200" dirty="0">
              <a:solidFill>
                <a:srgbClr val="0070C0"/>
              </a:solidFill>
            </a:endParaRPr>
          </a:p>
          <a:p>
            <a:pPr>
              <a:spcBef>
                <a:spcPct val="30000"/>
              </a:spcBef>
            </a:pPr>
            <a:r>
              <a:rPr lang="fr-FR" sz="3200" dirty="0" smtClean="0">
                <a:solidFill>
                  <a:srgbClr val="0070C0"/>
                </a:solidFill>
              </a:rPr>
              <a:t>       Ondes </a:t>
            </a:r>
            <a:r>
              <a:rPr lang="fr-FR" sz="3200" dirty="0">
                <a:solidFill>
                  <a:srgbClr val="0070C0"/>
                </a:solidFill>
              </a:rPr>
              <a:t>visibles et non </a:t>
            </a:r>
            <a:r>
              <a:rPr lang="fr-FR" sz="3200" dirty="0" smtClean="0">
                <a:solidFill>
                  <a:srgbClr val="0070C0"/>
                </a:solidFill>
              </a:rPr>
              <a:t>visibles 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441354" name="AutoShape 10"/>
          <p:cNvSpPr>
            <a:spLocks noChangeArrowheads="1"/>
          </p:cNvSpPr>
          <p:nvPr/>
        </p:nvSpPr>
        <p:spPr bwMode="auto">
          <a:xfrm>
            <a:off x="4499992" y="4653136"/>
            <a:ext cx="485775" cy="649288"/>
          </a:xfrm>
          <a:prstGeom prst="downArrow">
            <a:avLst>
              <a:gd name="adj1" fmla="val 50000"/>
              <a:gd name="adj2" fmla="val 334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fr-FR" sz="3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   MESSAGER   ?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chier:Spectr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075" y="1866900"/>
            <a:ext cx="70866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6611938"/>
            <a:ext cx="1144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/>
              <a:t>Source: Wikipedia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Rayonnement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92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13248-A63C-42C5-9911-04C64A65EA5D}" type="slidenum">
              <a:rPr lang="fr-FR" smtClean="0"/>
              <a:pPr/>
              <a:t>18</a:t>
            </a:fld>
            <a:endParaRPr lang="fr-FR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4310063" y="5616575"/>
            <a:ext cx="58102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356100" y="4951413"/>
            <a:ext cx="488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accent2"/>
                </a:solidFill>
              </a:rPr>
              <a:t>λ</a:t>
            </a:r>
            <a:r>
              <a:rPr lang="fr-FR" b="1">
                <a:solidFill>
                  <a:schemeClr val="accent2"/>
                </a:solidFill>
              </a:rPr>
              <a:t> </a:t>
            </a:r>
            <a:endParaRPr lang="fr-FR">
              <a:solidFill>
                <a:schemeClr val="accent2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368800" y="5630863"/>
            <a:ext cx="536575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3810000" y="304800"/>
          <a:ext cx="2163763" cy="3008313"/>
        </p:xfrm>
        <a:graphic>
          <a:graphicData uri="http://schemas.openxmlformats.org/presentationml/2006/ole">
            <p:oleObj spid="_x0000_s189442" name="Image bitmap" r:id="rId4" imgW="3847619" imgH="3761905" progId="PBrush">
              <p:embed/>
            </p:oleObj>
          </a:graphicData>
        </a:graphic>
      </p:graphicFrame>
      <p:pic>
        <p:nvPicPr>
          <p:cNvPr id="140294" name="Picture 6" descr="palm 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352800"/>
            <a:ext cx="2011363" cy="2520950"/>
          </a:xfrm>
          <a:prstGeom prst="rect">
            <a:avLst/>
          </a:prstGeom>
          <a:noFill/>
        </p:spPr>
      </p:pic>
      <p:pic>
        <p:nvPicPr>
          <p:cNvPr id="140295" name="Picture 7" descr="2005-01-a-w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2232025" cy="1273175"/>
          </a:xfrm>
          <a:prstGeom prst="rect">
            <a:avLst/>
          </a:prstGeom>
          <a:noFill/>
        </p:spPr>
      </p:pic>
      <p:pic>
        <p:nvPicPr>
          <p:cNvPr id="140296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0"/>
            <a:ext cx="2647950" cy="2997200"/>
          </a:xfrm>
          <a:prstGeom prst="rect">
            <a:avLst/>
          </a:prstGeom>
          <a:noFill/>
        </p:spPr>
      </p:pic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581400"/>
            <a:ext cx="34099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2209800"/>
            <a:ext cx="939800" cy="1143000"/>
          </a:xfrm>
          <a:prstGeom prst="rect">
            <a:avLst/>
          </a:prstGeom>
          <a:noFill/>
        </p:spPr>
      </p:pic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0" y="3200400"/>
            <a:ext cx="3003550" cy="3746500"/>
          </a:xfrm>
          <a:prstGeom prst="rect">
            <a:avLst/>
          </a:prstGeom>
          <a:solidFill>
            <a:srgbClr val="EDF6F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Rayonnement</a:t>
            </a:r>
          </a:p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Pour:</a:t>
            </a:r>
          </a:p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-Exploration  </a:t>
            </a:r>
          </a:p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-diagnostic </a:t>
            </a:r>
          </a:p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-thérapie</a:t>
            </a:r>
          </a:p>
          <a:p>
            <a:pPr eaLnBrk="1" hangingPunct="1">
              <a:spcBef>
                <a:spcPct val="30000"/>
              </a:spcBef>
            </a:pPr>
            <a:r>
              <a:rPr lang="fr-FR" b="1" dirty="0">
                <a:solidFill>
                  <a:schemeClr val="accent2"/>
                </a:solidFill>
                <a:sym typeface="Wingdings" pitchFamily="2" charset="2"/>
              </a:rPr>
              <a:t>-communication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331913" y="1773238"/>
            <a:ext cx="6335712" cy="1655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9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79388" y="3789363"/>
            <a:ext cx="8640762" cy="2376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9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C6C5A5-AC73-44A8-9C9E-3A7D25873F53}" type="slidenum">
              <a:rPr lang="fr-FR"/>
              <a:pPr/>
              <a:t>2</a:t>
            </a:fld>
            <a:endParaRPr lang="fr-FR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85800"/>
            <a:ext cx="6324600" cy="914400"/>
          </a:xfrm>
        </p:spPr>
        <p:txBody>
          <a:bodyPr/>
          <a:lstStyle/>
          <a:p>
            <a:pPr eaLnBrk="1" hangingPunct="1"/>
            <a:r>
              <a:rPr lang="fr-FR" sz="3200" b="1" smtClean="0"/>
              <a:t>Thématiques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250825" y="4365625"/>
            <a:ext cx="388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/>
              <a:t> </a:t>
            </a:r>
            <a:r>
              <a:rPr lang="fr-FR" sz="2000"/>
              <a:t>Plasma induit par laser ( </a:t>
            </a:r>
            <a:r>
              <a:rPr lang="fr-FR" sz="1600"/>
              <a:t>LIBS</a:t>
            </a:r>
            <a:r>
              <a:rPr lang="fr-FR" sz="2000"/>
              <a:t> )</a:t>
            </a:r>
            <a:endParaRPr lang="fr-FR" sz="1800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228600" y="4926013"/>
            <a:ext cx="396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/>
              <a:t> </a:t>
            </a:r>
            <a:r>
              <a:rPr lang="fr-FR" sz="2000"/>
              <a:t>Fluorescence moléculaire</a:t>
            </a:r>
            <a:endParaRPr lang="fr-FR" sz="1200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4643438" y="4581525"/>
            <a:ext cx="40449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/>
              <a:t> </a:t>
            </a:r>
            <a:r>
              <a:rPr lang="fr-FR" sz="2000"/>
              <a:t>Plasmas ionosphériques </a:t>
            </a:r>
            <a:r>
              <a:rPr lang="fr-FR"/>
              <a:t> </a:t>
            </a:r>
          </a:p>
          <a:p>
            <a:pPr marL="292100" lvl="1" eaLnBrk="1" hangingPunct="1">
              <a:spcBef>
                <a:spcPct val="20000"/>
              </a:spcBef>
              <a:buFontTx/>
              <a:buChar char="–"/>
            </a:pPr>
            <a:r>
              <a:rPr lang="fr-FR" sz="1800"/>
              <a:t> </a:t>
            </a:r>
            <a:r>
              <a:rPr lang="fr-FR" sz="1400"/>
              <a:t>VLF</a:t>
            </a:r>
            <a:r>
              <a:rPr lang="fr-FR" sz="1600"/>
              <a:t> </a:t>
            </a:r>
          </a:p>
          <a:p>
            <a:pPr marL="292100" lvl="1" eaLnBrk="1" hangingPunct="1">
              <a:spcBef>
                <a:spcPct val="20000"/>
              </a:spcBef>
              <a:buFontTx/>
              <a:buChar char="–"/>
            </a:pPr>
            <a:r>
              <a:rPr lang="fr-FR" sz="1600"/>
              <a:t> </a:t>
            </a:r>
            <a:r>
              <a:rPr lang="fr-FR" sz="1400"/>
              <a:t>Causes : Orages d</a:t>
            </a:r>
            <a:r>
              <a:rPr lang="ja-JP" altLang="fr-FR" sz="1400"/>
              <a:t>’</a:t>
            </a:r>
            <a:r>
              <a:rPr lang="fr-FR" altLang="ja-JP" sz="1400"/>
              <a:t>éclairs , Activité solaire </a:t>
            </a:r>
          </a:p>
          <a:p>
            <a:pPr marL="292100" lvl="1" eaLnBrk="1" hangingPunct="1">
              <a:spcBef>
                <a:spcPct val="20000"/>
              </a:spcBef>
              <a:buFontTx/>
              <a:buChar char="–"/>
            </a:pPr>
            <a:r>
              <a:rPr lang="fr-FR" sz="1400"/>
              <a:t> Effets : ETL , SID</a:t>
            </a:r>
          </a:p>
        </p:txBody>
      </p:sp>
      <p:sp>
        <p:nvSpPr>
          <p:cNvPr id="17417" name="Rectangle 20"/>
          <p:cNvSpPr>
            <a:spLocks noChangeArrowheads="1"/>
          </p:cNvSpPr>
          <p:nvPr/>
        </p:nvSpPr>
        <p:spPr bwMode="auto">
          <a:xfrm>
            <a:off x="250825" y="5445125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fr-FR" sz="2000"/>
              <a:t> Biopuce à RPS</a:t>
            </a:r>
            <a:endParaRPr lang="fr-FR" sz="14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8600" y="76200"/>
            <a:ext cx="8534400" cy="609600"/>
            <a:chOff x="144" y="48"/>
            <a:chExt cx="5376" cy="384"/>
          </a:xfrm>
        </p:grpSpPr>
        <p:pic>
          <p:nvPicPr>
            <p:cNvPr id="17422" name="Picture 21" descr="lsam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4" name="Rectangle 22"/>
            <p:cNvSpPr>
              <a:spLocks noChangeArrowheads="1"/>
            </p:cNvSpPr>
            <p:nvPr/>
          </p:nvSpPr>
          <p:spPr bwMode="auto">
            <a:xfrm>
              <a:off x="1632" y="288"/>
              <a:ext cx="2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9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Laboratoire de Spectroscopie Atomique Moléculaire et Applications</a:t>
              </a:r>
            </a:p>
          </p:txBody>
        </p:sp>
        <p:pic>
          <p:nvPicPr>
            <p:cNvPr id="17424" name="Picture 23" descr="ut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" y="9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24" descr="logo_f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128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Line 26"/>
            <p:cNvSpPr>
              <a:spLocks noChangeShapeType="1"/>
            </p:cNvSpPr>
            <p:nvPr/>
          </p:nvSpPr>
          <p:spPr bwMode="auto">
            <a:xfrm>
              <a:off x="144" y="43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419" name="ZoneTexte 1"/>
          <p:cNvSpPr txBox="1">
            <a:spLocks noChangeArrowheads="1"/>
          </p:cNvSpPr>
          <p:nvPr/>
        </p:nvSpPr>
        <p:spPr bwMode="auto">
          <a:xfrm>
            <a:off x="3779838" y="1733550"/>
            <a:ext cx="1296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Théorie</a:t>
            </a:r>
            <a:endParaRPr lang="fr-FR" sz="2800" b="1"/>
          </a:p>
        </p:txBody>
      </p:sp>
      <p:sp>
        <p:nvSpPr>
          <p:cNvPr id="17420" name="ZoneTexte 15"/>
          <p:cNvSpPr txBox="1">
            <a:spLocks noChangeArrowheads="1"/>
          </p:cNvSpPr>
          <p:nvPr/>
        </p:nvSpPr>
        <p:spPr bwMode="auto">
          <a:xfrm>
            <a:off x="3419475" y="3789363"/>
            <a:ext cx="1998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Expériences</a:t>
            </a:r>
            <a:endParaRPr lang="fr-FR" sz="2800" b="1"/>
          </a:p>
        </p:txBody>
      </p:sp>
      <p:sp>
        <p:nvSpPr>
          <p:cNvPr id="17421" name="ZoneTexte 2"/>
          <p:cNvSpPr txBox="1">
            <a:spLocks noChangeArrowheads="1"/>
          </p:cNvSpPr>
          <p:nvPr/>
        </p:nvSpPr>
        <p:spPr bwMode="auto">
          <a:xfrm>
            <a:off x="3054350" y="2309813"/>
            <a:ext cx="3008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/>
              <a:t>Calculs</a:t>
            </a:r>
            <a:r>
              <a:rPr lang="fr-FR"/>
              <a:t> </a:t>
            </a:r>
            <a:r>
              <a:rPr lang="fr-FR" sz="2000"/>
              <a:t>Ab Initio</a:t>
            </a:r>
          </a:p>
          <a:p>
            <a:pPr algn="ctr"/>
            <a:r>
              <a:rPr lang="fr-FR" sz="2000"/>
              <a:t>Equation de Schrödinger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59832" y="6309320"/>
            <a:ext cx="2549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Systemes</a:t>
            </a:r>
            <a:r>
              <a:rPr lang="fr-FR" sz="1200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 complexes-Avril 2012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D9AE-79E5-4B1E-9B4B-8B92C6A92B66}" type="slidenum">
              <a:rPr lang="fr-FR"/>
              <a:pPr/>
              <a:t>20</a:t>
            </a:fld>
            <a:endParaRPr lang="fr-FR"/>
          </a:p>
        </p:txBody>
      </p:sp>
      <p:pic>
        <p:nvPicPr>
          <p:cNvPr id="4259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589240"/>
            <a:ext cx="9366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5999" name="Object 15"/>
          <p:cNvGraphicFramePr>
            <a:graphicFrameLocks noChangeAspect="1"/>
          </p:cNvGraphicFramePr>
          <p:nvPr/>
        </p:nvGraphicFramePr>
        <p:xfrm>
          <a:off x="179512" y="6021288"/>
          <a:ext cx="817563" cy="631825"/>
        </p:xfrm>
        <a:graphic>
          <a:graphicData uri="http://schemas.openxmlformats.org/presentationml/2006/ole">
            <p:oleObj spid="_x0000_s187394" name="Image Photo Editor" r:id="rId4" imgW="2715004" imgH="2104762" progId="">
              <p:embed/>
            </p:oleObj>
          </a:graphicData>
        </a:graphic>
      </p:graphicFrame>
      <p:sp>
        <p:nvSpPr>
          <p:cNvPr id="426000" name="AutoShape 16"/>
          <p:cNvSpPr>
            <a:spLocks noChangeArrowheads="1"/>
          </p:cNvSpPr>
          <p:nvPr/>
        </p:nvSpPr>
        <p:spPr bwMode="auto">
          <a:xfrm>
            <a:off x="683568" y="4149080"/>
            <a:ext cx="215900" cy="2159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6003" name="AutoShape 19"/>
          <p:cNvSpPr>
            <a:spLocks noChangeArrowheads="1"/>
          </p:cNvSpPr>
          <p:nvPr/>
        </p:nvSpPr>
        <p:spPr bwMode="auto">
          <a:xfrm>
            <a:off x="2195736" y="4293096"/>
            <a:ext cx="215900" cy="215900"/>
          </a:xfrm>
          <a:prstGeom prst="flowChartConnector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26004" name="AutoShape 20"/>
          <p:cNvSpPr>
            <a:spLocks noChangeArrowheads="1"/>
          </p:cNvSpPr>
          <p:nvPr/>
        </p:nvSpPr>
        <p:spPr bwMode="auto">
          <a:xfrm flipH="1">
            <a:off x="2339752" y="4437112"/>
            <a:ext cx="142875" cy="215900"/>
          </a:xfrm>
          <a:prstGeom prst="flowChartConnector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42600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513"/>
            <a:ext cx="3101975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67063" y="3356992"/>
            <a:ext cx="5976937" cy="4211638"/>
            <a:chOff x="1346" y="7350"/>
            <a:chExt cx="9145" cy="6246"/>
          </a:xfrm>
        </p:grpSpPr>
        <p:pic>
          <p:nvPicPr>
            <p:cNvPr id="426007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8" y="7359"/>
              <a:ext cx="9065" cy="5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6008" name="Rectangle 24"/>
            <p:cNvSpPr>
              <a:spLocks noChangeArrowheads="1"/>
            </p:cNvSpPr>
            <p:nvPr/>
          </p:nvSpPr>
          <p:spPr bwMode="auto">
            <a:xfrm>
              <a:off x="1346" y="7350"/>
              <a:ext cx="9145" cy="5049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6009" name="Text Box 25"/>
            <p:cNvSpPr txBox="1">
              <a:spLocks noChangeArrowheads="1"/>
            </p:cNvSpPr>
            <p:nvPr/>
          </p:nvSpPr>
          <p:spPr bwMode="auto">
            <a:xfrm>
              <a:off x="2225" y="12679"/>
              <a:ext cx="7444" cy="917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fr-FR" sz="1400" b="1">
                  <a:solidFill>
                    <a:srgbClr val="0000FF"/>
                  </a:solidFill>
                </a:rPr>
                <a:t>Spectres d'émission de quelques atomes</a:t>
              </a:r>
            </a:p>
            <a:p>
              <a:pPr algn="ctr" eaLnBrk="0" hangingPunct="0"/>
              <a:r>
                <a:rPr lang="fr-FR" sz="1200" b="1"/>
                <a:t> </a:t>
              </a:r>
              <a:r>
                <a:rPr lang="fr-FR" sz="1200" b="1">
                  <a:solidFill>
                    <a:srgbClr val="FF0000"/>
                  </a:solidFill>
                </a:rPr>
                <a:t>(illustration tirée de l'encyclopédie Microsoft Encarta)</a:t>
              </a:r>
              <a:endParaRPr lang="fr-FR" sz="1200" b="1"/>
            </a:p>
          </p:txBody>
        </p:sp>
      </p:grpSp>
      <p:sp>
        <p:nvSpPr>
          <p:cNvPr id="426010" name="Rectangle 26"/>
          <p:cNvSpPr>
            <a:spLocks noChangeArrowheads="1"/>
          </p:cNvSpPr>
          <p:nvPr/>
        </p:nvSpPr>
        <p:spPr bwMode="auto">
          <a:xfrm>
            <a:off x="323850" y="0"/>
            <a:ext cx="7325980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2800" b="1" dirty="0">
                <a:solidFill>
                  <a:schemeClr val="bg1"/>
                </a:solidFill>
              </a:rPr>
              <a:t>Rayonnement = langage des atomes - molécules</a:t>
            </a:r>
          </a:p>
        </p:txBody>
      </p:sp>
      <p:pic>
        <p:nvPicPr>
          <p:cNvPr id="16" name="Picture 2" descr="hydroge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052736"/>
            <a:ext cx="3075632" cy="21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79512" y="80628"/>
          <a:ext cx="8784976" cy="6621463"/>
        </p:xfrm>
        <a:graphic>
          <a:graphicData uri="http://schemas.openxmlformats.org/presentationml/2006/ole">
            <p:oleObj spid="_x0000_s102403" name="Acrobat Document" r:id="rId3" imgW="7543621" imgH="5829274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2708920"/>
            <a:ext cx="338437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MOLÉCULES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498739"/>
            <a:ext cx="90730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Les liaisons entre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atomes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se font par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un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partage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d’electrons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!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Quand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un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an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atome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“A”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veut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se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lier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avec un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atome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B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il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lui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offre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les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meilleures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conditions: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une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2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molécule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 de  methane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98884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46138"/>
            <a:ext cx="1944216" cy="17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5987"/>
            <a:ext cx="26765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99C2-EB62-498D-AB88-DD7A6A012158}" type="slidenum">
              <a:rPr lang="fr-FR"/>
              <a:pPr/>
              <a:t>24</a:t>
            </a:fld>
            <a:endParaRPr lang="fr-FR"/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5148263" y="404813"/>
          <a:ext cx="3995737" cy="2759075"/>
        </p:xfrm>
        <a:graphic>
          <a:graphicData uri="http://schemas.openxmlformats.org/presentationml/2006/ole">
            <p:oleObj spid="_x0000_s5122" name="Image Photo Editor" r:id="rId4" imgW="8542857" imgH="8085714" progId="">
              <p:embed/>
            </p:oleObj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5724525" y="3114675"/>
          <a:ext cx="3419475" cy="3168650"/>
        </p:xfrm>
        <a:graphic>
          <a:graphicData uri="http://schemas.openxmlformats.org/presentationml/2006/ole">
            <p:oleObj spid="_x0000_s5123" name="Image Photo Editor" r:id="rId5" imgW="8888066" imgH="8238095" progId="">
              <p:embed/>
            </p:oleObj>
          </a:graphicData>
        </a:graphic>
      </p:graphicFrame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0"/>
            <a:ext cx="323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CC0066"/>
                </a:solidFill>
              </a:rPr>
              <a:t>Molecular structure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219142" name="Object 6"/>
          <p:cNvGraphicFramePr>
            <a:graphicFrameLocks noChangeAspect="1"/>
          </p:cNvGraphicFramePr>
          <p:nvPr/>
        </p:nvGraphicFramePr>
        <p:xfrm>
          <a:off x="323850" y="620713"/>
          <a:ext cx="4535488" cy="5256212"/>
        </p:xfrm>
        <a:graphic>
          <a:graphicData uri="http://schemas.openxmlformats.org/presentationml/2006/ole">
            <p:oleObj spid="_x0000_s5124" name="Image bitmap" r:id="rId6" imgW="3847619" imgH="37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E217-92E5-4777-8C10-E9C262F8D8F7}" type="slidenum">
              <a:rPr lang="fr-FR"/>
              <a:pPr/>
              <a:t>25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48680"/>
            <a:ext cx="9144000" cy="6092825"/>
            <a:chOff x="0" y="482"/>
            <a:chExt cx="5760" cy="3838"/>
          </a:xfrm>
        </p:grpSpPr>
        <p:sp>
          <p:nvSpPr>
            <p:cNvPr id="67587" name="_s1032"/>
            <p:cNvSpPr>
              <a:spLocks noChangeArrowheads="1"/>
            </p:cNvSpPr>
            <p:nvPr/>
          </p:nvSpPr>
          <p:spPr bwMode="auto">
            <a:xfrm>
              <a:off x="2064" y="482"/>
              <a:ext cx="1227" cy="747"/>
            </a:xfrm>
            <a:prstGeom prst="cube">
              <a:avLst>
                <a:gd name="adj" fmla="val 10764"/>
              </a:avLst>
            </a:prstGeom>
            <a:solidFill>
              <a:schemeClr val="tx2">
                <a:lumMod val="75000"/>
                <a:alpha val="39999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fr-FR" sz="2800" b="1" dirty="0">
                  <a:solidFill>
                    <a:srgbClr val="FFFF00"/>
                  </a:solidFill>
                  <a:latin typeface="Arial" charset="0"/>
                </a:rPr>
                <a:t>Molécules</a:t>
              </a:r>
            </a:p>
          </p:txBody>
        </p:sp>
        <p:sp>
          <p:nvSpPr>
            <p:cNvPr id="67588" name="AutoShape 4"/>
            <p:cNvSpPr>
              <a:spLocks noChangeArrowheads="1"/>
            </p:cNvSpPr>
            <p:nvPr/>
          </p:nvSpPr>
          <p:spPr bwMode="auto">
            <a:xfrm>
              <a:off x="340" y="1389"/>
              <a:ext cx="941" cy="862"/>
            </a:xfrm>
            <a:prstGeom prst="cube">
              <a:avLst>
                <a:gd name="adj" fmla="val 10764"/>
              </a:avLst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fr-FR" b="1" dirty="0">
                  <a:solidFill>
                    <a:schemeClr val="bg1"/>
                  </a:solidFill>
                </a:rPr>
                <a:t>États </a:t>
              </a:r>
            </a:p>
            <a:p>
              <a:r>
                <a:rPr lang="fr-FR" b="1" dirty="0">
                  <a:solidFill>
                    <a:schemeClr val="bg1"/>
                  </a:solidFill>
                </a:rPr>
                <a:t>dynamiques</a:t>
              </a:r>
            </a:p>
          </p:txBody>
        </p:sp>
        <p:sp>
          <p:nvSpPr>
            <p:cNvPr id="67589" name="_s1036"/>
            <p:cNvSpPr>
              <a:spLocks noChangeArrowheads="1"/>
            </p:cNvSpPr>
            <p:nvPr/>
          </p:nvSpPr>
          <p:spPr bwMode="auto">
            <a:xfrm>
              <a:off x="1717" y="1453"/>
              <a:ext cx="932" cy="852"/>
            </a:xfrm>
            <a:prstGeom prst="cube">
              <a:avLst>
                <a:gd name="adj" fmla="val 10764"/>
              </a:avLst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fr-FR" b="1" dirty="0">
                  <a:solidFill>
                    <a:schemeClr val="bg1"/>
                  </a:solidFill>
                </a:rPr>
                <a:t>Interactions</a:t>
              </a:r>
            </a:p>
            <a:p>
              <a:endParaRPr lang="fr-FR" b="1" dirty="0">
                <a:solidFill>
                  <a:srgbClr val="CC0066"/>
                </a:solidFill>
              </a:endParaRPr>
            </a:p>
          </p:txBody>
        </p:sp>
        <p:sp>
          <p:nvSpPr>
            <p:cNvPr id="67590" name="_s1034"/>
            <p:cNvSpPr>
              <a:spLocks noChangeArrowheads="1"/>
            </p:cNvSpPr>
            <p:nvPr/>
          </p:nvSpPr>
          <p:spPr bwMode="auto">
            <a:xfrm>
              <a:off x="3043" y="2379"/>
              <a:ext cx="812" cy="863"/>
            </a:xfrm>
            <a:prstGeom prst="cube">
              <a:avLst>
                <a:gd name="adj" fmla="val 10764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fr-FR" b="1" dirty="0">
                  <a:solidFill>
                    <a:schemeClr val="bg1"/>
                  </a:solidFill>
                </a:rPr>
                <a:t>Cinétique </a:t>
              </a:r>
            </a:p>
            <a:p>
              <a:r>
                <a:rPr lang="fr-FR" b="1" dirty="0">
                  <a:solidFill>
                    <a:schemeClr val="bg1"/>
                  </a:solidFill>
                </a:rPr>
                <a:t>réactionnelle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67591" name="_s1035"/>
            <p:cNvSpPr>
              <a:spLocks noChangeArrowheads="1"/>
            </p:cNvSpPr>
            <p:nvPr/>
          </p:nvSpPr>
          <p:spPr bwMode="auto">
            <a:xfrm>
              <a:off x="3856" y="1061"/>
              <a:ext cx="851" cy="920"/>
            </a:xfrm>
            <a:prstGeom prst="cube">
              <a:avLst>
                <a:gd name="adj" fmla="val 10764"/>
              </a:avLst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Structures</a:t>
              </a:r>
              <a:r>
                <a:rPr lang="en-US" b="1" dirty="0">
                  <a:solidFill>
                    <a:srgbClr val="CC0066"/>
                  </a:solidFill>
                </a:rPr>
                <a:t>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Arial" charset="0"/>
                </a:rPr>
                <a:t> 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679" y="2730"/>
              <a:ext cx="938" cy="1235"/>
              <a:chOff x="2034" y="3237"/>
              <a:chExt cx="3120" cy="3427"/>
            </a:xfrm>
          </p:grpSpPr>
          <p:sp>
            <p:nvSpPr>
              <p:cNvPr id="67593" name="Text Box 9"/>
              <p:cNvSpPr txBox="1">
                <a:spLocks noChangeArrowheads="1"/>
              </p:cNvSpPr>
              <p:nvPr/>
            </p:nvSpPr>
            <p:spPr bwMode="auto">
              <a:xfrm>
                <a:off x="3263" y="5959"/>
                <a:ext cx="1100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2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034" y="3237"/>
                <a:ext cx="3120" cy="2767"/>
                <a:chOff x="2034" y="3237"/>
                <a:chExt cx="3120" cy="2767"/>
              </a:xfrm>
            </p:grpSpPr>
            <p:sp>
              <p:nvSpPr>
                <p:cNvPr id="67595" name="Oval 11"/>
                <p:cNvSpPr>
                  <a:spLocks noChangeArrowheads="1"/>
                </p:cNvSpPr>
                <p:nvPr/>
              </p:nvSpPr>
              <p:spPr bwMode="auto">
                <a:xfrm>
                  <a:off x="2751" y="4877"/>
                  <a:ext cx="328" cy="1127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596" name="Oval 12"/>
                <p:cNvSpPr>
                  <a:spLocks noChangeArrowheads="1"/>
                </p:cNvSpPr>
                <p:nvPr/>
              </p:nvSpPr>
              <p:spPr bwMode="auto">
                <a:xfrm>
                  <a:off x="2034" y="4062"/>
                  <a:ext cx="2953" cy="150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597" name="Oval 13"/>
                <p:cNvSpPr>
                  <a:spLocks noChangeArrowheads="1"/>
                </p:cNvSpPr>
                <p:nvPr/>
              </p:nvSpPr>
              <p:spPr bwMode="auto">
                <a:xfrm>
                  <a:off x="2751" y="3357"/>
                  <a:ext cx="328" cy="1127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59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36" y="4351"/>
                  <a:ext cx="1837" cy="9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lang="fr-FR" sz="1600" b="1">
                      <a:solidFill>
                        <a:srgbClr val="0000FF"/>
                      </a:solidFill>
                    </a:rPr>
                    <a:t>C----H</a:t>
                  </a:r>
                </a:p>
              </p:txBody>
            </p:sp>
            <p:sp>
              <p:nvSpPr>
                <p:cNvPr id="6759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34" y="3618"/>
                  <a:ext cx="1020" cy="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r>
                    <a:rPr lang="fr-FR" sz="1600" b="1">
                      <a:solidFill>
                        <a:schemeClr val="tx1"/>
                      </a:solidFill>
                    </a:rPr>
                    <a:t>He</a:t>
                  </a:r>
                </a:p>
              </p:txBody>
            </p:sp>
            <p:sp>
              <p:nvSpPr>
                <p:cNvPr id="67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214" y="3237"/>
                  <a:ext cx="1800" cy="144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7601" name="Oval 17"/>
                <p:cNvSpPr>
                  <a:spLocks noChangeArrowheads="1"/>
                </p:cNvSpPr>
                <p:nvPr/>
              </p:nvSpPr>
              <p:spPr bwMode="auto">
                <a:xfrm>
                  <a:off x="3754" y="3897"/>
                  <a:ext cx="360" cy="36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>
                    <a:solidFill>
                      <a:schemeClr val="folHlink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7602" name="Rectangle 18"/>
            <p:cNvSpPr>
              <a:spLocks noChangeArrowheads="1"/>
            </p:cNvSpPr>
            <p:nvPr/>
          </p:nvSpPr>
          <p:spPr bwMode="auto">
            <a:xfrm>
              <a:off x="3010" y="3454"/>
              <a:ext cx="15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H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O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 + H  H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 + HO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2727" y="3728"/>
              <a:ext cx="203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fr-FR" sz="1800" b="1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H</a:t>
              </a:r>
              <a:r>
                <a:rPr lang="fr-FR" sz="1800" b="1" baseline="-25000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O</a:t>
              </a:r>
              <a:r>
                <a:rPr lang="fr-FR" sz="1800" b="1" baseline="-25000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 + O(3P)  OH + HO</a:t>
              </a:r>
              <a:r>
                <a:rPr lang="fr-FR" sz="1800" b="1" baseline="-25000" dirty="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</a:p>
          </p:txBody>
        </p: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2904" y="4089"/>
              <a:ext cx="17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H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O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 + OH  H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fr-FR" sz="1800" b="1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O + HO</a:t>
              </a:r>
              <a:r>
                <a:rPr lang="fr-FR" sz="1800" b="1" baseline="-25000">
                  <a:solidFill>
                    <a:schemeClr val="accent1"/>
                  </a:solidFill>
                  <a:latin typeface="Arial" charset="0"/>
                  <a:sym typeface="Symbol" pitchFamily="18" charset="2"/>
                </a:rPr>
                <a:t>2</a:t>
              </a:r>
            </a:p>
          </p:txBody>
        </p:sp>
        <p:pic>
          <p:nvPicPr>
            <p:cNvPr id="67605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432"/>
              <a:ext cx="1519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60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7" y="1611"/>
              <a:ext cx="1220" cy="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60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" y="3187"/>
              <a:ext cx="96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International conference on women in Physics-Brazil-May 2005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B644-8924-44F3-873F-66E6CCA7E0DB}" type="slidenum">
              <a:rPr lang="fr-FR"/>
              <a:pPr/>
              <a:t>26</a:t>
            </a:fld>
            <a:endParaRPr lang="fr-FR"/>
          </a:p>
        </p:txBody>
      </p:sp>
      <p:graphicFrame>
        <p:nvGraphicFramePr>
          <p:cNvPr id="221186" name="Organization Chart 2"/>
          <p:cNvGraphicFramePr>
            <a:graphicFrameLocks/>
          </p:cNvGraphicFramePr>
          <p:nvPr>
            <p:ph type="dgm" idx="1"/>
          </p:nvPr>
        </p:nvGraphicFramePr>
        <p:xfrm>
          <a:off x="976313" y="1052513"/>
          <a:ext cx="7772400" cy="4114800"/>
        </p:xfrm>
        <a:graphic>
          <a:graphicData uri="http://schemas.openxmlformats.org/drawingml/2006/compatibility">
            <com:legacyDrawing xmlns:com="http://schemas.openxmlformats.org/drawingml/2006/compatibility" spid="_x0000_s6146"/>
          </a:graphicData>
        </a:graphic>
      </p:graphicFrame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755650" y="5468938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600" b="1">
                <a:solidFill>
                  <a:srgbClr val="0033CC"/>
                </a:solidFill>
                <a:sym typeface="Wingdings" pitchFamily="2" charset="2"/>
              </a:rPr>
              <a:t>TDLAS, LIBS, LIF, CRDS</a:t>
            </a: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1908175" y="188913"/>
            <a:ext cx="540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CC0066"/>
                </a:solidFill>
              </a:rPr>
              <a:t>Experimental Research  (second group) 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4356100" y="5468938"/>
            <a:ext cx="93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600" b="1">
                <a:solidFill>
                  <a:srgbClr val="0033CC"/>
                </a:solidFill>
                <a:sym typeface="Wingdings" pitchFamily="2" charset="2"/>
              </a:rPr>
              <a:t>LIBS</a:t>
            </a:r>
          </a:p>
        </p:txBody>
      </p:sp>
      <p:sp>
        <p:nvSpPr>
          <p:cNvPr id="221198" name="Rectangle 14"/>
          <p:cNvSpPr>
            <a:spLocks noChangeArrowheads="1"/>
          </p:cNvSpPr>
          <p:nvPr/>
        </p:nvSpPr>
        <p:spPr bwMode="auto">
          <a:xfrm>
            <a:off x="6732588" y="54689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600" b="1">
                <a:solidFill>
                  <a:srgbClr val="0033CC"/>
                </a:solidFill>
                <a:sym typeface="Wingdings" pitchFamily="2" charset="2"/>
              </a:rPr>
              <a:t>TDLAS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58619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400" b="1" i="1" dirty="0">
                <a:solidFill>
                  <a:srgbClr val="0070C0"/>
                </a:solidFill>
              </a:rPr>
              <a:t>Etude Expérimentale et Modélisation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dirty="0">
                <a:solidFill>
                  <a:srgbClr val="0070C0"/>
                </a:solidFill>
              </a:rPr>
              <a:t>du rayonnement émis ou fluorescé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</a:t>
            </a:r>
          </a:p>
          <a:p>
            <a:r>
              <a:rPr lang="fr-FR" sz="2400" dirty="0">
                <a:solidFill>
                  <a:srgbClr val="0070C0"/>
                </a:solidFill>
              </a:rPr>
              <a:t>-par un gaz moléculaire, -par un plasma de décharge -ou un plasma induit par laser  </a:t>
            </a:r>
          </a:p>
          <a:p>
            <a:endParaRPr lang="fr-FR" sz="2400" b="1" dirty="0">
              <a:solidFill>
                <a:srgbClr val="0070C0"/>
              </a:solidFill>
            </a:endParaRPr>
          </a:p>
          <a:p>
            <a:r>
              <a:rPr lang="fr-FR" sz="2400" b="1" dirty="0">
                <a:solidFill>
                  <a:srgbClr val="0070C0"/>
                </a:solidFill>
              </a:rPr>
              <a:t>Techniques de spectroscopie laser utilisées</a:t>
            </a:r>
            <a:r>
              <a:rPr lang="fr-FR" sz="2400" dirty="0">
                <a:solidFill>
                  <a:srgbClr val="0070C0"/>
                </a:solidFill>
              </a:rPr>
              <a:t> :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-LIF, 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-LIBS,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-CRDS,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-TDLAS </a:t>
            </a:r>
          </a:p>
          <a:p>
            <a:r>
              <a:rPr lang="fr-FR" sz="2400" b="1" i="1" dirty="0" smtClean="0">
                <a:solidFill>
                  <a:srgbClr val="0070C0"/>
                </a:solidFill>
              </a:rPr>
              <a:t>Modélisation</a:t>
            </a:r>
            <a:r>
              <a:rPr lang="fr-FR" sz="2400" b="1" dirty="0">
                <a:solidFill>
                  <a:srgbClr val="0070C0"/>
                </a:solidFill>
              </a:rPr>
              <a:t> :-</a:t>
            </a:r>
            <a:r>
              <a:rPr lang="fr-FR" sz="2400" dirty="0">
                <a:solidFill>
                  <a:srgbClr val="0070C0"/>
                </a:solidFill>
              </a:rPr>
              <a:t>Développement de modèle </a:t>
            </a:r>
            <a:r>
              <a:rPr lang="fr-FR" sz="2400" dirty="0" err="1">
                <a:solidFill>
                  <a:srgbClr val="0070C0"/>
                </a:solidFill>
              </a:rPr>
              <a:t>collisionnel</a:t>
            </a:r>
            <a:r>
              <a:rPr lang="fr-FR" sz="2400" dirty="0">
                <a:solidFill>
                  <a:srgbClr val="0070C0"/>
                </a:solidFill>
              </a:rPr>
              <a:t> radiatif ; (application à un plasma d’eau).</a:t>
            </a:r>
          </a:p>
          <a:p>
            <a:r>
              <a:rPr lang="fr-FR" sz="2400" dirty="0">
                <a:solidFill>
                  <a:srgbClr val="0070C0"/>
                </a:solidFill>
              </a:rPr>
              <a:t>	           -Développement d’un code de calcul Monte Carlo couplé à un code particulaire pouvant simuler le fonctionnement de différents types de décharges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626299" y="260648"/>
            <a:ext cx="1925335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Approche 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58375" name="Picture 7" descr="lsama2-pet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138" y="0"/>
            <a:ext cx="9318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241666"/>
            <a:ext cx="9144000" cy="698652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“Expliquer le visible compliqué par de l’invisible simple” Jean Perrin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atomes en interaction et en agitation permanente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 accessibles directement à notre perception,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leur existence permet d’interpréter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simplement des phénomènes aussi divers que la chaleur, le comportement des gaz, la fusion des solides, les réactions chimiques...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Ce sont les mêmes atomes que l’on retrouve dans une roche inerte, une fleur, un être humain, une étoile lointaine,..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Cet invisible est-il aussi simple que le note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J.Perrin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948691"/>
            <a:ext cx="8964488" cy="526297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Nos concepts intuitifs basés sur notre expérience quotidienne du monde macroscopique qui nous entoure restent incapables de comprendre le monde atomique. Il a 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fallu élaborer de nouveaux concepts : mécanique quantique, </a:t>
            </a:r>
          </a:p>
          <a:p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Pour décrire les atomes on utilise un langage mathématique : fonction d’onde,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hamiltonien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une structure théorique qui permet d’analyser et de comprendre les innombrables observations qui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sont effectuées sur les atomes avec des moyens de plus en plus sophistiqués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117C62-7F66-4262-A832-EFEB2202F794}" type="slidenum">
              <a:rPr lang="fr-FR"/>
              <a:pPr/>
              <a:t>3</a:t>
            </a:fld>
            <a:endParaRPr lang="fr-F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908050"/>
            <a:ext cx="6480175" cy="1101725"/>
          </a:xfrm>
        </p:spPr>
        <p:txBody>
          <a:bodyPr/>
          <a:lstStyle/>
          <a:p>
            <a:pPr eaLnBrk="1" hangingPunct="1"/>
            <a:r>
              <a:rPr lang="fr-FR" sz="4000" smtClean="0"/>
              <a:t>Plasmas ionosphériques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28600" y="76200"/>
            <a:ext cx="8534400" cy="609600"/>
            <a:chOff x="144" y="48"/>
            <a:chExt cx="5376" cy="384"/>
          </a:xfrm>
        </p:grpSpPr>
        <p:pic>
          <p:nvPicPr>
            <p:cNvPr id="19463" name="Picture 64" descr="lsam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3" name="Rectangle 65"/>
            <p:cNvSpPr>
              <a:spLocks noChangeArrowheads="1"/>
            </p:cNvSpPr>
            <p:nvPr/>
          </p:nvSpPr>
          <p:spPr bwMode="auto">
            <a:xfrm>
              <a:off x="1632" y="288"/>
              <a:ext cx="2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9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Laboratoire de Spectroscopie Atomique Moléculaire et Applications</a:t>
              </a:r>
            </a:p>
          </p:txBody>
        </p:sp>
        <p:pic>
          <p:nvPicPr>
            <p:cNvPr id="19465" name="Picture 66" descr="ut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" y="9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7" descr="logo_f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128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Line 68"/>
            <p:cNvSpPr>
              <a:spLocks noChangeShapeType="1"/>
            </p:cNvSpPr>
            <p:nvPr/>
          </p:nvSpPr>
          <p:spPr bwMode="auto">
            <a:xfrm>
              <a:off x="144" y="43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76475"/>
            <a:ext cx="38100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6948488" y="4221163"/>
            <a:ext cx="989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Sprite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6309320"/>
            <a:ext cx="2549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Systemes</a:t>
            </a:r>
            <a:r>
              <a:rPr lang="fr-FR" sz="1200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 complexes-Avril 2012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916832"/>
            <a:ext cx="4572000" cy="3693319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bg1"/>
                </a:solidFill>
              </a:rPr>
              <a:t>Phys.quant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600" dirty="0" err="1" smtClean="0">
                <a:solidFill>
                  <a:schemeClr val="bg1"/>
                </a:solidFill>
              </a:rPr>
              <a:t>Phys.Stat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600" dirty="0" err="1" smtClean="0">
                <a:solidFill>
                  <a:schemeClr val="bg1"/>
                </a:solidFill>
              </a:rPr>
              <a:t>Phys.clas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600" dirty="0" err="1" smtClean="0">
                <a:solidFill>
                  <a:schemeClr val="bg1"/>
                </a:solidFill>
              </a:rPr>
              <a:t>Dynam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600" dirty="0" err="1" smtClean="0">
                <a:solidFill>
                  <a:schemeClr val="bg1"/>
                </a:solidFill>
              </a:rPr>
              <a:t>Meca</a:t>
            </a:r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Graphes, réseaux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564904"/>
            <a:ext cx="6912768" cy="30469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Incertitudes, probabilités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Complexité: chaque élément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en interaction avec tout le reste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Effet de mémoire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7D58-9BE2-4020-AE79-B300E625111F}" type="slidenum">
              <a:rPr lang="fr-FR"/>
              <a:pPr/>
              <a:t>32</a:t>
            </a:fld>
            <a:endParaRPr lang="fr-FR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Stratégie?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7288" y="2420938"/>
            <a:ext cx="6704012" cy="2795587"/>
            <a:chOff x="729" y="1525"/>
            <a:chExt cx="4223" cy="1761"/>
          </a:xfrm>
        </p:grpSpPr>
        <p:sp>
          <p:nvSpPr>
            <p:cNvPr id="65541" name="AutoShape 5"/>
            <p:cNvSpPr>
              <a:spLocks noChangeArrowheads="1"/>
            </p:cNvSpPr>
            <p:nvPr/>
          </p:nvSpPr>
          <p:spPr bwMode="auto">
            <a:xfrm>
              <a:off x="2207" y="1525"/>
              <a:ext cx="1248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>
                  <a:solidFill>
                    <a:schemeClr val="tx1"/>
                  </a:solidFill>
                </a:rPr>
                <a:t>Théorie</a:t>
              </a:r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>
              <a:off x="729" y="2807"/>
              <a:ext cx="1056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>
                  <a:solidFill>
                    <a:schemeClr val="tx1"/>
                  </a:solidFill>
                </a:rPr>
                <a:t>expérience</a:t>
              </a:r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auto">
            <a:xfrm>
              <a:off x="3752" y="2858"/>
              <a:ext cx="1200" cy="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>
                  <a:solidFill>
                    <a:schemeClr val="tx1"/>
                  </a:solidFill>
                </a:rPr>
                <a:t>Modélisation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64" y="1650"/>
              <a:ext cx="3397" cy="1636"/>
              <a:chOff x="895" y="1530"/>
              <a:chExt cx="3397" cy="163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737" y="1530"/>
                <a:ext cx="555" cy="1220"/>
                <a:chOff x="3744" y="1392"/>
                <a:chExt cx="624" cy="1968"/>
              </a:xfrm>
            </p:grpSpPr>
            <p:sp>
              <p:nvSpPr>
                <p:cNvPr id="65546" name="AutoShape 10"/>
                <p:cNvSpPr>
                  <a:spLocks noChangeArrowheads="1"/>
                </p:cNvSpPr>
                <p:nvPr/>
              </p:nvSpPr>
              <p:spPr bwMode="auto">
                <a:xfrm rot="2741815">
                  <a:off x="3264" y="1968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547" name="AutoShape 11"/>
                <p:cNvSpPr>
                  <a:spLocks noChangeArrowheads="1"/>
                </p:cNvSpPr>
                <p:nvPr/>
              </p:nvSpPr>
              <p:spPr bwMode="auto">
                <a:xfrm rot="13666825">
                  <a:off x="3168" y="2256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-5004993">
                <a:off x="1227" y="1531"/>
                <a:ext cx="555" cy="1220"/>
                <a:chOff x="3744" y="1392"/>
                <a:chExt cx="624" cy="1968"/>
              </a:xfrm>
            </p:grpSpPr>
            <p:sp>
              <p:nvSpPr>
                <p:cNvPr id="65549" name="AutoShape 13"/>
                <p:cNvSpPr>
                  <a:spLocks noChangeArrowheads="1"/>
                </p:cNvSpPr>
                <p:nvPr/>
              </p:nvSpPr>
              <p:spPr bwMode="auto">
                <a:xfrm rot="2741815">
                  <a:off x="3264" y="1968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550" name="AutoShape 14"/>
                <p:cNvSpPr>
                  <a:spLocks noChangeArrowheads="1"/>
                </p:cNvSpPr>
                <p:nvPr/>
              </p:nvSpPr>
              <p:spPr bwMode="auto">
                <a:xfrm rot="13666825">
                  <a:off x="3168" y="2256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 rot="-2799490">
                <a:off x="2406" y="2279"/>
                <a:ext cx="555" cy="1220"/>
                <a:chOff x="3744" y="1392"/>
                <a:chExt cx="624" cy="1968"/>
              </a:xfrm>
            </p:grpSpPr>
            <p:sp>
              <p:nvSpPr>
                <p:cNvPr id="65552" name="AutoShape 16"/>
                <p:cNvSpPr>
                  <a:spLocks noChangeArrowheads="1"/>
                </p:cNvSpPr>
                <p:nvPr/>
              </p:nvSpPr>
              <p:spPr bwMode="auto">
                <a:xfrm rot="2741815">
                  <a:off x="3264" y="1968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553" name="AutoShape 17"/>
                <p:cNvSpPr>
                  <a:spLocks noChangeArrowheads="1"/>
                </p:cNvSpPr>
                <p:nvPr/>
              </p:nvSpPr>
              <p:spPr bwMode="auto">
                <a:xfrm rot="13666825">
                  <a:off x="3168" y="2256"/>
                  <a:ext cx="1680" cy="528"/>
                </a:xfrm>
                <a:custGeom>
                  <a:avLst/>
                  <a:gdLst>
                    <a:gd name="G0" fmla="+- -730472 0 0"/>
                    <a:gd name="G1" fmla="+- -11796480 0 0"/>
                    <a:gd name="G2" fmla="+- -730472 0 -11796480"/>
                    <a:gd name="G3" fmla="+- 10800 0 0"/>
                    <a:gd name="G4" fmla="+- 0 0 -730472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7407 0 0"/>
                    <a:gd name="G9" fmla="+- 0 0 -11796480"/>
                    <a:gd name="G10" fmla="+- 7407 0 2700"/>
                    <a:gd name="G11" fmla="cos G10 -730472"/>
                    <a:gd name="G12" fmla="sin G10 -730472"/>
                    <a:gd name="G13" fmla="cos 13500 -730472"/>
                    <a:gd name="G14" fmla="sin 13500 -730472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7407 1 2"/>
                    <a:gd name="G20" fmla="+- G19 5400 0"/>
                    <a:gd name="G21" fmla="cos G20 -730472"/>
                    <a:gd name="G22" fmla="sin G20 -730472"/>
                    <a:gd name="G23" fmla="+- G21 10800 0"/>
                    <a:gd name="G24" fmla="+- G12 G23 G22"/>
                    <a:gd name="G25" fmla="+- G22 G23 G11"/>
                    <a:gd name="G26" fmla="cos 10800 -730472"/>
                    <a:gd name="G27" fmla="sin 10800 -730472"/>
                    <a:gd name="G28" fmla="cos 7407 -730472"/>
                    <a:gd name="G29" fmla="sin 7407 -730472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-11796480"/>
                    <a:gd name="G36" fmla="sin G34 -11796480"/>
                    <a:gd name="G37" fmla="+/ -11796480 -730472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7407 G39"/>
                    <a:gd name="G43" fmla="sin 7407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9751 w 21600"/>
                    <a:gd name="T5" fmla="*/ 51 h 21600"/>
                    <a:gd name="T6" fmla="*/ 1696 w 21600"/>
                    <a:gd name="T7" fmla="*/ 10800 h 21600"/>
                    <a:gd name="T8" fmla="*/ 10080 w 21600"/>
                    <a:gd name="T9" fmla="*/ 3428 h 21600"/>
                    <a:gd name="T10" fmla="*/ 24045 w 21600"/>
                    <a:gd name="T11" fmla="*/ 8190 h 21600"/>
                    <a:gd name="T12" fmla="*/ 20582 w 21600"/>
                    <a:gd name="T13" fmla="*/ 13354 h 21600"/>
                    <a:gd name="T14" fmla="*/ 15418 w 21600"/>
                    <a:gd name="T15" fmla="*/ 9890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18067" y="9368"/>
                      </a:moveTo>
                      <a:cubicBezTo>
                        <a:pt x="17383" y="5896"/>
                        <a:pt x="14338" y="3393"/>
                        <a:pt x="10800" y="3393"/>
                      </a:cubicBezTo>
                      <a:cubicBezTo>
                        <a:pt x="6709" y="3393"/>
                        <a:pt x="3393" y="6709"/>
                        <a:pt x="3393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5959" y="0"/>
                        <a:pt x="20398" y="3649"/>
                        <a:pt x="21396" y="8712"/>
                      </a:cubicBezTo>
                      <a:lnTo>
                        <a:pt x="24045" y="8190"/>
                      </a:lnTo>
                      <a:lnTo>
                        <a:pt x="20582" y="13354"/>
                      </a:lnTo>
                      <a:lnTo>
                        <a:pt x="15418" y="9890"/>
                      </a:lnTo>
                      <a:lnTo>
                        <a:pt x="18067" y="93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txBody>
          <a:bodyPr/>
          <a:lstStyle/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Exemples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Effet de Serre</a:t>
            </a:r>
          </a:p>
          <a:p>
            <a:pPr algn="ctr">
              <a:buNone/>
            </a:pPr>
            <a:r>
              <a:rPr lang="fr-FR" dirty="0" err="1" smtClean="0">
                <a:solidFill>
                  <a:schemeClr val="bg1"/>
                </a:solidFill>
              </a:rPr>
              <a:t>Rechauffement</a:t>
            </a:r>
            <a:r>
              <a:rPr lang="fr-FR" dirty="0" smtClean="0">
                <a:solidFill>
                  <a:schemeClr val="bg1"/>
                </a:solidFill>
              </a:rPr>
              <a:t>  climatique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International conference on women in Physics-Brazil-May 2005</a:t>
            </a:r>
          </a:p>
        </p:txBody>
      </p:sp>
      <p:sp>
        <p:nvSpPr>
          <p:cNvPr id="4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1C46-29D5-4B49-A799-981F4867A732}" type="slidenum">
              <a:rPr lang="fr-FR"/>
              <a:pPr/>
              <a:t>35</a:t>
            </a:fld>
            <a:endParaRPr lang="fr-F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55875" y="260350"/>
            <a:ext cx="6192838" cy="4848225"/>
            <a:chOff x="1680" y="816"/>
            <a:chExt cx="2887" cy="2584"/>
          </a:xfrm>
          <a:solidFill>
            <a:schemeClr val="tx2">
              <a:lumMod val="75000"/>
            </a:schemeClr>
          </a:solidFill>
        </p:grpSpPr>
        <p:sp>
          <p:nvSpPr>
            <p:cNvPr id="216067" name="Oval 3"/>
            <p:cNvSpPr>
              <a:spLocks noChangeArrowheads="1"/>
            </p:cNvSpPr>
            <p:nvPr/>
          </p:nvSpPr>
          <p:spPr bwMode="auto">
            <a:xfrm>
              <a:off x="1824" y="816"/>
              <a:ext cx="2592" cy="4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700" b="1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 Effect of  H</a:t>
              </a:r>
              <a:r>
                <a:rPr lang="fr-FR" sz="17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2</a:t>
              </a:r>
              <a:r>
                <a:rPr lang="fr-FR" sz="1700" b="1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O</a:t>
              </a:r>
              <a:r>
                <a:rPr lang="fr-FR" sz="17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2 </a:t>
              </a:r>
              <a:r>
                <a:rPr lang="fr-FR" sz="1700" b="1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 </a:t>
              </a:r>
            </a:p>
            <a:p>
              <a:pPr algn="ctr"/>
              <a:r>
                <a:rPr lang="fr-FR" sz="1700" b="1">
                  <a:solidFill>
                    <a:schemeClr val="bg1"/>
                  </a:solidFill>
                  <a:latin typeface="Bookman Old Style" pitchFamily="18" charset="0"/>
                  <a:cs typeface="Arial" charset="0"/>
                </a:rPr>
                <a:t>In the troposphere</a:t>
              </a:r>
              <a:r>
                <a:rPr lang="fr-FR" sz="1700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  </a:t>
              </a:r>
              <a:endParaRPr lang="fr-FR" sz="1700" b="1" baseline="-25000">
                <a:solidFill>
                  <a:schemeClr val="bg1"/>
                </a:solidFill>
                <a:latin typeface="Book Antiqua" pitchFamily="18" charset="0"/>
                <a:cs typeface="Arial" charset="0"/>
              </a:endParaRPr>
            </a:p>
          </p:txBody>
        </p:sp>
        <p:sp>
          <p:nvSpPr>
            <p:cNvPr id="216068" name="AutoShape 4"/>
            <p:cNvSpPr>
              <a:spLocks noChangeArrowheads="1"/>
            </p:cNvSpPr>
            <p:nvPr/>
          </p:nvSpPr>
          <p:spPr bwMode="auto">
            <a:xfrm>
              <a:off x="1680" y="1528"/>
              <a:ext cx="2832" cy="1872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02" y="1508"/>
              <a:ext cx="2865" cy="1873"/>
              <a:chOff x="1702" y="1508"/>
              <a:chExt cx="2865" cy="1873"/>
            </a:xfrm>
            <a:grpFill/>
          </p:grpSpPr>
          <p:sp>
            <p:nvSpPr>
              <p:cNvPr id="216070" name="Rectangle 6"/>
              <p:cNvSpPr>
                <a:spLocks noChangeArrowheads="1"/>
              </p:cNvSpPr>
              <p:nvPr/>
            </p:nvSpPr>
            <p:spPr bwMode="auto">
              <a:xfrm>
                <a:off x="1885" y="1745"/>
                <a:ext cx="360" cy="182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O</a:t>
                </a:r>
                <a:r>
                  <a:rPr lang="fr-FR" sz="19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16071" name="Rectangle 7"/>
              <p:cNvSpPr>
                <a:spLocks noChangeArrowheads="1"/>
              </p:cNvSpPr>
              <p:nvPr/>
            </p:nvSpPr>
            <p:spPr bwMode="auto">
              <a:xfrm>
                <a:off x="3775" y="1745"/>
                <a:ext cx="360" cy="182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NO</a:t>
                </a:r>
                <a:endParaRPr lang="fr-FR" sz="19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72" name="Rectangle 8"/>
              <p:cNvSpPr>
                <a:spLocks noChangeArrowheads="1"/>
              </p:cNvSpPr>
              <p:nvPr/>
            </p:nvSpPr>
            <p:spPr bwMode="auto">
              <a:xfrm>
                <a:off x="1885" y="2247"/>
                <a:ext cx="360" cy="183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OH</a:t>
                </a:r>
                <a:endParaRPr lang="fr-FR" sz="19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73" name="Rectangle 9"/>
              <p:cNvSpPr>
                <a:spLocks noChangeArrowheads="1"/>
              </p:cNvSpPr>
              <p:nvPr/>
            </p:nvSpPr>
            <p:spPr bwMode="auto">
              <a:xfrm>
                <a:off x="1885" y="2749"/>
                <a:ext cx="495" cy="229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HNO</a:t>
                </a:r>
                <a:r>
                  <a:rPr lang="fr-FR" sz="19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16074" name="Rectangle 10"/>
              <p:cNvSpPr>
                <a:spLocks noChangeArrowheads="1"/>
              </p:cNvSpPr>
              <p:nvPr/>
            </p:nvSpPr>
            <p:spPr bwMode="auto">
              <a:xfrm>
                <a:off x="2504" y="2749"/>
                <a:ext cx="1035" cy="229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</a:t>
                </a:r>
                <a:r>
                  <a:rPr lang="fr-FR" sz="1900" b="1" baseline="-25000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19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O</a:t>
                </a:r>
                <a:r>
                  <a:rPr lang="fr-FR" sz="1900" b="1" baseline="-25000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19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, ROOH</a:t>
                </a:r>
                <a:endParaRPr lang="fr-FR" sz="1900" b="1" baseline="-25000" dirty="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75" name="Rectangle 11"/>
              <p:cNvSpPr>
                <a:spLocks noChangeArrowheads="1"/>
              </p:cNvSpPr>
              <p:nvPr/>
            </p:nvSpPr>
            <p:spPr bwMode="auto">
              <a:xfrm>
                <a:off x="3685" y="2749"/>
                <a:ext cx="495" cy="229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CH</a:t>
                </a:r>
                <a:r>
                  <a:rPr lang="fr-FR" sz="19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O</a:t>
                </a:r>
                <a:endParaRPr lang="fr-FR" sz="19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76" name="Rectangle 12"/>
              <p:cNvSpPr>
                <a:spLocks noChangeArrowheads="1"/>
              </p:cNvSpPr>
              <p:nvPr/>
            </p:nvSpPr>
            <p:spPr bwMode="auto">
              <a:xfrm>
                <a:off x="2920" y="2210"/>
                <a:ext cx="810" cy="220"/>
              </a:xfrm>
              <a:prstGeom prst="rect">
                <a:avLst/>
              </a:prstGeom>
              <a:grpFill/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HO</a:t>
                </a:r>
                <a:r>
                  <a:rPr lang="fr-FR" sz="19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19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, RO</a:t>
                </a:r>
                <a:r>
                  <a:rPr lang="fr-FR" sz="19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16077" name="Line 13"/>
              <p:cNvSpPr>
                <a:spLocks noChangeShapeType="1"/>
              </p:cNvSpPr>
              <p:nvPr/>
            </p:nvSpPr>
            <p:spPr bwMode="auto">
              <a:xfrm>
                <a:off x="2065" y="1973"/>
                <a:ext cx="0" cy="228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78" name="Line 14"/>
              <p:cNvSpPr>
                <a:spLocks noChangeShapeType="1"/>
              </p:cNvSpPr>
              <p:nvPr/>
            </p:nvSpPr>
            <p:spPr bwMode="auto">
              <a:xfrm>
                <a:off x="2065" y="2475"/>
                <a:ext cx="0" cy="229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79" name="Line 15"/>
              <p:cNvSpPr>
                <a:spLocks noChangeShapeType="1"/>
              </p:cNvSpPr>
              <p:nvPr/>
            </p:nvSpPr>
            <p:spPr bwMode="auto">
              <a:xfrm>
                <a:off x="2065" y="2986"/>
                <a:ext cx="0" cy="220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0" name="Line 16"/>
              <p:cNvSpPr>
                <a:spLocks noChangeShapeType="1"/>
              </p:cNvSpPr>
              <p:nvPr/>
            </p:nvSpPr>
            <p:spPr bwMode="auto">
              <a:xfrm>
                <a:off x="3280" y="2475"/>
                <a:ext cx="0" cy="229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1" name="Line 17"/>
              <p:cNvSpPr>
                <a:spLocks noChangeShapeType="1"/>
              </p:cNvSpPr>
              <p:nvPr/>
            </p:nvSpPr>
            <p:spPr bwMode="auto">
              <a:xfrm>
                <a:off x="2965" y="3012"/>
                <a:ext cx="0" cy="220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2" name="Line 18"/>
              <p:cNvSpPr>
                <a:spLocks noChangeShapeType="1"/>
              </p:cNvSpPr>
              <p:nvPr/>
            </p:nvSpPr>
            <p:spPr bwMode="auto">
              <a:xfrm>
                <a:off x="3910" y="3012"/>
                <a:ext cx="0" cy="220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3" name="Line 19"/>
              <p:cNvSpPr>
                <a:spLocks noChangeShapeType="1"/>
              </p:cNvSpPr>
              <p:nvPr/>
            </p:nvSpPr>
            <p:spPr bwMode="auto">
              <a:xfrm>
                <a:off x="2290" y="2338"/>
                <a:ext cx="585" cy="0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4" name="Line 20"/>
              <p:cNvSpPr>
                <a:spLocks noChangeShapeType="1"/>
              </p:cNvSpPr>
              <p:nvPr/>
            </p:nvSpPr>
            <p:spPr bwMode="auto">
              <a:xfrm flipV="1">
                <a:off x="3190" y="2447"/>
                <a:ext cx="0" cy="274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5" name="Line 21"/>
              <p:cNvSpPr>
                <a:spLocks noChangeShapeType="1"/>
              </p:cNvSpPr>
              <p:nvPr/>
            </p:nvSpPr>
            <p:spPr bwMode="auto">
              <a:xfrm flipV="1">
                <a:off x="3190" y="1882"/>
                <a:ext cx="0" cy="274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6" name="Line 22"/>
              <p:cNvSpPr>
                <a:spLocks noChangeShapeType="1"/>
              </p:cNvSpPr>
              <p:nvPr/>
            </p:nvSpPr>
            <p:spPr bwMode="auto">
              <a:xfrm>
                <a:off x="3730" y="2430"/>
                <a:ext cx="360" cy="274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7" name="Arc 23"/>
              <p:cNvSpPr>
                <a:spLocks/>
              </p:cNvSpPr>
              <p:nvPr/>
            </p:nvSpPr>
            <p:spPr bwMode="auto">
              <a:xfrm rot="1242289" flipV="1">
                <a:off x="3811" y="2369"/>
                <a:ext cx="231" cy="174"/>
              </a:xfrm>
              <a:custGeom>
                <a:avLst/>
                <a:gdLst>
                  <a:gd name="G0" fmla="+- 11524 0 0"/>
                  <a:gd name="G1" fmla="+- 21600 0 0"/>
                  <a:gd name="G2" fmla="+- 21600 0 0"/>
                  <a:gd name="T0" fmla="*/ 7423 w 33124"/>
                  <a:gd name="T1" fmla="*/ 393 h 43200"/>
                  <a:gd name="T2" fmla="*/ 0 w 33124"/>
                  <a:gd name="T3" fmla="*/ 39869 h 43200"/>
                  <a:gd name="T4" fmla="*/ 11524 w 3312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24" h="43200" fill="none" extrusionOk="0">
                    <a:moveTo>
                      <a:pt x="7422" y="392"/>
                    </a:moveTo>
                    <a:cubicBezTo>
                      <a:pt x="8774" y="131"/>
                      <a:pt x="10147" y="-1"/>
                      <a:pt x="11524" y="0"/>
                    </a:cubicBezTo>
                    <a:cubicBezTo>
                      <a:pt x="23453" y="0"/>
                      <a:pt x="33124" y="9670"/>
                      <a:pt x="33124" y="21600"/>
                    </a:cubicBezTo>
                    <a:cubicBezTo>
                      <a:pt x="33124" y="33529"/>
                      <a:pt x="23453" y="43200"/>
                      <a:pt x="11524" y="43200"/>
                    </a:cubicBezTo>
                    <a:cubicBezTo>
                      <a:pt x="7445" y="43200"/>
                      <a:pt x="3449" y="42045"/>
                      <a:pt x="-1" y="39869"/>
                    </a:cubicBezTo>
                  </a:path>
                  <a:path w="33124" h="43200" stroke="0" extrusionOk="0">
                    <a:moveTo>
                      <a:pt x="7422" y="392"/>
                    </a:moveTo>
                    <a:cubicBezTo>
                      <a:pt x="8774" y="131"/>
                      <a:pt x="10147" y="-1"/>
                      <a:pt x="11524" y="0"/>
                    </a:cubicBezTo>
                    <a:cubicBezTo>
                      <a:pt x="23453" y="0"/>
                      <a:pt x="33124" y="9670"/>
                      <a:pt x="33124" y="21600"/>
                    </a:cubicBezTo>
                    <a:cubicBezTo>
                      <a:pt x="33124" y="33529"/>
                      <a:pt x="23453" y="43200"/>
                      <a:pt x="11524" y="43200"/>
                    </a:cubicBezTo>
                    <a:cubicBezTo>
                      <a:pt x="7445" y="43200"/>
                      <a:pt x="3449" y="42045"/>
                      <a:pt x="-1" y="39869"/>
                    </a:cubicBezTo>
                    <a:lnTo>
                      <a:pt x="11524" y="21600"/>
                    </a:lnTo>
                    <a:close/>
                  </a:path>
                </a:pathLst>
              </a:custGeom>
              <a:grpFill/>
              <a:ln w="285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8" name="Line 24"/>
              <p:cNvSpPr>
                <a:spLocks noChangeShapeType="1"/>
              </p:cNvSpPr>
              <p:nvPr/>
            </p:nvSpPr>
            <p:spPr bwMode="auto">
              <a:xfrm rot="12113835">
                <a:off x="3812" y="2329"/>
                <a:ext cx="45" cy="1"/>
              </a:xfrm>
              <a:prstGeom prst="line">
                <a:avLst/>
              </a:prstGeom>
              <a:grpFill/>
              <a:ln w="2857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89" name="Line 25"/>
              <p:cNvSpPr>
                <a:spLocks noChangeShapeType="1"/>
              </p:cNvSpPr>
              <p:nvPr/>
            </p:nvSpPr>
            <p:spPr bwMode="auto">
              <a:xfrm flipH="1" flipV="1">
                <a:off x="3677" y="2467"/>
                <a:ext cx="315" cy="228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90" name="Line 26"/>
              <p:cNvSpPr>
                <a:spLocks noChangeShapeType="1"/>
              </p:cNvSpPr>
              <p:nvPr/>
            </p:nvSpPr>
            <p:spPr bwMode="auto">
              <a:xfrm flipH="1" flipV="1">
                <a:off x="2200" y="2455"/>
                <a:ext cx="450" cy="274"/>
              </a:xfrm>
              <a:prstGeom prst="line">
                <a:avLst/>
              </a:prstGeom>
              <a:grpFill/>
              <a:ln w="28575" cap="rnd">
                <a:solidFill>
                  <a:srgbClr val="000066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91" name="AutoShape 27"/>
              <p:cNvSpPr>
                <a:spLocks noChangeArrowheads="1"/>
              </p:cNvSpPr>
              <p:nvPr/>
            </p:nvSpPr>
            <p:spPr bwMode="auto">
              <a:xfrm>
                <a:off x="2380" y="1791"/>
                <a:ext cx="1215" cy="91"/>
              </a:xfrm>
              <a:prstGeom prst="leftArrow">
                <a:avLst>
                  <a:gd name="adj1" fmla="val 50000"/>
                  <a:gd name="adj2" fmla="val 333791"/>
                </a:avLst>
              </a:prstGeom>
              <a:grp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216092" name="Rectangle 28"/>
              <p:cNvSpPr>
                <a:spLocks noChangeArrowheads="1"/>
              </p:cNvSpPr>
              <p:nvPr/>
            </p:nvSpPr>
            <p:spPr bwMode="auto">
              <a:xfrm>
                <a:off x="3982" y="2296"/>
                <a:ext cx="585" cy="182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NO, O</a:t>
                </a:r>
                <a:r>
                  <a:rPr lang="fr-FR" sz="16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16093" name="Rectangle 29"/>
              <p:cNvSpPr>
                <a:spLocks noChangeArrowheads="1"/>
              </p:cNvSpPr>
              <p:nvPr/>
            </p:nvSpPr>
            <p:spPr bwMode="auto">
              <a:xfrm>
                <a:off x="2290" y="2107"/>
                <a:ext cx="585" cy="183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CO, CH</a:t>
                </a:r>
                <a:r>
                  <a:rPr lang="fr-FR" sz="16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4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NMHCs</a:t>
                </a:r>
              </a:p>
            </p:txBody>
          </p:sp>
          <p:sp>
            <p:nvSpPr>
              <p:cNvPr id="216094" name="Rectangle 30"/>
              <p:cNvSpPr>
                <a:spLocks noChangeArrowheads="1"/>
              </p:cNvSpPr>
              <p:nvPr/>
            </p:nvSpPr>
            <p:spPr bwMode="auto">
              <a:xfrm>
                <a:off x="1731" y="2515"/>
                <a:ext cx="270" cy="109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NO</a:t>
                </a:r>
                <a:r>
                  <a:rPr lang="fr-FR" sz="16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16095" name="Rectangle 31"/>
              <p:cNvSpPr>
                <a:spLocks noChangeArrowheads="1"/>
              </p:cNvSpPr>
              <p:nvPr/>
            </p:nvSpPr>
            <p:spPr bwMode="auto">
              <a:xfrm>
                <a:off x="2155" y="2535"/>
                <a:ext cx="315" cy="134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</a:t>
                </a: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</a:t>
                </a:r>
                <a:endParaRPr lang="fr-FR" sz="16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96" name="Rectangle 32"/>
              <p:cNvSpPr>
                <a:spLocks noChangeArrowheads="1"/>
              </p:cNvSpPr>
              <p:nvPr/>
            </p:nvSpPr>
            <p:spPr bwMode="auto">
              <a:xfrm>
                <a:off x="1702" y="2033"/>
                <a:ext cx="315" cy="134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</a:t>
                </a: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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H</a:t>
                </a:r>
                <a:r>
                  <a:rPr lang="fr-FR" sz="1600" b="1" baseline="-2500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2</a:t>
                </a: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O</a:t>
                </a:r>
                <a:endParaRPr lang="fr-FR" sz="16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97" name="Rectangle 33"/>
              <p:cNvSpPr>
                <a:spLocks noChangeArrowheads="1"/>
              </p:cNvSpPr>
              <p:nvPr/>
            </p:nvSpPr>
            <p:spPr bwMode="auto">
              <a:xfrm>
                <a:off x="2875" y="2541"/>
                <a:ext cx="315" cy="134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</a:t>
                </a: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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OH</a:t>
                </a:r>
                <a:endParaRPr lang="fr-FR" sz="16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98" name="Rectangle 34"/>
              <p:cNvSpPr>
                <a:spLocks noChangeArrowheads="1"/>
              </p:cNvSpPr>
              <p:nvPr/>
            </p:nvSpPr>
            <p:spPr bwMode="auto">
              <a:xfrm>
                <a:off x="3460" y="2544"/>
                <a:ext cx="315" cy="134"/>
              </a:xfrm>
              <a:prstGeom prst="rect">
                <a:avLst/>
              </a:prstGeom>
              <a:grp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h</a:t>
                </a: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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fr-FR" sz="16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  <a:sym typeface="Symbol" pitchFamily="18" charset="2"/>
                  </a:rPr>
                  <a:t>    OH</a:t>
                </a:r>
                <a:endParaRPr lang="fr-FR" sz="1600" b="1" baseline="-25000">
                  <a:solidFill>
                    <a:schemeClr val="bg1"/>
                  </a:solidFill>
                  <a:latin typeface="Bookman Old Style" pitchFamily="18" charset="0"/>
                  <a:cs typeface="Arial" charset="0"/>
                </a:endParaRPr>
              </a:p>
            </p:txBody>
          </p:sp>
          <p:sp>
            <p:nvSpPr>
              <p:cNvPr id="216099" name="Text Box 35"/>
              <p:cNvSpPr txBox="1">
                <a:spLocks noChangeArrowheads="1"/>
              </p:cNvSpPr>
              <p:nvPr/>
            </p:nvSpPr>
            <p:spPr bwMode="auto">
              <a:xfrm>
                <a:off x="1801" y="1508"/>
                <a:ext cx="2669" cy="19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 b="1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	          Production in situ</a:t>
                </a:r>
              </a:p>
            </p:txBody>
          </p:sp>
          <p:sp>
            <p:nvSpPr>
              <p:cNvPr id="216100" name="Text Box 36"/>
              <p:cNvSpPr txBox="1">
                <a:spLocks noChangeArrowheads="1"/>
              </p:cNvSpPr>
              <p:nvPr/>
            </p:nvSpPr>
            <p:spPr bwMode="auto">
              <a:xfrm>
                <a:off x="2180" y="3169"/>
                <a:ext cx="1620" cy="2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     Elimination of H</a:t>
                </a:r>
                <a:r>
                  <a:rPr lang="fr-FR" sz="1800" b="1" baseline="-25000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18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O</a:t>
                </a:r>
                <a:r>
                  <a:rPr lang="fr-FR" sz="1800" b="1" baseline="-25000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2</a:t>
                </a:r>
                <a:r>
                  <a:rPr lang="fr-FR" sz="2000" b="1" dirty="0">
                    <a:solidFill>
                      <a:schemeClr val="bg1"/>
                    </a:solidFill>
                    <a:latin typeface="Bookman Old Style" pitchFamily="18" charset="0"/>
                    <a:cs typeface="Arial" charset="0"/>
                  </a:rPr>
                  <a:t>?</a:t>
                </a:r>
              </a:p>
            </p:txBody>
          </p:sp>
        </p:grpSp>
        <p:sp>
          <p:nvSpPr>
            <p:cNvPr id="216101" name="Line 37"/>
            <p:cNvSpPr>
              <a:spLocks noChangeShapeType="1"/>
            </p:cNvSpPr>
            <p:nvPr/>
          </p:nvSpPr>
          <p:spPr bwMode="auto">
            <a:xfrm>
              <a:off x="3168" y="1239"/>
              <a:ext cx="0" cy="288"/>
            </a:xfrm>
            <a:prstGeom prst="line">
              <a:avLst/>
            </a:prstGeom>
            <a:grpFill/>
            <a:ln w="76200">
              <a:solidFill>
                <a:schemeClr val="bg2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216102" name="Rectangle 38"/>
          <p:cNvSpPr>
            <a:spLocks noChangeArrowheads="1"/>
          </p:cNvSpPr>
          <p:nvPr/>
        </p:nvSpPr>
        <p:spPr bwMode="auto">
          <a:xfrm>
            <a:off x="4356100" y="5157788"/>
            <a:ext cx="240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H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 + H  H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 + HO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</a:p>
        </p:txBody>
      </p:sp>
      <p:sp>
        <p:nvSpPr>
          <p:cNvPr id="216103" name="Rectangle 39"/>
          <p:cNvSpPr>
            <a:spLocks noChangeArrowheads="1"/>
          </p:cNvSpPr>
          <p:nvPr/>
        </p:nvSpPr>
        <p:spPr bwMode="auto">
          <a:xfrm>
            <a:off x="6196013" y="5734050"/>
            <a:ext cx="294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H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 + O(3P)  OH + HO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</a:p>
        </p:txBody>
      </p:sp>
      <p:sp>
        <p:nvSpPr>
          <p:cNvPr id="216104" name="Rectangle 40"/>
          <p:cNvSpPr>
            <a:spLocks noChangeArrowheads="1"/>
          </p:cNvSpPr>
          <p:nvPr/>
        </p:nvSpPr>
        <p:spPr bwMode="auto">
          <a:xfrm>
            <a:off x="1331913" y="5734050"/>
            <a:ext cx="276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H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 + OH  H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  <a:r>
              <a:rPr lang="fr-FR" sz="1800" b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O + HO</a:t>
            </a:r>
            <a:r>
              <a:rPr lang="fr-FR" sz="1800" b="1" baseline="-25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2</a:t>
            </a:r>
          </a:p>
        </p:txBody>
      </p:sp>
      <p:sp>
        <p:nvSpPr>
          <p:cNvPr id="216105" name="Rectangle 41"/>
          <p:cNvSpPr>
            <a:spLocks noChangeArrowheads="1"/>
          </p:cNvSpPr>
          <p:nvPr/>
        </p:nvSpPr>
        <p:spPr bwMode="auto">
          <a:xfrm>
            <a:off x="0" y="0"/>
            <a:ext cx="26066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b="1">
                <a:solidFill>
                  <a:srgbClr val="CC0066"/>
                </a:solidFill>
              </a:rPr>
              <a:t>Application:</a:t>
            </a:r>
          </a:p>
          <a:p>
            <a:pPr>
              <a:spcBef>
                <a:spcPct val="30000"/>
              </a:spcBef>
            </a:pPr>
            <a:r>
              <a:rPr lang="fr-FR" b="1">
                <a:solidFill>
                  <a:srgbClr val="CC0066"/>
                </a:solidFill>
              </a:rPr>
              <a:t>Pollution of the </a:t>
            </a:r>
          </a:p>
          <a:p>
            <a:pPr>
              <a:spcBef>
                <a:spcPct val="30000"/>
              </a:spcBef>
            </a:pPr>
            <a:r>
              <a:rPr lang="fr-FR" b="1">
                <a:solidFill>
                  <a:srgbClr val="CC0066"/>
                </a:solidFill>
              </a:rPr>
              <a:t>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u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9700698" cy="5040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9804" y="260648"/>
            <a:ext cx="6398996" cy="1077218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CONTRÔLE DE QUALITÉ DES HUILES-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OXYDATION DES HUILES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1554163"/>
          </a:xfrm>
          <a:prstGeom prst="rect">
            <a:avLst/>
          </a:prstGeom>
          <a:solidFill>
            <a:srgbClr val="EDF6F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chemeClr val="accent2"/>
                </a:solidFill>
              </a:rPr>
              <a:t>Le rayonnement</a:t>
            </a:r>
            <a:r>
              <a:rPr lang="fr-FR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fr-FR" b="1">
                <a:solidFill>
                  <a:schemeClr val="accent2"/>
                </a:solidFill>
              </a:rPr>
              <a:t>Ondes e.m.</a:t>
            </a:r>
          </a:p>
          <a:p>
            <a:pPr algn="ctr"/>
            <a:r>
              <a:rPr lang="fr-FR" b="1">
                <a:solidFill>
                  <a:schemeClr val="accent2"/>
                </a:solidFill>
              </a:rPr>
              <a:t>Visibles (lumière) et non visibles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915816" y="0"/>
            <a:ext cx="2376264" cy="738664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messager?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6038" y="3810000"/>
            <a:ext cx="8458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Rayonnement = </a:t>
            </a:r>
            <a:r>
              <a:rPr lang="fr-FR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Langage de la nature,</a:t>
            </a:r>
          </a:p>
          <a:p>
            <a:pPr algn="ctr"/>
            <a:r>
              <a:rPr lang="fr-FR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Langage Atomes; Univers</a:t>
            </a:r>
          </a:p>
          <a:p>
            <a:pPr algn="ctr"/>
            <a:r>
              <a:rPr lang="fr-F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Rayonnement</a:t>
            </a:r>
            <a:r>
              <a:rPr lang="fr-FR"/>
              <a:t> </a:t>
            </a:r>
            <a:r>
              <a:rPr lang="fr-F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  source de communication,</a:t>
            </a:r>
          </a:p>
          <a:p>
            <a:pPr algn="ctr"/>
            <a:r>
              <a:rPr lang="fr-FR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ICT, Nanotechnologie, Nanobiotechnologie</a:t>
            </a:r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4191000" y="8382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solidFill>
                <a:srgbClr val="00CC00"/>
              </a:solidFill>
            </a:endParaRP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4267200" y="32004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b="1">
              <a:solidFill>
                <a:srgbClr val="00CC00"/>
              </a:solidFill>
            </a:endParaRPr>
          </a:p>
        </p:txBody>
      </p:sp>
      <p:pic>
        <p:nvPicPr>
          <p:cNvPr id="7" name="Image 3" descr="C:\Users\jesuis\Desktop\travaux_chauffage\barka\sup_barka_1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256" y="1052736"/>
            <a:ext cx="5652120" cy="393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3D725-9ECF-40FD-A9FF-1D0C90D5671D}" type="slidenum">
              <a:rPr lang="fr-FR"/>
              <a:pPr/>
              <a:t>38</a:t>
            </a:fld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026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 PHOTOSYNTHÈSE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68375" y="32131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H</a:t>
            </a:r>
            <a:r>
              <a:rPr lang="fr-FR" b="1" baseline="-2500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O </a:t>
            </a:r>
            <a:r>
              <a:rPr lang="fr-FR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+   CO</a:t>
            </a:r>
            <a:r>
              <a:rPr lang="fr-FR" b="1" baseline="-2500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fr-FR" sz="180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81613" y="3216275"/>
            <a:ext cx="209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O</a:t>
            </a:r>
            <a:r>
              <a:rPr lang="fr-FR" b="1" baseline="-25000">
                <a:solidFill>
                  <a:schemeClr val="tx1"/>
                </a:solidFill>
                <a:latin typeface="Arial" charset="0"/>
                <a:cs typeface="Arial" charset="0"/>
              </a:rPr>
              <a:t>2 </a:t>
            </a:r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+ (CH</a:t>
            </a:r>
            <a:r>
              <a:rPr lang="fr-FR" b="1" baseline="-2500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  <a:r>
              <a:rPr lang="fr-FR" b="1">
                <a:solidFill>
                  <a:schemeClr val="tx1"/>
                </a:solidFill>
                <a:latin typeface="Arial" charset="0"/>
                <a:cs typeface="Arial" charset="0"/>
              </a:rPr>
              <a:t>O)</a:t>
            </a:r>
            <a:r>
              <a:rPr lang="fr-FR" b="1" baseline="-25000">
                <a:solidFill>
                  <a:schemeClr val="tx1"/>
                </a:solidFill>
                <a:latin typeface="Arial" charset="0"/>
                <a:cs typeface="Arial" charset="0"/>
              </a:rPr>
              <a:t>x 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635375" y="2636838"/>
            <a:ext cx="41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fr-FR" sz="1800" b="1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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492500" y="3213100"/>
            <a:ext cx="1006475" cy="423863"/>
          </a:xfrm>
          <a:prstGeom prst="rightArrow">
            <a:avLst>
              <a:gd name="adj1" fmla="val 50000"/>
              <a:gd name="adj2" fmla="val 59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981075"/>
            <a:ext cx="91440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  <a:spcBef>
                <a:spcPct val="20000"/>
              </a:spcBef>
            </a:pPr>
            <a:r>
              <a:rPr lang="fr-FR" sz="2400" b="1" dirty="0">
                <a:solidFill>
                  <a:srgbClr val="0070C0"/>
                </a:solidFill>
              </a:rPr>
              <a:t>réaction photochimique  via rayonnement </a:t>
            </a:r>
            <a:r>
              <a:rPr lang="fr-FR" sz="2400" b="1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endParaRPr lang="fr-FR" sz="2400" b="1" dirty="0" smtClean="0">
              <a:solidFill>
                <a:srgbClr val="0070C0"/>
              </a:solidFill>
            </a:endParaRPr>
          </a:p>
          <a:p>
            <a:pPr algn="l">
              <a:lnSpc>
                <a:spcPct val="160000"/>
              </a:lnSpc>
              <a:spcBef>
                <a:spcPct val="20000"/>
              </a:spcBef>
            </a:pPr>
            <a:r>
              <a:rPr lang="fr-FR" sz="2400" b="1" dirty="0" smtClean="0">
                <a:solidFill>
                  <a:srgbClr val="0070C0"/>
                </a:solidFill>
              </a:rPr>
              <a:t>synthèse 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des </a:t>
            </a:r>
            <a:r>
              <a:rPr lang="fr-FR" sz="2400" b="1" dirty="0">
                <a:solidFill>
                  <a:srgbClr val="0070C0"/>
                </a:solidFill>
              </a:rPr>
              <a:t>glucides à partir du dioxyde de carbone et de l’eau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4724400"/>
            <a:ext cx="99837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Le captage du rayonnement est assuré par </a:t>
            </a:r>
            <a:endParaRPr lang="fr-FR" sz="2800" dirty="0" smtClean="0">
              <a:solidFill>
                <a:srgbClr val="0070C0"/>
              </a:solidFill>
            </a:endParaRPr>
          </a:p>
          <a:p>
            <a:pPr algn="ctr"/>
            <a:r>
              <a:rPr lang="fr-FR" sz="2800" dirty="0" smtClean="0">
                <a:solidFill>
                  <a:srgbClr val="0070C0"/>
                </a:solidFill>
              </a:rPr>
              <a:t>des </a:t>
            </a:r>
            <a:r>
              <a:rPr lang="fr-FR" sz="2800" dirty="0">
                <a:solidFill>
                  <a:srgbClr val="0070C0"/>
                </a:solidFill>
              </a:rPr>
              <a:t>photorécepteurs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6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5CD0-A6DB-49FD-B311-16584C89776D}" type="slidenum">
              <a:rPr lang="fr-FR"/>
              <a:pPr/>
              <a:t>39</a:t>
            </a:fld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3068638"/>
            <a:ext cx="5210175" cy="3267075"/>
            <a:chOff x="1734" y="7614"/>
            <a:chExt cx="8205" cy="5145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809" y="9054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200">
                  <a:solidFill>
                    <a:schemeClr val="tx1"/>
                  </a:solidFill>
                </a:rPr>
                <a:t>Antenne </a:t>
              </a: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1734" y="11574"/>
              <a:ext cx="144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200">
                  <a:solidFill>
                    <a:schemeClr val="tx1"/>
                  </a:solidFill>
                </a:rPr>
                <a:t>Centre réactionnel</a:t>
              </a: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264" y="11469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donneur oxydé</a:t>
              </a: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8844" y="11454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accepteur oxydé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7809" y="11679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2</a:t>
              </a:r>
              <a:r>
                <a:rPr lang="fr-FR" sz="1000" baseline="30000">
                  <a:solidFill>
                    <a:schemeClr val="tx1"/>
                  </a:solidFill>
                </a:rPr>
                <a:t> </a:t>
              </a:r>
              <a:r>
                <a:rPr lang="fr-FR" sz="1000">
                  <a:solidFill>
                    <a:schemeClr val="tx1"/>
                  </a:solidFill>
                </a:rPr>
                <a:t>e</a:t>
              </a:r>
              <a:r>
                <a:rPr lang="fr-FR" sz="1000" baseline="300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4674" y="11829"/>
              <a:ext cx="7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2</a:t>
              </a:r>
              <a:r>
                <a:rPr lang="fr-FR" sz="1000" baseline="30000">
                  <a:solidFill>
                    <a:schemeClr val="tx1"/>
                  </a:solidFill>
                </a:rPr>
                <a:t> </a:t>
              </a:r>
              <a:r>
                <a:rPr lang="fr-FR" sz="1000">
                  <a:solidFill>
                    <a:schemeClr val="tx1"/>
                  </a:solidFill>
                </a:rPr>
                <a:t>e</a:t>
              </a:r>
              <a:r>
                <a:rPr lang="fr-FR" sz="1000" baseline="300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3834" y="8334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carotène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7614" y="10134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carotène</a:t>
              </a: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654" y="9234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carotène</a:t>
              </a: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7254" y="8514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carotène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5814" y="8154"/>
              <a:ext cx="108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carotène</a:t>
              </a: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4914" y="9054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Chl.b</a:t>
              </a:r>
            </a:p>
          </p:txBody>
        </p:sp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6174" y="8874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Chl.b</a:t>
              </a:r>
            </a:p>
          </p:txBody>
        </p:sp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7614" y="9414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Chl.b</a:t>
              </a:r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5814" y="9954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Chl.a 660</a:t>
              </a:r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>
              <a:off x="4374" y="9954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Chl.a 660</a:t>
              </a:r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5814" y="10854"/>
              <a:ext cx="12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fr-FR" sz="1100">
                  <a:solidFill>
                    <a:schemeClr val="tx1"/>
                  </a:solidFill>
                </a:rPr>
                <a:t>Chl.a 670</a:t>
              </a: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4014" y="7794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734" y="9527"/>
              <a:ext cx="180" cy="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 rot="18900000">
              <a:off x="3940" y="9707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3654" y="8627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6100" y="7614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5904" y="8529"/>
              <a:ext cx="254" cy="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4914" y="8617"/>
              <a:ext cx="74" cy="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7614" y="7974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7974" y="8864"/>
              <a:ext cx="74" cy="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 rot="2700000">
              <a:off x="8421" y="8893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 rot="2700000">
              <a:off x="8781" y="9613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 rot="2700000">
              <a:off x="7312" y="9536"/>
              <a:ext cx="74" cy="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 rot="2700000">
              <a:off x="5361" y="9433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 rot="2700000">
              <a:off x="6601" y="9318"/>
              <a:ext cx="74" cy="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 rot="2700000">
              <a:off x="7341" y="10227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 rot="18900000">
              <a:off x="5380" y="10314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 rot="2700000">
              <a:off x="6357" y="10326"/>
              <a:ext cx="79" cy="3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 rot="18900000">
              <a:off x="5454" y="10674"/>
              <a:ext cx="74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6" y="351"/>
                </a:cxn>
                <a:cxn ang="0">
                  <a:pos x="36" y="366"/>
                </a:cxn>
                <a:cxn ang="0">
                  <a:pos x="180" y="720"/>
                </a:cxn>
              </a:cxnLst>
              <a:rect l="0" t="0" r="r" b="b"/>
              <a:pathLst>
                <a:path w="186" h="720">
                  <a:moveTo>
                    <a:pt x="0" y="0"/>
                  </a:moveTo>
                  <a:lnTo>
                    <a:pt x="186" y="351"/>
                  </a:lnTo>
                  <a:lnTo>
                    <a:pt x="36" y="366"/>
                  </a:lnTo>
                  <a:lnTo>
                    <a:pt x="180" y="7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9054" y="941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8694" y="869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7614" y="779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5454" y="761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3474" y="779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3114" y="851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3294" y="977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734" y="1067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hν</a:t>
              </a:r>
            </a:p>
          </p:txBody>
        </p:sp>
        <p:sp>
          <p:nvSpPr>
            <p:cNvPr id="7215" name="AutoShape 47"/>
            <p:cNvSpPr>
              <a:spLocks noChangeArrowheads="1"/>
            </p:cNvSpPr>
            <p:nvPr/>
          </p:nvSpPr>
          <p:spPr bwMode="auto">
            <a:xfrm>
              <a:off x="6819" y="11709"/>
              <a:ext cx="540" cy="632"/>
            </a:xfrm>
            <a:custGeom>
              <a:avLst/>
              <a:gdLst>
                <a:gd name="G0" fmla="+- 6602666 0 0"/>
                <a:gd name="G1" fmla="+- -7418748 0 0"/>
                <a:gd name="G2" fmla="+- 6602666 0 -7418748"/>
                <a:gd name="G3" fmla="+- 10800 0 0"/>
                <a:gd name="G4" fmla="+- 0 0 660266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7418748"/>
                <a:gd name="G10" fmla="+- 10800 0 2700"/>
                <a:gd name="G11" fmla="cos G10 6602666"/>
                <a:gd name="G12" fmla="sin G10 6602666"/>
                <a:gd name="G13" fmla="cos 13500 6602666"/>
                <a:gd name="G14" fmla="sin 13500 660266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6602666"/>
                <a:gd name="G22" fmla="sin G20 6602666"/>
                <a:gd name="G23" fmla="+- G21 10800 0"/>
                <a:gd name="G24" fmla="+- G12 G23 G22"/>
                <a:gd name="G25" fmla="+- G22 G23 G11"/>
                <a:gd name="G26" fmla="cos 10800 6602666"/>
                <a:gd name="G27" fmla="sin 10800 6602666"/>
                <a:gd name="G28" fmla="cos 10800 6602666"/>
                <a:gd name="G29" fmla="sin 10800 660266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18748"/>
                <a:gd name="G36" fmla="sin G34 -7418748"/>
                <a:gd name="G37" fmla="+/ -7418748 660266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36 w 21600"/>
                <a:gd name="T5" fmla="*/ 9628 h 21600"/>
                <a:gd name="T6" fmla="*/ 6545 w 21600"/>
                <a:gd name="T7" fmla="*/ 873 h 21600"/>
                <a:gd name="T8" fmla="*/ 21536 w 21600"/>
                <a:gd name="T9" fmla="*/ 9628 h 21600"/>
                <a:gd name="T10" fmla="*/ 8282 w 21600"/>
                <a:gd name="T11" fmla="*/ 24063 h 21600"/>
                <a:gd name="T12" fmla="*/ 6132 w 21600"/>
                <a:gd name="T13" fmla="*/ 20906 h 21600"/>
                <a:gd name="T14" fmla="*/ 9289 w 21600"/>
                <a:gd name="T15" fmla="*/ 1875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785" y="21410"/>
                  </a:moveTo>
                  <a:cubicBezTo>
                    <a:pt x="9449" y="21536"/>
                    <a:pt x="1012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9337" y="-1"/>
                    <a:pt x="7889" y="297"/>
                    <a:pt x="6545" y="873"/>
                  </a:cubicBezTo>
                  <a:cubicBezTo>
                    <a:pt x="7889" y="297"/>
                    <a:pt x="933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124" y="21600"/>
                    <a:pt x="9449" y="21536"/>
                    <a:pt x="8785" y="21410"/>
                  </a:cubicBezTo>
                  <a:lnTo>
                    <a:pt x="8282" y="24063"/>
                  </a:lnTo>
                  <a:lnTo>
                    <a:pt x="6132" y="20906"/>
                  </a:lnTo>
                  <a:lnTo>
                    <a:pt x="9289" y="18757"/>
                  </a:lnTo>
                  <a:lnTo>
                    <a:pt x="8785" y="214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6" name="Rectangle 48"/>
            <p:cNvSpPr>
              <a:spLocks noChangeArrowheads="1"/>
            </p:cNvSpPr>
            <p:nvPr/>
          </p:nvSpPr>
          <p:spPr bwMode="auto">
            <a:xfrm>
              <a:off x="5934" y="11571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Chl.a</a:t>
              </a:r>
            </a:p>
          </p:txBody>
        </p:sp>
        <p:sp>
          <p:nvSpPr>
            <p:cNvPr id="7217" name="Rectangle 49"/>
            <p:cNvSpPr>
              <a:spLocks noChangeArrowheads="1"/>
            </p:cNvSpPr>
            <p:nvPr/>
          </p:nvSpPr>
          <p:spPr bwMode="auto">
            <a:xfrm>
              <a:off x="5934" y="12114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Chl.a</a:t>
              </a:r>
              <a:r>
                <a:rPr lang="fr-FR" sz="1000" baseline="300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7218" name="AutoShape 50"/>
            <p:cNvSpPr>
              <a:spLocks noChangeArrowheads="1"/>
            </p:cNvSpPr>
            <p:nvPr/>
          </p:nvSpPr>
          <p:spPr bwMode="auto">
            <a:xfrm flipH="1" flipV="1">
              <a:off x="5394" y="11754"/>
              <a:ext cx="540" cy="645"/>
            </a:xfrm>
            <a:custGeom>
              <a:avLst/>
              <a:gdLst>
                <a:gd name="G0" fmla="+- 6602666 0 0"/>
                <a:gd name="G1" fmla="+- -7418748 0 0"/>
                <a:gd name="G2" fmla="+- 6602666 0 -7418748"/>
                <a:gd name="G3" fmla="+- 10800 0 0"/>
                <a:gd name="G4" fmla="+- 0 0 660266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7418748"/>
                <a:gd name="G10" fmla="+- 10800 0 2700"/>
                <a:gd name="G11" fmla="cos G10 6602666"/>
                <a:gd name="G12" fmla="sin G10 6602666"/>
                <a:gd name="G13" fmla="cos 13500 6602666"/>
                <a:gd name="G14" fmla="sin 13500 660266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6602666"/>
                <a:gd name="G22" fmla="sin G20 6602666"/>
                <a:gd name="G23" fmla="+- G21 10800 0"/>
                <a:gd name="G24" fmla="+- G12 G23 G22"/>
                <a:gd name="G25" fmla="+- G22 G23 G11"/>
                <a:gd name="G26" fmla="cos 10800 6602666"/>
                <a:gd name="G27" fmla="sin 10800 6602666"/>
                <a:gd name="G28" fmla="cos 10800 6602666"/>
                <a:gd name="G29" fmla="sin 10800 660266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18748"/>
                <a:gd name="G36" fmla="sin G34 -7418748"/>
                <a:gd name="G37" fmla="+/ -7418748 660266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36 w 21600"/>
                <a:gd name="T5" fmla="*/ 9628 h 21600"/>
                <a:gd name="T6" fmla="*/ 6545 w 21600"/>
                <a:gd name="T7" fmla="*/ 873 h 21600"/>
                <a:gd name="T8" fmla="*/ 21536 w 21600"/>
                <a:gd name="T9" fmla="*/ 9628 h 21600"/>
                <a:gd name="T10" fmla="*/ 8282 w 21600"/>
                <a:gd name="T11" fmla="*/ 24063 h 21600"/>
                <a:gd name="T12" fmla="*/ 6132 w 21600"/>
                <a:gd name="T13" fmla="*/ 20906 h 21600"/>
                <a:gd name="T14" fmla="*/ 9289 w 21600"/>
                <a:gd name="T15" fmla="*/ 1875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785" y="21410"/>
                  </a:moveTo>
                  <a:cubicBezTo>
                    <a:pt x="9449" y="21536"/>
                    <a:pt x="1012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9337" y="-1"/>
                    <a:pt x="7889" y="297"/>
                    <a:pt x="6545" y="873"/>
                  </a:cubicBezTo>
                  <a:cubicBezTo>
                    <a:pt x="7889" y="297"/>
                    <a:pt x="933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124" y="21600"/>
                    <a:pt x="9449" y="21536"/>
                    <a:pt x="8785" y="21410"/>
                  </a:cubicBezTo>
                  <a:lnTo>
                    <a:pt x="8282" y="24063"/>
                  </a:lnTo>
                  <a:lnTo>
                    <a:pt x="6132" y="20906"/>
                  </a:lnTo>
                  <a:lnTo>
                    <a:pt x="9289" y="18757"/>
                  </a:lnTo>
                  <a:lnTo>
                    <a:pt x="8785" y="214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 flipH="1">
              <a:off x="7344" y="11574"/>
              <a:ext cx="540" cy="540"/>
            </a:xfrm>
            <a:custGeom>
              <a:avLst/>
              <a:gdLst>
                <a:gd name="G0" fmla="+- 9483313 0 0"/>
                <a:gd name="G1" fmla="+- 1101788 0 0"/>
                <a:gd name="G2" fmla="+- 9483313 0 1101788"/>
                <a:gd name="G3" fmla="+- 10800 0 0"/>
                <a:gd name="G4" fmla="+- 0 0 948331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1101788"/>
                <a:gd name="G10" fmla="+- 10800 0 2700"/>
                <a:gd name="G11" fmla="cos G10 9483313"/>
                <a:gd name="G12" fmla="sin G10 9483313"/>
                <a:gd name="G13" fmla="cos 13500 9483313"/>
                <a:gd name="G14" fmla="sin 13500 9483313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9483313"/>
                <a:gd name="G22" fmla="sin G20 9483313"/>
                <a:gd name="G23" fmla="+- G21 10800 0"/>
                <a:gd name="G24" fmla="+- G12 G23 G22"/>
                <a:gd name="G25" fmla="+- G22 G23 G11"/>
                <a:gd name="G26" fmla="cos 10800 9483313"/>
                <a:gd name="G27" fmla="sin 10800 9483313"/>
                <a:gd name="G28" fmla="cos 10800 9483313"/>
                <a:gd name="G29" fmla="sin 10800 948331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01788"/>
                <a:gd name="G36" fmla="sin G34 1101788"/>
                <a:gd name="G37" fmla="+/ 1101788 948331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2534 w 21600"/>
                <a:gd name="T5" fmla="*/ 21459 h 21600"/>
                <a:gd name="T6" fmla="*/ 21138 w 21600"/>
                <a:gd name="T7" fmla="*/ 13923 h 21600"/>
                <a:gd name="T8" fmla="*/ 12534 w 21600"/>
                <a:gd name="T9" fmla="*/ 21459 h 21600"/>
                <a:gd name="T10" fmla="*/ -219 w 21600"/>
                <a:gd name="T11" fmla="*/ 18600 h 21600"/>
                <a:gd name="T12" fmla="*/ 425 w 21600"/>
                <a:gd name="T13" fmla="*/ 14837 h 21600"/>
                <a:gd name="T14" fmla="*/ 4188 w 21600"/>
                <a:gd name="T15" fmla="*/ 1548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85" y="17040"/>
                  </a:moveTo>
                  <a:cubicBezTo>
                    <a:pt x="4009" y="19900"/>
                    <a:pt x="7296" y="21600"/>
                    <a:pt x="10800" y="21600"/>
                  </a:cubicBezTo>
                  <a:cubicBezTo>
                    <a:pt x="15561" y="21599"/>
                    <a:pt x="19761" y="18481"/>
                    <a:pt x="21138" y="13923"/>
                  </a:cubicBezTo>
                  <a:cubicBezTo>
                    <a:pt x="19761" y="18481"/>
                    <a:pt x="15561" y="21599"/>
                    <a:pt x="10800" y="21600"/>
                  </a:cubicBezTo>
                  <a:cubicBezTo>
                    <a:pt x="7296" y="21600"/>
                    <a:pt x="4009" y="19900"/>
                    <a:pt x="1985" y="17040"/>
                  </a:cubicBezTo>
                  <a:lnTo>
                    <a:pt x="-219" y="18600"/>
                  </a:lnTo>
                  <a:lnTo>
                    <a:pt x="425" y="14837"/>
                  </a:lnTo>
                  <a:lnTo>
                    <a:pt x="4188" y="15480"/>
                  </a:lnTo>
                  <a:lnTo>
                    <a:pt x="1985" y="170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0" name="AutoShape 52"/>
            <p:cNvSpPr>
              <a:spLocks noChangeArrowheads="1"/>
            </p:cNvSpPr>
            <p:nvPr/>
          </p:nvSpPr>
          <p:spPr bwMode="auto">
            <a:xfrm>
              <a:off x="4359" y="12022"/>
              <a:ext cx="540" cy="737"/>
            </a:xfrm>
            <a:custGeom>
              <a:avLst/>
              <a:gdLst>
                <a:gd name="G0" fmla="+- -4802467 0 0"/>
                <a:gd name="G1" fmla="+- -9235338 0 0"/>
                <a:gd name="G2" fmla="+- -4802467 0 -9235338"/>
                <a:gd name="G3" fmla="+- 10800 0 0"/>
                <a:gd name="G4" fmla="+- 0 0 -480246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9235338"/>
                <a:gd name="G10" fmla="+- 10800 0 2700"/>
                <a:gd name="G11" fmla="cos G10 -4802467"/>
                <a:gd name="G12" fmla="sin G10 -4802467"/>
                <a:gd name="G13" fmla="cos 13500 -4802467"/>
                <a:gd name="G14" fmla="sin 13500 -4802467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4802467"/>
                <a:gd name="G22" fmla="sin G20 -4802467"/>
                <a:gd name="G23" fmla="+- G21 10800 0"/>
                <a:gd name="G24" fmla="+- G12 G23 G22"/>
                <a:gd name="G25" fmla="+- G22 G23 G11"/>
                <a:gd name="G26" fmla="cos 10800 -4802467"/>
                <a:gd name="G27" fmla="sin 10800 -4802467"/>
                <a:gd name="G28" fmla="cos 10800 -4802467"/>
                <a:gd name="G29" fmla="sin 10800 -480246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235338"/>
                <a:gd name="G36" fmla="sin G34 -9235338"/>
                <a:gd name="G37" fmla="+/ -9235338 -480246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7624 w 21600"/>
                <a:gd name="T5" fmla="*/ 477 h 21600"/>
                <a:gd name="T6" fmla="*/ 2416 w 21600"/>
                <a:gd name="T7" fmla="*/ 3991 h 21600"/>
                <a:gd name="T8" fmla="*/ 7624 w 21600"/>
                <a:gd name="T9" fmla="*/ 477 h 21600"/>
                <a:gd name="T10" fmla="*/ 14683 w 21600"/>
                <a:gd name="T11" fmla="*/ -2130 h 21600"/>
                <a:gd name="T12" fmla="*/ 16493 w 21600"/>
                <a:gd name="T13" fmla="*/ 1233 h 21600"/>
                <a:gd name="T14" fmla="*/ 13130 w 21600"/>
                <a:gd name="T15" fmla="*/ 304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3907" y="456"/>
                  </a:moveTo>
                  <a:cubicBezTo>
                    <a:pt x="12899" y="153"/>
                    <a:pt x="11852" y="0"/>
                    <a:pt x="10800" y="0"/>
                  </a:cubicBezTo>
                  <a:cubicBezTo>
                    <a:pt x="7546" y="-1"/>
                    <a:pt x="4467" y="1466"/>
                    <a:pt x="2416" y="3991"/>
                  </a:cubicBezTo>
                  <a:cubicBezTo>
                    <a:pt x="4467" y="1466"/>
                    <a:pt x="7546" y="-1"/>
                    <a:pt x="10800" y="0"/>
                  </a:cubicBezTo>
                  <a:cubicBezTo>
                    <a:pt x="11852" y="0"/>
                    <a:pt x="12899" y="153"/>
                    <a:pt x="13907" y="456"/>
                  </a:cubicBezTo>
                  <a:lnTo>
                    <a:pt x="14683" y="-2130"/>
                  </a:lnTo>
                  <a:lnTo>
                    <a:pt x="16493" y="1233"/>
                  </a:lnTo>
                  <a:lnTo>
                    <a:pt x="13130" y="3042"/>
                  </a:lnTo>
                  <a:lnTo>
                    <a:pt x="13907" y="4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1" name="AutoShape 53"/>
            <p:cNvSpPr>
              <a:spLocks noChangeArrowheads="1"/>
            </p:cNvSpPr>
            <p:nvPr/>
          </p:nvSpPr>
          <p:spPr bwMode="auto">
            <a:xfrm flipV="1">
              <a:off x="4884" y="11574"/>
              <a:ext cx="540" cy="540"/>
            </a:xfrm>
            <a:custGeom>
              <a:avLst/>
              <a:gdLst>
                <a:gd name="G0" fmla="+- -1106360 0 0"/>
                <a:gd name="G1" fmla="+- -6977492 0 0"/>
                <a:gd name="G2" fmla="+- -1106360 0 -6977492"/>
                <a:gd name="G3" fmla="+- 10800 0 0"/>
                <a:gd name="G4" fmla="+- 0 0 -11063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6977492"/>
                <a:gd name="G10" fmla="+- 10800 0 2700"/>
                <a:gd name="G11" fmla="cos G10 -1106360"/>
                <a:gd name="G12" fmla="sin G10 -1106360"/>
                <a:gd name="G13" fmla="cos 13500 -1106360"/>
                <a:gd name="G14" fmla="sin 13500 -1106360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1106360"/>
                <a:gd name="G22" fmla="sin G20 -1106360"/>
                <a:gd name="G23" fmla="+- G21 10800 0"/>
                <a:gd name="G24" fmla="+- G12 G23 G22"/>
                <a:gd name="G25" fmla="+- G22 G23 G11"/>
                <a:gd name="G26" fmla="cos 10800 -1106360"/>
                <a:gd name="G27" fmla="sin 10800 -1106360"/>
                <a:gd name="G28" fmla="cos 10800 -1106360"/>
                <a:gd name="G29" fmla="sin 10800 -11063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977492"/>
                <a:gd name="G36" fmla="sin G34 -6977492"/>
                <a:gd name="G37" fmla="+/ -6977492 -11063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5924 w 21600"/>
                <a:gd name="T5" fmla="*/ 1293 h 21600"/>
                <a:gd name="T6" fmla="*/ 7738 w 21600"/>
                <a:gd name="T7" fmla="*/ 443 h 21600"/>
                <a:gd name="T8" fmla="*/ 15924 w 21600"/>
                <a:gd name="T9" fmla="*/ 1293 h 21600"/>
                <a:gd name="T10" fmla="*/ 23718 w 21600"/>
                <a:gd name="T11" fmla="*/ 6879 h 21600"/>
                <a:gd name="T12" fmla="*/ 21918 w 21600"/>
                <a:gd name="T13" fmla="*/ 10247 h 21600"/>
                <a:gd name="T14" fmla="*/ 18550 w 21600"/>
                <a:gd name="T15" fmla="*/ 844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134" y="7663"/>
                  </a:moveTo>
                  <a:cubicBezTo>
                    <a:pt x="19753" y="3112"/>
                    <a:pt x="15556" y="0"/>
                    <a:pt x="10800" y="0"/>
                  </a:cubicBezTo>
                  <a:cubicBezTo>
                    <a:pt x="9763" y="-1"/>
                    <a:pt x="8732" y="149"/>
                    <a:pt x="7738" y="443"/>
                  </a:cubicBezTo>
                  <a:cubicBezTo>
                    <a:pt x="8732" y="149"/>
                    <a:pt x="9763" y="-1"/>
                    <a:pt x="10800" y="0"/>
                  </a:cubicBezTo>
                  <a:cubicBezTo>
                    <a:pt x="15556" y="0"/>
                    <a:pt x="19753" y="3112"/>
                    <a:pt x="21134" y="7663"/>
                  </a:cubicBezTo>
                  <a:lnTo>
                    <a:pt x="23718" y="6879"/>
                  </a:lnTo>
                  <a:lnTo>
                    <a:pt x="21918" y="10247"/>
                  </a:lnTo>
                  <a:lnTo>
                    <a:pt x="18550" y="8447"/>
                  </a:lnTo>
                  <a:lnTo>
                    <a:pt x="21134" y="76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 flipH="1">
              <a:off x="3684" y="11769"/>
              <a:ext cx="720" cy="737"/>
            </a:xfrm>
            <a:custGeom>
              <a:avLst/>
              <a:gdLst>
                <a:gd name="G0" fmla="+- -9394035 0 0"/>
                <a:gd name="G1" fmla="+- 9521739 0 0"/>
                <a:gd name="G2" fmla="+- -9394035 0 9521739"/>
                <a:gd name="G3" fmla="+- 10800 0 0"/>
                <a:gd name="G4" fmla="+- 0 0 -9394035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9521739"/>
                <a:gd name="G10" fmla="+- 10800 0 2700"/>
                <a:gd name="G11" fmla="cos G10 -9394035"/>
                <a:gd name="G12" fmla="sin G10 -9394035"/>
                <a:gd name="G13" fmla="cos 13500 -9394035"/>
                <a:gd name="G14" fmla="sin 13500 -9394035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9394035"/>
                <a:gd name="G22" fmla="sin G20 -9394035"/>
                <a:gd name="G23" fmla="+- G21 10800 0"/>
                <a:gd name="G24" fmla="+- G12 G23 G22"/>
                <a:gd name="G25" fmla="+- G22 G23 G11"/>
                <a:gd name="G26" fmla="cos 10800 -9394035"/>
                <a:gd name="G27" fmla="sin 10800 -9394035"/>
                <a:gd name="G28" fmla="cos 10800 -9394035"/>
                <a:gd name="G29" fmla="sin 10800 -9394035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521739"/>
                <a:gd name="G36" fmla="sin G34 9521739"/>
                <a:gd name="G37" fmla="+/ 9521739 -9394035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 w 21600"/>
                <a:gd name="T5" fmla="*/ 10616 h 21600"/>
                <a:gd name="T6" fmla="*/ 1921 w 21600"/>
                <a:gd name="T7" fmla="*/ 16949 h 21600"/>
                <a:gd name="T8" fmla="*/ 1 w 21600"/>
                <a:gd name="T9" fmla="*/ 10616 h 21600"/>
                <a:gd name="T10" fmla="*/ -30 w 21600"/>
                <a:gd name="T11" fmla="*/ 2739 h 21600"/>
                <a:gd name="T12" fmla="*/ 3748 w 21600"/>
                <a:gd name="T13" fmla="*/ 2185 h 21600"/>
                <a:gd name="T14" fmla="*/ 4302 w 21600"/>
                <a:gd name="T15" fmla="*/ 59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36" y="4351"/>
                  </a:moveTo>
                  <a:cubicBezTo>
                    <a:pt x="749" y="6215"/>
                    <a:pt x="0" y="8476"/>
                    <a:pt x="0" y="10799"/>
                  </a:cubicBezTo>
                  <a:cubicBezTo>
                    <a:pt x="-1" y="12997"/>
                    <a:pt x="670" y="15143"/>
                    <a:pt x="1921" y="16949"/>
                  </a:cubicBezTo>
                  <a:cubicBezTo>
                    <a:pt x="670" y="15143"/>
                    <a:pt x="0" y="12997"/>
                    <a:pt x="0" y="10800"/>
                  </a:cubicBezTo>
                  <a:cubicBezTo>
                    <a:pt x="-1" y="8476"/>
                    <a:pt x="749" y="6215"/>
                    <a:pt x="2136" y="4351"/>
                  </a:cubicBezTo>
                  <a:lnTo>
                    <a:pt x="-30" y="2739"/>
                  </a:lnTo>
                  <a:lnTo>
                    <a:pt x="3748" y="2185"/>
                  </a:lnTo>
                  <a:lnTo>
                    <a:pt x="4302" y="5963"/>
                  </a:lnTo>
                  <a:lnTo>
                    <a:pt x="2136" y="43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3" name="AutoShape 55"/>
            <p:cNvSpPr>
              <a:spLocks noChangeArrowheads="1"/>
            </p:cNvSpPr>
            <p:nvPr/>
          </p:nvSpPr>
          <p:spPr bwMode="auto">
            <a:xfrm>
              <a:off x="8094" y="11934"/>
              <a:ext cx="540" cy="737"/>
            </a:xfrm>
            <a:custGeom>
              <a:avLst/>
              <a:gdLst>
                <a:gd name="G0" fmla="+- -2596849 0 0"/>
                <a:gd name="G1" fmla="+- -7418748 0 0"/>
                <a:gd name="G2" fmla="+- -2596849 0 -7418748"/>
                <a:gd name="G3" fmla="+- 10800 0 0"/>
                <a:gd name="G4" fmla="+- 0 0 -2596849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7418748"/>
                <a:gd name="G10" fmla="+- 10800 0 2700"/>
                <a:gd name="G11" fmla="cos G10 -2596849"/>
                <a:gd name="G12" fmla="sin G10 -2596849"/>
                <a:gd name="G13" fmla="cos 13500 -2596849"/>
                <a:gd name="G14" fmla="sin 13500 -2596849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-2596849"/>
                <a:gd name="G22" fmla="sin G20 -2596849"/>
                <a:gd name="G23" fmla="+- G21 10800 0"/>
                <a:gd name="G24" fmla="+- G12 G23 G22"/>
                <a:gd name="G25" fmla="+- G22 G23 G11"/>
                <a:gd name="G26" fmla="cos 10800 -2596849"/>
                <a:gd name="G27" fmla="sin 10800 -2596849"/>
                <a:gd name="G28" fmla="cos 10800 -2596849"/>
                <a:gd name="G29" fmla="sin 10800 -2596849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18748"/>
                <a:gd name="G36" fmla="sin G34 -7418748"/>
                <a:gd name="G37" fmla="+/ -7418748 -2596849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3337 w 21600"/>
                <a:gd name="T5" fmla="*/ 302 h 21600"/>
                <a:gd name="T6" fmla="*/ 6545 w 21600"/>
                <a:gd name="T7" fmla="*/ 873 h 21600"/>
                <a:gd name="T8" fmla="*/ 13337 w 21600"/>
                <a:gd name="T9" fmla="*/ 302 h 21600"/>
                <a:gd name="T10" fmla="*/ 21198 w 21600"/>
                <a:gd name="T11" fmla="*/ 2190 h 21600"/>
                <a:gd name="T12" fmla="*/ 20840 w 21600"/>
                <a:gd name="T13" fmla="*/ 5992 h 21600"/>
                <a:gd name="T14" fmla="*/ 17038 w 21600"/>
                <a:gd name="T15" fmla="*/ 563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118" y="3912"/>
                  </a:moveTo>
                  <a:cubicBezTo>
                    <a:pt x="17066" y="1434"/>
                    <a:pt x="14017" y="0"/>
                    <a:pt x="10800" y="0"/>
                  </a:cubicBezTo>
                  <a:cubicBezTo>
                    <a:pt x="9337" y="-1"/>
                    <a:pt x="7889" y="297"/>
                    <a:pt x="6545" y="873"/>
                  </a:cubicBezTo>
                  <a:cubicBezTo>
                    <a:pt x="7889" y="297"/>
                    <a:pt x="9337" y="-1"/>
                    <a:pt x="10800" y="0"/>
                  </a:cubicBezTo>
                  <a:cubicBezTo>
                    <a:pt x="14017" y="0"/>
                    <a:pt x="17066" y="1434"/>
                    <a:pt x="19118" y="3912"/>
                  </a:cubicBezTo>
                  <a:lnTo>
                    <a:pt x="21198" y="2190"/>
                  </a:lnTo>
                  <a:lnTo>
                    <a:pt x="20840" y="5992"/>
                  </a:lnTo>
                  <a:lnTo>
                    <a:pt x="17038" y="5634"/>
                  </a:lnTo>
                  <a:lnTo>
                    <a:pt x="19118" y="39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auto">
            <a:xfrm flipH="1">
              <a:off x="8604" y="11842"/>
              <a:ext cx="360" cy="452"/>
            </a:xfrm>
            <a:custGeom>
              <a:avLst/>
              <a:gdLst>
                <a:gd name="G0" fmla="+- 6602666 0 0"/>
                <a:gd name="G1" fmla="+- -7418748 0 0"/>
                <a:gd name="G2" fmla="+- 6602666 0 -7418748"/>
                <a:gd name="G3" fmla="+- 10800 0 0"/>
                <a:gd name="G4" fmla="+- 0 0 660266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7418748"/>
                <a:gd name="G10" fmla="+- 10800 0 2700"/>
                <a:gd name="G11" fmla="cos G10 6602666"/>
                <a:gd name="G12" fmla="sin G10 6602666"/>
                <a:gd name="G13" fmla="cos 13500 6602666"/>
                <a:gd name="G14" fmla="sin 13500 660266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6602666"/>
                <a:gd name="G22" fmla="sin G20 6602666"/>
                <a:gd name="G23" fmla="+- G21 10800 0"/>
                <a:gd name="G24" fmla="+- G12 G23 G22"/>
                <a:gd name="G25" fmla="+- G22 G23 G11"/>
                <a:gd name="G26" fmla="cos 10800 6602666"/>
                <a:gd name="G27" fmla="sin 10800 6602666"/>
                <a:gd name="G28" fmla="cos 10800 6602666"/>
                <a:gd name="G29" fmla="sin 10800 660266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18748"/>
                <a:gd name="G36" fmla="sin G34 -7418748"/>
                <a:gd name="G37" fmla="+/ -7418748 660266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36 w 21600"/>
                <a:gd name="T5" fmla="*/ 9628 h 21600"/>
                <a:gd name="T6" fmla="*/ 6545 w 21600"/>
                <a:gd name="T7" fmla="*/ 873 h 21600"/>
                <a:gd name="T8" fmla="*/ 21536 w 21600"/>
                <a:gd name="T9" fmla="*/ 9628 h 21600"/>
                <a:gd name="T10" fmla="*/ 8282 w 21600"/>
                <a:gd name="T11" fmla="*/ 24063 h 21600"/>
                <a:gd name="T12" fmla="*/ 6132 w 21600"/>
                <a:gd name="T13" fmla="*/ 20906 h 21600"/>
                <a:gd name="T14" fmla="*/ 9289 w 21600"/>
                <a:gd name="T15" fmla="*/ 1875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8785" y="21410"/>
                  </a:moveTo>
                  <a:cubicBezTo>
                    <a:pt x="9449" y="21536"/>
                    <a:pt x="10124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9337" y="-1"/>
                    <a:pt x="7889" y="297"/>
                    <a:pt x="6545" y="873"/>
                  </a:cubicBezTo>
                  <a:cubicBezTo>
                    <a:pt x="7889" y="297"/>
                    <a:pt x="933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10124" y="21600"/>
                    <a:pt x="9449" y="21536"/>
                    <a:pt x="8785" y="21410"/>
                  </a:cubicBezTo>
                  <a:lnTo>
                    <a:pt x="8282" y="24063"/>
                  </a:lnTo>
                  <a:lnTo>
                    <a:pt x="6132" y="20906"/>
                  </a:lnTo>
                  <a:lnTo>
                    <a:pt x="9289" y="18757"/>
                  </a:lnTo>
                  <a:lnTo>
                    <a:pt x="8785" y="214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8859" y="11964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accepteur réduit</a:t>
              </a:r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>
              <a:off x="3249" y="12024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fr-FR" sz="1000">
                  <a:solidFill>
                    <a:schemeClr val="tx1"/>
                  </a:solidFill>
                </a:rPr>
                <a:t>accepteur réduit</a:t>
              </a: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6354" y="11214"/>
              <a:ext cx="75" cy="46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75" y="255"/>
                </a:cxn>
                <a:cxn ang="0">
                  <a:pos x="0" y="165"/>
                </a:cxn>
                <a:cxn ang="0">
                  <a:pos x="15" y="465"/>
                </a:cxn>
              </a:cxnLst>
              <a:rect l="0" t="0" r="r" b="b"/>
              <a:pathLst>
                <a:path w="75" h="465">
                  <a:moveTo>
                    <a:pt x="60" y="0"/>
                  </a:moveTo>
                  <a:lnTo>
                    <a:pt x="75" y="255"/>
                  </a:lnTo>
                  <a:lnTo>
                    <a:pt x="0" y="165"/>
                  </a:lnTo>
                  <a:lnTo>
                    <a:pt x="15" y="4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sm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8" name="AutoShape 60"/>
            <p:cNvSpPr>
              <a:spLocks/>
            </p:cNvSpPr>
            <p:nvPr/>
          </p:nvSpPr>
          <p:spPr bwMode="auto">
            <a:xfrm>
              <a:off x="3121" y="11484"/>
              <a:ext cx="68" cy="1080"/>
            </a:xfrm>
            <a:prstGeom prst="leftBracket">
              <a:avLst>
                <a:gd name="adj" fmla="val 13235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29" name="AutoShape 61"/>
            <p:cNvSpPr>
              <a:spLocks/>
            </p:cNvSpPr>
            <p:nvPr/>
          </p:nvSpPr>
          <p:spPr bwMode="auto">
            <a:xfrm>
              <a:off x="3114" y="7794"/>
              <a:ext cx="68" cy="3420"/>
            </a:xfrm>
            <a:prstGeom prst="leftBracket">
              <a:avLst>
                <a:gd name="adj" fmla="val 41911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2209800" y="152400"/>
            <a:ext cx="5486400" cy="838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PHOTORECEPTEURS?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609600" y="1143000"/>
            <a:ext cx="803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/>
              <a:t> Chl </a:t>
            </a:r>
            <a:r>
              <a:rPr lang="fr-FR" i="1"/>
              <a:t>a</a:t>
            </a:r>
            <a:r>
              <a:rPr lang="fr-FR"/>
              <a:t> : photorécepteur primaire formant le centre réactionnel  </a:t>
            </a:r>
          </a:p>
          <a:p>
            <a:pPr algn="l">
              <a:buFontTx/>
              <a:buChar char="•"/>
            </a:pPr>
            <a:endParaRPr lang="fr-FR"/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609600" y="17526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fr-FR"/>
              <a:t> Chl </a:t>
            </a:r>
            <a:r>
              <a:rPr lang="fr-FR" i="1"/>
              <a:t>b </a:t>
            </a:r>
            <a:r>
              <a:rPr lang="fr-FR"/>
              <a:t>&amp; caroténoïdes: photorécepteurs secondaires permettant </a:t>
            </a:r>
          </a:p>
          <a:p>
            <a:pPr algn="l">
              <a:lnSpc>
                <a:spcPct val="140000"/>
              </a:lnSpc>
            </a:pPr>
            <a:r>
              <a:rPr lang="fr-FR" i="1"/>
              <a:t>   </a:t>
            </a:r>
            <a:r>
              <a:rPr lang="fr-FR"/>
              <a:t>l’amélioration du</a:t>
            </a:r>
            <a:r>
              <a:rPr lang="fr-FR" i="1"/>
              <a:t> </a:t>
            </a:r>
            <a:r>
              <a:rPr lang="fr-FR"/>
              <a:t>captage</a:t>
            </a:r>
            <a:r>
              <a:rPr lang="fr-FR" i="1"/>
              <a:t> </a:t>
            </a:r>
            <a:r>
              <a:rPr lang="fr-FR"/>
              <a:t>d’énergie</a:t>
            </a:r>
            <a:endParaRPr lang="fr-FR" i="1"/>
          </a:p>
          <a:p>
            <a:pPr algn="l"/>
            <a:endParaRPr lang="fr-FR"/>
          </a:p>
        </p:txBody>
      </p:sp>
      <p:graphicFrame>
        <p:nvGraphicFramePr>
          <p:cNvPr id="69632" name="Object 0"/>
          <p:cNvGraphicFramePr>
            <a:graphicFrameLocks noChangeAspect="1"/>
          </p:cNvGraphicFramePr>
          <p:nvPr/>
        </p:nvGraphicFramePr>
        <p:xfrm>
          <a:off x="6372225" y="2349500"/>
          <a:ext cx="2570163" cy="3573463"/>
        </p:xfrm>
        <a:graphic>
          <a:graphicData uri="http://schemas.openxmlformats.org/presentationml/2006/ole">
            <p:oleObj spid="_x0000_s10242" name="Image bitmap" r:id="rId3" imgW="3847619" imgH="3761905" progId="PBrush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421D73-6943-43E5-8476-24F8D6B0F870}" type="slidenum">
              <a:rPr lang="fr-FR"/>
              <a:pPr/>
              <a:t>4</a:t>
            </a:fld>
            <a:endParaRPr lang="fr-FR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908050"/>
            <a:ext cx="5943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smtClean="0"/>
              <a:t>Plasmas ionosphériques</a:t>
            </a:r>
            <a:br>
              <a:rPr lang="fr-FR" sz="4000" smtClean="0"/>
            </a:br>
            <a:r>
              <a:rPr lang="fr-FR" sz="2400" smtClean="0"/>
              <a:t>Ondes TBF (VLF)</a:t>
            </a:r>
          </a:p>
        </p:txBody>
      </p:sp>
      <p:pic>
        <p:nvPicPr>
          <p:cNvPr id="21508" name="Picture 28" descr="Ned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060575"/>
            <a:ext cx="52673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9" descr="Anten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713" y="18446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76200"/>
            <a:ext cx="8534400" cy="609600"/>
            <a:chOff x="144" y="48"/>
            <a:chExt cx="5376" cy="384"/>
          </a:xfrm>
        </p:grpSpPr>
        <p:pic>
          <p:nvPicPr>
            <p:cNvPr id="21514" name="Picture 52" descr="lsama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57" name="Rectangle 53"/>
            <p:cNvSpPr>
              <a:spLocks noChangeArrowheads="1"/>
            </p:cNvSpPr>
            <p:nvPr/>
          </p:nvSpPr>
          <p:spPr bwMode="auto">
            <a:xfrm>
              <a:off x="1632" y="288"/>
              <a:ext cx="2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9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Laboratoire de Spectroscopie Atomique Moléculaire et Applications</a:t>
              </a:r>
            </a:p>
          </p:txBody>
        </p:sp>
        <p:pic>
          <p:nvPicPr>
            <p:cNvPr id="21516" name="Picture 54" descr="ut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2" y="9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55" descr="logo_fs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" y="128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Line 56"/>
            <p:cNvSpPr>
              <a:spLocks noChangeShapeType="1"/>
            </p:cNvSpPr>
            <p:nvPr/>
          </p:nvSpPr>
          <p:spPr bwMode="auto">
            <a:xfrm>
              <a:off x="144" y="43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511" name="Rectangle 92"/>
          <p:cNvSpPr>
            <a:spLocks noChangeArrowheads="1"/>
          </p:cNvSpPr>
          <p:nvPr/>
        </p:nvSpPr>
        <p:spPr bwMode="auto">
          <a:xfrm>
            <a:off x="2549525" y="57419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512" name="Rectangle 107"/>
          <p:cNvSpPr>
            <a:spLocks noChangeArrowheads="1"/>
          </p:cNvSpPr>
          <p:nvPr/>
        </p:nvSpPr>
        <p:spPr bwMode="auto">
          <a:xfrm>
            <a:off x="2699792" y="640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21513" name="Picture 102" descr="ModelIono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1013" y="4365625"/>
            <a:ext cx="34036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59832" y="6581001"/>
            <a:ext cx="2549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err="1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Systemes</a:t>
            </a:r>
            <a:r>
              <a:rPr lang="fr-FR" sz="1200" b="1" dirty="0" smtClean="0">
                <a:solidFill>
                  <a:srgbClr val="5574A0"/>
                </a:solidFill>
                <a:latin typeface="Arial" pitchFamily="34" charset="0"/>
                <a:ea typeface="ＭＳ Ｐゴシック" charset="-128"/>
              </a:rPr>
              <a:t> complexes-Avril 2012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5DE1-05E9-47EC-A83D-81458D8EC370}" type="slidenum">
              <a:rPr lang="fr-FR"/>
              <a:pPr/>
              <a:t>40</a:t>
            </a:fld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9143999" cy="3816424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Stress </a:t>
            </a:r>
            <a:r>
              <a:rPr lang="fr-FR" sz="3200" dirty="0" err="1">
                <a:solidFill>
                  <a:schemeClr val="bg1"/>
                </a:solidFill>
              </a:rPr>
              <a:t>cadmique</a:t>
            </a:r>
            <a:r>
              <a:rPr lang="fr-FR" sz="3200" dirty="0">
                <a:solidFill>
                  <a:schemeClr val="bg1"/>
                </a:solidFill>
              </a:rPr>
              <a:t> de la tomate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Cadmium</a:t>
            </a:r>
            <a:r>
              <a:rPr lang="fr-FR" sz="3200" dirty="0" smtClean="0">
                <a:solidFill>
                  <a:schemeClr val="bg1"/>
                </a:solidFill>
              </a:rPr>
              <a:t>?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Fixation dans les globules rouges</a:t>
            </a:r>
            <a:r>
              <a:rPr lang="fr-FR" sz="3200" dirty="0">
                <a:solidFill>
                  <a:schemeClr val="bg1"/>
                </a:solidFill>
                <a:sym typeface="Wingdings" pitchFamily="2" charset="2"/>
              </a:rPr>
              <a:t> affections respiratoires, troubles rénaux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161D-8D7F-4AD5-9627-F64777FD8EEE}" type="slidenum">
              <a:rPr lang="fr-FR"/>
              <a:pPr/>
              <a:t>41</a:t>
            </a:fld>
            <a:endParaRPr lang="fr-FR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-252413" y="32146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35375" y="-69850"/>
            <a:ext cx="3889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sz="12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413" y="1352550"/>
            <a:ext cx="677386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049338" y="5661025"/>
            <a:ext cx="6835775" cy="617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000" b="1">
                <a:solidFill>
                  <a:schemeClr val="bg2"/>
                </a:solidFill>
                <a:cs typeface="Times New Roman" pitchFamily="18" charset="0"/>
              </a:rPr>
              <a:t>Aspect des plantes de tomate après 8 jours de traitement par le cadmium.</a:t>
            </a:r>
          </a:p>
          <a:p>
            <a:endParaRPr lang="fr-FR" sz="20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0"/>
            <a:ext cx="9144000" cy="1282700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4"/>
              </a:buBlip>
            </a:pPr>
            <a:endParaRPr lang="fr-FR" sz="1600" b="1">
              <a:solidFill>
                <a:schemeClr val="bg2"/>
              </a:solidFill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555776" y="188640"/>
            <a:ext cx="4474302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cs typeface="Times New Roman" pitchFamily="18" charset="0"/>
              </a:rPr>
              <a:t>Aspects morphologiques </a:t>
            </a:r>
          </a:p>
          <a:p>
            <a:r>
              <a:rPr lang="fr-FR" sz="3200" b="1" dirty="0">
                <a:solidFill>
                  <a:schemeClr val="bg1"/>
                </a:solidFill>
                <a:cs typeface="Times New Roman" pitchFamily="18" charset="0"/>
              </a:rPr>
              <a:t> des plantes traitées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3088A-68EA-497B-860F-110EEA9A2DE2}" type="slidenum">
              <a:rPr lang="fr-FR"/>
              <a:pPr/>
              <a:t>42</a:t>
            </a:fld>
            <a:endParaRPr lang="fr-FR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981075" y="1341438"/>
            <a:ext cx="2173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995738" y="1341438"/>
            <a:ext cx="19780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5076825" y="2997200"/>
            <a:ext cx="1871663" cy="12954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5076825" y="1700213"/>
            <a:ext cx="1871663" cy="1296987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6970713" y="2692400"/>
            <a:ext cx="1871662" cy="647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600" b="1">
                <a:solidFill>
                  <a:srgbClr val="000000"/>
                </a:solidFill>
                <a:cs typeface="Times New Roman" pitchFamily="18" charset="0"/>
              </a:rPr>
              <a:t>brunissement des                                   racines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828675" y="5734050"/>
            <a:ext cx="6911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800" b="1">
                <a:solidFill>
                  <a:schemeClr val="bg2"/>
                </a:solidFill>
                <a:cs typeface="Times New Roman" pitchFamily="18" charset="0"/>
              </a:rPr>
              <a:t>Aspects morphologiques des racines de tomate après 8 jours de traitement par le cadmium.</a:t>
            </a:r>
          </a:p>
          <a:p>
            <a:pPr algn="l"/>
            <a:endParaRPr lang="fr-FR" sz="1800" b="1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763713" y="501332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="1">
                <a:solidFill>
                  <a:srgbClr val="CC3300"/>
                </a:solidFill>
                <a:cs typeface="Times New Roman" pitchFamily="18" charset="0"/>
              </a:rPr>
              <a:t>Témoin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452938" y="50133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="1">
                <a:solidFill>
                  <a:srgbClr val="CC3300"/>
                </a:solidFill>
                <a:cs typeface="Times New Roman" pitchFamily="18" charset="0"/>
              </a:rPr>
              <a:t>25 µM CdCl</a:t>
            </a:r>
            <a:r>
              <a:rPr lang="fr-FR" sz="1600" b="1" baseline="-25000">
                <a:solidFill>
                  <a:srgbClr val="CC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716463" y="1341438"/>
            <a:ext cx="360362" cy="576262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716463" y="4076700"/>
            <a:ext cx="360362" cy="6477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12827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5"/>
              </a:buBlip>
            </a:pPr>
            <a:endParaRPr lang="fr-FR" sz="1600" b="1">
              <a:solidFill>
                <a:schemeClr val="bg2"/>
              </a:solidFill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627313" y="260350"/>
            <a:ext cx="497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accent2"/>
                </a:solidFill>
                <a:cs typeface="Times New Roman" pitchFamily="18" charset="0"/>
              </a:rPr>
              <a:t>Effets du stress du Cd sur les racines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71" grpId="0" animBg="1"/>
      <p:bldP spid="4097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AE21-C7C6-4619-BC51-02F505B24588}" type="slidenum">
              <a:rPr lang="fr-FR"/>
              <a:pPr/>
              <a:t>43</a:t>
            </a:fld>
            <a:endParaRPr lang="fr-FR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924175"/>
            <a:ext cx="7772400" cy="114300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Analyse spectrale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Z.Ben Lakhdar  -Sém.  Bio. moléc.-Projet AUF-Bizerte-6-09-06</a:t>
            </a:r>
          </a:p>
        </p:txBody>
      </p:sp>
      <p:sp>
        <p:nvSpPr>
          <p:cNvPr id="3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E9D4-D412-48C8-A9C9-EF42058A7F51}" type="slidenum">
              <a:rPr lang="fr-FR"/>
              <a:pPr/>
              <a:t>44</a:t>
            </a:fld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57400" y="304800"/>
            <a:ext cx="5029200" cy="762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3200">
                <a:solidFill>
                  <a:schemeClr val="accent2"/>
                </a:solidFill>
              </a:rPr>
              <a:t>Dispositif expérimental</a:t>
            </a:r>
            <a:r>
              <a:rPr lang="fr-FR" sz="3200"/>
              <a:t> </a:t>
            </a:r>
            <a:r>
              <a:rPr lang="fr-FR" sz="3200" u="sng"/>
              <a:t> 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304800" y="4114800"/>
            <a:ext cx="464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/>
              <a:t> Source du rayonnement:</a:t>
            </a:r>
          </a:p>
          <a:p>
            <a:pPr algn="l"/>
            <a:r>
              <a:rPr lang="fr-FR"/>
              <a:t>	- Laser : HeNe</a:t>
            </a:r>
          </a:p>
          <a:p>
            <a:pPr algn="l"/>
            <a:r>
              <a:rPr lang="fr-FR"/>
              <a:t>	- LED  : différentes couleurs 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04800" y="53340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fr-FR"/>
              <a:t> Spectromètre: </a:t>
            </a:r>
          </a:p>
          <a:p>
            <a:pPr algn="l"/>
            <a:r>
              <a:rPr lang="fr-FR"/>
              <a:t>	- Spectromètre à balayage</a:t>
            </a:r>
          </a:p>
          <a:p>
            <a:pPr algn="l"/>
            <a:r>
              <a:rPr lang="fr-FR"/>
              <a:t>	- Spectromètre à CCD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905000" y="1549400"/>
            <a:ext cx="4953000" cy="2260600"/>
            <a:chOff x="1152" y="1008"/>
            <a:chExt cx="3120" cy="14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1008"/>
              <a:ext cx="3120" cy="1424"/>
              <a:chOff x="2394" y="1314"/>
              <a:chExt cx="7920" cy="3561"/>
            </a:xfrm>
          </p:grpSpPr>
          <p:sp>
            <p:nvSpPr>
              <p:cNvPr id="12292" name="Oval 4"/>
              <p:cNvSpPr>
                <a:spLocks noChangeArrowheads="1"/>
              </p:cNvSpPr>
              <p:nvPr/>
            </p:nvSpPr>
            <p:spPr bwMode="auto">
              <a:xfrm>
                <a:off x="3654" y="2214"/>
                <a:ext cx="72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3" name="Oval 5"/>
              <p:cNvSpPr>
                <a:spLocks noChangeArrowheads="1"/>
              </p:cNvSpPr>
              <p:nvPr/>
            </p:nvSpPr>
            <p:spPr bwMode="auto">
              <a:xfrm>
                <a:off x="3651" y="3114"/>
                <a:ext cx="720" cy="36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3834" y="1314"/>
                <a:ext cx="36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5" name="Rectangle 7"/>
              <p:cNvSpPr>
                <a:spLocks noChangeArrowheads="1"/>
              </p:cNvSpPr>
              <p:nvPr/>
            </p:nvSpPr>
            <p:spPr bwMode="auto">
              <a:xfrm>
                <a:off x="3939" y="1854"/>
                <a:ext cx="181" cy="1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3165" y="3739"/>
                <a:ext cx="1226" cy="1136"/>
              </a:xfrm>
              <a:custGeom>
                <a:avLst/>
                <a:gdLst/>
                <a:ahLst/>
                <a:cxnLst>
                  <a:cxn ang="0">
                    <a:pos x="0" y="1136"/>
                  </a:cxn>
                  <a:cxn ang="0">
                    <a:pos x="330" y="1046"/>
                  </a:cxn>
                  <a:cxn ang="0">
                    <a:pos x="390" y="1001"/>
                  </a:cxn>
                  <a:cxn ang="0">
                    <a:pos x="450" y="911"/>
                  </a:cxn>
                  <a:cxn ang="0">
                    <a:pos x="465" y="851"/>
                  </a:cxn>
                  <a:cxn ang="0">
                    <a:pos x="480" y="611"/>
                  </a:cxn>
                  <a:cxn ang="0">
                    <a:pos x="540" y="431"/>
                  </a:cxn>
                  <a:cxn ang="0">
                    <a:pos x="615" y="371"/>
                  </a:cxn>
                  <a:cxn ang="0">
                    <a:pos x="705" y="311"/>
                  </a:cxn>
                  <a:cxn ang="0">
                    <a:pos x="750" y="296"/>
                  </a:cxn>
                  <a:cxn ang="0">
                    <a:pos x="915" y="221"/>
                  </a:cxn>
                  <a:cxn ang="0">
                    <a:pos x="1020" y="176"/>
                  </a:cxn>
                  <a:cxn ang="0">
                    <a:pos x="1065" y="146"/>
                  </a:cxn>
                  <a:cxn ang="0">
                    <a:pos x="1110" y="131"/>
                  </a:cxn>
                  <a:cxn ang="0">
                    <a:pos x="1185" y="71"/>
                  </a:cxn>
                  <a:cxn ang="0">
                    <a:pos x="1185" y="116"/>
                  </a:cxn>
                  <a:cxn ang="0">
                    <a:pos x="1155" y="236"/>
                  </a:cxn>
                  <a:cxn ang="0">
                    <a:pos x="1140" y="476"/>
                  </a:cxn>
                  <a:cxn ang="0">
                    <a:pos x="975" y="851"/>
                  </a:cxn>
                  <a:cxn ang="0">
                    <a:pos x="450" y="926"/>
                  </a:cxn>
                  <a:cxn ang="0">
                    <a:pos x="690" y="701"/>
                  </a:cxn>
                  <a:cxn ang="0">
                    <a:pos x="855" y="626"/>
                  </a:cxn>
                  <a:cxn ang="0">
                    <a:pos x="885" y="566"/>
                  </a:cxn>
                  <a:cxn ang="0">
                    <a:pos x="930" y="521"/>
                  </a:cxn>
                  <a:cxn ang="0">
                    <a:pos x="945" y="476"/>
                  </a:cxn>
                  <a:cxn ang="0">
                    <a:pos x="1035" y="356"/>
                  </a:cxn>
                  <a:cxn ang="0">
                    <a:pos x="1110" y="221"/>
                  </a:cxn>
                  <a:cxn ang="0">
                    <a:pos x="1125" y="176"/>
                  </a:cxn>
                  <a:cxn ang="0">
                    <a:pos x="1140" y="131"/>
                  </a:cxn>
                  <a:cxn ang="0">
                    <a:pos x="1020" y="356"/>
                  </a:cxn>
                  <a:cxn ang="0">
                    <a:pos x="1005" y="401"/>
                  </a:cxn>
                  <a:cxn ang="0">
                    <a:pos x="945" y="491"/>
                  </a:cxn>
                  <a:cxn ang="0">
                    <a:pos x="930" y="536"/>
                  </a:cxn>
                  <a:cxn ang="0">
                    <a:pos x="900" y="581"/>
                  </a:cxn>
                  <a:cxn ang="0">
                    <a:pos x="840" y="566"/>
                  </a:cxn>
                  <a:cxn ang="0">
                    <a:pos x="750" y="431"/>
                  </a:cxn>
                  <a:cxn ang="0">
                    <a:pos x="720" y="386"/>
                  </a:cxn>
                  <a:cxn ang="0">
                    <a:pos x="690" y="341"/>
                  </a:cxn>
                  <a:cxn ang="0">
                    <a:pos x="795" y="521"/>
                  </a:cxn>
                  <a:cxn ang="0">
                    <a:pos x="810" y="566"/>
                  </a:cxn>
                  <a:cxn ang="0">
                    <a:pos x="915" y="611"/>
                  </a:cxn>
                  <a:cxn ang="0">
                    <a:pos x="975" y="476"/>
                  </a:cxn>
                  <a:cxn ang="0">
                    <a:pos x="990" y="431"/>
                  </a:cxn>
                  <a:cxn ang="0">
                    <a:pos x="1035" y="416"/>
                  </a:cxn>
                  <a:cxn ang="0">
                    <a:pos x="1080" y="386"/>
                  </a:cxn>
                  <a:cxn ang="0">
                    <a:pos x="1035" y="401"/>
                  </a:cxn>
                  <a:cxn ang="0">
                    <a:pos x="990" y="431"/>
                  </a:cxn>
                  <a:cxn ang="0">
                    <a:pos x="900" y="551"/>
                  </a:cxn>
                  <a:cxn ang="0">
                    <a:pos x="840" y="611"/>
                  </a:cxn>
                  <a:cxn ang="0">
                    <a:pos x="720" y="716"/>
                  </a:cxn>
                  <a:cxn ang="0">
                    <a:pos x="630" y="746"/>
                  </a:cxn>
                  <a:cxn ang="0">
                    <a:pos x="855" y="731"/>
                  </a:cxn>
                  <a:cxn ang="0">
                    <a:pos x="1110" y="731"/>
                  </a:cxn>
                </a:cxnLst>
                <a:rect l="0" t="0" r="r" b="b"/>
                <a:pathLst>
                  <a:path w="1226" h="1136">
                    <a:moveTo>
                      <a:pt x="0" y="1136"/>
                    </a:moveTo>
                    <a:cubicBezTo>
                      <a:pt x="111" y="1120"/>
                      <a:pt x="233" y="1107"/>
                      <a:pt x="330" y="1046"/>
                    </a:cubicBezTo>
                    <a:cubicBezTo>
                      <a:pt x="351" y="1033"/>
                      <a:pt x="373" y="1020"/>
                      <a:pt x="390" y="1001"/>
                    </a:cubicBezTo>
                    <a:cubicBezTo>
                      <a:pt x="414" y="974"/>
                      <a:pt x="450" y="911"/>
                      <a:pt x="450" y="911"/>
                    </a:cubicBezTo>
                    <a:cubicBezTo>
                      <a:pt x="455" y="891"/>
                      <a:pt x="463" y="872"/>
                      <a:pt x="465" y="851"/>
                    </a:cubicBezTo>
                    <a:cubicBezTo>
                      <a:pt x="473" y="771"/>
                      <a:pt x="469" y="690"/>
                      <a:pt x="480" y="611"/>
                    </a:cubicBezTo>
                    <a:cubicBezTo>
                      <a:pt x="481" y="602"/>
                      <a:pt x="533" y="448"/>
                      <a:pt x="540" y="431"/>
                    </a:cubicBezTo>
                    <a:cubicBezTo>
                      <a:pt x="569" y="362"/>
                      <a:pt x="561" y="401"/>
                      <a:pt x="615" y="371"/>
                    </a:cubicBezTo>
                    <a:cubicBezTo>
                      <a:pt x="647" y="353"/>
                      <a:pt x="675" y="331"/>
                      <a:pt x="705" y="311"/>
                    </a:cubicBezTo>
                    <a:cubicBezTo>
                      <a:pt x="718" y="302"/>
                      <a:pt x="736" y="303"/>
                      <a:pt x="750" y="296"/>
                    </a:cubicBezTo>
                    <a:cubicBezTo>
                      <a:pt x="805" y="271"/>
                      <a:pt x="861" y="248"/>
                      <a:pt x="915" y="221"/>
                    </a:cubicBezTo>
                    <a:cubicBezTo>
                      <a:pt x="1019" y="169"/>
                      <a:pt x="895" y="207"/>
                      <a:pt x="1020" y="176"/>
                    </a:cubicBezTo>
                    <a:cubicBezTo>
                      <a:pt x="1035" y="166"/>
                      <a:pt x="1049" y="154"/>
                      <a:pt x="1065" y="146"/>
                    </a:cubicBezTo>
                    <a:cubicBezTo>
                      <a:pt x="1079" y="139"/>
                      <a:pt x="1098" y="141"/>
                      <a:pt x="1110" y="131"/>
                    </a:cubicBezTo>
                    <a:cubicBezTo>
                      <a:pt x="1207" y="53"/>
                      <a:pt x="1072" y="109"/>
                      <a:pt x="1185" y="71"/>
                    </a:cubicBezTo>
                    <a:cubicBezTo>
                      <a:pt x="1208" y="3"/>
                      <a:pt x="1206" y="0"/>
                      <a:pt x="1185" y="116"/>
                    </a:cubicBezTo>
                    <a:cubicBezTo>
                      <a:pt x="1171" y="196"/>
                      <a:pt x="1176" y="174"/>
                      <a:pt x="1155" y="236"/>
                    </a:cubicBezTo>
                    <a:cubicBezTo>
                      <a:pt x="1150" y="316"/>
                      <a:pt x="1146" y="396"/>
                      <a:pt x="1140" y="476"/>
                    </a:cubicBezTo>
                    <a:cubicBezTo>
                      <a:pt x="1129" y="626"/>
                      <a:pt x="1140" y="796"/>
                      <a:pt x="975" y="851"/>
                    </a:cubicBezTo>
                    <a:cubicBezTo>
                      <a:pt x="807" y="977"/>
                      <a:pt x="733" y="916"/>
                      <a:pt x="450" y="926"/>
                    </a:cubicBezTo>
                    <a:cubicBezTo>
                      <a:pt x="508" y="839"/>
                      <a:pt x="590" y="739"/>
                      <a:pt x="690" y="701"/>
                    </a:cubicBezTo>
                    <a:cubicBezTo>
                      <a:pt x="827" y="650"/>
                      <a:pt x="774" y="680"/>
                      <a:pt x="855" y="626"/>
                    </a:cubicBezTo>
                    <a:cubicBezTo>
                      <a:pt x="865" y="606"/>
                      <a:pt x="872" y="584"/>
                      <a:pt x="885" y="566"/>
                    </a:cubicBezTo>
                    <a:cubicBezTo>
                      <a:pt x="897" y="549"/>
                      <a:pt x="918" y="539"/>
                      <a:pt x="930" y="521"/>
                    </a:cubicBezTo>
                    <a:cubicBezTo>
                      <a:pt x="939" y="508"/>
                      <a:pt x="938" y="490"/>
                      <a:pt x="945" y="476"/>
                    </a:cubicBezTo>
                    <a:cubicBezTo>
                      <a:pt x="973" y="421"/>
                      <a:pt x="984" y="390"/>
                      <a:pt x="1035" y="356"/>
                    </a:cubicBezTo>
                    <a:cubicBezTo>
                      <a:pt x="1072" y="246"/>
                      <a:pt x="1043" y="288"/>
                      <a:pt x="1110" y="221"/>
                    </a:cubicBezTo>
                    <a:cubicBezTo>
                      <a:pt x="1115" y="206"/>
                      <a:pt x="1117" y="190"/>
                      <a:pt x="1125" y="176"/>
                    </a:cubicBezTo>
                    <a:cubicBezTo>
                      <a:pt x="1170" y="95"/>
                      <a:pt x="1226" y="45"/>
                      <a:pt x="1140" y="131"/>
                    </a:cubicBezTo>
                    <a:cubicBezTo>
                      <a:pt x="1110" y="220"/>
                      <a:pt x="1073" y="277"/>
                      <a:pt x="1020" y="356"/>
                    </a:cubicBezTo>
                    <a:cubicBezTo>
                      <a:pt x="1011" y="369"/>
                      <a:pt x="1013" y="387"/>
                      <a:pt x="1005" y="401"/>
                    </a:cubicBezTo>
                    <a:cubicBezTo>
                      <a:pt x="987" y="433"/>
                      <a:pt x="965" y="461"/>
                      <a:pt x="945" y="491"/>
                    </a:cubicBezTo>
                    <a:cubicBezTo>
                      <a:pt x="936" y="504"/>
                      <a:pt x="937" y="522"/>
                      <a:pt x="930" y="536"/>
                    </a:cubicBezTo>
                    <a:cubicBezTo>
                      <a:pt x="922" y="552"/>
                      <a:pt x="910" y="566"/>
                      <a:pt x="900" y="581"/>
                    </a:cubicBezTo>
                    <a:cubicBezTo>
                      <a:pt x="880" y="576"/>
                      <a:pt x="856" y="580"/>
                      <a:pt x="840" y="566"/>
                    </a:cubicBezTo>
                    <a:cubicBezTo>
                      <a:pt x="840" y="566"/>
                      <a:pt x="765" y="454"/>
                      <a:pt x="750" y="431"/>
                    </a:cubicBezTo>
                    <a:cubicBezTo>
                      <a:pt x="740" y="416"/>
                      <a:pt x="730" y="401"/>
                      <a:pt x="720" y="386"/>
                    </a:cubicBezTo>
                    <a:cubicBezTo>
                      <a:pt x="710" y="371"/>
                      <a:pt x="684" y="324"/>
                      <a:pt x="690" y="341"/>
                    </a:cubicBezTo>
                    <a:cubicBezTo>
                      <a:pt x="713" y="410"/>
                      <a:pt x="774" y="459"/>
                      <a:pt x="795" y="521"/>
                    </a:cubicBezTo>
                    <a:cubicBezTo>
                      <a:pt x="800" y="536"/>
                      <a:pt x="800" y="554"/>
                      <a:pt x="810" y="566"/>
                    </a:cubicBezTo>
                    <a:cubicBezTo>
                      <a:pt x="836" y="598"/>
                      <a:pt x="879" y="602"/>
                      <a:pt x="915" y="611"/>
                    </a:cubicBezTo>
                    <a:cubicBezTo>
                      <a:pt x="963" y="540"/>
                      <a:pt x="939" y="583"/>
                      <a:pt x="975" y="476"/>
                    </a:cubicBezTo>
                    <a:cubicBezTo>
                      <a:pt x="980" y="461"/>
                      <a:pt x="975" y="436"/>
                      <a:pt x="990" y="431"/>
                    </a:cubicBezTo>
                    <a:cubicBezTo>
                      <a:pt x="1005" y="426"/>
                      <a:pt x="1021" y="423"/>
                      <a:pt x="1035" y="416"/>
                    </a:cubicBezTo>
                    <a:cubicBezTo>
                      <a:pt x="1051" y="408"/>
                      <a:pt x="1097" y="380"/>
                      <a:pt x="1080" y="386"/>
                    </a:cubicBezTo>
                    <a:cubicBezTo>
                      <a:pt x="1065" y="391"/>
                      <a:pt x="1049" y="394"/>
                      <a:pt x="1035" y="401"/>
                    </a:cubicBezTo>
                    <a:cubicBezTo>
                      <a:pt x="1019" y="409"/>
                      <a:pt x="1005" y="421"/>
                      <a:pt x="990" y="431"/>
                    </a:cubicBezTo>
                    <a:cubicBezTo>
                      <a:pt x="948" y="494"/>
                      <a:pt x="965" y="508"/>
                      <a:pt x="900" y="551"/>
                    </a:cubicBezTo>
                    <a:cubicBezTo>
                      <a:pt x="867" y="649"/>
                      <a:pt x="913" y="553"/>
                      <a:pt x="840" y="611"/>
                    </a:cubicBezTo>
                    <a:cubicBezTo>
                      <a:pt x="753" y="681"/>
                      <a:pt x="900" y="656"/>
                      <a:pt x="720" y="716"/>
                    </a:cubicBezTo>
                    <a:cubicBezTo>
                      <a:pt x="690" y="726"/>
                      <a:pt x="630" y="746"/>
                      <a:pt x="630" y="746"/>
                    </a:cubicBezTo>
                    <a:cubicBezTo>
                      <a:pt x="711" y="773"/>
                      <a:pt x="776" y="735"/>
                      <a:pt x="855" y="731"/>
                    </a:cubicBezTo>
                    <a:cubicBezTo>
                      <a:pt x="940" y="727"/>
                      <a:pt x="1025" y="731"/>
                      <a:pt x="1110" y="731"/>
                    </a:cubicBezTo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 flipH="1">
                <a:off x="3861" y="1956"/>
                <a:ext cx="135" cy="435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>
                <a:off x="4014" y="1944"/>
                <a:ext cx="180" cy="448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834" y="2574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4194" y="2574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3834" y="3474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 flipH="1">
                <a:off x="4014" y="3474"/>
                <a:ext cx="180" cy="720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2394" y="1314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fr-FR" sz="1200">
                    <a:solidFill>
                      <a:schemeClr val="tx1"/>
                    </a:solidFill>
                  </a:rPr>
                  <a:t>Source</a:t>
                </a:r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2394" y="2214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fr-FR" sz="1200">
                    <a:solidFill>
                      <a:schemeClr val="tx1"/>
                    </a:solidFill>
                  </a:rPr>
                  <a:t>Lentille</a:t>
                </a:r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2394" y="4014"/>
                <a:ext cx="10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fr-FR" sz="1200">
                    <a:solidFill>
                      <a:schemeClr val="tx1"/>
                    </a:solidFill>
                  </a:rPr>
                  <a:t>Plante</a:t>
                </a:r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4095" y="4080"/>
                <a:ext cx="3156" cy="235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50" y="75"/>
                  </a:cxn>
                  <a:cxn ang="0">
                    <a:pos x="390" y="0"/>
                  </a:cxn>
                  <a:cxn ang="0">
                    <a:pos x="540" y="45"/>
                  </a:cxn>
                  <a:cxn ang="0">
                    <a:pos x="690" y="165"/>
                  </a:cxn>
                  <a:cxn ang="0">
                    <a:pos x="855" y="225"/>
                  </a:cxn>
                  <a:cxn ang="0">
                    <a:pos x="1770" y="165"/>
                  </a:cxn>
                  <a:cxn ang="0">
                    <a:pos x="1875" y="120"/>
                  </a:cxn>
                  <a:cxn ang="0">
                    <a:pos x="1935" y="75"/>
                  </a:cxn>
                  <a:cxn ang="0">
                    <a:pos x="2055" y="30"/>
                  </a:cxn>
                  <a:cxn ang="0">
                    <a:pos x="2250" y="90"/>
                  </a:cxn>
                  <a:cxn ang="0">
                    <a:pos x="2355" y="150"/>
                  </a:cxn>
                  <a:cxn ang="0">
                    <a:pos x="2895" y="195"/>
                  </a:cxn>
                  <a:cxn ang="0">
                    <a:pos x="3120" y="210"/>
                  </a:cxn>
                </a:cxnLst>
                <a:rect l="0" t="0" r="r" b="b"/>
                <a:pathLst>
                  <a:path w="3156" h="235">
                    <a:moveTo>
                      <a:pt x="0" y="120"/>
                    </a:moveTo>
                    <a:cubicBezTo>
                      <a:pt x="91" y="97"/>
                      <a:pt x="40" y="112"/>
                      <a:pt x="150" y="75"/>
                    </a:cubicBezTo>
                    <a:cubicBezTo>
                      <a:pt x="237" y="46"/>
                      <a:pt x="310" y="40"/>
                      <a:pt x="390" y="0"/>
                    </a:cubicBezTo>
                    <a:cubicBezTo>
                      <a:pt x="440" y="14"/>
                      <a:pt x="493" y="22"/>
                      <a:pt x="540" y="45"/>
                    </a:cubicBezTo>
                    <a:cubicBezTo>
                      <a:pt x="598" y="74"/>
                      <a:pt x="635" y="130"/>
                      <a:pt x="690" y="165"/>
                    </a:cubicBezTo>
                    <a:cubicBezTo>
                      <a:pt x="742" y="197"/>
                      <a:pt x="797" y="210"/>
                      <a:pt x="855" y="225"/>
                    </a:cubicBezTo>
                    <a:cubicBezTo>
                      <a:pt x="2118" y="200"/>
                      <a:pt x="1280" y="235"/>
                      <a:pt x="1770" y="165"/>
                    </a:cubicBezTo>
                    <a:cubicBezTo>
                      <a:pt x="1934" y="56"/>
                      <a:pt x="1681" y="217"/>
                      <a:pt x="1875" y="120"/>
                    </a:cubicBezTo>
                    <a:cubicBezTo>
                      <a:pt x="1897" y="109"/>
                      <a:pt x="1914" y="88"/>
                      <a:pt x="1935" y="75"/>
                    </a:cubicBezTo>
                    <a:cubicBezTo>
                      <a:pt x="1987" y="42"/>
                      <a:pt x="1997" y="44"/>
                      <a:pt x="2055" y="30"/>
                    </a:cubicBezTo>
                    <a:cubicBezTo>
                      <a:pt x="2131" y="43"/>
                      <a:pt x="2183" y="52"/>
                      <a:pt x="2250" y="90"/>
                    </a:cubicBezTo>
                    <a:cubicBezTo>
                      <a:pt x="2280" y="107"/>
                      <a:pt x="2320" y="143"/>
                      <a:pt x="2355" y="150"/>
                    </a:cubicBezTo>
                    <a:cubicBezTo>
                      <a:pt x="2533" y="186"/>
                      <a:pt x="2715" y="184"/>
                      <a:pt x="2895" y="195"/>
                    </a:cubicBezTo>
                    <a:cubicBezTo>
                      <a:pt x="3156" y="210"/>
                      <a:pt x="3032" y="210"/>
                      <a:pt x="3120" y="210"/>
                    </a:cubicBezTo>
                  </a:path>
                </a:pathLst>
              </a:custGeom>
              <a:noFill/>
              <a:ln w="1587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/>
            </p:nvSpPr>
            <p:spPr bwMode="auto">
              <a:xfrm>
                <a:off x="7194" y="4014"/>
                <a:ext cx="2458" cy="4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fr-FR" sz="1200" dirty="0" smtClean="0">
                    <a:solidFill>
                      <a:schemeClr val="tx1"/>
                    </a:solidFill>
                  </a:rPr>
                  <a:t>Spectromètre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/>
            </p:nvSpPr>
            <p:spPr bwMode="auto">
              <a:xfrm>
                <a:off x="8874" y="1854"/>
                <a:ext cx="144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fr-FR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309" name="Line 21"/>
              <p:cNvSpPr>
                <a:spLocks noChangeShapeType="1"/>
              </p:cNvSpPr>
              <p:nvPr/>
            </p:nvSpPr>
            <p:spPr bwMode="auto">
              <a:xfrm flipH="1">
                <a:off x="8694" y="239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0" name="Line 22"/>
              <p:cNvSpPr>
                <a:spLocks noChangeShapeType="1"/>
              </p:cNvSpPr>
              <p:nvPr/>
            </p:nvSpPr>
            <p:spPr bwMode="auto">
              <a:xfrm>
                <a:off x="8694" y="2754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1" name="Line 23"/>
              <p:cNvSpPr>
                <a:spLocks noChangeShapeType="1"/>
              </p:cNvSpPr>
              <p:nvPr/>
            </p:nvSpPr>
            <p:spPr bwMode="auto">
              <a:xfrm flipH="1">
                <a:off x="10134" y="239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/>
            </p:nvSpPr>
            <p:spPr bwMode="auto">
              <a:xfrm>
                <a:off x="8694" y="2754"/>
                <a:ext cx="144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3" name="Line 25"/>
              <p:cNvSpPr>
                <a:spLocks noChangeShapeType="1"/>
              </p:cNvSpPr>
              <p:nvPr/>
            </p:nvSpPr>
            <p:spPr bwMode="auto">
              <a:xfrm>
                <a:off x="10314" y="2394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4" name="Line 26"/>
              <p:cNvSpPr>
                <a:spLocks noChangeShapeType="1"/>
              </p:cNvSpPr>
              <p:nvPr/>
            </p:nvSpPr>
            <p:spPr bwMode="auto">
              <a:xfrm flipV="1">
                <a:off x="10134" y="257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7695" y="2835"/>
                <a:ext cx="1005" cy="1215"/>
              </a:xfrm>
              <a:custGeom>
                <a:avLst/>
                <a:gdLst/>
                <a:ahLst/>
                <a:cxnLst>
                  <a:cxn ang="0">
                    <a:pos x="1005" y="0"/>
                  </a:cxn>
                  <a:cxn ang="0">
                    <a:pos x="585" y="75"/>
                  </a:cxn>
                  <a:cxn ang="0">
                    <a:pos x="405" y="105"/>
                  </a:cxn>
                  <a:cxn ang="0">
                    <a:pos x="315" y="120"/>
                  </a:cxn>
                  <a:cxn ang="0">
                    <a:pos x="165" y="330"/>
                  </a:cxn>
                  <a:cxn ang="0">
                    <a:pos x="150" y="420"/>
                  </a:cxn>
                  <a:cxn ang="0">
                    <a:pos x="120" y="660"/>
                  </a:cxn>
                  <a:cxn ang="0">
                    <a:pos x="90" y="1020"/>
                  </a:cxn>
                  <a:cxn ang="0">
                    <a:pos x="0" y="1215"/>
                  </a:cxn>
                </a:cxnLst>
                <a:rect l="0" t="0" r="r" b="b"/>
                <a:pathLst>
                  <a:path w="1005" h="1215">
                    <a:moveTo>
                      <a:pt x="1005" y="0"/>
                    </a:moveTo>
                    <a:cubicBezTo>
                      <a:pt x="863" y="18"/>
                      <a:pt x="726" y="51"/>
                      <a:pt x="585" y="75"/>
                    </a:cubicBezTo>
                    <a:cubicBezTo>
                      <a:pt x="525" y="85"/>
                      <a:pt x="465" y="95"/>
                      <a:pt x="405" y="105"/>
                    </a:cubicBezTo>
                    <a:cubicBezTo>
                      <a:pt x="375" y="110"/>
                      <a:pt x="315" y="120"/>
                      <a:pt x="315" y="120"/>
                    </a:cubicBezTo>
                    <a:cubicBezTo>
                      <a:pt x="171" y="228"/>
                      <a:pt x="200" y="167"/>
                      <a:pt x="165" y="330"/>
                    </a:cubicBezTo>
                    <a:cubicBezTo>
                      <a:pt x="159" y="360"/>
                      <a:pt x="154" y="390"/>
                      <a:pt x="150" y="420"/>
                    </a:cubicBezTo>
                    <a:cubicBezTo>
                      <a:pt x="139" y="500"/>
                      <a:pt x="120" y="660"/>
                      <a:pt x="120" y="660"/>
                    </a:cubicBezTo>
                    <a:cubicBezTo>
                      <a:pt x="110" y="865"/>
                      <a:pt x="128" y="887"/>
                      <a:pt x="90" y="1020"/>
                    </a:cubicBezTo>
                    <a:cubicBezTo>
                      <a:pt x="70" y="1091"/>
                      <a:pt x="0" y="1139"/>
                      <a:pt x="0" y="1215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2256" y="17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200"/>
                <a:t>Fibre </a:t>
              </a:r>
            </a:p>
            <a:p>
              <a:r>
                <a:rPr lang="fr-FR" sz="1200"/>
                <a:t>optique</a:t>
              </a:r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3712" y="1259"/>
              <a:ext cx="512" cy="181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60" y="169"/>
                </a:cxn>
                <a:cxn ang="0">
                  <a:pos x="132" y="1"/>
                </a:cxn>
                <a:cxn ang="0">
                  <a:pos x="180" y="13"/>
                </a:cxn>
                <a:cxn ang="0">
                  <a:pos x="228" y="157"/>
                </a:cxn>
                <a:cxn ang="0">
                  <a:pos x="264" y="169"/>
                </a:cxn>
                <a:cxn ang="0">
                  <a:pos x="360" y="157"/>
                </a:cxn>
                <a:cxn ang="0">
                  <a:pos x="372" y="121"/>
                </a:cxn>
                <a:cxn ang="0">
                  <a:pos x="432" y="13"/>
                </a:cxn>
                <a:cxn ang="0">
                  <a:pos x="456" y="49"/>
                </a:cxn>
                <a:cxn ang="0">
                  <a:pos x="468" y="85"/>
                </a:cxn>
                <a:cxn ang="0">
                  <a:pos x="504" y="109"/>
                </a:cxn>
                <a:cxn ang="0">
                  <a:pos x="504" y="169"/>
                </a:cxn>
              </a:cxnLst>
              <a:rect l="0" t="0" r="r" b="b"/>
              <a:pathLst>
                <a:path w="512" h="181">
                  <a:moveTo>
                    <a:pt x="0" y="181"/>
                  </a:moveTo>
                  <a:cubicBezTo>
                    <a:pt x="20" y="177"/>
                    <a:pt x="42" y="179"/>
                    <a:pt x="60" y="169"/>
                  </a:cubicBezTo>
                  <a:cubicBezTo>
                    <a:pt x="98" y="148"/>
                    <a:pt x="119" y="41"/>
                    <a:pt x="132" y="1"/>
                  </a:cubicBezTo>
                  <a:cubicBezTo>
                    <a:pt x="148" y="5"/>
                    <a:pt x="169" y="0"/>
                    <a:pt x="180" y="13"/>
                  </a:cubicBezTo>
                  <a:cubicBezTo>
                    <a:pt x="200" y="37"/>
                    <a:pt x="216" y="122"/>
                    <a:pt x="228" y="157"/>
                  </a:cubicBezTo>
                  <a:cubicBezTo>
                    <a:pt x="232" y="169"/>
                    <a:pt x="252" y="165"/>
                    <a:pt x="264" y="169"/>
                  </a:cubicBezTo>
                  <a:cubicBezTo>
                    <a:pt x="296" y="165"/>
                    <a:pt x="331" y="170"/>
                    <a:pt x="360" y="157"/>
                  </a:cubicBezTo>
                  <a:cubicBezTo>
                    <a:pt x="372" y="152"/>
                    <a:pt x="368" y="133"/>
                    <a:pt x="372" y="121"/>
                  </a:cubicBezTo>
                  <a:cubicBezTo>
                    <a:pt x="402" y="22"/>
                    <a:pt x="371" y="54"/>
                    <a:pt x="432" y="13"/>
                  </a:cubicBezTo>
                  <a:cubicBezTo>
                    <a:pt x="440" y="25"/>
                    <a:pt x="450" y="36"/>
                    <a:pt x="456" y="49"/>
                  </a:cubicBezTo>
                  <a:cubicBezTo>
                    <a:pt x="462" y="60"/>
                    <a:pt x="460" y="75"/>
                    <a:pt x="468" y="85"/>
                  </a:cubicBezTo>
                  <a:cubicBezTo>
                    <a:pt x="477" y="96"/>
                    <a:pt x="498" y="96"/>
                    <a:pt x="504" y="109"/>
                  </a:cubicBezTo>
                  <a:cubicBezTo>
                    <a:pt x="512" y="127"/>
                    <a:pt x="504" y="149"/>
                    <a:pt x="504" y="16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F68A-B66D-4944-96EF-99A25F63F178}" type="slidenum">
              <a:rPr lang="fr-FR"/>
              <a:pPr/>
              <a:t>45</a:t>
            </a:fld>
            <a:endParaRPr lang="fr-FR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ph/>
          </p:nvPr>
        </p:nvGraphicFramePr>
        <p:xfrm>
          <a:off x="0" y="908720"/>
          <a:ext cx="6291263" cy="5060950"/>
        </p:xfrm>
        <a:graphic>
          <a:graphicData uri="http://schemas.openxmlformats.org/presentationml/2006/ole">
            <p:oleObj spid="_x0000_s12290" name="Graph" r:id="rId4" imgW="4129920" imgH="3322080" progId="">
              <p:embed/>
            </p:oleObj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5805264"/>
            <a:ext cx="568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cs typeface="Times New Roman" pitchFamily="18" charset="0"/>
              </a:rPr>
              <a:t>Variation de l’intensité de la fluorescence en fonction de la dose de   cadmium dans le milieu de culture.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12827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5"/>
              </a:buBlip>
            </a:pPr>
            <a:endParaRPr lang="fr-FR" sz="1600" b="1">
              <a:solidFill>
                <a:schemeClr val="bg2"/>
              </a:solidFill>
              <a:ea typeface="DotumChe" pitchFamily="49" charset="-127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5"/>
              </a:buBlip>
            </a:pPr>
            <a:endParaRPr lang="fr-FR" sz="1600" b="1">
              <a:solidFill>
                <a:schemeClr val="bg2"/>
              </a:solidFill>
              <a:ea typeface="DotumChe" pitchFamily="49" charset="-127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404664"/>
            <a:ext cx="4707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cs typeface="Times New Roman" pitchFamily="18" charset="0"/>
              </a:rPr>
              <a:t>Fluorescence chlorophyllienne</a:t>
            </a:r>
            <a:endParaRPr lang="fr-FR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168" y="1700808"/>
            <a:ext cx="3278832" cy="234089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04248" y="4221088"/>
            <a:ext cx="1319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Plante saine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7AD7C-206C-461D-BBFD-D9A98E2E5240}" type="slidenum">
              <a:rPr lang="fr-FR"/>
              <a:pPr/>
              <a:t>46</a:t>
            </a:fld>
            <a:endParaRPr lang="fr-F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43000" y="381000"/>
            <a:ext cx="67818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Stress des plantes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1430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70C0"/>
                </a:solidFill>
              </a:rPr>
              <a:t>Stress :     altération des centres réactionnels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584" y="3284984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fr-FR" sz="2800" b="1" dirty="0">
                <a:solidFill>
                  <a:srgbClr val="0070C0"/>
                </a:solidFill>
              </a:rPr>
              <a:t>diminution de la réabsorption des photorécepteurs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fr-FR" sz="2800" b="1" dirty="0">
                <a:solidFill>
                  <a:srgbClr val="0070C0"/>
                </a:solidFill>
              </a:rPr>
              <a:t> augmentation de l’intensité de la fluorescence</a:t>
            </a:r>
          </a:p>
          <a:p>
            <a:pPr algn="l">
              <a:lnSpc>
                <a:spcPct val="210000"/>
              </a:lnSpc>
            </a:pPr>
            <a:r>
              <a:rPr lang="fr-FR" sz="2800" b="1" dirty="0">
                <a:solidFill>
                  <a:srgbClr val="0070C0"/>
                </a:solidFill>
              </a:rPr>
              <a:t>- modification de la cinétique de la fluorescence </a:t>
            </a:r>
          </a:p>
          <a:p>
            <a:pPr algn="l"/>
            <a:endParaRPr lang="fr-FR" dirty="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038600" y="1981200"/>
            <a:ext cx="838200" cy="1295400"/>
          </a:xfrm>
          <a:prstGeom prst="downArrow">
            <a:avLst>
              <a:gd name="adj1" fmla="val 50000"/>
              <a:gd name="adj2" fmla="val 386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8421" y="3244334"/>
            <a:ext cx="2447914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CONCLUSION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C454-F16A-478D-9265-8EE897610775}" type="slidenum">
              <a:rPr lang="fr-FR"/>
              <a:pPr/>
              <a:t>48</a:t>
            </a:fld>
            <a:endParaRPr lang="fr-FR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Rayonnement = </a:t>
            </a:r>
            <a:r>
              <a:rPr lang="fr-FR" sz="4000" b="1" dirty="0">
                <a:solidFill>
                  <a:schemeClr val="bg1"/>
                </a:solidFill>
              </a:rPr>
              <a:t>Langage de la nature</a:t>
            </a:r>
            <a:r>
              <a:rPr lang="fr-FR" sz="4000" b="1" dirty="0" smtClean="0">
                <a:solidFill>
                  <a:schemeClr val="bg1"/>
                </a:solidFill>
              </a:rPr>
              <a:t>, 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du </a:t>
            </a:r>
            <a:r>
              <a:rPr lang="fr-FR" sz="4000" b="1" dirty="0">
                <a:solidFill>
                  <a:schemeClr val="bg1"/>
                </a:solidFill>
              </a:rPr>
              <a:t>monde microscopique, de l’Univers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fr-FR" sz="2800" dirty="0"/>
          </a:p>
          <a:p>
            <a:pPr algn="ctr">
              <a:lnSpc>
                <a:spcPct val="90000"/>
              </a:lnSpc>
              <a:buNone/>
            </a:pPr>
            <a:r>
              <a:rPr lang="fr-FR" sz="2800" b="1" dirty="0">
                <a:solidFill>
                  <a:srgbClr val="0070C0"/>
                </a:solidFill>
              </a:rPr>
              <a:t>    La lumière est  source de communication, source de savoir!</a:t>
            </a:r>
          </a:p>
          <a:p>
            <a:pPr algn="ctr">
              <a:lnSpc>
                <a:spcPct val="90000"/>
              </a:lnSpc>
            </a:pPr>
            <a:endParaRPr lang="fr-FR" sz="28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rgbClr val="0070C0"/>
                </a:solidFill>
              </a:rPr>
              <a:t>Ondes de toutes les couleurs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rgbClr val="0070C0"/>
                </a:solidFill>
              </a:rPr>
              <a:t>Technologies des </a:t>
            </a:r>
            <a:r>
              <a:rPr lang="fr-FR" sz="2400" b="1" dirty="0" smtClean="0">
                <a:solidFill>
                  <a:srgbClr val="0070C0"/>
                </a:solidFill>
              </a:rPr>
              <a:t>communications, du laser, de la médecine, …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Agriculture, industrie, sciences soc., économie,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de création de matière  ?</a:t>
            </a: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428036" name="AutoShape 4"/>
          <p:cNvSpPr>
            <a:spLocks noChangeArrowheads="1"/>
          </p:cNvSpPr>
          <p:nvPr/>
        </p:nvSpPr>
        <p:spPr bwMode="auto">
          <a:xfrm>
            <a:off x="4427984" y="4005064"/>
            <a:ext cx="485775" cy="61634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D642-748E-40E7-ADA3-CDAD153F59D7}" type="slidenum">
              <a:rPr lang="fr-FR"/>
              <a:pPr/>
              <a:t>49</a:t>
            </a:fld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128724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			</a:t>
            </a:r>
            <a:endParaRPr lang="fr-FR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</a:rPr>
              <a:t>L’évolution 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de l’Homme est fonction </a:t>
            </a:r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de son savoir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:   sa conception de l’Univers, son interaction avec l’Univers, le contrôle de son bien être, .... </a:t>
            </a:r>
          </a:p>
          <a:p>
            <a:endParaRPr lang="fr-F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dépend de sa vision du monde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Vision virtuelle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fr-FR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endParaRPr lang="fr-F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développement des sciences et des technologies</a:t>
            </a:r>
          </a:p>
          <a:p>
            <a:endParaRPr lang="fr-FR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Un savoir  construit sur une  rationalité , visant une recherche de vérité</a:t>
            </a: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4283968" y="4221088"/>
            <a:ext cx="485775" cy="504825"/>
          </a:xfrm>
          <a:prstGeom prst="downArrow">
            <a:avLst>
              <a:gd name="adj1" fmla="val 50000"/>
              <a:gd name="adj2" fmla="val 2598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368" name="AutoShape 8"/>
          <p:cNvSpPr>
            <a:spLocks noChangeArrowheads="1"/>
          </p:cNvSpPr>
          <p:nvPr/>
        </p:nvSpPr>
        <p:spPr bwMode="auto">
          <a:xfrm>
            <a:off x="4283968" y="2708920"/>
            <a:ext cx="485775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fr-FR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Evolution du savoir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/>
              <a:t>Tunis – 01 Novembre 2011</a:t>
            </a:r>
            <a:endParaRPr lang="fr-FR"/>
          </a:p>
        </p:txBody>
      </p:sp>
      <p:sp>
        <p:nvSpPr>
          <p:cNvPr id="235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233555-F3DF-4BBF-BA4B-1F88A54480D3}" type="slidenum">
              <a:rPr lang="fr-FR"/>
              <a:pPr/>
              <a:t>5</a:t>
            </a:fld>
            <a:endParaRPr lang="fr-FR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8600" y="76200"/>
            <a:ext cx="8534400" cy="609600"/>
            <a:chOff x="144" y="48"/>
            <a:chExt cx="5376" cy="384"/>
          </a:xfrm>
        </p:grpSpPr>
        <p:pic>
          <p:nvPicPr>
            <p:cNvPr id="23559" name="Picture 48" descr="lsama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4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1632" y="288"/>
              <a:ext cx="22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sz="9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Laboratoire de Spectroscopie Atomique Moléculaire et Applications</a:t>
              </a:r>
            </a:p>
          </p:txBody>
        </p:sp>
        <p:pic>
          <p:nvPicPr>
            <p:cNvPr id="23561" name="Picture 50" descr="ut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" y="9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51" descr="logo_f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128"/>
              <a:ext cx="38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Line 52"/>
            <p:cNvSpPr>
              <a:spLocks noChangeShapeType="1"/>
            </p:cNvSpPr>
            <p:nvPr/>
          </p:nvSpPr>
          <p:spPr bwMode="auto">
            <a:xfrm>
              <a:off x="144" y="432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5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Décharge électrique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2514600"/>
            <a:ext cx="6248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833813" y="1981200"/>
            <a:ext cx="227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Microscopic</a:t>
            </a:r>
            <a:r>
              <a:rPr lang="fr-FR" sz="20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 err="1">
                <a:solidFill>
                  <a:schemeClr val="tx2"/>
                </a:solidFill>
                <a:latin typeface="Arial" charset="0"/>
                <a:ea typeface="ＭＳ Ｐゴシック" charset="0"/>
              </a:rPr>
              <a:t>process</a:t>
            </a:r>
            <a:endParaRPr lang="en-US" sz="2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C454-F16A-478D-9265-8EE897610775}" type="slidenum">
              <a:rPr lang="fr-FR"/>
              <a:pPr/>
              <a:t>50</a:t>
            </a:fld>
            <a:endParaRPr lang="fr-FR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Rayonnement = </a:t>
            </a:r>
            <a:r>
              <a:rPr lang="fr-FR" sz="4000" b="1" dirty="0">
                <a:solidFill>
                  <a:schemeClr val="bg1"/>
                </a:solidFill>
              </a:rPr>
              <a:t>Langage de la nature</a:t>
            </a:r>
            <a:r>
              <a:rPr lang="fr-FR" sz="4000" b="1" dirty="0" smtClean="0">
                <a:solidFill>
                  <a:schemeClr val="bg1"/>
                </a:solidFill>
              </a:rPr>
              <a:t>, </a:t>
            </a:r>
            <a:br>
              <a:rPr lang="fr-FR" sz="4000" b="1" dirty="0" smtClean="0">
                <a:solidFill>
                  <a:schemeClr val="bg1"/>
                </a:solidFill>
              </a:rPr>
            </a:br>
            <a:r>
              <a:rPr lang="fr-FR" sz="4000" b="1" dirty="0" smtClean="0">
                <a:solidFill>
                  <a:schemeClr val="bg1"/>
                </a:solidFill>
              </a:rPr>
              <a:t>du </a:t>
            </a:r>
            <a:r>
              <a:rPr lang="fr-FR" sz="4000" b="1" dirty="0">
                <a:solidFill>
                  <a:schemeClr val="bg1"/>
                </a:solidFill>
              </a:rPr>
              <a:t>monde microscopique, de l’Univers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fr-FR" sz="2800" dirty="0"/>
          </a:p>
          <a:p>
            <a:pPr algn="ctr">
              <a:lnSpc>
                <a:spcPct val="90000"/>
              </a:lnSpc>
              <a:buNone/>
            </a:pPr>
            <a:r>
              <a:rPr lang="fr-FR" sz="2800" b="1" dirty="0">
                <a:solidFill>
                  <a:srgbClr val="0070C0"/>
                </a:solidFill>
              </a:rPr>
              <a:t>    La lumière est  source de communication, source de savoir!</a:t>
            </a:r>
          </a:p>
          <a:p>
            <a:pPr algn="ctr">
              <a:lnSpc>
                <a:spcPct val="90000"/>
              </a:lnSpc>
            </a:pPr>
            <a:endParaRPr lang="fr-FR" sz="28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rgbClr val="0070C0"/>
                </a:solidFill>
              </a:rPr>
              <a:t>Ondes de toutes les couleurs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>
                <a:solidFill>
                  <a:srgbClr val="0070C0"/>
                </a:solidFill>
              </a:rPr>
              <a:t>Technologies des </a:t>
            </a:r>
            <a:r>
              <a:rPr lang="fr-FR" sz="2400" b="1" dirty="0" smtClean="0">
                <a:solidFill>
                  <a:srgbClr val="0070C0"/>
                </a:solidFill>
              </a:rPr>
              <a:t>communications, du laser, de la médecine, …</a:t>
            </a: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de création de matière  ?</a:t>
            </a: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lvl="1"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428036" name="AutoShape 4"/>
          <p:cNvSpPr>
            <a:spLocks noChangeArrowheads="1"/>
          </p:cNvSpPr>
          <p:nvPr/>
        </p:nvSpPr>
        <p:spPr bwMode="auto">
          <a:xfrm>
            <a:off x="4427984" y="4221088"/>
            <a:ext cx="485775" cy="616347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D307-2EB4-451B-8CFD-1A908B999116}" type="slidenum">
              <a:rPr lang="fr-FR"/>
              <a:pPr/>
              <a:t>51</a:t>
            </a:fld>
            <a:endParaRPr lang="fr-FR"/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970397" y="333375"/>
            <a:ext cx="7539756" cy="39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Comment contrôler ces ondes-ces photons? </a:t>
            </a:r>
          </a:p>
          <a:p>
            <a:pPr algn="ctr">
              <a:spcBef>
                <a:spcPct val="30000"/>
              </a:spcBef>
            </a:pPr>
            <a:endParaRPr lang="fr-FR" sz="2400" dirty="0">
              <a:latin typeface="Times New Roman" pitchFamily="18" charset="0"/>
            </a:endParaRPr>
          </a:p>
          <a:p>
            <a:pPr algn="ctr">
              <a:spcBef>
                <a:spcPct val="30000"/>
              </a:spcBef>
            </a:pPr>
            <a:endParaRPr lang="fr-FR" sz="2400" dirty="0">
              <a:latin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il faut pouvoir </a:t>
            </a:r>
            <a:r>
              <a:rPr lang="fr-FR" sz="2400" dirty="0" err="1">
                <a:solidFill>
                  <a:srgbClr val="0070C0"/>
                </a:solidFill>
                <a:latin typeface="Times New Roman" pitchFamily="18" charset="0"/>
              </a:rPr>
              <a:t>pouvoir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 contrôler, agir sur celui  qui  les crée</a:t>
            </a:r>
          </a:p>
          <a:p>
            <a:pPr algn="ctr">
              <a:spcBef>
                <a:spcPct val="30000"/>
              </a:spcBef>
            </a:pP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Technologie à l’échelle de l’atome </a:t>
            </a:r>
          </a:p>
          <a:p>
            <a:pPr algn="ctr">
              <a:spcBef>
                <a:spcPct val="30000"/>
              </a:spcBef>
            </a:pPr>
            <a:endParaRPr lang="fr-F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La taille d’un atome ~ 1nm= 0, 000000001m= 10</a:t>
            </a:r>
            <a:r>
              <a:rPr lang="fr-FR" sz="2400" baseline="30000" dirty="0">
                <a:solidFill>
                  <a:srgbClr val="0070C0"/>
                </a:solidFill>
                <a:latin typeface="Times New Roman" pitchFamily="18" charset="0"/>
              </a:rPr>
              <a:t>-9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m</a:t>
            </a:r>
          </a:p>
          <a:p>
            <a:pPr algn="ctr">
              <a:spcBef>
                <a:spcPct val="30000"/>
              </a:spcBef>
            </a:pP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nanotechnologie</a:t>
            </a:r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2411760" y="5445224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Occupation de l’espace?</a:t>
            </a:r>
          </a:p>
        </p:txBody>
      </p:sp>
      <p:sp>
        <p:nvSpPr>
          <p:cNvPr id="400391" name="AutoShape 7"/>
          <p:cNvSpPr>
            <a:spLocks noChangeArrowheads="1"/>
          </p:cNvSpPr>
          <p:nvPr/>
        </p:nvSpPr>
        <p:spPr bwMode="auto">
          <a:xfrm>
            <a:off x="4499992" y="4581128"/>
            <a:ext cx="504825" cy="647700"/>
          </a:xfrm>
          <a:prstGeom prst="downArrow">
            <a:avLst>
              <a:gd name="adj1" fmla="val 50000"/>
              <a:gd name="adj2" fmla="val 3207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D642-748E-40E7-ADA3-CDAD153F59D7}" type="slidenum">
              <a:rPr lang="fr-FR"/>
              <a:pPr/>
              <a:t>52</a:t>
            </a:fld>
            <a:endParaRPr lang="fr-FR"/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128724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			</a:t>
            </a:r>
            <a:endParaRPr lang="fr-FR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Times New Roman" pitchFamily="18" charset="0"/>
              </a:rPr>
              <a:t>L’évolution 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de l’Homme est fonction </a:t>
            </a:r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de son savoir</a:t>
            </a:r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:   sa conception de l’Univers, son interaction avec l’Univers, le contrôle de son bien être, .... </a:t>
            </a:r>
          </a:p>
          <a:p>
            <a:endParaRPr lang="fr-F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fr-FR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dépend de sa vision du monde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Vision virtuelle</a:t>
            </a:r>
          </a:p>
          <a:p>
            <a:pPr algn="ctr"/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fr-FR" sz="24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endParaRPr lang="fr-F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</a:rPr>
              <a:t>développement des sciences et des technologies</a:t>
            </a:r>
          </a:p>
          <a:p>
            <a:endParaRPr lang="fr-FR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</a:rPr>
              <a:t>Un savoir  construit sur une  rationalité , visant une recherche de vérité</a:t>
            </a: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4283968" y="4221088"/>
            <a:ext cx="485775" cy="504825"/>
          </a:xfrm>
          <a:prstGeom prst="downArrow">
            <a:avLst>
              <a:gd name="adj1" fmla="val 50000"/>
              <a:gd name="adj2" fmla="val 2598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99368" name="AutoShape 8"/>
          <p:cNvSpPr>
            <a:spLocks noChangeArrowheads="1"/>
          </p:cNvSpPr>
          <p:nvPr/>
        </p:nvSpPr>
        <p:spPr bwMode="auto">
          <a:xfrm>
            <a:off x="4283968" y="2708920"/>
            <a:ext cx="485775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fr-FR" sz="32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</a:rPr>
              <a:t>Evolution du savoir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Le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bg1"/>
                </a:solidFill>
              </a:rPr>
              <a:t>XXIeme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siecle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Siècle de </a:t>
            </a:r>
            <a:r>
              <a:rPr lang="en-US" b="1" dirty="0" err="1" smtClean="0">
                <a:solidFill>
                  <a:srgbClr val="0070C0"/>
                </a:solidFill>
              </a:rPr>
              <a:t>l’Information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dynamique</a:t>
            </a:r>
            <a:r>
              <a:rPr lang="en-US" b="1" dirty="0" smtClean="0">
                <a:solidFill>
                  <a:srgbClr val="0070C0"/>
                </a:solidFill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</a:rPr>
              <a:t>changement</a:t>
            </a:r>
            <a:r>
              <a:rPr lang="en-US" b="1" dirty="0" smtClean="0">
                <a:solidFill>
                  <a:srgbClr val="0070C0"/>
                </a:solidFill>
              </a:rPr>
              <a:t> permanent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LE </a:t>
            </a:r>
            <a:r>
              <a:rPr lang="en-US" b="1" dirty="0" err="1" smtClean="0">
                <a:solidFill>
                  <a:srgbClr val="0070C0"/>
                </a:solidFill>
              </a:rPr>
              <a:t>developpement</a:t>
            </a:r>
            <a:r>
              <a:rPr lang="en-US" b="1" dirty="0" smtClean="0">
                <a:solidFill>
                  <a:srgbClr val="0070C0"/>
                </a:solidFill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</a:rPr>
              <a:t>besoin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d’une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planification</a:t>
            </a:r>
            <a:r>
              <a:rPr lang="en-US" b="1" dirty="0" smtClean="0">
                <a:solidFill>
                  <a:srgbClr val="0070C0"/>
                </a:solidFill>
              </a:rPr>
              <a:t>, anticipation du </a:t>
            </a:r>
            <a:r>
              <a:rPr lang="en-US" b="1" dirty="0" err="1" smtClean="0">
                <a:solidFill>
                  <a:srgbClr val="0070C0"/>
                </a:solidFill>
              </a:rPr>
              <a:t>futuret</a:t>
            </a:r>
            <a:r>
              <a:rPr lang="en-US" b="1" dirty="0" smtClean="0">
                <a:solidFill>
                  <a:srgbClr val="0070C0"/>
                </a:solidFill>
              </a:rPr>
              <a:t> des </a:t>
            </a:r>
            <a:r>
              <a:rPr lang="en-US" b="1" dirty="0" err="1" smtClean="0">
                <a:solidFill>
                  <a:srgbClr val="0070C0"/>
                </a:solidFill>
              </a:rPr>
              <a:t>compétences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conséquentes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collaboration-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partagede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savoir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àtout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niveau</a:t>
            </a:r>
            <a:endParaRPr lang="en-US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Connaissance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à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spectre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large</a:t>
            </a:r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Recherche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–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système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complexe</a:t>
            </a:r>
            <a:endParaRPr lang="en-US" b="1" dirty="0" smtClean="0">
              <a:solidFill>
                <a:srgbClr val="0070C0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Je vous remercie pour votre attention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874713" y="2865438"/>
            <a:ext cx="64379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i="1" dirty="0">
                <a:solidFill>
                  <a:srgbClr val="0070C0"/>
                </a:solidFill>
              </a:rPr>
              <a:t>Molécules – Dynamique moléculaire </a:t>
            </a:r>
            <a:endParaRPr lang="fr-FR" sz="3200" b="1" i="1" dirty="0" smtClean="0">
              <a:solidFill>
                <a:srgbClr val="0070C0"/>
              </a:solidFill>
            </a:endParaRPr>
          </a:p>
          <a:p>
            <a:r>
              <a:rPr lang="fr-FR" sz="3200" b="1" i="1" dirty="0" smtClean="0">
                <a:solidFill>
                  <a:srgbClr val="0070C0"/>
                </a:solidFill>
              </a:rPr>
              <a:t>en </a:t>
            </a:r>
            <a:r>
              <a:rPr lang="fr-FR" sz="3200" b="1" i="1" dirty="0">
                <a:solidFill>
                  <a:srgbClr val="0070C0"/>
                </a:solidFill>
              </a:rPr>
              <a:t>phase gazeuse</a:t>
            </a:r>
          </a:p>
          <a:p>
            <a:r>
              <a:rPr lang="fr-FR" sz="3200" b="1" i="1" dirty="0" smtClean="0">
                <a:solidFill>
                  <a:srgbClr val="0070C0"/>
                </a:solidFill>
              </a:rPr>
              <a:t>Molécules </a:t>
            </a:r>
            <a:r>
              <a:rPr lang="fr-FR" sz="3200" b="1" i="1" dirty="0">
                <a:solidFill>
                  <a:srgbClr val="0070C0"/>
                </a:solidFill>
              </a:rPr>
              <a:t>biologiques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833438" y="4581128"/>
            <a:ext cx="8310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rgbClr val="0070C0"/>
                </a:solidFill>
              </a:rPr>
              <a:t>Interactions Rayonnement – Matière </a:t>
            </a:r>
            <a:endParaRPr lang="fr-FR" sz="3200" b="1" i="1" dirty="0" smtClean="0">
              <a:solidFill>
                <a:srgbClr val="0070C0"/>
              </a:solidFill>
            </a:endParaRPr>
          </a:p>
          <a:p>
            <a:r>
              <a:rPr lang="fr-FR" sz="3200" b="1" i="1" dirty="0" smtClean="0">
                <a:solidFill>
                  <a:srgbClr val="0070C0"/>
                </a:solidFill>
              </a:rPr>
              <a:t>( </a:t>
            </a:r>
            <a:r>
              <a:rPr lang="fr-FR" sz="3200" b="1" i="1" dirty="0">
                <a:solidFill>
                  <a:srgbClr val="0070C0"/>
                </a:solidFill>
              </a:rPr>
              <a:t>gaz, plasma, milieu biologique)</a:t>
            </a:r>
            <a:r>
              <a:rPr lang="fr-FR" sz="3200" i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941763" y="1470025"/>
            <a:ext cx="2014537" cy="579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3200" b="1" dirty="0">
                <a:solidFill>
                  <a:schemeClr val="bg1"/>
                </a:solidFill>
              </a:rPr>
              <a:t>Recherche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255213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fondamental</a:t>
            </a:r>
            <a:r>
              <a:rPr lang="fr-FR" sz="2800" dirty="0">
                <a:solidFill>
                  <a:srgbClr val="0070C0"/>
                </a:solidFill>
              </a:rPr>
              <a:t> : </a:t>
            </a:r>
          </a:p>
          <a:p>
            <a:r>
              <a:rPr lang="fr-FR" sz="2800" dirty="0">
                <a:solidFill>
                  <a:srgbClr val="0070C0"/>
                </a:solidFill>
              </a:rPr>
              <a:t>-rechercher les géométries d’équilibre, les isomères, </a:t>
            </a:r>
          </a:p>
          <a:p>
            <a:r>
              <a:rPr lang="fr-FR" sz="2800" dirty="0">
                <a:solidFill>
                  <a:srgbClr val="0070C0"/>
                </a:solidFill>
              </a:rPr>
              <a:t>-valider les potentiels d’interaction, </a:t>
            </a:r>
          </a:p>
          <a:p>
            <a:r>
              <a:rPr lang="fr-FR" sz="2800" dirty="0">
                <a:solidFill>
                  <a:srgbClr val="0070C0"/>
                </a:solidFill>
              </a:rPr>
              <a:t>-comprendre les mécanismes de formation ou de dissociation moléculaire;   -les mécanismes de solvatation,</a:t>
            </a:r>
          </a:p>
          <a:p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890838" y="0"/>
            <a:ext cx="2655887" cy="579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INTÉRÊT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165304"/>
          </a:xfrm>
        </p:spPr>
        <p:txBody>
          <a:bodyPr>
            <a:normAutofit fontScale="85000" lnSpcReduction="20000"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VALORISATION: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-alimenter les bases de données,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-aider les astrophysiciens dans leurs observations (attribuer les spectres, prédire l’existence d’espèces non observables au laboratoire),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-répondre à certains besoins de l’expérience en chimie ou en biologie,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-comprendre les processus qui entrent les </a:t>
            </a:r>
            <a:r>
              <a:rPr lang="fr-FR" dirty="0" err="1" smtClean="0">
                <a:solidFill>
                  <a:srgbClr val="0070C0"/>
                </a:solidFill>
              </a:rPr>
              <a:t>mécamismes</a:t>
            </a:r>
            <a:r>
              <a:rPr lang="fr-FR" dirty="0" smtClean="0">
                <a:solidFill>
                  <a:srgbClr val="0070C0"/>
                </a:solidFill>
              </a:rPr>
              <a:t> de changement climatiques.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…</a:t>
            </a:r>
          </a:p>
          <a:p>
            <a:pPr eaLnBrk="0" hangingPunct="0"/>
            <a:endParaRPr lang="fr-FR" b="1" dirty="0" smtClean="0">
              <a:solidFill>
                <a:srgbClr val="0070C0"/>
              </a:solidFill>
            </a:endParaRPr>
          </a:p>
          <a:p>
            <a:pPr eaLnBrk="0" hangingPunct="0"/>
            <a:endParaRPr lang="fr-FR" b="1" dirty="0" smtClean="0">
              <a:solidFill>
                <a:srgbClr val="0070C0"/>
              </a:solidFill>
            </a:endParaRPr>
          </a:p>
          <a:p>
            <a:pPr eaLnBrk="0" hangingPunct="0"/>
            <a:r>
              <a:rPr lang="fr-FR" b="1" u="sng" dirty="0" smtClean="0">
                <a:solidFill>
                  <a:srgbClr val="0070C0"/>
                </a:solidFill>
              </a:rPr>
              <a:t>APPLICATIONS 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</a:p>
          <a:p>
            <a:pPr eaLnBrk="0" hangingPunct="0">
              <a:buNone/>
            </a:pPr>
            <a:r>
              <a:rPr lang="fr-FR" dirty="0" smtClean="0">
                <a:solidFill>
                  <a:srgbClr val="0070C0"/>
                </a:solidFill>
              </a:rPr>
              <a:t>	en astrophysique, en physico-chimie de l’atmosphère, en combustion, en industrie pharmaceutique, en biologie. …..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541270"/>
            <a:ext cx="9062289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Adoption d’une politique de multidisciplinarité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+ politique d’ouverture permanente :</a:t>
            </a:r>
            <a:r>
              <a:rPr lang="fr-FR" sz="1400" b="1" dirty="0">
                <a:solidFill>
                  <a:srgbClr val="0070C0"/>
                </a:solidFill>
              </a:rPr>
              <a:t>   </a:t>
            </a:r>
            <a:endParaRPr lang="fr-FR" sz="1400" dirty="0">
              <a:solidFill>
                <a:srgbClr val="0070C0"/>
              </a:solidFill>
            </a:endParaRP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</a:t>
            </a:r>
            <a:r>
              <a:rPr lang="fr-FR" sz="1400" i="1" dirty="0"/>
              <a:t>Développement d’un réseau de collaborations nationales et internationales et à caractère multidisciplinaire</a:t>
            </a:r>
            <a:r>
              <a:rPr lang="fr-FR" sz="1400" dirty="0"/>
              <a:t> 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 </a:t>
            </a:r>
            <a:r>
              <a:rPr lang="fr-FR" sz="1400" i="1" dirty="0"/>
              <a:t>de projets de recherche en commun avec des chimistes, biologistes Tunisiens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i="1" dirty="0"/>
              <a:t>+  projets de recherche Sud – Nord </a:t>
            </a:r>
            <a:r>
              <a:rPr lang="fr-FR" sz="1400" dirty="0"/>
              <a:t>(ex : CMCU, CNRS-DGRST, PICS, AUF</a:t>
            </a:r>
            <a:r>
              <a:rPr lang="fr-FR" sz="1400" i="1" dirty="0"/>
              <a:t>) 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i="1" dirty="0"/>
              <a:t>+ projets de recherche Sud - Sud</a:t>
            </a:r>
            <a:r>
              <a:rPr lang="fr-FR" sz="1400" dirty="0"/>
              <a:t> (Maroc, Afrique du Sud, Cameroun et Egypte).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 de</a:t>
            </a:r>
            <a:r>
              <a:rPr lang="fr-FR" sz="1400" i="1" dirty="0"/>
              <a:t> thèses en cotutelle </a:t>
            </a:r>
            <a:r>
              <a:rPr lang="fr-FR" sz="1400" dirty="0"/>
              <a:t>avec des laboratoires Tunisiens (biologie, chimie), du Nord (France) et du Sud (Cameroun, Maroc),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 de </a:t>
            </a:r>
            <a:r>
              <a:rPr lang="fr-FR" sz="1400" i="1" dirty="0"/>
              <a:t>workshops, colloques et  écoles</a:t>
            </a:r>
            <a:r>
              <a:rPr lang="fr-FR" sz="1400" dirty="0"/>
              <a:t> organisées régulièrement (en moyenne, une manifestation /an)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i="1" dirty="0"/>
              <a:t>-Accueil de plusieurs professeurs étrangers</a:t>
            </a:r>
            <a:r>
              <a:rPr lang="fr-FR" sz="1400" dirty="0"/>
              <a:t> /an ,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</a:t>
            </a:r>
            <a:r>
              <a:rPr lang="fr-FR" sz="1400" i="1" dirty="0"/>
              <a:t>Accueil pour une longue période ( 1 à 6 mois) de chercheurs Tunisiens installées en Europe (Diaspora);</a:t>
            </a:r>
            <a:r>
              <a:rPr lang="fr-FR" sz="1400" dirty="0"/>
              <a:t>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</a:t>
            </a:r>
            <a:r>
              <a:rPr lang="fr-FR" sz="1400" i="1" dirty="0"/>
              <a:t>Assurer une Mobilité</a:t>
            </a:r>
            <a:r>
              <a:rPr lang="fr-FR" sz="1400" dirty="0"/>
              <a:t> aux chercheurs pour effectuer des stages dans des laboratoires étrangers et participer à quelques </a:t>
            </a:r>
            <a:endParaRPr lang="fr-FR" sz="1400" dirty="0" smtClean="0"/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 smtClean="0"/>
              <a:t>colloques</a:t>
            </a:r>
            <a:endParaRPr lang="fr-FR" sz="1400" dirty="0"/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/>
              <a:t>-</a:t>
            </a:r>
            <a:r>
              <a:rPr lang="fr-FR" sz="1400" i="1" dirty="0"/>
              <a:t>Accorder des bourses</a:t>
            </a:r>
            <a:r>
              <a:rPr lang="fr-FR" sz="1400" dirty="0"/>
              <a:t> pour chercheurs en préparation de mastères et de thèses</a:t>
            </a:r>
            <a:r>
              <a:rPr lang="fr-FR" sz="1400" dirty="0" smtClean="0"/>
              <a:t>.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 err="1" smtClean="0"/>
              <a:t>Cooperation</a:t>
            </a:r>
            <a:r>
              <a:rPr lang="fr-FR" sz="1400" dirty="0" smtClean="0"/>
              <a:t>: Europe( France , Italie, Espagne),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 smtClean="0"/>
              <a:t> </a:t>
            </a:r>
            <a:r>
              <a:rPr lang="fr-FR" sz="1400" dirty="0" smtClean="0"/>
              <a:t>                        Afrique( </a:t>
            </a:r>
            <a:r>
              <a:rPr lang="fr-FR" sz="1400" dirty="0" err="1" smtClean="0"/>
              <a:t>Agérie</a:t>
            </a:r>
            <a:r>
              <a:rPr lang="fr-FR" sz="1400" dirty="0" smtClean="0"/>
              <a:t>, </a:t>
            </a:r>
            <a:r>
              <a:rPr lang="fr-FR" sz="1400" dirty="0" err="1" smtClean="0"/>
              <a:t>Maroc,Cameroun</a:t>
            </a:r>
            <a:r>
              <a:rPr lang="fr-FR" sz="1400" dirty="0" smtClean="0"/>
              <a:t>, </a:t>
            </a:r>
            <a:r>
              <a:rPr lang="fr-FR" sz="1400" dirty="0" err="1" smtClean="0"/>
              <a:t>Tcad</a:t>
            </a:r>
            <a:r>
              <a:rPr lang="fr-FR" sz="1400" dirty="0" smtClean="0"/>
              <a:t>, </a:t>
            </a:r>
            <a:r>
              <a:rPr lang="fr-FR" sz="1400" dirty="0" err="1" smtClean="0"/>
              <a:t>Senegal</a:t>
            </a:r>
            <a:r>
              <a:rPr lang="fr-FR" sz="1400" dirty="0" smtClean="0"/>
              <a:t>, Burkina </a:t>
            </a:r>
            <a:r>
              <a:rPr lang="fr-FR" sz="1400" dirty="0" err="1" smtClean="0"/>
              <a:t>Faso,Centre</a:t>
            </a:r>
            <a:r>
              <a:rPr lang="fr-FR" sz="1400" dirty="0" smtClean="0"/>
              <a:t> Afrique) avec ces pays nous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 smtClean="0"/>
              <a:t> avons essayé de transférer notre expérience-Le labo permet </a:t>
            </a:r>
            <a:r>
              <a:rPr lang="fr-FR" sz="1400" dirty="0" err="1" smtClean="0"/>
              <a:t>prep</a:t>
            </a:r>
            <a:r>
              <a:rPr lang="fr-FR" sz="1400" dirty="0" smtClean="0"/>
              <a:t>. Thèses et post doc aux jeunes – cette opération est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 smtClean="0"/>
              <a:t>Soutenue par ICTP </a:t>
            </a:r>
            <a:endParaRPr lang="fr-FR" sz="1400" dirty="0"/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 smtClean="0">
                <a:solidFill>
                  <a:srgbClr val="0070C0"/>
                </a:solidFill>
              </a:rPr>
              <a:t>Adoption </a:t>
            </a:r>
            <a:r>
              <a:rPr lang="fr-FR" sz="2400" b="1" dirty="0">
                <a:solidFill>
                  <a:srgbClr val="0070C0"/>
                </a:solidFill>
              </a:rPr>
              <a:t>d’une dynamique interne</a:t>
            </a:r>
            <a:r>
              <a:rPr lang="fr-FR" sz="1400" dirty="0">
                <a:solidFill>
                  <a:srgbClr val="0070C0"/>
                </a:solidFill>
              </a:rPr>
              <a:t> - 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1400" dirty="0">
                <a:solidFill>
                  <a:srgbClr val="0070C0"/>
                </a:solidFill>
              </a:rPr>
              <a:t>		</a:t>
            </a:r>
            <a:endParaRPr lang="fr-FR" sz="2400" b="1" dirty="0">
              <a:solidFill>
                <a:srgbClr val="0070C0"/>
              </a:solidFill>
            </a:endParaRP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Adoption d’une politique de complémentarité en recherche ,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de formation de formateurs: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i="1" dirty="0"/>
              <a:t>workshops, colloques et  écoles</a:t>
            </a:r>
            <a:r>
              <a:rPr lang="fr-FR" dirty="0"/>
              <a:t> organisées régulièrement 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dirty="0"/>
              <a:t>(en moyenne, une manifestation /an)</a:t>
            </a:r>
          </a:p>
          <a:p>
            <a:pPr indent="12700">
              <a:tabLst>
                <a:tab pos="355600" algn="l"/>
                <a:tab pos="876300" algn="l"/>
              </a:tabLst>
            </a:pPr>
            <a:r>
              <a:rPr lang="fr-FR" sz="2400" b="1" dirty="0">
                <a:solidFill>
                  <a:srgbClr val="0070C0"/>
                </a:solidFill>
              </a:rPr>
              <a:t>Développement de l’optique</a:t>
            </a:r>
          </a:p>
          <a:p>
            <a:pPr indent="12700" eaLnBrk="0" hangingPunct="0">
              <a:tabLst>
                <a:tab pos="355600" algn="l"/>
                <a:tab pos="876300" algn="l"/>
              </a:tabLst>
            </a:pPr>
            <a:endParaRPr lang="fr-FR" sz="2400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275856" y="0"/>
            <a:ext cx="3627403" cy="5232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Stratégie de réalisation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1524</Words>
  <Application>Microsoft Office PowerPoint</Application>
  <PresentationFormat>Affichage à l'écran (4:3)</PresentationFormat>
  <Paragraphs>514</Paragraphs>
  <Slides>54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54</vt:i4>
      </vt:variant>
    </vt:vector>
  </HeadingPairs>
  <TitlesOfParts>
    <vt:vector size="59" baseType="lpstr">
      <vt:lpstr>Thème Office</vt:lpstr>
      <vt:lpstr>Image Photo Editor</vt:lpstr>
      <vt:lpstr>Image bitmap</vt:lpstr>
      <vt:lpstr>Acrobat Document</vt:lpstr>
      <vt:lpstr>Graph</vt:lpstr>
      <vt:lpstr>Recherche expérimentale , modélisation et applications</vt:lpstr>
      <vt:lpstr>Thématiques</vt:lpstr>
      <vt:lpstr>Plasmas ionosphériques</vt:lpstr>
      <vt:lpstr>Plasmas ionosphériques Ondes TBF (VLF)</vt:lpstr>
      <vt:lpstr>Décharge électrique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Stratégie?</vt:lpstr>
      <vt:lpstr>Diapositive 33</vt:lpstr>
      <vt:lpstr>Diapositive 34</vt:lpstr>
      <vt:lpstr>Diapositive 35</vt:lpstr>
      <vt:lpstr>Diapositive 36</vt:lpstr>
      <vt:lpstr>Diapositive 37</vt:lpstr>
      <vt:lpstr>LA PHOTOSYNTHÈSE </vt:lpstr>
      <vt:lpstr>Diapositive 39</vt:lpstr>
      <vt:lpstr>Stress cadmique de la tomate Cadmium?  Fixation dans les globules rouges affections respiratoires, troubles rénaux</vt:lpstr>
      <vt:lpstr>Diapositive 41</vt:lpstr>
      <vt:lpstr>Diapositive 42</vt:lpstr>
      <vt:lpstr>Analyse spectrale</vt:lpstr>
      <vt:lpstr>Diapositive 44</vt:lpstr>
      <vt:lpstr>Diapositive 45</vt:lpstr>
      <vt:lpstr>Diapositive 46</vt:lpstr>
      <vt:lpstr>Diapositive 47</vt:lpstr>
      <vt:lpstr>Rayonnement = Langage de la nature,  du monde microscopique, de l’Univers</vt:lpstr>
      <vt:lpstr>Diapositive 49</vt:lpstr>
      <vt:lpstr>Rayonnement = Langage de la nature,  du monde microscopique, de l’Univers</vt:lpstr>
      <vt:lpstr>Diapositive 51</vt:lpstr>
      <vt:lpstr>Diapositive 52</vt:lpstr>
      <vt:lpstr>Le XXIeme siecle</vt:lpstr>
      <vt:lpstr>Diapositive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Zohra</dc:creator>
  <cp:lastModifiedBy>Zohra</cp:lastModifiedBy>
  <cp:revision>15</cp:revision>
  <dcterms:created xsi:type="dcterms:W3CDTF">2012-04-24T04:53:17Z</dcterms:created>
  <dcterms:modified xsi:type="dcterms:W3CDTF">2012-04-24T14:45:55Z</dcterms:modified>
</cp:coreProperties>
</file>