
<file path=[Content_Types].xml><?xml version="1.0" encoding="utf-8"?>
<Types xmlns="http://schemas.openxmlformats.org/package/2006/content-types">
  <Override PartName="/ppt/slideMasters/slideMaster3.xml" ContentType="application/vnd.openxmlformats-officedocument.presentationml.slideMaster+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Lst>
  <p:notesMasterIdLst>
    <p:notesMasterId r:id="rId24"/>
  </p:notesMasterIdLst>
  <p:sldIdLst>
    <p:sldId id="256" r:id="rId4"/>
    <p:sldId id="257" r:id="rId5"/>
    <p:sldId id="444" r:id="rId6"/>
    <p:sldId id="370" r:id="rId7"/>
    <p:sldId id="430" r:id="rId8"/>
    <p:sldId id="431" r:id="rId9"/>
    <p:sldId id="434" r:id="rId10"/>
    <p:sldId id="436" r:id="rId11"/>
    <p:sldId id="437" r:id="rId12"/>
    <p:sldId id="373" r:id="rId13"/>
    <p:sldId id="346" r:id="rId14"/>
    <p:sldId id="408" r:id="rId15"/>
    <p:sldId id="407" r:id="rId16"/>
    <p:sldId id="379" r:id="rId17"/>
    <p:sldId id="388" r:id="rId18"/>
    <p:sldId id="381" r:id="rId19"/>
    <p:sldId id="409" r:id="rId20"/>
    <p:sldId id="426" r:id="rId21"/>
    <p:sldId id="418" r:id="rId22"/>
    <p:sldId id="324" r:id="rId23"/>
  </p:sldIdLst>
  <p:sldSz cx="9144000" cy="6858000" type="screen4x3"/>
  <p:notesSz cx="7099300" cy="10234613"/>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SimSun" charset="-122"/>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SimSun" charset="-122"/>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SimSun" charset="-122"/>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SimSun" charset="-122"/>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SimSun" charset="-122"/>
        <a:cs typeface="+mn-cs"/>
      </a:defRPr>
    </a:lvl5pPr>
    <a:lvl6pPr marL="2286000" algn="l" defTabSz="914400" rtl="0" eaLnBrk="1" latinLnBrk="0" hangingPunct="1">
      <a:defRPr kern="1200">
        <a:solidFill>
          <a:schemeClr val="bg1"/>
        </a:solidFill>
        <a:latin typeface="Arial" charset="0"/>
        <a:ea typeface="SimSun" charset="-122"/>
        <a:cs typeface="+mn-cs"/>
      </a:defRPr>
    </a:lvl6pPr>
    <a:lvl7pPr marL="2743200" algn="l" defTabSz="914400" rtl="0" eaLnBrk="1" latinLnBrk="0" hangingPunct="1">
      <a:defRPr kern="1200">
        <a:solidFill>
          <a:schemeClr val="bg1"/>
        </a:solidFill>
        <a:latin typeface="Arial" charset="0"/>
        <a:ea typeface="SimSun" charset="-122"/>
        <a:cs typeface="+mn-cs"/>
      </a:defRPr>
    </a:lvl7pPr>
    <a:lvl8pPr marL="3200400" algn="l" defTabSz="914400" rtl="0" eaLnBrk="1" latinLnBrk="0" hangingPunct="1">
      <a:defRPr kern="1200">
        <a:solidFill>
          <a:schemeClr val="bg1"/>
        </a:solidFill>
        <a:latin typeface="Arial" charset="0"/>
        <a:ea typeface="SimSun" charset="-122"/>
        <a:cs typeface="+mn-cs"/>
      </a:defRPr>
    </a:lvl8pPr>
    <a:lvl9pPr marL="3657600" algn="l" defTabSz="914400" rtl="0" eaLnBrk="1" latinLnBrk="0" hangingPunct="1">
      <a:defRPr kern="1200">
        <a:solidFill>
          <a:schemeClr val="bg1"/>
        </a:solidFill>
        <a:latin typeface="Arial" charset="0"/>
        <a:ea typeface="SimSun"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66FF33"/>
    <a:srgbClr val="FFCCCC"/>
    <a:srgbClr val="CC99FF"/>
    <a:srgbClr val="891B95"/>
    <a:srgbClr val="000066"/>
    <a:srgbClr val="FF6600"/>
    <a:srgbClr val="990099"/>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78" autoAdjust="0"/>
    <p:restoredTop sz="89247" autoAdjust="0"/>
  </p:normalViewPr>
  <p:slideViewPr>
    <p:cSldViewPr>
      <p:cViewPr>
        <p:scale>
          <a:sx n="55" d="100"/>
          <a:sy n="55" d="100"/>
        </p:scale>
        <p:origin x="-1272" y="-21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3224"/>
        <p:guide pos="223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image" Target="../media/image29.emf"/><Relationship Id="rId5" Type="http://schemas.openxmlformats.org/officeDocument/2006/relationships/image" Target="../media/image33.emf"/><Relationship Id="rId4" Type="http://schemas.openxmlformats.org/officeDocument/2006/relationships/image" Target="../media/image3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image" Target="../media/image2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AutoShape 1"/>
          <p:cNvSpPr>
            <a:spLocks noChangeArrowheads="1"/>
          </p:cNvSpPr>
          <p:nvPr/>
        </p:nvSpPr>
        <p:spPr bwMode="auto">
          <a:xfrm>
            <a:off x="0" y="0"/>
            <a:ext cx="7099300" cy="10234613"/>
          </a:xfrm>
          <a:prstGeom prst="roundRect">
            <a:avLst>
              <a:gd name="adj" fmla="val 23"/>
            </a:avLst>
          </a:prstGeom>
          <a:solidFill>
            <a:srgbClr val="FFFFFF"/>
          </a:solidFill>
          <a:ln w="9360">
            <a:noFill/>
            <a:miter lim="800000"/>
            <a:headEnd/>
            <a:tailEnd/>
          </a:ln>
          <a:effectLst/>
        </p:spPr>
        <p:txBody>
          <a:bodyPr wrap="none" lIns="99048" tIns="49524" rIns="99048" bIns="49524" anchor="ctr"/>
          <a:lstStyle/>
          <a:p>
            <a:pPr>
              <a:defRPr/>
            </a:pPr>
            <a:endParaRPr lang="fr-FR">
              <a:ea typeface="+mn-ea"/>
            </a:endParaRPr>
          </a:p>
        </p:txBody>
      </p:sp>
      <p:sp>
        <p:nvSpPr>
          <p:cNvPr id="4098" name="AutoShape 2"/>
          <p:cNvSpPr>
            <a:spLocks noChangeArrowheads="1"/>
          </p:cNvSpPr>
          <p:nvPr/>
        </p:nvSpPr>
        <p:spPr bwMode="auto">
          <a:xfrm>
            <a:off x="0" y="0"/>
            <a:ext cx="7099300" cy="10234613"/>
          </a:xfrm>
          <a:prstGeom prst="roundRect">
            <a:avLst>
              <a:gd name="adj" fmla="val 23"/>
            </a:avLst>
          </a:prstGeom>
          <a:solidFill>
            <a:srgbClr val="FFFFFF"/>
          </a:solidFill>
          <a:ln w="9525">
            <a:noFill/>
            <a:round/>
            <a:headEnd/>
            <a:tailEnd/>
          </a:ln>
          <a:effectLst/>
        </p:spPr>
        <p:txBody>
          <a:bodyPr wrap="none" lIns="99048" tIns="49524" rIns="99048" bIns="49524" anchor="ctr"/>
          <a:lstStyle/>
          <a:p>
            <a:pPr>
              <a:defRPr/>
            </a:pPr>
            <a:endParaRPr lang="fr-FR">
              <a:ea typeface="+mn-ea"/>
            </a:endParaRPr>
          </a:p>
        </p:txBody>
      </p:sp>
      <p:sp>
        <p:nvSpPr>
          <p:cNvPr id="75780" name="Rectangle 3"/>
          <p:cNvSpPr>
            <a:spLocks noGrp="1" noRot="1" noChangeAspect="1" noChangeArrowheads="1"/>
          </p:cNvSpPr>
          <p:nvPr>
            <p:ph type="sldImg"/>
          </p:nvPr>
        </p:nvSpPr>
        <p:spPr bwMode="auto">
          <a:xfrm>
            <a:off x="922338" y="909638"/>
            <a:ext cx="5975350" cy="4481512"/>
          </a:xfrm>
          <a:prstGeom prst="rect">
            <a:avLst/>
          </a:prstGeom>
          <a:noFill/>
          <a:ln w="9525">
            <a:noFill/>
            <a:round/>
            <a:headEnd/>
            <a:tailEnd/>
          </a:ln>
        </p:spPr>
      </p:sp>
      <p:sp>
        <p:nvSpPr>
          <p:cNvPr id="4100" name="Rectangle 4"/>
          <p:cNvSpPr>
            <a:spLocks noGrp="1" noChangeArrowheads="1"/>
          </p:cNvSpPr>
          <p:nvPr>
            <p:ph type="body"/>
          </p:nvPr>
        </p:nvSpPr>
        <p:spPr bwMode="auto">
          <a:xfrm>
            <a:off x="782238" y="5684120"/>
            <a:ext cx="6256259" cy="5380279"/>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fr-FR" noProof="0" smtClean="0"/>
          </a:p>
        </p:txBody>
      </p:sp>
      <p:sp>
        <p:nvSpPr>
          <p:cNvPr id="4101" name="Rectangle 5"/>
          <p:cNvSpPr>
            <a:spLocks noGrp="1" noChangeArrowheads="1"/>
          </p:cNvSpPr>
          <p:nvPr>
            <p:ph type="hdr"/>
          </p:nvPr>
        </p:nvSpPr>
        <p:spPr bwMode="auto">
          <a:xfrm>
            <a:off x="0" y="1"/>
            <a:ext cx="3391888" cy="59346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buClrTx/>
              <a:buFontTx/>
              <a:buNone/>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defRPr sz="1500">
                <a:solidFill>
                  <a:srgbClr val="000000"/>
                </a:solidFill>
                <a:latin typeface="Times New Roman" pitchFamily="16" charset="0"/>
                <a:ea typeface="+mn-ea"/>
                <a:cs typeface="Arial Unicode MS" charset="0"/>
              </a:defRPr>
            </a:lvl1pPr>
          </a:lstStyle>
          <a:p>
            <a:pPr>
              <a:defRPr/>
            </a:pPr>
            <a:endParaRPr lang="fr-FR"/>
          </a:p>
        </p:txBody>
      </p:sp>
      <p:sp>
        <p:nvSpPr>
          <p:cNvPr id="4102" name="Rectangle 6"/>
          <p:cNvSpPr>
            <a:spLocks noGrp="1" noChangeArrowheads="1"/>
          </p:cNvSpPr>
          <p:nvPr>
            <p:ph type="dt"/>
          </p:nvPr>
        </p:nvSpPr>
        <p:spPr bwMode="auto">
          <a:xfrm>
            <a:off x="4428846" y="1"/>
            <a:ext cx="3391888" cy="59346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buClrTx/>
              <a:buFontTx/>
              <a:buNone/>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defRPr sz="1500">
                <a:solidFill>
                  <a:srgbClr val="000000"/>
                </a:solidFill>
                <a:latin typeface="Times New Roman" pitchFamily="16" charset="0"/>
                <a:ea typeface="+mn-ea"/>
                <a:cs typeface="Arial Unicode MS" charset="0"/>
              </a:defRPr>
            </a:lvl1pPr>
          </a:lstStyle>
          <a:p>
            <a:pPr>
              <a:defRPr/>
            </a:pPr>
            <a:endParaRPr lang="fr-FR"/>
          </a:p>
        </p:txBody>
      </p:sp>
      <p:sp>
        <p:nvSpPr>
          <p:cNvPr id="4103" name="Rectangle 7"/>
          <p:cNvSpPr>
            <a:spLocks noGrp="1" noChangeArrowheads="1"/>
          </p:cNvSpPr>
          <p:nvPr>
            <p:ph type="ftr"/>
          </p:nvPr>
        </p:nvSpPr>
        <p:spPr bwMode="auto">
          <a:xfrm>
            <a:off x="0" y="11368239"/>
            <a:ext cx="3391888" cy="593465"/>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buClrTx/>
              <a:buFontTx/>
              <a:buNone/>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defRPr sz="1500">
                <a:solidFill>
                  <a:srgbClr val="000000"/>
                </a:solidFill>
                <a:latin typeface="Times New Roman" pitchFamily="16" charset="0"/>
                <a:ea typeface="+mn-ea"/>
                <a:cs typeface="Arial Unicode MS" charset="0"/>
              </a:defRPr>
            </a:lvl1pPr>
          </a:lstStyle>
          <a:p>
            <a:pPr>
              <a:defRPr/>
            </a:pPr>
            <a:endParaRPr lang="fr-FR"/>
          </a:p>
        </p:txBody>
      </p:sp>
      <p:sp>
        <p:nvSpPr>
          <p:cNvPr id="4104" name="Rectangle 8"/>
          <p:cNvSpPr>
            <a:spLocks noGrp="1" noChangeArrowheads="1"/>
          </p:cNvSpPr>
          <p:nvPr>
            <p:ph type="sldNum"/>
          </p:nvPr>
        </p:nvSpPr>
        <p:spPr bwMode="auto">
          <a:xfrm>
            <a:off x="4428846" y="11368239"/>
            <a:ext cx="3391888" cy="593465"/>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buClrTx/>
              <a:buFontTx/>
              <a:buNone/>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defRPr sz="1500">
                <a:solidFill>
                  <a:srgbClr val="000000"/>
                </a:solidFill>
                <a:latin typeface="Times New Roman" pitchFamily="16" charset="0"/>
                <a:ea typeface="+mn-ea"/>
                <a:cs typeface="Arial Unicode MS" charset="0"/>
              </a:defRPr>
            </a:lvl1pPr>
          </a:lstStyle>
          <a:p>
            <a:pPr>
              <a:defRPr/>
            </a:pPr>
            <a:fld id="{BBEBCBEE-5ED6-426D-908D-5FC8AA4A7151}"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8"/>
          <p:cNvSpPr>
            <a:spLocks noGrp="1" noChangeArrowheads="1"/>
          </p:cNvSpPr>
          <p:nvPr>
            <p:ph type="sldNum" sz="quarter"/>
          </p:nvPr>
        </p:nvSpPr>
        <p:spPr>
          <a:noFill/>
        </p:spPr>
        <p:txBody>
          <a:bodyPr/>
          <a:lstStyle/>
          <a:p>
            <a:fld id="{CA1BE97C-6CBE-4306-A643-D75447F0B98A}" type="slidenum">
              <a:rPr lang="fr-FR" smtClean="0">
                <a:ea typeface="SimSun" charset="-122"/>
              </a:rPr>
              <a:pPr/>
              <a:t>1</a:t>
            </a:fld>
            <a:endParaRPr lang="fr-FR" smtClean="0">
              <a:ea typeface="SimSun" charset="-122"/>
            </a:endParaRPr>
          </a:p>
        </p:txBody>
      </p:sp>
      <p:sp>
        <p:nvSpPr>
          <p:cNvPr id="77825" name="Text Box 1"/>
          <p:cNvSpPr txBox="1">
            <a:spLocks noChangeArrowheads="1"/>
          </p:cNvSpPr>
          <p:nvPr/>
        </p:nvSpPr>
        <p:spPr bwMode="auto">
          <a:xfrm>
            <a:off x="0" y="0"/>
            <a:ext cx="1644" cy="1777"/>
          </a:xfrm>
          <a:prstGeom prst="rect">
            <a:avLst/>
          </a:prstGeom>
          <a:noFill/>
          <a:ln w="9525">
            <a:noFill/>
            <a:round/>
            <a:headEnd/>
            <a:tailEnd/>
          </a:ln>
          <a:effectLst/>
        </p:spPr>
        <p:txBody>
          <a:bodyPr lIns="97488" tIns="48744" rIns="97488" bIns="48744"/>
          <a:lstStyle/>
          <a:p>
            <a:pPr hangingPunct="1">
              <a:lnSpc>
                <a:spcPct val="100000"/>
              </a:lnSpc>
              <a:buClrTx/>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defRPr/>
            </a:pPr>
            <a:fld id="{5C032C18-B8FB-4870-9FC0-BEDA5B8D8E70}" type="slidenum">
              <a:rPr lang="fr-FR">
                <a:solidFill>
                  <a:srgbClr val="000000"/>
                </a:solidFill>
                <a:latin typeface="+mn-lt" charset="0"/>
                <a:ea typeface="+mn-ea" charset="0"/>
                <a:cs typeface="+mn-ea" charset="0"/>
              </a:rPr>
              <a:pPr hangingPunct="1">
                <a:lnSpc>
                  <a:spcPct val="100000"/>
                </a:lnSpc>
                <a:buClrTx/>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defRPr/>
              </a:pPr>
              <a:t>1</a:t>
            </a:fld>
            <a:endParaRPr lang="fr-FR" dirty="0">
              <a:solidFill>
                <a:srgbClr val="000000"/>
              </a:solidFill>
              <a:latin typeface="+mn-lt" charset="0"/>
              <a:ea typeface="+mn-ea" charset="0"/>
              <a:cs typeface="+mn-ea" charset="0"/>
            </a:endParaRPr>
          </a:p>
        </p:txBody>
      </p:sp>
      <p:sp>
        <p:nvSpPr>
          <p:cNvPr id="76804" name="Rectangle 2"/>
          <p:cNvSpPr>
            <a:spLocks noGrp="1" noRot="1" noChangeAspect="1" noChangeArrowheads="1" noTextEdit="1"/>
          </p:cNvSpPr>
          <p:nvPr>
            <p:ph type="sldImg"/>
          </p:nvPr>
        </p:nvSpPr>
        <p:spPr>
          <a:xfrm>
            <a:off x="992188" y="768350"/>
            <a:ext cx="5114925" cy="3836988"/>
          </a:xfrm>
          <a:solidFill>
            <a:srgbClr val="FFFFFF"/>
          </a:solidFill>
          <a:ln>
            <a:solidFill>
              <a:srgbClr val="000000"/>
            </a:solidFill>
            <a:miter lim="800000"/>
          </a:ln>
        </p:spPr>
      </p:sp>
      <p:sp>
        <p:nvSpPr>
          <p:cNvPr id="76805" name="Rectangle 3"/>
          <p:cNvSpPr>
            <a:spLocks noGrp="1" noChangeArrowheads="1"/>
          </p:cNvSpPr>
          <p:nvPr>
            <p:ph type="body" idx="1"/>
          </p:nvPr>
        </p:nvSpPr>
        <p:spPr>
          <a:xfrm>
            <a:off x="0" y="-222105"/>
            <a:ext cx="1644" cy="445988"/>
          </a:xfrm>
          <a:noFill/>
          <a:ln/>
        </p:spPr>
        <p:txBody>
          <a:bodyPr wrap="none" anchor="ctr"/>
          <a:lstStyle/>
          <a:p>
            <a:pPr eaLnBrk="1">
              <a:spcBef>
                <a:spcPct val="0"/>
              </a:spcBef>
              <a:buClrTx/>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endParaRPr lang="fr-FR" sz="2200" dirty="0" smtClean="0">
              <a:latin typeface="Arial" charset="0"/>
              <a:ea typeface="SimSun"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7"/>
          <p:cNvSpPr>
            <a:spLocks noGrp="1" noChangeArrowheads="1"/>
          </p:cNvSpPr>
          <p:nvPr>
            <p:ph type="sldNum" sz="quarter" idx="5"/>
          </p:nvPr>
        </p:nvSpPr>
        <p:spPr>
          <a:noFill/>
        </p:spPr>
        <p:txBody>
          <a:bodyPr/>
          <a:lstStyle/>
          <a:p>
            <a:fld id="{3DE47F8D-A964-48FA-9DBD-3E5C8DCC4166}" type="slidenum">
              <a:rPr lang="fr-FR" smtClean="0">
                <a:cs typeface="Arial" charset="0"/>
              </a:rPr>
              <a:pPr/>
              <a:t>10</a:t>
            </a:fld>
            <a:endParaRPr lang="fr-FR" smtClean="0">
              <a:cs typeface="Arial" charset="0"/>
            </a:endParaRPr>
          </a:p>
        </p:txBody>
      </p:sp>
      <p:sp>
        <p:nvSpPr>
          <p:cNvPr id="176130" name="Rectangle 2"/>
          <p:cNvSpPr>
            <a:spLocks noGrp="1" noRot="1" noChangeAspect="1" noChangeArrowheads="1" noTextEdit="1"/>
          </p:cNvSpPr>
          <p:nvPr>
            <p:ph type="sldImg"/>
          </p:nvPr>
        </p:nvSpPr>
        <p:spPr>
          <a:xfrm>
            <a:off x="992188" y="768350"/>
            <a:ext cx="5114925" cy="3836988"/>
          </a:xfrm>
          <a:ln/>
        </p:spPr>
      </p:sp>
      <p:sp>
        <p:nvSpPr>
          <p:cNvPr id="176131" name="Rectangle 3"/>
          <p:cNvSpPr>
            <a:spLocks noGrp="1" noChangeArrowheads="1"/>
          </p:cNvSpPr>
          <p:nvPr>
            <p:ph type="body" idx="1"/>
          </p:nvPr>
        </p:nvSpPr>
        <p:spPr>
          <a:noFill/>
          <a:ln/>
        </p:spPr>
        <p:txBody>
          <a:bodyPr/>
          <a:lstStyle/>
          <a:p>
            <a:pPr eaLnBrk="1" hangingPunct="1"/>
            <a:endParaRPr lang="fr-FR"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8"/>
          <p:cNvSpPr>
            <a:spLocks noGrp="1" noChangeArrowheads="1"/>
          </p:cNvSpPr>
          <p:nvPr>
            <p:ph type="sldNum" sz="quarter"/>
          </p:nvPr>
        </p:nvSpPr>
        <p:spPr>
          <a:noFill/>
        </p:spPr>
        <p:txBody>
          <a:bodyPr/>
          <a:lstStyle/>
          <a:p>
            <a:fld id="{6EF7DA3A-442A-4149-8772-79B08AADB25C}" type="slidenum">
              <a:rPr lang="fr-FR" smtClean="0">
                <a:ea typeface="SimSun" charset="-122"/>
              </a:rPr>
              <a:pPr/>
              <a:t>11</a:t>
            </a:fld>
            <a:endParaRPr lang="fr-FR" smtClean="0">
              <a:ea typeface="SimSun" charset="-122"/>
            </a:endParaRPr>
          </a:p>
        </p:txBody>
      </p:sp>
      <p:sp>
        <p:nvSpPr>
          <p:cNvPr id="78851" name="Rectangle 1"/>
          <p:cNvSpPr>
            <a:spLocks noGrp="1" noRot="1" noChangeAspect="1" noChangeArrowheads="1" noTextEdit="1"/>
          </p:cNvSpPr>
          <p:nvPr>
            <p:ph type="sldImg"/>
          </p:nvPr>
        </p:nvSpPr>
        <p:spPr>
          <a:xfrm>
            <a:off x="0" y="0"/>
            <a:ext cx="1588" cy="1588"/>
          </a:xfrm>
          <a:solidFill>
            <a:srgbClr val="FFFFFF"/>
          </a:solidFill>
          <a:ln>
            <a:solidFill>
              <a:srgbClr val="000000"/>
            </a:solidFill>
            <a:miter lim="800000"/>
          </a:ln>
        </p:spPr>
      </p:sp>
      <p:sp>
        <p:nvSpPr>
          <p:cNvPr id="78852" name="Text Box 2"/>
          <p:cNvSpPr>
            <a:spLocks noGrp="1" noChangeArrowheads="1"/>
          </p:cNvSpPr>
          <p:nvPr>
            <p:ph type="body" idx="1"/>
          </p:nvPr>
        </p:nvSpPr>
        <p:spPr>
          <a:xfrm>
            <a:off x="0" y="0"/>
            <a:ext cx="1644" cy="15453200"/>
          </a:xfrm>
          <a:noFill/>
          <a:ln/>
        </p:spPr>
        <p:txBody>
          <a:bodyPr lIns="97488" tIns="48744" rIns="97488" bIns="48744"/>
          <a:lstStyle/>
          <a:p>
            <a:pPr eaLnBrk="1">
              <a:spcBef>
                <a:spcPct val="0"/>
              </a:spcBef>
              <a:buClrTx/>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r>
              <a:rPr lang="fr-FR" sz="1900" dirty="0" smtClean="0">
                <a:latin typeface="Arial" charset="0"/>
                <a:ea typeface="SimSun" charset="-122"/>
              </a:rPr>
              <a:t>En d'autre termes, lorsque l'on veut modéliser un système, on conçoit un certain nombre de règles d'évolution, puis l'on simule le système en itérant ces règles jusqu'à obtenir un résultat structuré. Un </a:t>
            </a:r>
            <a:r>
              <a:rPr lang="fr-FR" sz="1900" b="1" dirty="0" smtClean="0">
                <a:latin typeface="Arial" charset="0"/>
                <a:ea typeface="SimSun" charset="-122"/>
              </a:rPr>
              <a:t>système</a:t>
            </a:r>
            <a:r>
              <a:rPr lang="fr-FR" sz="1900" dirty="0" smtClean="0">
                <a:latin typeface="Arial" charset="0"/>
                <a:ea typeface="SimSun" charset="-122"/>
              </a:rPr>
              <a:t> est dit </a:t>
            </a:r>
            <a:r>
              <a:rPr lang="fr-FR" sz="1900" b="1" dirty="0" smtClean="0">
                <a:latin typeface="Arial" charset="0"/>
                <a:ea typeface="SimSun" charset="-122"/>
              </a:rPr>
              <a:t>complexe</a:t>
            </a:r>
            <a:r>
              <a:rPr lang="fr-FR" sz="1900" dirty="0" smtClean="0">
                <a:latin typeface="Arial" charset="0"/>
                <a:ea typeface="SimSun" charset="-122"/>
              </a:rPr>
              <a:t> si le résultat final n'est pas prédictible directement en connaissant les règles.</a:t>
            </a:r>
          </a:p>
        </p:txBody>
      </p:sp>
      <p:sp>
        <p:nvSpPr>
          <p:cNvPr id="79875" name="Text Box 3"/>
          <p:cNvSpPr txBox="1">
            <a:spLocks noChangeArrowheads="1"/>
          </p:cNvSpPr>
          <p:nvPr/>
        </p:nvSpPr>
        <p:spPr bwMode="auto">
          <a:xfrm>
            <a:off x="0" y="0"/>
            <a:ext cx="1644" cy="1777"/>
          </a:xfrm>
          <a:prstGeom prst="rect">
            <a:avLst/>
          </a:prstGeom>
          <a:noFill/>
          <a:ln w="9525">
            <a:noFill/>
            <a:round/>
            <a:headEnd/>
            <a:tailEnd/>
          </a:ln>
          <a:effectLst/>
        </p:spPr>
        <p:txBody>
          <a:bodyPr lIns="97488" tIns="48744" rIns="97488" bIns="48744"/>
          <a:lstStyle/>
          <a:p>
            <a:pPr hangingPunct="1">
              <a:lnSpc>
                <a:spcPct val="100000"/>
              </a:lnSpc>
              <a:buClrTx/>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defRPr/>
            </a:pPr>
            <a:fld id="{178C874A-C623-40D5-8D9E-21D1CDA8F2A3}" type="slidenum">
              <a:rPr lang="fr-FR">
                <a:solidFill>
                  <a:srgbClr val="000000"/>
                </a:solidFill>
                <a:latin typeface="+mn-lt" charset="0"/>
                <a:ea typeface="+mn-ea" charset="0"/>
                <a:cs typeface="+mn-ea" charset="0"/>
              </a:rPr>
              <a:pPr hangingPunct="1">
                <a:lnSpc>
                  <a:spcPct val="100000"/>
                </a:lnSpc>
                <a:buClrTx/>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defRPr/>
              </a:pPr>
              <a:t>11</a:t>
            </a:fld>
            <a:endParaRPr lang="fr-FR" dirty="0">
              <a:solidFill>
                <a:srgbClr val="000000"/>
              </a:solidFill>
              <a:latin typeface="+mn-lt" charset="0"/>
              <a:ea typeface="+mn-ea" charset="0"/>
              <a:cs typeface="+mn-ea"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8"/>
          <p:cNvSpPr>
            <a:spLocks noGrp="1" noChangeArrowheads="1"/>
          </p:cNvSpPr>
          <p:nvPr>
            <p:ph type="sldNum"/>
          </p:nvPr>
        </p:nvSpPr>
        <p:spPr>
          <a:ln/>
        </p:spPr>
        <p:txBody>
          <a:bodyPr/>
          <a:lstStyle/>
          <a:p>
            <a:fld id="{CC922E73-82F8-4B04-B68C-D7B67AB8EDB4}" type="slidenum">
              <a:rPr lang="fr-FR"/>
              <a:pPr/>
              <a:t>12</a:t>
            </a:fld>
            <a:endParaRPr lang="fr-FR"/>
          </a:p>
        </p:txBody>
      </p:sp>
      <p:sp>
        <p:nvSpPr>
          <p:cNvPr id="95233" name="Rectangle 1"/>
          <p:cNvSpPr txBox="1">
            <a:spLocks noGrp="1" noRot="1" noChangeAspect="1" noChangeArrowheads="1"/>
          </p:cNvSpPr>
          <p:nvPr>
            <p:ph type="sldImg"/>
          </p:nvPr>
        </p:nvSpPr>
        <p:spPr bwMode="auto">
          <a:xfrm>
            <a:off x="0" y="0"/>
            <a:ext cx="1588" cy="1588"/>
          </a:xfrm>
          <a:prstGeom prst="rect">
            <a:avLst/>
          </a:prstGeom>
          <a:solidFill>
            <a:srgbClr val="FFFFFF"/>
          </a:solidFill>
          <a:ln>
            <a:solidFill>
              <a:srgbClr val="000000"/>
            </a:solidFill>
            <a:miter lim="800000"/>
            <a:headEnd/>
            <a:tailEnd/>
          </a:ln>
        </p:spPr>
      </p:sp>
      <p:sp>
        <p:nvSpPr>
          <p:cNvPr id="95234" name="Text Box 2"/>
          <p:cNvSpPr txBox="1">
            <a:spLocks noGrp="1" noChangeArrowheads="1"/>
          </p:cNvSpPr>
          <p:nvPr>
            <p:ph type="body" idx="1"/>
          </p:nvPr>
        </p:nvSpPr>
        <p:spPr bwMode="auto">
          <a:xfrm>
            <a:off x="0" y="0"/>
            <a:ext cx="1644" cy="15453200"/>
          </a:xfrm>
          <a:prstGeom prst="rect">
            <a:avLst/>
          </a:prstGeom>
          <a:noFill/>
          <a:ln>
            <a:round/>
            <a:headEnd/>
            <a:tailEnd/>
          </a:ln>
        </p:spPr>
        <p:txBody>
          <a:bodyPr lIns="97488" tIns="48744" rIns="97488" bIns="48744"/>
          <a:lstStyle/>
          <a:p>
            <a:pPr eaLnBrk="1">
              <a:spcBef>
                <a:spcPct val="0"/>
              </a:spcBef>
              <a:buClrTx/>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r>
              <a:rPr lang="fr-FR" sz="1900" dirty="0">
                <a:latin typeface="Arial" charset="0"/>
                <a:ea typeface="SimSun" charset="0"/>
                <a:cs typeface="SimSun" charset="0"/>
              </a:rPr>
              <a:t>En d'autre termes, lorsque l'on veut modéliser un système, on conçoit un certain nombre de règles d'évolution, puis l'on simule le système en itérant ces règles jusqu'à obtenir un résultat structuré. Un </a:t>
            </a:r>
            <a:r>
              <a:rPr lang="fr-FR" sz="1900" b="1" dirty="0">
                <a:latin typeface="Arial" charset="0"/>
                <a:ea typeface="SimSun" charset="0"/>
                <a:cs typeface="SimSun" charset="0"/>
              </a:rPr>
              <a:t>système</a:t>
            </a:r>
            <a:r>
              <a:rPr lang="fr-FR" sz="1900" dirty="0">
                <a:latin typeface="Arial" charset="0"/>
                <a:ea typeface="SimSun" charset="0"/>
                <a:cs typeface="SimSun" charset="0"/>
              </a:rPr>
              <a:t> est dit </a:t>
            </a:r>
            <a:r>
              <a:rPr lang="fr-FR" sz="1900" b="1" dirty="0">
                <a:latin typeface="Arial" charset="0"/>
                <a:ea typeface="SimSun" charset="0"/>
                <a:cs typeface="SimSun" charset="0"/>
              </a:rPr>
              <a:t>complexe</a:t>
            </a:r>
            <a:r>
              <a:rPr lang="fr-FR" sz="1900" dirty="0">
                <a:latin typeface="Arial" charset="0"/>
                <a:ea typeface="SimSun" charset="0"/>
                <a:cs typeface="SimSun" charset="0"/>
              </a:rPr>
              <a:t> si le résultat final n'est pas prédictible directement en connaissant les règles.</a:t>
            </a:r>
          </a:p>
        </p:txBody>
      </p:sp>
      <p:sp>
        <p:nvSpPr>
          <p:cNvPr id="95235" name="Text Box 3"/>
          <p:cNvSpPr txBox="1">
            <a:spLocks noChangeArrowheads="1"/>
          </p:cNvSpPr>
          <p:nvPr/>
        </p:nvSpPr>
        <p:spPr bwMode="auto">
          <a:xfrm>
            <a:off x="0" y="0"/>
            <a:ext cx="1644" cy="1777"/>
          </a:xfrm>
          <a:prstGeom prst="rect">
            <a:avLst/>
          </a:prstGeom>
          <a:noFill/>
          <a:ln w="9525">
            <a:noFill/>
            <a:round/>
            <a:headEnd/>
            <a:tailEnd/>
          </a:ln>
          <a:effectLst/>
        </p:spPr>
        <p:txBody>
          <a:bodyPr lIns="97488" tIns="48744" rIns="97488" bIns="48744"/>
          <a:lstStyle/>
          <a:p>
            <a:pPr hangingPunct="1">
              <a:lnSpc>
                <a:spcPct val="100000"/>
              </a:lnSpc>
              <a:buClrTx/>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fld id="{29ACF630-FA54-4589-B4BC-14043A1CFC98}" type="slidenum">
              <a:rPr lang="fr-FR">
                <a:solidFill>
                  <a:srgbClr val="000000"/>
                </a:solidFill>
                <a:latin typeface="+mn-lt" charset="0"/>
                <a:ea typeface="+mn-ea" charset="0"/>
                <a:cs typeface="+mn-ea" charset="0"/>
              </a:rPr>
              <a:pPr hangingPunct="1">
                <a:lnSpc>
                  <a:spcPct val="100000"/>
                </a:lnSpc>
                <a:buClrTx/>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t>12</a:t>
            </a:fld>
            <a:endParaRPr lang="fr-FR" dirty="0">
              <a:solidFill>
                <a:srgbClr val="000000"/>
              </a:solidFill>
              <a:latin typeface="+mn-lt" charset="0"/>
              <a:ea typeface="+mn-ea" charset="0"/>
              <a:cs typeface="+mn-ea"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8"/>
          <p:cNvSpPr>
            <a:spLocks noGrp="1" noChangeArrowheads="1"/>
          </p:cNvSpPr>
          <p:nvPr>
            <p:ph type="sldNum" sz="quarter"/>
          </p:nvPr>
        </p:nvSpPr>
        <p:spPr>
          <a:noFill/>
        </p:spPr>
        <p:txBody>
          <a:bodyPr/>
          <a:lstStyle/>
          <a:p>
            <a:fld id="{008BCD08-F3B4-4E58-A00F-73781C19C9FC}" type="slidenum">
              <a:rPr lang="fr-FR" smtClean="0">
                <a:ea typeface="SimSun" charset="-122"/>
              </a:rPr>
              <a:pPr/>
              <a:t>13</a:t>
            </a:fld>
            <a:endParaRPr lang="fr-FR" smtClean="0">
              <a:ea typeface="SimSun" charset="-122"/>
            </a:endParaRPr>
          </a:p>
        </p:txBody>
      </p:sp>
      <p:sp>
        <p:nvSpPr>
          <p:cNvPr id="79875" name="Rectangle 1"/>
          <p:cNvSpPr>
            <a:spLocks noGrp="1" noRot="1" noChangeAspect="1" noChangeArrowheads="1" noTextEdit="1"/>
          </p:cNvSpPr>
          <p:nvPr>
            <p:ph type="sldImg"/>
          </p:nvPr>
        </p:nvSpPr>
        <p:spPr>
          <a:xfrm>
            <a:off x="0" y="0"/>
            <a:ext cx="1588" cy="1588"/>
          </a:xfrm>
          <a:solidFill>
            <a:srgbClr val="FFFFFF"/>
          </a:solidFill>
          <a:ln>
            <a:solidFill>
              <a:srgbClr val="000000"/>
            </a:solidFill>
            <a:miter lim="800000"/>
          </a:ln>
        </p:spPr>
      </p:sp>
      <p:sp>
        <p:nvSpPr>
          <p:cNvPr id="79876" name="Text Box 2"/>
          <p:cNvSpPr>
            <a:spLocks noGrp="1" noChangeArrowheads="1"/>
          </p:cNvSpPr>
          <p:nvPr>
            <p:ph type="body" idx="1"/>
          </p:nvPr>
        </p:nvSpPr>
        <p:spPr>
          <a:xfrm>
            <a:off x="0" y="0"/>
            <a:ext cx="1644" cy="15453200"/>
          </a:xfrm>
          <a:noFill/>
          <a:ln/>
        </p:spPr>
        <p:txBody>
          <a:bodyPr lIns="97488" tIns="48744" rIns="97488" bIns="48744"/>
          <a:lstStyle/>
          <a:p>
            <a:pPr defTabSz="486642">
              <a:tabLst>
                <a:tab pos="784128" algn="l"/>
                <a:tab pos="1568257" algn="l"/>
                <a:tab pos="2352385" algn="l"/>
                <a:tab pos="3136514" algn="l"/>
                <a:tab pos="3920642" algn="l"/>
                <a:tab pos="4704771" algn="l"/>
                <a:tab pos="5488899" algn="l"/>
                <a:tab pos="6273028" algn="l"/>
                <a:tab pos="7057156" algn="l"/>
                <a:tab pos="7841285" algn="l"/>
                <a:tab pos="8625413" algn="l"/>
              </a:tabLst>
              <a:defRPr/>
            </a:pPr>
            <a:r>
              <a:rPr lang="fr-FR" sz="1900" dirty="0" smtClean="0"/>
              <a:t>un couplage faible est basé sur un échange simple entre les modèles où les sorties de l'un deviennent les entrées d'un autre. La modification des données se fait de façon séquentielle </a:t>
            </a:r>
            <a:br>
              <a:rPr lang="fr-FR" sz="1900" dirty="0" smtClean="0"/>
            </a:br>
            <a:r>
              <a:rPr lang="fr-FR" sz="1900" dirty="0" smtClean="0"/>
              <a:t/>
            </a:r>
            <a:br>
              <a:rPr lang="fr-FR" sz="1900" dirty="0" smtClean="0"/>
            </a:br>
            <a:r>
              <a:rPr lang="fr-FR" sz="1900" dirty="0" smtClean="0"/>
              <a:t>Par contre quand il s'agit de couplage fort, les modèles vont partager l'accès aux données simultanément et ce grâce à un facteur de couplage ou un composant intermédiaire qui va jouer le rôle de médiateur/coordinateur entre les modèles</a:t>
            </a:r>
            <a:br>
              <a:rPr lang="fr-FR" sz="1900" dirty="0" smtClean="0"/>
            </a:br>
            <a:r>
              <a:rPr lang="fr-FR" sz="1900" dirty="0" smtClean="0"/>
              <a:t/>
            </a:r>
            <a:br>
              <a:rPr lang="fr-FR" sz="1900" dirty="0" smtClean="0"/>
            </a:br>
            <a:r>
              <a:rPr lang="fr-FR" sz="1900" dirty="0" smtClean="0"/>
              <a:t>Nous avons par ailleurs gardé la définition du troisième type qui est le couplage intégral où l'intégration des modèles signifie la modification et l'adaptation des modèles pour en faire un nouveau modèle plus grand. </a:t>
            </a:r>
            <a:endParaRPr lang="fr-FR" sz="1900" dirty="0">
              <a:solidFill>
                <a:srgbClr val="808080"/>
              </a:solidFill>
              <a:latin typeface="Calibri" charset="0"/>
            </a:endParaRPr>
          </a:p>
        </p:txBody>
      </p:sp>
      <p:sp>
        <p:nvSpPr>
          <p:cNvPr id="2" name="Text Box 3"/>
          <p:cNvSpPr txBox="1">
            <a:spLocks noChangeArrowheads="1"/>
          </p:cNvSpPr>
          <p:nvPr/>
        </p:nvSpPr>
        <p:spPr bwMode="auto">
          <a:xfrm>
            <a:off x="0" y="0"/>
            <a:ext cx="1644" cy="1777"/>
          </a:xfrm>
          <a:prstGeom prst="rect">
            <a:avLst/>
          </a:prstGeom>
          <a:noFill/>
          <a:ln w="9525">
            <a:noFill/>
            <a:round/>
            <a:headEnd/>
            <a:tailEnd/>
          </a:ln>
          <a:effectLst/>
        </p:spPr>
        <p:txBody>
          <a:bodyPr lIns="97488" tIns="48744" rIns="97488" bIns="48744"/>
          <a:lstStyle/>
          <a:p>
            <a:pPr hangingPunct="1">
              <a:lnSpc>
                <a:spcPct val="100000"/>
              </a:lnSpc>
              <a:buClrTx/>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defRPr/>
            </a:pPr>
            <a:fld id="{F496A986-524D-4CC6-93B9-FF301ECC17AA}" type="slidenum">
              <a:rPr lang="fr-FR">
                <a:solidFill>
                  <a:srgbClr val="000000"/>
                </a:solidFill>
                <a:latin typeface="+mn-lt" charset="0"/>
                <a:ea typeface="+mn-ea" charset="0"/>
                <a:cs typeface="+mn-ea" charset="0"/>
              </a:rPr>
              <a:pPr hangingPunct="1">
                <a:lnSpc>
                  <a:spcPct val="100000"/>
                </a:lnSpc>
                <a:buClrTx/>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defRPr/>
              </a:pPr>
              <a:t>13</a:t>
            </a:fld>
            <a:endParaRPr lang="fr-FR" dirty="0">
              <a:solidFill>
                <a:srgbClr val="000000"/>
              </a:solidFill>
              <a:latin typeface="+mn-lt" charset="0"/>
              <a:ea typeface="+mn-ea" charset="0"/>
              <a:cs typeface="+mn-ea"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8"/>
          <p:cNvSpPr>
            <a:spLocks noGrp="1" noChangeArrowheads="1"/>
          </p:cNvSpPr>
          <p:nvPr>
            <p:ph type="sldNum" sz="quarter"/>
          </p:nvPr>
        </p:nvSpPr>
        <p:spPr>
          <a:noFill/>
        </p:spPr>
        <p:txBody>
          <a:bodyPr/>
          <a:lstStyle/>
          <a:p>
            <a:fld id="{008BCD08-F3B4-4E58-A00F-73781C19C9FC}" type="slidenum">
              <a:rPr lang="fr-FR" smtClean="0">
                <a:ea typeface="SimSun" charset="-122"/>
              </a:rPr>
              <a:pPr/>
              <a:t>14</a:t>
            </a:fld>
            <a:endParaRPr lang="fr-FR" smtClean="0">
              <a:ea typeface="SimSun" charset="-122"/>
            </a:endParaRPr>
          </a:p>
        </p:txBody>
      </p:sp>
      <p:sp>
        <p:nvSpPr>
          <p:cNvPr id="79875" name="Rectangle 1"/>
          <p:cNvSpPr>
            <a:spLocks noGrp="1" noRot="1" noChangeAspect="1" noChangeArrowheads="1" noTextEdit="1"/>
          </p:cNvSpPr>
          <p:nvPr>
            <p:ph type="sldImg"/>
          </p:nvPr>
        </p:nvSpPr>
        <p:spPr>
          <a:xfrm>
            <a:off x="0" y="0"/>
            <a:ext cx="1588" cy="1588"/>
          </a:xfrm>
          <a:solidFill>
            <a:srgbClr val="FFFFFF"/>
          </a:solidFill>
          <a:ln>
            <a:solidFill>
              <a:srgbClr val="000000"/>
            </a:solidFill>
            <a:miter lim="800000"/>
          </a:ln>
        </p:spPr>
      </p:sp>
      <p:sp>
        <p:nvSpPr>
          <p:cNvPr id="79876" name="Text Box 2"/>
          <p:cNvSpPr>
            <a:spLocks noGrp="1" noChangeArrowheads="1"/>
          </p:cNvSpPr>
          <p:nvPr>
            <p:ph type="body" idx="1"/>
          </p:nvPr>
        </p:nvSpPr>
        <p:spPr>
          <a:xfrm>
            <a:off x="0" y="0"/>
            <a:ext cx="1644" cy="15453200"/>
          </a:xfrm>
          <a:noFill/>
          <a:ln/>
        </p:spPr>
        <p:txBody>
          <a:bodyPr lIns="97488" tIns="48744" rIns="97488" bIns="48744"/>
          <a:lstStyle/>
          <a:p>
            <a:pPr>
              <a:buClr>
                <a:schemeClr val="accent1">
                  <a:lumMod val="60000"/>
                  <a:lumOff val="40000"/>
                </a:schemeClr>
              </a:buClr>
              <a:buSzTx/>
              <a:buFont typeface="Arial" pitchFamily="34" charset="0"/>
              <a:buChar cha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r>
              <a:rPr lang="fr-FR" sz="1900" dirty="0" smtClean="0">
                <a:solidFill>
                  <a:srgbClr val="808080"/>
                </a:solidFill>
                <a:latin typeface="Calibri" charset="0"/>
              </a:rPr>
              <a:t>Les agents sont des entités d’échelle méso-géographique : des villes</a:t>
            </a:r>
          </a:p>
          <a:p>
            <a:pPr>
              <a:buClr>
                <a:schemeClr val="accent1">
                  <a:lumMod val="60000"/>
                  <a:lumOff val="40000"/>
                </a:schemeClr>
              </a:buClr>
              <a:buSzTx/>
              <a:buFont typeface="Arial" pitchFamily="34" charset="0"/>
              <a:buChar cha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r>
              <a:rPr lang="fr-FR" sz="1900" dirty="0" smtClean="0">
                <a:solidFill>
                  <a:srgbClr val="808080"/>
                </a:solidFill>
                <a:latin typeface="Calibri" charset="0"/>
              </a:rPr>
              <a:t>Couplage des différentes formes d’évolution de la ville à travers des fonctions mathématiques</a:t>
            </a:r>
          </a:p>
          <a:p>
            <a:pPr>
              <a:buClr>
                <a:schemeClr val="accent1">
                  <a:lumMod val="60000"/>
                  <a:lumOff val="40000"/>
                </a:schemeClr>
              </a:buClr>
              <a:buSzTx/>
              <a:buFont typeface="Arial" pitchFamily="34" charset="0"/>
              <a:buChar cha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r>
              <a:rPr lang="fr-FR" sz="1900" dirty="0" smtClean="0">
                <a:solidFill>
                  <a:srgbClr val="808080"/>
                </a:solidFill>
                <a:latin typeface="Calibri" charset="0"/>
              </a:rPr>
              <a:t>A chaque fonction, correspondent des paramètres mesurant la productivité, la demande et la part de population active</a:t>
            </a:r>
            <a:endParaRPr lang="fr-FR" sz="1900" dirty="0">
              <a:solidFill>
                <a:srgbClr val="808080"/>
              </a:solidFill>
              <a:latin typeface="Calibri" charset="0"/>
            </a:endParaRPr>
          </a:p>
        </p:txBody>
      </p:sp>
      <p:sp>
        <p:nvSpPr>
          <p:cNvPr id="2" name="Text Box 3"/>
          <p:cNvSpPr txBox="1">
            <a:spLocks noChangeArrowheads="1"/>
          </p:cNvSpPr>
          <p:nvPr/>
        </p:nvSpPr>
        <p:spPr bwMode="auto">
          <a:xfrm>
            <a:off x="0" y="0"/>
            <a:ext cx="1644" cy="1777"/>
          </a:xfrm>
          <a:prstGeom prst="rect">
            <a:avLst/>
          </a:prstGeom>
          <a:noFill/>
          <a:ln w="9525">
            <a:noFill/>
            <a:round/>
            <a:headEnd/>
            <a:tailEnd/>
          </a:ln>
          <a:effectLst/>
        </p:spPr>
        <p:txBody>
          <a:bodyPr lIns="97488" tIns="48744" rIns="97488" bIns="48744"/>
          <a:lstStyle/>
          <a:p>
            <a:pPr hangingPunct="1">
              <a:lnSpc>
                <a:spcPct val="100000"/>
              </a:lnSpc>
              <a:buClrTx/>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defRPr/>
            </a:pPr>
            <a:fld id="{F496A986-524D-4CC6-93B9-FF301ECC17AA}" type="slidenum">
              <a:rPr lang="fr-FR">
                <a:solidFill>
                  <a:srgbClr val="000000"/>
                </a:solidFill>
                <a:latin typeface="+mn-lt" charset="0"/>
                <a:ea typeface="+mn-ea" charset="0"/>
                <a:cs typeface="+mn-ea" charset="0"/>
              </a:rPr>
              <a:pPr hangingPunct="1">
                <a:lnSpc>
                  <a:spcPct val="100000"/>
                </a:lnSpc>
                <a:buClrTx/>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defRPr/>
              </a:pPr>
              <a:t>14</a:t>
            </a:fld>
            <a:endParaRPr lang="fr-FR" dirty="0">
              <a:solidFill>
                <a:srgbClr val="000000"/>
              </a:solidFill>
              <a:latin typeface="+mn-lt" charset="0"/>
              <a:ea typeface="+mn-ea" charset="0"/>
              <a:cs typeface="+mn-ea"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8"/>
          <p:cNvSpPr>
            <a:spLocks noGrp="1" noChangeArrowheads="1"/>
          </p:cNvSpPr>
          <p:nvPr>
            <p:ph type="sldNum" sz="quarter"/>
          </p:nvPr>
        </p:nvSpPr>
        <p:spPr>
          <a:noFill/>
        </p:spPr>
        <p:txBody>
          <a:bodyPr/>
          <a:lstStyle/>
          <a:p>
            <a:fld id="{008BCD08-F3B4-4E58-A00F-73781C19C9FC}" type="slidenum">
              <a:rPr lang="fr-FR" smtClean="0">
                <a:ea typeface="SimSun" charset="-122"/>
              </a:rPr>
              <a:pPr/>
              <a:t>15</a:t>
            </a:fld>
            <a:endParaRPr lang="fr-FR" smtClean="0">
              <a:ea typeface="SimSun" charset="-122"/>
            </a:endParaRPr>
          </a:p>
        </p:txBody>
      </p:sp>
      <p:sp>
        <p:nvSpPr>
          <p:cNvPr id="79875" name="Rectangle 1"/>
          <p:cNvSpPr>
            <a:spLocks noGrp="1" noRot="1" noChangeAspect="1" noChangeArrowheads="1" noTextEdit="1"/>
          </p:cNvSpPr>
          <p:nvPr>
            <p:ph type="sldImg"/>
          </p:nvPr>
        </p:nvSpPr>
        <p:spPr>
          <a:xfrm>
            <a:off x="0" y="0"/>
            <a:ext cx="1588" cy="1588"/>
          </a:xfrm>
          <a:solidFill>
            <a:srgbClr val="FFFFFF"/>
          </a:solidFill>
          <a:ln>
            <a:solidFill>
              <a:srgbClr val="000000"/>
            </a:solidFill>
            <a:miter lim="800000"/>
          </a:ln>
        </p:spPr>
      </p:sp>
      <p:sp>
        <p:nvSpPr>
          <p:cNvPr id="79876" name="Text Box 2"/>
          <p:cNvSpPr>
            <a:spLocks noGrp="1" noChangeArrowheads="1"/>
          </p:cNvSpPr>
          <p:nvPr>
            <p:ph type="body" idx="1"/>
          </p:nvPr>
        </p:nvSpPr>
        <p:spPr>
          <a:xfrm>
            <a:off x="0" y="0"/>
            <a:ext cx="1644" cy="15453200"/>
          </a:xfrm>
          <a:noFill/>
          <a:ln/>
        </p:spPr>
        <p:txBody>
          <a:bodyPr lIns="97488" tIns="48744" rIns="97488" bIns="48744"/>
          <a:lstStyle/>
          <a:p>
            <a:pPr>
              <a:buClr>
                <a:schemeClr val="accent1">
                  <a:lumMod val="60000"/>
                  <a:lumOff val="40000"/>
                </a:schemeClr>
              </a:buClr>
              <a:buSzTx/>
              <a:buFont typeface="Arial" pitchFamily="34" charset="0"/>
              <a:buChar cha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r>
              <a:rPr lang="fr-FR" sz="1900" dirty="0" smtClean="0">
                <a:solidFill>
                  <a:srgbClr val="808080"/>
                </a:solidFill>
                <a:latin typeface="Calibri" charset="0"/>
              </a:rPr>
              <a:t>Les agents sont des entités d’échelle méso-géographique : des villes</a:t>
            </a:r>
          </a:p>
          <a:p>
            <a:pPr>
              <a:buClr>
                <a:schemeClr val="accent1">
                  <a:lumMod val="60000"/>
                  <a:lumOff val="40000"/>
                </a:schemeClr>
              </a:buClr>
              <a:buSzTx/>
              <a:buFont typeface="Arial" pitchFamily="34" charset="0"/>
              <a:buChar cha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r>
              <a:rPr lang="fr-FR" sz="1900" dirty="0" smtClean="0">
                <a:solidFill>
                  <a:srgbClr val="808080"/>
                </a:solidFill>
                <a:latin typeface="Calibri" charset="0"/>
              </a:rPr>
              <a:t>Couplage des différentes formes d’évolution de la ville à travers des fonctions mathématiques</a:t>
            </a:r>
          </a:p>
          <a:p>
            <a:pPr>
              <a:buClr>
                <a:schemeClr val="accent1">
                  <a:lumMod val="60000"/>
                  <a:lumOff val="40000"/>
                </a:schemeClr>
              </a:buClr>
              <a:buSzTx/>
              <a:buFont typeface="Arial" pitchFamily="34" charset="0"/>
              <a:buChar cha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r>
              <a:rPr lang="fr-FR" sz="1900" dirty="0" smtClean="0">
                <a:solidFill>
                  <a:srgbClr val="808080"/>
                </a:solidFill>
                <a:latin typeface="Calibri" charset="0"/>
              </a:rPr>
              <a:t>A chaque fonction, correspondent des paramètres mesurant la productivité, la demande et la part de population active</a:t>
            </a:r>
            <a:endParaRPr lang="fr-FR" sz="1900" dirty="0">
              <a:solidFill>
                <a:srgbClr val="808080"/>
              </a:solidFill>
              <a:latin typeface="Calibri" charset="0"/>
            </a:endParaRPr>
          </a:p>
        </p:txBody>
      </p:sp>
      <p:sp>
        <p:nvSpPr>
          <p:cNvPr id="2" name="Text Box 3"/>
          <p:cNvSpPr txBox="1">
            <a:spLocks noChangeArrowheads="1"/>
          </p:cNvSpPr>
          <p:nvPr/>
        </p:nvSpPr>
        <p:spPr bwMode="auto">
          <a:xfrm>
            <a:off x="0" y="0"/>
            <a:ext cx="1644" cy="1777"/>
          </a:xfrm>
          <a:prstGeom prst="rect">
            <a:avLst/>
          </a:prstGeom>
          <a:noFill/>
          <a:ln w="9525">
            <a:noFill/>
            <a:round/>
            <a:headEnd/>
            <a:tailEnd/>
          </a:ln>
          <a:effectLst/>
        </p:spPr>
        <p:txBody>
          <a:bodyPr lIns="97488" tIns="48744" rIns="97488" bIns="48744"/>
          <a:lstStyle/>
          <a:p>
            <a:pPr hangingPunct="1">
              <a:lnSpc>
                <a:spcPct val="100000"/>
              </a:lnSpc>
              <a:buClrTx/>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defRPr/>
            </a:pPr>
            <a:fld id="{F496A986-524D-4CC6-93B9-FF301ECC17AA}" type="slidenum">
              <a:rPr lang="fr-FR">
                <a:solidFill>
                  <a:srgbClr val="000000"/>
                </a:solidFill>
                <a:latin typeface="+mn-lt" charset="0"/>
                <a:ea typeface="+mn-ea" charset="0"/>
                <a:cs typeface="+mn-ea" charset="0"/>
              </a:rPr>
              <a:pPr hangingPunct="1">
                <a:lnSpc>
                  <a:spcPct val="100000"/>
                </a:lnSpc>
                <a:buClrTx/>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defRPr/>
              </a:pPr>
              <a:t>15</a:t>
            </a:fld>
            <a:endParaRPr lang="fr-FR" dirty="0">
              <a:solidFill>
                <a:srgbClr val="000000"/>
              </a:solidFill>
              <a:latin typeface="+mn-lt" charset="0"/>
              <a:ea typeface="+mn-ea" charset="0"/>
              <a:cs typeface="+mn-ea"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8"/>
          <p:cNvSpPr>
            <a:spLocks noGrp="1" noChangeArrowheads="1"/>
          </p:cNvSpPr>
          <p:nvPr>
            <p:ph type="sldNum" sz="quarter"/>
          </p:nvPr>
        </p:nvSpPr>
        <p:spPr>
          <a:noFill/>
        </p:spPr>
        <p:txBody>
          <a:bodyPr/>
          <a:lstStyle/>
          <a:p>
            <a:fld id="{6EF7DA3A-442A-4149-8772-79B08AADB25C}" type="slidenum">
              <a:rPr lang="fr-FR" smtClean="0">
                <a:ea typeface="SimSun" charset="-122"/>
              </a:rPr>
              <a:pPr/>
              <a:t>16</a:t>
            </a:fld>
            <a:endParaRPr lang="fr-FR" smtClean="0">
              <a:ea typeface="SimSun" charset="-122"/>
            </a:endParaRPr>
          </a:p>
        </p:txBody>
      </p:sp>
      <p:sp>
        <p:nvSpPr>
          <p:cNvPr id="78851" name="Rectangle 1"/>
          <p:cNvSpPr>
            <a:spLocks noGrp="1" noRot="1" noChangeAspect="1" noChangeArrowheads="1" noTextEdit="1"/>
          </p:cNvSpPr>
          <p:nvPr>
            <p:ph type="sldImg"/>
          </p:nvPr>
        </p:nvSpPr>
        <p:spPr>
          <a:xfrm>
            <a:off x="0" y="0"/>
            <a:ext cx="1588" cy="1588"/>
          </a:xfrm>
          <a:solidFill>
            <a:srgbClr val="FFFFFF"/>
          </a:solidFill>
          <a:ln>
            <a:solidFill>
              <a:srgbClr val="000000"/>
            </a:solidFill>
            <a:miter lim="800000"/>
          </a:ln>
        </p:spPr>
      </p:sp>
      <p:sp>
        <p:nvSpPr>
          <p:cNvPr id="78852" name="Text Box 2"/>
          <p:cNvSpPr>
            <a:spLocks noGrp="1" noChangeArrowheads="1"/>
          </p:cNvSpPr>
          <p:nvPr>
            <p:ph type="body" idx="1"/>
          </p:nvPr>
        </p:nvSpPr>
        <p:spPr>
          <a:xfrm>
            <a:off x="0" y="0"/>
            <a:ext cx="1644" cy="15453200"/>
          </a:xfrm>
          <a:noFill/>
          <a:ln/>
        </p:spPr>
        <p:txBody>
          <a:bodyPr lIns="97488" tIns="48744" rIns="97488" bIns="48744"/>
          <a:lstStyle/>
          <a:p>
            <a:pPr eaLnBrk="1">
              <a:spcBef>
                <a:spcPct val="0"/>
              </a:spcBef>
              <a:buClrTx/>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r>
              <a:rPr lang="fr-FR" sz="1900" dirty="0" smtClean="0">
                <a:latin typeface="Arial" charset="0"/>
                <a:ea typeface="SimSun" charset="-122"/>
              </a:rPr>
              <a:t>En d'autre termes, lorsque l'on veut modéliser un système, on conçoit un certain nombre de règles d'évolution, puis l'on simule le système en itérant ces règles jusqu'à obtenir un résultat structuré. Un </a:t>
            </a:r>
            <a:r>
              <a:rPr lang="fr-FR" sz="1900" b="1" dirty="0" smtClean="0">
                <a:latin typeface="Arial" charset="0"/>
                <a:ea typeface="SimSun" charset="-122"/>
              </a:rPr>
              <a:t>système</a:t>
            </a:r>
            <a:r>
              <a:rPr lang="fr-FR" sz="1900" dirty="0" smtClean="0">
                <a:latin typeface="Arial" charset="0"/>
                <a:ea typeface="SimSun" charset="-122"/>
              </a:rPr>
              <a:t> est dit </a:t>
            </a:r>
            <a:r>
              <a:rPr lang="fr-FR" sz="1900" b="1" dirty="0" smtClean="0">
                <a:latin typeface="Arial" charset="0"/>
                <a:ea typeface="SimSun" charset="-122"/>
              </a:rPr>
              <a:t>complexe</a:t>
            </a:r>
            <a:r>
              <a:rPr lang="fr-FR" sz="1900" dirty="0" smtClean="0">
                <a:latin typeface="Arial" charset="0"/>
                <a:ea typeface="SimSun" charset="-122"/>
              </a:rPr>
              <a:t> si le résultat final n'est pas prédictible directement en connaissant les règles.</a:t>
            </a:r>
          </a:p>
        </p:txBody>
      </p:sp>
      <p:sp>
        <p:nvSpPr>
          <p:cNvPr id="79875" name="Text Box 3"/>
          <p:cNvSpPr txBox="1">
            <a:spLocks noChangeArrowheads="1"/>
          </p:cNvSpPr>
          <p:nvPr/>
        </p:nvSpPr>
        <p:spPr bwMode="auto">
          <a:xfrm>
            <a:off x="0" y="0"/>
            <a:ext cx="1644" cy="1777"/>
          </a:xfrm>
          <a:prstGeom prst="rect">
            <a:avLst/>
          </a:prstGeom>
          <a:noFill/>
          <a:ln w="9525">
            <a:noFill/>
            <a:round/>
            <a:headEnd/>
            <a:tailEnd/>
          </a:ln>
          <a:effectLst/>
        </p:spPr>
        <p:txBody>
          <a:bodyPr lIns="97488" tIns="48744" rIns="97488" bIns="48744"/>
          <a:lstStyle/>
          <a:p>
            <a:pPr hangingPunct="1">
              <a:lnSpc>
                <a:spcPct val="100000"/>
              </a:lnSpc>
              <a:buClrTx/>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defRPr/>
            </a:pPr>
            <a:fld id="{178C874A-C623-40D5-8D9E-21D1CDA8F2A3}" type="slidenum">
              <a:rPr lang="fr-FR">
                <a:solidFill>
                  <a:srgbClr val="000000"/>
                </a:solidFill>
                <a:latin typeface="+mn-lt" charset="0"/>
                <a:ea typeface="+mn-ea" charset="0"/>
                <a:cs typeface="+mn-ea" charset="0"/>
              </a:rPr>
              <a:pPr hangingPunct="1">
                <a:lnSpc>
                  <a:spcPct val="100000"/>
                </a:lnSpc>
                <a:buClrTx/>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defRPr/>
              </a:pPr>
              <a:t>16</a:t>
            </a:fld>
            <a:endParaRPr lang="fr-FR" dirty="0">
              <a:solidFill>
                <a:srgbClr val="000000"/>
              </a:solidFill>
              <a:latin typeface="+mn-lt" charset="0"/>
              <a:ea typeface="+mn-ea" charset="0"/>
              <a:cs typeface="+mn-ea"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xfrm>
            <a:off x="922338" y="909638"/>
            <a:ext cx="5975350" cy="4481512"/>
          </a:xfrm>
          <a:noFill/>
          <a:ln>
            <a:solidFill>
              <a:srgbClr val="000000"/>
            </a:solidFill>
            <a:miter lim="800000"/>
            <a:headEnd/>
            <a:tailEnd/>
          </a:ln>
        </p:spPr>
      </p:sp>
      <p:sp>
        <p:nvSpPr>
          <p:cNvPr id="2765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dirty="0" smtClean="0"/>
              <a:t>Trop peu d’agents superviseurs : Un agent de contrôle doit pouvoir contrôler plusieurs agents animateurs, on peut faire un agent superviseur par zone </a:t>
            </a:r>
          </a:p>
          <a:p>
            <a:pPr eaLnBrk="1" hangingPunct="1">
              <a:spcBef>
                <a:spcPct val="0"/>
              </a:spcBef>
            </a:pPr>
            <a:r>
              <a:rPr lang="fr-FR" dirty="0" smtClean="0"/>
              <a:t>Ou sinon on peut enlever les agents de contrôler et laisser l’agent urbain indépendant dans ses décisions d’évolution</a:t>
            </a:r>
          </a:p>
          <a:p>
            <a:pPr eaLnBrk="1" hangingPunct="1">
              <a:spcBef>
                <a:spcPct val="0"/>
              </a:spcBef>
            </a:pPr>
            <a:r>
              <a:rPr lang="fr-FR" dirty="0" smtClean="0"/>
              <a:t>Mon travail ressemble beaucoup plus à un travail d’ingénierie qu’à un travail de recherche : il faut développer le coté recherche (protocole de communication,   </a:t>
            </a:r>
          </a:p>
        </p:txBody>
      </p:sp>
      <p:sp>
        <p:nvSpPr>
          <p:cNvPr id="21508" name="Espace réservé du numéro de diapositive 3"/>
          <p:cNvSpPr>
            <a:spLocks noGrp="1"/>
          </p:cNvSpPr>
          <p:nvPr>
            <p:ph type="sldNum" sz="quarter" idx="5"/>
          </p:nvPr>
        </p:nvSpPr>
        <p:spPr bwMode="auto">
          <a:extLst>
            <a:ext uri="{909E8E84-426E-40DD-AFC4-6F175D3DCCD1}"/>
            <a:ext uri="{91240B29-F687-4F45-9708-019B960494DF}"/>
          </a:extLst>
        </p:spPr>
        <p:txBody>
          <a:bodyPr wrap="square" numCol="1" anchorCtr="0" compatLnSpc="1">
            <a:prstTxWarp prst="textNoShape">
              <a:avLst/>
            </a:prstTxWarp>
          </a:bodyPr>
          <a:lstStyle>
            <a:lvl1pPr>
              <a:defRPr>
                <a:solidFill>
                  <a:schemeClr val="tx1"/>
                </a:solidFill>
                <a:latin typeface="Calibri" pitchFamily="34" charset="0"/>
              </a:defRPr>
            </a:lvl1pPr>
            <a:lvl2pPr marL="804763" indent="-309524">
              <a:defRPr>
                <a:solidFill>
                  <a:schemeClr val="tx1"/>
                </a:solidFill>
                <a:latin typeface="Calibri" pitchFamily="34" charset="0"/>
              </a:defRPr>
            </a:lvl2pPr>
            <a:lvl3pPr marL="1238098" indent="-247620">
              <a:defRPr>
                <a:solidFill>
                  <a:schemeClr val="tx1"/>
                </a:solidFill>
                <a:latin typeface="Calibri" pitchFamily="34" charset="0"/>
              </a:defRPr>
            </a:lvl3pPr>
            <a:lvl4pPr marL="1733337" indent="-247620">
              <a:defRPr>
                <a:solidFill>
                  <a:schemeClr val="tx1"/>
                </a:solidFill>
                <a:latin typeface="Calibri" pitchFamily="34" charset="0"/>
              </a:defRPr>
            </a:lvl4pPr>
            <a:lvl5pPr marL="2228576" indent="-247620">
              <a:defRPr>
                <a:solidFill>
                  <a:schemeClr val="tx1"/>
                </a:solidFill>
                <a:latin typeface="Calibri" pitchFamily="34" charset="0"/>
              </a:defRPr>
            </a:lvl5pPr>
            <a:lvl6pPr marL="2723815" indent="-247620" fontAlgn="base">
              <a:spcBef>
                <a:spcPct val="0"/>
              </a:spcBef>
              <a:spcAft>
                <a:spcPct val="0"/>
              </a:spcAft>
              <a:defRPr>
                <a:solidFill>
                  <a:schemeClr val="tx1"/>
                </a:solidFill>
                <a:latin typeface="Calibri" pitchFamily="34" charset="0"/>
              </a:defRPr>
            </a:lvl6pPr>
            <a:lvl7pPr marL="3219054" indent="-247620" fontAlgn="base">
              <a:spcBef>
                <a:spcPct val="0"/>
              </a:spcBef>
              <a:spcAft>
                <a:spcPct val="0"/>
              </a:spcAft>
              <a:defRPr>
                <a:solidFill>
                  <a:schemeClr val="tx1"/>
                </a:solidFill>
                <a:latin typeface="Calibri" pitchFamily="34" charset="0"/>
              </a:defRPr>
            </a:lvl7pPr>
            <a:lvl8pPr marL="3714293" indent="-247620" fontAlgn="base">
              <a:spcBef>
                <a:spcPct val="0"/>
              </a:spcBef>
              <a:spcAft>
                <a:spcPct val="0"/>
              </a:spcAft>
              <a:defRPr>
                <a:solidFill>
                  <a:schemeClr val="tx1"/>
                </a:solidFill>
                <a:latin typeface="Calibri" pitchFamily="34" charset="0"/>
              </a:defRPr>
            </a:lvl8pPr>
            <a:lvl9pPr marL="4209532" indent="-24762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E5E08FB-09F4-46F8-A16F-1A87A4B0687B}" type="slidenum">
              <a:rPr lang="fr-FR" smtClean="0"/>
              <a:pPr fontAlgn="base">
                <a:spcBef>
                  <a:spcPct val="0"/>
                </a:spcBef>
                <a:spcAft>
                  <a:spcPct val="0"/>
                </a:spcAft>
                <a:defRPr/>
              </a:pPr>
              <a:t>17</a:t>
            </a:fld>
            <a:endParaRPr lang="fr-F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xfrm>
            <a:off x="922338" y="909638"/>
            <a:ext cx="5975350" cy="4481512"/>
          </a:xfrm>
          <a:noFill/>
          <a:ln>
            <a:solidFill>
              <a:srgbClr val="000000"/>
            </a:solidFill>
            <a:miter lim="800000"/>
            <a:headEnd/>
            <a:tailEnd/>
          </a:ln>
        </p:spPr>
      </p:sp>
      <p:sp>
        <p:nvSpPr>
          <p:cNvPr id="2765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dirty="0" smtClean="0"/>
              <a:t>Trop peu d’agents superviseurs : Un agent de contrôle doit pouvoir contrôler plusieurs agents animateurs, on peut faire un agent superviseur par zone </a:t>
            </a:r>
          </a:p>
          <a:p>
            <a:pPr eaLnBrk="1" hangingPunct="1">
              <a:spcBef>
                <a:spcPct val="0"/>
              </a:spcBef>
            </a:pPr>
            <a:r>
              <a:rPr lang="fr-FR" dirty="0" smtClean="0"/>
              <a:t>compléter ma biblio par les automates </a:t>
            </a:r>
            <a:r>
              <a:rPr lang="fr-FR" dirty="0" err="1" smtClean="0"/>
              <a:t>cillulaires</a:t>
            </a:r>
            <a:r>
              <a:rPr lang="fr-FR" dirty="0" smtClean="0"/>
              <a:t> dans la simulation des dynamiques urbaines </a:t>
            </a:r>
          </a:p>
          <a:p>
            <a:pPr eaLnBrk="1" hangingPunct="1">
              <a:spcBef>
                <a:spcPct val="0"/>
              </a:spcBef>
            </a:pPr>
            <a:r>
              <a:rPr lang="fr-FR" dirty="0" err="1" smtClean="0"/>
              <a:t>Dynamicité</a:t>
            </a:r>
            <a:r>
              <a:rPr lang="fr-FR" dirty="0" smtClean="0"/>
              <a:t>: changement</a:t>
            </a:r>
            <a:r>
              <a:rPr lang="fr-FR" baseline="0" dirty="0" smtClean="0"/>
              <a:t> du MOS des cellules </a:t>
            </a:r>
          </a:p>
          <a:p>
            <a:pPr eaLnBrk="1" hangingPunct="1">
              <a:spcBef>
                <a:spcPct val="0"/>
              </a:spcBef>
            </a:pPr>
            <a:r>
              <a:rPr lang="fr-FR" baseline="0" dirty="0" smtClean="0"/>
              <a:t>Aspect coût </a:t>
            </a:r>
          </a:p>
          <a:p>
            <a:pPr eaLnBrk="1" hangingPunct="1">
              <a:spcBef>
                <a:spcPct val="0"/>
              </a:spcBef>
            </a:pPr>
            <a:r>
              <a:rPr lang="fr-FR" dirty="0" smtClean="0"/>
              <a:t>Echelles temporelles : temps continu et discret</a:t>
            </a:r>
            <a:r>
              <a:rPr lang="fr-FR" baseline="0" dirty="0" smtClean="0"/>
              <a:t> </a:t>
            </a:r>
          </a:p>
          <a:p>
            <a:pPr eaLnBrk="1" hangingPunct="1">
              <a:spcBef>
                <a:spcPct val="0"/>
              </a:spcBef>
            </a:pPr>
            <a:r>
              <a:rPr lang="fr-FR" baseline="0" dirty="0" smtClean="0"/>
              <a:t>Est-ce que l’</a:t>
            </a:r>
            <a:r>
              <a:rPr lang="fr-FR" baseline="0" dirty="0" err="1" smtClean="0"/>
              <a:t>urbansite</a:t>
            </a:r>
            <a:r>
              <a:rPr lang="fr-FR" baseline="0" dirty="0" smtClean="0"/>
              <a:t> peut ajouter une route ? Où est-ce que c’est le modèle qui propose d’ajouter une route</a:t>
            </a:r>
          </a:p>
          <a:p>
            <a:pPr eaLnBrk="1" hangingPunct="1">
              <a:spcBef>
                <a:spcPct val="0"/>
              </a:spcBef>
            </a:pPr>
            <a:r>
              <a:rPr lang="fr-FR" baseline="0" dirty="0" smtClean="0"/>
              <a:t>Tableau de bord ou système d’aide à la décision  </a:t>
            </a:r>
          </a:p>
          <a:p>
            <a:pPr eaLnBrk="1" hangingPunct="1">
              <a:spcBef>
                <a:spcPct val="0"/>
              </a:spcBef>
            </a:pPr>
            <a:r>
              <a:rPr lang="fr-FR" baseline="0" dirty="0" smtClean="0"/>
              <a:t>Un seul agent pour représenter le groupe: collecte =&gt; perception….</a:t>
            </a:r>
          </a:p>
          <a:p>
            <a:pPr eaLnBrk="1" hangingPunct="1">
              <a:spcBef>
                <a:spcPct val="0"/>
              </a:spcBef>
            </a:pPr>
            <a:r>
              <a:rPr lang="fr-FR" baseline="0" dirty="0" smtClean="0"/>
              <a:t>Besoin d’adaptation de l’espace: agent </a:t>
            </a:r>
            <a:r>
              <a:rPr lang="fr-FR" baseline="0" dirty="0" err="1" smtClean="0"/>
              <a:t>holonique</a:t>
            </a:r>
            <a:r>
              <a:rPr lang="fr-FR" baseline="0" dirty="0" smtClean="0"/>
              <a:t> qui définit des niveaux d’échelles différents </a:t>
            </a:r>
          </a:p>
          <a:p>
            <a:pPr eaLnBrk="1" hangingPunct="1">
              <a:spcBef>
                <a:spcPct val="0"/>
              </a:spcBef>
            </a:pPr>
            <a:r>
              <a:rPr lang="fr-FR" dirty="0" smtClean="0"/>
              <a:t>Échelles temporelles:</a:t>
            </a:r>
            <a:r>
              <a:rPr lang="fr-FR" baseline="0" dirty="0" smtClean="0"/>
              <a:t> trouver une référence (voir </a:t>
            </a:r>
            <a:r>
              <a:rPr lang="fr-FR" baseline="0" dirty="0" err="1" smtClean="0"/>
              <a:t>swarm</a:t>
            </a:r>
            <a:r>
              <a:rPr lang="fr-FR" baseline="0" dirty="0" smtClean="0"/>
              <a:t>)</a:t>
            </a:r>
          </a:p>
          <a:p>
            <a:pPr eaLnBrk="1" hangingPunct="1">
              <a:spcBef>
                <a:spcPct val="0"/>
              </a:spcBef>
            </a:pPr>
            <a:r>
              <a:rPr lang="fr-FR" baseline="0" dirty="0" smtClean="0"/>
              <a:t>Mettre des références </a:t>
            </a:r>
            <a:endParaRPr lang="fr-FR" dirty="0" smtClean="0"/>
          </a:p>
          <a:p>
            <a:pPr eaLnBrk="1" hangingPunct="1">
              <a:spcBef>
                <a:spcPct val="0"/>
              </a:spcBef>
            </a:pPr>
            <a:r>
              <a:rPr lang="fr-FR" dirty="0" smtClean="0"/>
              <a:t>Ou sinon on peut enlever les agents de contrôler et laisser l’agent urbain indépendant dans ses décisions d’évolution</a:t>
            </a:r>
          </a:p>
          <a:p>
            <a:pPr eaLnBrk="1" hangingPunct="1">
              <a:spcBef>
                <a:spcPct val="0"/>
              </a:spcBef>
            </a:pPr>
            <a:r>
              <a:rPr lang="fr-FR" dirty="0" smtClean="0"/>
              <a:t>Mon travail ressemble beaucoup plus à un travail d’ingénierie qu’à un travail de recherche : il faut développer le coté recherche (protocole de communication,   </a:t>
            </a:r>
          </a:p>
          <a:p>
            <a:pPr eaLnBrk="1" hangingPunct="1">
              <a:spcBef>
                <a:spcPct val="0"/>
              </a:spcBef>
            </a:pPr>
            <a:r>
              <a:rPr lang="fr-FR" dirty="0" smtClean="0"/>
              <a:t>- Couplage de modèle couplage</a:t>
            </a:r>
            <a:r>
              <a:rPr lang="fr-FR" baseline="0" dirty="0" smtClean="0"/>
              <a:t> de simulateurs ?</a:t>
            </a:r>
            <a:endParaRPr lang="fr-FR" dirty="0" smtClean="0"/>
          </a:p>
        </p:txBody>
      </p:sp>
      <p:sp>
        <p:nvSpPr>
          <p:cNvPr id="21508" name="Espace réservé du numéro de diapositive 3"/>
          <p:cNvSpPr>
            <a:spLocks noGrp="1"/>
          </p:cNvSpPr>
          <p:nvPr>
            <p:ph type="sldNum" sz="quarter" idx="5"/>
          </p:nvPr>
        </p:nvSpPr>
        <p:spPr bwMode="auto">
          <a:extLst>
            <a:ext uri="{909E8E84-426E-40DD-AFC4-6F175D3DCCD1}"/>
            <a:ext uri="{91240B29-F687-4F45-9708-019B960494DF}"/>
          </a:extLst>
        </p:spPr>
        <p:txBody>
          <a:bodyPr wrap="square" numCol="1" anchorCtr="0" compatLnSpc="1">
            <a:prstTxWarp prst="textNoShape">
              <a:avLst/>
            </a:prstTxWarp>
          </a:bodyPr>
          <a:lstStyle>
            <a:lvl1pPr>
              <a:defRPr>
                <a:solidFill>
                  <a:schemeClr val="tx1"/>
                </a:solidFill>
                <a:latin typeface="Calibri" pitchFamily="34" charset="0"/>
              </a:defRPr>
            </a:lvl1pPr>
            <a:lvl2pPr marL="804763" indent="-309524">
              <a:defRPr>
                <a:solidFill>
                  <a:schemeClr val="tx1"/>
                </a:solidFill>
                <a:latin typeface="Calibri" pitchFamily="34" charset="0"/>
              </a:defRPr>
            </a:lvl2pPr>
            <a:lvl3pPr marL="1238098" indent="-247620">
              <a:defRPr>
                <a:solidFill>
                  <a:schemeClr val="tx1"/>
                </a:solidFill>
                <a:latin typeface="Calibri" pitchFamily="34" charset="0"/>
              </a:defRPr>
            </a:lvl3pPr>
            <a:lvl4pPr marL="1733337" indent="-247620">
              <a:defRPr>
                <a:solidFill>
                  <a:schemeClr val="tx1"/>
                </a:solidFill>
                <a:latin typeface="Calibri" pitchFamily="34" charset="0"/>
              </a:defRPr>
            </a:lvl4pPr>
            <a:lvl5pPr marL="2228576" indent="-247620">
              <a:defRPr>
                <a:solidFill>
                  <a:schemeClr val="tx1"/>
                </a:solidFill>
                <a:latin typeface="Calibri" pitchFamily="34" charset="0"/>
              </a:defRPr>
            </a:lvl5pPr>
            <a:lvl6pPr marL="2723815" indent="-247620" fontAlgn="base">
              <a:spcBef>
                <a:spcPct val="0"/>
              </a:spcBef>
              <a:spcAft>
                <a:spcPct val="0"/>
              </a:spcAft>
              <a:defRPr>
                <a:solidFill>
                  <a:schemeClr val="tx1"/>
                </a:solidFill>
                <a:latin typeface="Calibri" pitchFamily="34" charset="0"/>
              </a:defRPr>
            </a:lvl6pPr>
            <a:lvl7pPr marL="3219054" indent="-247620" fontAlgn="base">
              <a:spcBef>
                <a:spcPct val="0"/>
              </a:spcBef>
              <a:spcAft>
                <a:spcPct val="0"/>
              </a:spcAft>
              <a:defRPr>
                <a:solidFill>
                  <a:schemeClr val="tx1"/>
                </a:solidFill>
                <a:latin typeface="Calibri" pitchFamily="34" charset="0"/>
              </a:defRPr>
            </a:lvl7pPr>
            <a:lvl8pPr marL="3714293" indent="-247620" fontAlgn="base">
              <a:spcBef>
                <a:spcPct val="0"/>
              </a:spcBef>
              <a:spcAft>
                <a:spcPct val="0"/>
              </a:spcAft>
              <a:defRPr>
                <a:solidFill>
                  <a:schemeClr val="tx1"/>
                </a:solidFill>
                <a:latin typeface="Calibri" pitchFamily="34" charset="0"/>
              </a:defRPr>
            </a:lvl8pPr>
            <a:lvl9pPr marL="4209532" indent="-24762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E5E08FB-09F4-46F8-A16F-1A87A4B0687B}" type="slidenum">
              <a:rPr lang="fr-FR" smtClean="0"/>
              <a:pPr fontAlgn="base">
                <a:spcBef>
                  <a:spcPct val="0"/>
                </a:spcBef>
                <a:spcAft>
                  <a:spcPct val="0"/>
                </a:spcAft>
                <a:defRPr/>
              </a:pPr>
              <a:t>18</a:t>
            </a:fld>
            <a:endParaRPr lang="fr-F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8"/>
          <p:cNvSpPr>
            <a:spLocks noGrp="1" noChangeArrowheads="1"/>
          </p:cNvSpPr>
          <p:nvPr>
            <p:ph type="sldNum" sz="quarter"/>
          </p:nvPr>
        </p:nvSpPr>
        <p:spPr>
          <a:noFill/>
        </p:spPr>
        <p:txBody>
          <a:bodyPr/>
          <a:lstStyle/>
          <a:p>
            <a:fld id="{6EF7DA3A-442A-4149-8772-79B08AADB25C}" type="slidenum">
              <a:rPr lang="fr-FR" smtClean="0">
                <a:ea typeface="SimSun" charset="-122"/>
              </a:rPr>
              <a:pPr/>
              <a:t>19</a:t>
            </a:fld>
            <a:endParaRPr lang="fr-FR" smtClean="0">
              <a:ea typeface="SimSun" charset="-122"/>
            </a:endParaRPr>
          </a:p>
        </p:txBody>
      </p:sp>
      <p:sp>
        <p:nvSpPr>
          <p:cNvPr id="78851" name="Rectangle 1"/>
          <p:cNvSpPr>
            <a:spLocks noGrp="1" noRot="1" noChangeAspect="1" noChangeArrowheads="1" noTextEdit="1"/>
          </p:cNvSpPr>
          <p:nvPr>
            <p:ph type="sldImg"/>
          </p:nvPr>
        </p:nvSpPr>
        <p:spPr>
          <a:xfrm>
            <a:off x="0" y="0"/>
            <a:ext cx="1588" cy="1588"/>
          </a:xfrm>
          <a:solidFill>
            <a:srgbClr val="FFFFFF"/>
          </a:solidFill>
          <a:ln>
            <a:solidFill>
              <a:srgbClr val="000000"/>
            </a:solidFill>
            <a:miter lim="800000"/>
          </a:ln>
        </p:spPr>
      </p:sp>
      <p:sp>
        <p:nvSpPr>
          <p:cNvPr id="78852" name="Text Box 2"/>
          <p:cNvSpPr>
            <a:spLocks noGrp="1" noChangeArrowheads="1"/>
          </p:cNvSpPr>
          <p:nvPr>
            <p:ph type="body" idx="1"/>
          </p:nvPr>
        </p:nvSpPr>
        <p:spPr>
          <a:xfrm>
            <a:off x="0" y="0"/>
            <a:ext cx="1644" cy="15453200"/>
          </a:xfrm>
          <a:noFill/>
          <a:ln/>
        </p:spPr>
        <p:txBody>
          <a:bodyPr lIns="97488" tIns="48744" rIns="97488" bIns="48744"/>
          <a:lstStyle/>
          <a:p>
            <a:pPr eaLnBrk="1">
              <a:spcBef>
                <a:spcPct val="0"/>
              </a:spcBef>
              <a:buClrTx/>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r>
              <a:rPr lang="fr-FR" sz="1900" dirty="0" smtClean="0">
                <a:latin typeface="Arial" charset="0"/>
                <a:ea typeface="SimSun" charset="-122"/>
              </a:rPr>
              <a:t>En d'autre termes, lorsque l'on veut modéliser un système, on conçoit un certain nombre de règles d'évolution, puis l'on simule le système en itérant ces règles jusqu'à obtenir un résultat structuré. Un </a:t>
            </a:r>
            <a:r>
              <a:rPr lang="fr-FR" sz="1900" b="1" dirty="0" smtClean="0">
                <a:latin typeface="Arial" charset="0"/>
                <a:ea typeface="SimSun" charset="-122"/>
              </a:rPr>
              <a:t>système</a:t>
            </a:r>
            <a:r>
              <a:rPr lang="fr-FR" sz="1900" dirty="0" smtClean="0">
                <a:latin typeface="Arial" charset="0"/>
                <a:ea typeface="SimSun" charset="-122"/>
              </a:rPr>
              <a:t> est dit </a:t>
            </a:r>
            <a:r>
              <a:rPr lang="fr-FR" sz="1900" b="1" dirty="0" smtClean="0">
                <a:latin typeface="Arial" charset="0"/>
                <a:ea typeface="SimSun" charset="-122"/>
              </a:rPr>
              <a:t>complexe</a:t>
            </a:r>
            <a:r>
              <a:rPr lang="fr-FR" sz="1900" dirty="0" smtClean="0">
                <a:latin typeface="Arial" charset="0"/>
                <a:ea typeface="SimSun" charset="-122"/>
              </a:rPr>
              <a:t> si le résultat final n'est pas prédictible directement en connaissant les règles.</a:t>
            </a:r>
          </a:p>
        </p:txBody>
      </p:sp>
      <p:sp>
        <p:nvSpPr>
          <p:cNvPr id="79875" name="Text Box 3"/>
          <p:cNvSpPr txBox="1">
            <a:spLocks noChangeArrowheads="1"/>
          </p:cNvSpPr>
          <p:nvPr/>
        </p:nvSpPr>
        <p:spPr bwMode="auto">
          <a:xfrm>
            <a:off x="0" y="0"/>
            <a:ext cx="1644" cy="1777"/>
          </a:xfrm>
          <a:prstGeom prst="rect">
            <a:avLst/>
          </a:prstGeom>
          <a:noFill/>
          <a:ln w="9525">
            <a:noFill/>
            <a:round/>
            <a:headEnd/>
            <a:tailEnd/>
          </a:ln>
          <a:effectLst/>
        </p:spPr>
        <p:txBody>
          <a:bodyPr lIns="97488" tIns="48744" rIns="97488" bIns="48744"/>
          <a:lstStyle/>
          <a:p>
            <a:pPr hangingPunct="1">
              <a:lnSpc>
                <a:spcPct val="100000"/>
              </a:lnSpc>
              <a:buClrTx/>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defRPr/>
            </a:pPr>
            <a:fld id="{178C874A-C623-40D5-8D9E-21D1CDA8F2A3}" type="slidenum">
              <a:rPr lang="fr-FR">
                <a:solidFill>
                  <a:srgbClr val="000000"/>
                </a:solidFill>
                <a:latin typeface="+mn-lt" charset="0"/>
                <a:ea typeface="+mn-ea" charset="0"/>
                <a:cs typeface="+mn-ea" charset="0"/>
              </a:rPr>
              <a:pPr hangingPunct="1">
                <a:lnSpc>
                  <a:spcPct val="100000"/>
                </a:lnSpc>
                <a:buClrTx/>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defRPr/>
              </a:pPr>
              <a:t>19</a:t>
            </a:fld>
            <a:endParaRPr lang="fr-FR" dirty="0">
              <a:solidFill>
                <a:srgbClr val="000000"/>
              </a:solidFill>
              <a:latin typeface="+mn-lt" charset="0"/>
              <a:ea typeface="+mn-ea" charset="0"/>
              <a:cs typeface="+mn-ea"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8"/>
          <p:cNvSpPr>
            <a:spLocks noGrp="1" noChangeArrowheads="1"/>
          </p:cNvSpPr>
          <p:nvPr>
            <p:ph type="sldNum" sz="quarter"/>
          </p:nvPr>
        </p:nvSpPr>
        <p:spPr>
          <a:noFill/>
        </p:spPr>
        <p:txBody>
          <a:bodyPr/>
          <a:lstStyle/>
          <a:p>
            <a:fld id="{DB331818-B9C9-4663-B1C6-E679D8DEEC12}" type="slidenum">
              <a:rPr lang="fr-FR" smtClean="0">
                <a:ea typeface="SimSun" charset="-122"/>
              </a:rPr>
              <a:pPr/>
              <a:t>2</a:t>
            </a:fld>
            <a:endParaRPr lang="fr-FR" smtClean="0">
              <a:ea typeface="SimSun" charset="-122"/>
            </a:endParaRPr>
          </a:p>
        </p:txBody>
      </p:sp>
      <p:sp>
        <p:nvSpPr>
          <p:cNvPr id="78849" name="Text Box 1"/>
          <p:cNvSpPr txBox="1">
            <a:spLocks noChangeArrowheads="1"/>
          </p:cNvSpPr>
          <p:nvPr/>
        </p:nvSpPr>
        <p:spPr bwMode="auto">
          <a:xfrm>
            <a:off x="0" y="0"/>
            <a:ext cx="1644" cy="1777"/>
          </a:xfrm>
          <a:prstGeom prst="rect">
            <a:avLst/>
          </a:prstGeom>
          <a:noFill/>
          <a:ln w="9525">
            <a:noFill/>
            <a:round/>
            <a:headEnd/>
            <a:tailEnd/>
          </a:ln>
          <a:effectLst/>
        </p:spPr>
        <p:txBody>
          <a:bodyPr lIns="97488" tIns="48744" rIns="97488" bIns="48744"/>
          <a:lstStyle/>
          <a:p>
            <a:pPr hangingPunct="1">
              <a:lnSpc>
                <a:spcPct val="100000"/>
              </a:lnSpc>
              <a:buClrTx/>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defRPr/>
            </a:pPr>
            <a:fld id="{F940318B-6330-41CF-B8C0-77D51FB69A26}" type="slidenum">
              <a:rPr lang="fr-FR">
                <a:solidFill>
                  <a:srgbClr val="000000"/>
                </a:solidFill>
                <a:latin typeface="+mn-lt" charset="0"/>
                <a:ea typeface="+mn-ea" charset="0"/>
                <a:cs typeface="+mn-ea" charset="0"/>
              </a:rPr>
              <a:pPr hangingPunct="1">
                <a:lnSpc>
                  <a:spcPct val="100000"/>
                </a:lnSpc>
                <a:buClrTx/>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defRPr/>
              </a:pPr>
              <a:t>2</a:t>
            </a:fld>
            <a:endParaRPr lang="fr-FR" dirty="0">
              <a:solidFill>
                <a:srgbClr val="000000"/>
              </a:solidFill>
              <a:latin typeface="+mn-lt" charset="0"/>
              <a:ea typeface="+mn-ea" charset="0"/>
              <a:cs typeface="+mn-ea" charset="0"/>
            </a:endParaRPr>
          </a:p>
        </p:txBody>
      </p:sp>
      <p:sp>
        <p:nvSpPr>
          <p:cNvPr id="77828" name="Rectangle 2"/>
          <p:cNvSpPr>
            <a:spLocks noGrp="1" noRot="1" noChangeAspect="1" noChangeArrowheads="1" noTextEdit="1"/>
          </p:cNvSpPr>
          <p:nvPr>
            <p:ph type="sldImg"/>
          </p:nvPr>
        </p:nvSpPr>
        <p:spPr>
          <a:xfrm>
            <a:off x="992188" y="768350"/>
            <a:ext cx="5114925" cy="3836988"/>
          </a:xfrm>
          <a:solidFill>
            <a:srgbClr val="FFFFFF"/>
          </a:solidFill>
          <a:ln>
            <a:solidFill>
              <a:srgbClr val="000000"/>
            </a:solidFill>
            <a:miter lim="800000"/>
          </a:ln>
        </p:spPr>
      </p:sp>
      <p:sp>
        <p:nvSpPr>
          <p:cNvPr id="77829" name="Rectangle 3"/>
          <p:cNvSpPr>
            <a:spLocks noGrp="1" noChangeArrowheads="1"/>
          </p:cNvSpPr>
          <p:nvPr>
            <p:ph type="body" idx="1"/>
          </p:nvPr>
        </p:nvSpPr>
        <p:spPr>
          <a:xfrm>
            <a:off x="0" y="-222105"/>
            <a:ext cx="1644" cy="445988"/>
          </a:xfrm>
          <a:noFill/>
          <a:ln/>
        </p:spPr>
        <p:txBody>
          <a:bodyPr wrap="none" anchor="ctr"/>
          <a:lstStyle/>
          <a:p>
            <a:pPr eaLnBrk="1">
              <a:spcBef>
                <a:spcPct val="0"/>
              </a:spcBef>
              <a:buClrTx/>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endParaRPr lang="fr-FR" sz="2200" dirty="0" smtClean="0">
              <a:latin typeface="Arial" charset="0"/>
              <a:ea typeface="SimSun"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4146" name="Rectangle 8"/>
          <p:cNvSpPr>
            <a:spLocks noGrp="1" noChangeArrowheads="1"/>
          </p:cNvSpPr>
          <p:nvPr>
            <p:ph type="sldNum" sz="quarter"/>
          </p:nvPr>
        </p:nvSpPr>
        <p:spPr>
          <a:noFill/>
        </p:spPr>
        <p:txBody>
          <a:bodyPr/>
          <a:lstStyle/>
          <a:p>
            <a:fld id="{13ACDCA3-28C7-499F-9D07-B6C52FF7D6DC}" type="slidenum">
              <a:rPr lang="fr-FR" smtClean="0">
                <a:ea typeface="SimSun" charset="-122"/>
              </a:rPr>
              <a:pPr/>
              <a:t>20</a:t>
            </a:fld>
            <a:endParaRPr lang="fr-FR" smtClean="0">
              <a:ea typeface="SimSun" charset="-122"/>
            </a:endParaRPr>
          </a:p>
        </p:txBody>
      </p:sp>
      <p:sp>
        <p:nvSpPr>
          <p:cNvPr id="147457" name="Text Box 1"/>
          <p:cNvSpPr txBox="1">
            <a:spLocks noChangeArrowheads="1"/>
          </p:cNvSpPr>
          <p:nvPr/>
        </p:nvSpPr>
        <p:spPr bwMode="auto">
          <a:xfrm>
            <a:off x="0" y="0"/>
            <a:ext cx="1644" cy="1777"/>
          </a:xfrm>
          <a:prstGeom prst="rect">
            <a:avLst/>
          </a:prstGeom>
          <a:noFill/>
          <a:ln w="9525">
            <a:noFill/>
            <a:round/>
            <a:headEnd/>
            <a:tailEnd/>
          </a:ln>
          <a:effectLst/>
        </p:spPr>
        <p:txBody>
          <a:bodyPr lIns="97488" tIns="48744" rIns="97488" bIns="48744"/>
          <a:lstStyle/>
          <a:p>
            <a:pPr hangingPunct="1">
              <a:lnSpc>
                <a:spcPct val="100000"/>
              </a:lnSpc>
              <a:buClrTx/>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defRPr/>
            </a:pPr>
            <a:fld id="{347F9A29-24D9-43EA-89C7-A2C6BF364F7C}" type="slidenum">
              <a:rPr lang="fr-FR">
                <a:solidFill>
                  <a:srgbClr val="000000"/>
                </a:solidFill>
                <a:latin typeface="+mn-lt" charset="0"/>
                <a:ea typeface="+mn-ea" charset="0"/>
                <a:cs typeface="+mn-ea" charset="0"/>
              </a:rPr>
              <a:pPr hangingPunct="1">
                <a:lnSpc>
                  <a:spcPct val="100000"/>
                </a:lnSpc>
                <a:buClrTx/>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defRPr/>
              </a:pPr>
              <a:t>20</a:t>
            </a:fld>
            <a:endParaRPr lang="fr-FR" dirty="0">
              <a:solidFill>
                <a:srgbClr val="000000"/>
              </a:solidFill>
              <a:latin typeface="+mn-lt" charset="0"/>
              <a:ea typeface="+mn-ea" charset="0"/>
              <a:cs typeface="+mn-ea" charset="0"/>
            </a:endParaRPr>
          </a:p>
        </p:txBody>
      </p:sp>
      <p:sp>
        <p:nvSpPr>
          <p:cNvPr id="134148" name="Rectangle 2"/>
          <p:cNvSpPr>
            <a:spLocks noGrp="1" noRot="1" noChangeAspect="1" noChangeArrowheads="1" noTextEdit="1"/>
          </p:cNvSpPr>
          <p:nvPr>
            <p:ph type="sldImg"/>
          </p:nvPr>
        </p:nvSpPr>
        <p:spPr>
          <a:xfrm>
            <a:off x="992188" y="768350"/>
            <a:ext cx="5114925" cy="3836988"/>
          </a:xfrm>
          <a:solidFill>
            <a:srgbClr val="FFFFFF"/>
          </a:solidFill>
          <a:ln>
            <a:solidFill>
              <a:srgbClr val="000000"/>
            </a:solidFill>
            <a:miter lim="800000"/>
          </a:ln>
        </p:spPr>
      </p:sp>
      <p:sp>
        <p:nvSpPr>
          <p:cNvPr id="134149" name="Rectangle 3"/>
          <p:cNvSpPr>
            <a:spLocks noGrp="1" noChangeArrowheads="1"/>
          </p:cNvSpPr>
          <p:nvPr>
            <p:ph type="body" idx="1"/>
          </p:nvPr>
        </p:nvSpPr>
        <p:spPr>
          <a:xfrm>
            <a:off x="0" y="-222105"/>
            <a:ext cx="1644" cy="445988"/>
          </a:xfrm>
          <a:noFill/>
          <a:ln/>
        </p:spPr>
        <p:txBody>
          <a:bodyPr wrap="none" anchor="ctr"/>
          <a:lstStyle/>
          <a:p>
            <a:pPr eaLnBrk="1">
              <a:spcBef>
                <a:spcPct val="0"/>
              </a:spcBef>
              <a:buClrTx/>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endParaRPr lang="fr-FR" sz="2200" dirty="0" smtClean="0">
              <a:latin typeface="Arial" charset="0"/>
              <a:ea typeface="SimSun"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8"/>
          <p:cNvSpPr>
            <a:spLocks noGrp="1" noChangeArrowheads="1"/>
          </p:cNvSpPr>
          <p:nvPr>
            <p:ph type="sldNum" sz="quarter"/>
          </p:nvPr>
        </p:nvSpPr>
        <p:spPr>
          <a:noFill/>
        </p:spPr>
        <p:txBody>
          <a:bodyPr/>
          <a:lstStyle/>
          <a:p>
            <a:fld id="{6EF7DA3A-442A-4149-8772-79B08AADB25C}" type="slidenum">
              <a:rPr lang="fr-FR" smtClean="0">
                <a:ea typeface="SimSun" charset="-122"/>
              </a:rPr>
              <a:pPr/>
              <a:t>3</a:t>
            </a:fld>
            <a:endParaRPr lang="fr-FR" smtClean="0">
              <a:ea typeface="SimSun" charset="-122"/>
            </a:endParaRPr>
          </a:p>
        </p:txBody>
      </p:sp>
      <p:sp>
        <p:nvSpPr>
          <p:cNvPr id="78851" name="Rectangle 1"/>
          <p:cNvSpPr>
            <a:spLocks noGrp="1" noRot="1" noChangeAspect="1" noChangeArrowheads="1" noTextEdit="1"/>
          </p:cNvSpPr>
          <p:nvPr>
            <p:ph type="sldImg"/>
          </p:nvPr>
        </p:nvSpPr>
        <p:spPr>
          <a:xfrm>
            <a:off x="0" y="0"/>
            <a:ext cx="1588" cy="1588"/>
          </a:xfrm>
          <a:solidFill>
            <a:srgbClr val="FFFFFF"/>
          </a:solidFill>
          <a:ln>
            <a:solidFill>
              <a:srgbClr val="000000"/>
            </a:solidFill>
            <a:miter lim="800000"/>
          </a:ln>
        </p:spPr>
      </p:sp>
      <p:sp>
        <p:nvSpPr>
          <p:cNvPr id="78852" name="Text Box 2"/>
          <p:cNvSpPr>
            <a:spLocks noGrp="1" noChangeArrowheads="1"/>
          </p:cNvSpPr>
          <p:nvPr>
            <p:ph type="body" idx="1"/>
          </p:nvPr>
        </p:nvSpPr>
        <p:spPr>
          <a:xfrm>
            <a:off x="0" y="0"/>
            <a:ext cx="1644" cy="15453200"/>
          </a:xfrm>
          <a:noFill/>
          <a:ln/>
        </p:spPr>
        <p:txBody>
          <a:bodyPr lIns="97488" tIns="48744" rIns="97488" bIns="48744"/>
          <a:lstStyle/>
          <a:p>
            <a:pPr marL="0" marR="0" indent="0" algn="just"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fr-FR" sz="2000" kern="1200" dirty="0" smtClean="0">
                <a:solidFill>
                  <a:schemeClr val="tx1"/>
                </a:solidFill>
                <a:latin typeface="Times New Roman" pitchFamily="16" charset="0"/>
                <a:ea typeface="+mn-ea"/>
                <a:cs typeface="+mn-cs"/>
              </a:rPr>
              <a:t>La ville peut être considérée comme un système complexe, en raison du grand nombre de composants et d’acteurs situés à différents niveaux, ainsi que des multiples interactions entre acteurs et entre niveaux</a:t>
            </a:r>
            <a:endParaRPr lang="fr-FR" sz="2000" dirty="0" smtClean="0"/>
          </a:p>
          <a:p>
            <a:pPr algn="just"/>
            <a:endParaRPr lang="fr-FR" sz="1900" dirty="0"/>
          </a:p>
        </p:txBody>
      </p:sp>
      <p:sp>
        <p:nvSpPr>
          <p:cNvPr id="79875" name="Text Box 3"/>
          <p:cNvSpPr txBox="1">
            <a:spLocks noChangeArrowheads="1"/>
          </p:cNvSpPr>
          <p:nvPr/>
        </p:nvSpPr>
        <p:spPr bwMode="auto">
          <a:xfrm>
            <a:off x="0" y="0"/>
            <a:ext cx="1644" cy="1777"/>
          </a:xfrm>
          <a:prstGeom prst="rect">
            <a:avLst/>
          </a:prstGeom>
          <a:noFill/>
          <a:ln w="9525">
            <a:noFill/>
            <a:round/>
            <a:headEnd/>
            <a:tailEnd/>
          </a:ln>
          <a:effectLst/>
        </p:spPr>
        <p:txBody>
          <a:bodyPr lIns="97488" tIns="48744" rIns="97488" bIns="48744"/>
          <a:lstStyle/>
          <a:p>
            <a:pPr hangingPunct="1">
              <a:lnSpc>
                <a:spcPct val="100000"/>
              </a:lnSpc>
              <a:buClrTx/>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defRPr/>
            </a:pPr>
            <a:fld id="{178C874A-C623-40D5-8D9E-21D1CDA8F2A3}" type="slidenum">
              <a:rPr lang="fr-FR">
                <a:solidFill>
                  <a:srgbClr val="000000"/>
                </a:solidFill>
                <a:latin typeface="+mn-lt" charset="0"/>
                <a:ea typeface="+mn-ea" charset="0"/>
                <a:cs typeface="+mn-ea" charset="0"/>
              </a:rPr>
              <a:pPr hangingPunct="1">
                <a:lnSpc>
                  <a:spcPct val="100000"/>
                </a:lnSpc>
                <a:buClrTx/>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defRPr/>
              </a:pPr>
              <a:t>3</a:t>
            </a:fld>
            <a:endParaRPr lang="fr-FR" dirty="0">
              <a:solidFill>
                <a:srgbClr val="000000"/>
              </a:solidFill>
              <a:latin typeface="+mn-lt" charset="0"/>
              <a:ea typeface="+mn-ea" charset="0"/>
              <a:cs typeface="+mn-ea"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8"/>
          <p:cNvSpPr>
            <a:spLocks noGrp="1" noChangeArrowheads="1"/>
          </p:cNvSpPr>
          <p:nvPr>
            <p:ph type="sldNum" sz="quarter"/>
          </p:nvPr>
        </p:nvSpPr>
        <p:spPr>
          <a:noFill/>
        </p:spPr>
        <p:txBody>
          <a:bodyPr/>
          <a:lstStyle/>
          <a:p>
            <a:fld id="{6EF7DA3A-442A-4149-8772-79B08AADB25C}" type="slidenum">
              <a:rPr lang="fr-FR" smtClean="0">
                <a:ea typeface="SimSun" charset="-122"/>
              </a:rPr>
              <a:pPr/>
              <a:t>4</a:t>
            </a:fld>
            <a:endParaRPr lang="fr-FR" smtClean="0">
              <a:ea typeface="SimSun" charset="-122"/>
            </a:endParaRPr>
          </a:p>
        </p:txBody>
      </p:sp>
      <p:sp>
        <p:nvSpPr>
          <p:cNvPr id="78851" name="Rectangle 1"/>
          <p:cNvSpPr>
            <a:spLocks noGrp="1" noRot="1" noChangeAspect="1" noChangeArrowheads="1" noTextEdit="1"/>
          </p:cNvSpPr>
          <p:nvPr>
            <p:ph type="sldImg"/>
          </p:nvPr>
        </p:nvSpPr>
        <p:spPr>
          <a:xfrm>
            <a:off x="0" y="0"/>
            <a:ext cx="1588" cy="1588"/>
          </a:xfrm>
          <a:solidFill>
            <a:srgbClr val="FFFFFF"/>
          </a:solidFill>
          <a:ln>
            <a:solidFill>
              <a:srgbClr val="000000"/>
            </a:solidFill>
            <a:miter lim="800000"/>
          </a:ln>
        </p:spPr>
      </p:sp>
      <p:sp>
        <p:nvSpPr>
          <p:cNvPr id="78852" name="Text Box 2"/>
          <p:cNvSpPr>
            <a:spLocks noGrp="1" noChangeArrowheads="1"/>
          </p:cNvSpPr>
          <p:nvPr>
            <p:ph type="body" idx="1"/>
          </p:nvPr>
        </p:nvSpPr>
        <p:spPr>
          <a:xfrm>
            <a:off x="0" y="0"/>
            <a:ext cx="1644" cy="15453200"/>
          </a:xfrm>
          <a:noFill/>
          <a:ln/>
        </p:spPr>
        <p:txBody>
          <a:bodyPr lIns="97488" tIns="48744" rIns="97488" bIns="48744"/>
          <a:lstStyle/>
          <a:p>
            <a:pPr algn="just"/>
            <a:r>
              <a:rPr lang="fr-FR" sz="1900" dirty="0" smtClean="0">
                <a:solidFill>
                  <a:schemeClr val="bg1"/>
                </a:solidFill>
              </a:rPr>
              <a:t>Dans le cadre d’un programme futur d’aménagement du territoire, un cabinet de géomètres Tunisiens (TOPOSIG) souhaiterait, en collaboration avec des instituts et universités Tunisienne et Française, mettre en place un prototype de simulateur qui permettrait la réalisation des scénarios d’aménagement relatifs à la ville de </a:t>
            </a:r>
            <a:r>
              <a:rPr lang="fr-FR" sz="1900" dirty="0" err="1" smtClean="0">
                <a:solidFill>
                  <a:schemeClr val="bg1"/>
                </a:solidFill>
              </a:rPr>
              <a:t>Métouia</a:t>
            </a:r>
            <a:r>
              <a:rPr lang="fr-FR" sz="1900" dirty="0" smtClean="0">
                <a:solidFill>
                  <a:schemeClr val="bg1"/>
                </a:solidFill>
              </a:rPr>
              <a:t>.</a:t>
            </a:r>
            <a:r>
              <a:rPr lang="fr-FR" sz="1900" dirty="0" smtClean="0"/>
              <a:t> </a:t>
            </a:r>
            <a:r>
              <a:rPr lang="fr-FR" sz="1900" dirty="0" smtClean="0">
                <a:solidFill>
                  <a:schemeClr val="bg1"/>
                </a:solidFill>
              </a:rPr>
              <a:t> </a:t>
            </a:r>
            <a:endParaRPr lang="fr-FR" sz="1900" dirty="0"/>
          </a:p>
        </p:txBody>
      </p:sp>
      <p:sp>
        <p:nvSpPr>
          <p:cNvPr id="79875" name="Text Box 3"/>
          <p:cNvSpPr txBox="1">
            <a:spLocks noChangeArrowheads="1"/>
          </p:cNvSpPr>
          <p:nvPr/>
        </p:nvSpPr>
        <p:spPr bwMode="auto">
          <a:xfrm>
            <a:off x="0" y="0"/>
            <a:ext cx="1644" cy="1777"/>
          </a:xfrm>
          <a:prstGeom prst="rect">
            <a:avLst/>
          </a:prstGeom>
          <a:noFill/>
          <a:ln w="9525">
            <a:noFill/>
            <a:round/>
            <a:headEnd/>
            <a:tailEnd/>
          </a:ln>
          <a:effectLst/>
        </p:spPr>
        <p:txBody>
          <a:bodyPr lIns="97488" tIns="48744" rIns="97488" bIns="48744"/>
          <a:lstStyle/>
          <a:p>
            <a:pPr hangingPunct="1">
              <a:lnSpc>
                <a:spcPct val="100000"/>
              </a:lnSpc>
              <a:buClrTx/>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defRPr/>
            </a:pPr>
            <a:fld id="{178C874A-C623-40D5-8D9E-21D1CDA8F2A3}" type="slidenum">
              <a:rPr lang="fr-FR">
                <a:solidFill>
                  <a:srgbClr val="000000"/>
                </a:solidFill>
                <a:latin typeface="+mn-lt" charset="0"/>
                <a:ea typeface="+mn-ea" charset="0"/>
                <a:cs typeface="+mn-ea" charset="0"/>
              </a:rPr>
              <a:pPr hangingPunct="1">
                <a:lnSpc>
                  <a:spcPct val="100000"/>
                </a:lnSpc>
                <a:buClrTx/>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defRPr/>
              </a:pPr>
              <a:t>4</a:t>
            </a:fld>
            <a:endParaRPr lang="fr-FR" dirty="0">
              <a:solidFill>
                <a:srgbClr val="000000"/>
              </a:solidFill>
              <a:latin typeface="+mn-lt" charset="0"/>
              <a:ea typeface="+mn-ea" charset="0"/>
              <a:cs typeface="+mn-ea"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8"/>
          <p:cNvSpPr>
            <a:spLocks noGrp="1" noChangeArrowheads="1"/>
          </p:cNvSpPr>
          <p:nvPr>
            <p:ph type="sldNum" sz="quarter"/>
          </p:nvPr>
        </p:nvSpPr>
        <p:spPr>
          <a:noFill/>
        </p:spPr>
        <p:txBody>
          <a:bodyPr/>
          <a:lstStyle/>
          <a:p>
            <a:fld id="{008BCD08-F3B4-4E58-A00F-73781C19C9FC}" type="slidenum">
              <a:rPr lang="fr-FR" smtClean="0">
                <a:ea typeface="SimSun" charset="-122"/>
              </a:rPr>
              <a:pPr/>
              <a:t>5</a:t>
            </a:fld>
            <a:endParaRPr lang="fr-FR" smtClean="0">
              <a:ea typeface="SimSun" charset="-122"/>
            </a:endParaRPr>
          </a:p>
        </p:txBody>
      </p:sp>
      <p:sp>
        <p:nvSpPr>
          <p:cNvPr id="79875" name="Rectangle 1"/>
          <p:cNvSpPr>
            <a:spLocks noGrp="1" noRot="1" noChangeAspect="1" noChangeArrowheads="1" noTextEdit="1"/>
          </p:cNvSpPr>
          <p:nvPr>
            <p:ph type="sldImg"/>
          </p:nvPr>
        </p:nvSpPr>
        <p:spPr>
          <a:xfrm>
            <a:off x="0" y="0"/>
            <a:ext cx="1588" cy="1588"/>
          </a:xfrm>
          <a:solidFill>
            <a:srgbClr val="FFFFFF"/>
          </a:solidFill>
          <a:ln>
            <a:solidFill>
              <a:srgbClr val="000000"/>
            </a:solidFill>
            <a:miter lim="800000"/>
          </a:ln>
        </p:spPr>
      </p:sp>
      <p:sp>
        <p:nvSpPr>
          <p:cNvPr id="79876" name="Text Box 2"/>
          <p:cNvSpPr>
            <a:spLocks noGrp="1" noChangeArrowheads="1"/>
          </p:cNvSpPr>
          <p:nvPr>
            <p:ph type="body" idx="1"/>
          </p:nvPr>
        </p:nvSpPr>
        <p:spPr>
          <a:xfrm>
            <a:off x="0" y="0"/>
            <a:ext cx="1644" cy="15453200"/>
          </a:xfrm>
          <a:noFill/>
          <a:ln/>
        </p:spPr>
        <p:txBody>
          <a:bodyPr lIns="97488" tIns="48744" rIns="97488" bIns="48744"/>
          <a:lstStyle/>
          <a:p>
            <a:pPr>
              <a:tabLst>
                <a:tab pos="784128" algn="l"/>
                <a:tab pos="1568257" algn="l"/>
                <a:tab pos="2352385" algn="l"/>
                <a:tab pos="3136514" algn="l"/>
                <a:tab pos="3920642" algn="l"/>
                <a:tab pos="4704771" algn="l"/>
                <a:tab pos="5488899" algn="l"/>
                <a:tab pos="6273028" algn="l"/>
                <a:tab pos="7057156" algn="l"/>
                <a:tab pos="7841285" algn="l"/>
                <a:tab pos="8625413" algn="l"/>
              </a:tabLst>
            </a:pPr>
            <a:r>
              <a:rPr lang="fr-FR" sz="1900" b="1" dirty="0" smtClean="0">
                <a:solidFill>
                  <a:srgbClr val="808080"/>
                </a:solidFill>
                <a:latin typeface="Calibri" charset="0"/>
              </a:rPr>
              <a:t>Objectif du modèle de </a:t>
            </a:r>
            <a:r>
              <a:rPr lang="fr-FR" sz="1900" b="1" dirty="0" err="1" smtClean="0">
                <a:solidFill>
                  <a:srgbClr val="808080"/>
                </a:solidFill>
                <a:latin typeface="Calibri" charset="0"/>
              </a:rPr>
              <a:t>lowry</a:t>
            </a:r>
            <a:r>
              <a:rPr lang="fr-FR" sz="1900" dirty="0" smtClean="0">
                <a:solidFill>
                  <a:srgbClr val="808080"/>
                </a:solidFill>
                <a:latin typeface="Calibri" charset="0"/>
              </a:rPr>
              <a:t> :  </a:t>
            </a:r>
          </a:p>
          <a:p>
            <a:pPr>
              <a:tabLst>
                <a:tab pos="784128" algn="l"/>
                <a:tab pos="1568257" algn="l"/>
                <a:tab pos="2352385" algn="l"/>
                <a:tab pos="3136514" algn="l"/>
                <a:tab pos="3920642" algn="l"/>
                <a:tab pos="4704771" algn="l"/>
                <a:tab pos="5488899" algn="l"/>
                <a:tab pos="6273028" algn="l"/>
                <a:tab pos="7057156" algn="l"/>
                <a:tab pos="7841285" algn="l"/>
                <a:tab pos="8625413" algn="l"/>
              </a:tabLst>
            </a:pPr>
            <a:r>
              <a:rPr lang="fr-FR" sz="1900" dirty="0" smtClean="0">
                <a:solidFill>
                  <a:srgbClr val="808080"/>
                </a:solidFill>
                <a:latin typeface="Calibri" charset="0"/>
              </a:rPr>
              <a:t>Etudier la croissance économique des villes  (changement de variables clés telles que la structure des emplois basiques, les services, etc.... ) pour prévoir les changements des formes métropolitaines au cours du temps. </a:t>
            </a:r>
          </a:p>
          <a:p>
            <a:pPr>
              <a:tabLst>
                <a:tab pos="784128" algn="l"/>
                <a:tab pos="1568257" algn="l"/>
                <a:tab pos="2352385" algn="l"/>
                <a:tab pos="3136514" algn="l"/>
                <a:tab pos="3920642" algn="l"/>
                <a:tab pos="4704771" algn="l"/>
                <a:tab pos="5488899" algn="l"/>
                <a:tab pos="6273028" algn="l"/>
                <a:tab pos="7057156" algn="l"/>
                <a:tab pos="7841285" algn="l"/>
                <a:tab pos="8625413" algn="l"/>
              </a:tabLst>
            </a:pPr>
            <a:r>
              <a:rPr lang="fr-FR" sz="1900" b="1" dirty="0" smtClean="0">
                <a:solidFill>
                  <a:srgbClr val="808080"/>
                </a:solidFill>
                <a:latin typeface="Calibri" charset="0"/>
              </a:rPr>
              <a:t>Objectif du modèle de </a:t>
            </a:r>
            <a:r>
              <a:rPr lang="fr-FR" sz="1900" b="1" dirty="0" err="1" smtClean="0">
                <a:solidFill>
                  <a:srgbClr val="808080"/>
                </a:solidFill>
                <a:latin typeface="Calibri" charset="0"/>
              </a:rPr>
              <a:t>wilson</a:t>
            </a:r>
            <a:r>
              <a:rPr lang="fr-FR" sz="1900" b="1" dirty="0" smtClean="0">
                <a:solidFill>
                  <a:srgbClr val="808080"/>
                </a:solidFill>
                <a:latin typeface="Calibri" charset="0"/>
              </a:rPr>
              <a:t> : </a:t>
            </a:r>
          </a:p>
          <a:p>
            <a:pPr>
              <a:tabLst>
                <a:tab pos="784128" algn="l"/>
                <a:tab pos="1568257" algn="l"/>
                <a:tab pos="2352385" algn="l"/>
                <a:tab pos="3136514" algn="l"/>
                <a:tab pos="3920642" algn="l"/>
                <a:tab pos="4704771" algn="l"/>
                <a:tab pos="5488899" algn="l"/>
                <a:tab pos="6273028" algn="l"/>
                <a:tab pos="7057156" algn="l"/>
                <a:tab pos="7841285" algn="l"/>
                <a:tab pos="8625413" algn="l"/>
              </a:tabLst>
            </a:pPr>
            <a:r>
              <a:rPr lang="fr-FR" sz="1900" dirty="0" smtClean="0">
                <a:solidFill>
                  <a:srgbClr val="808080"/>
                </a:solidFill>
                <a:latin typeface="Calibri" charset="0"/>
              </a:rPr>
              <a:t>Il fonctionne sur un principe de dynamisation de modèles simples (en l’occurrence le modèle Lowry) de distribution des activités de services et de population </a:t>
            </a:r>
            <a:endParaRPr lang="fr-FR" sz="1900" dirty="0">
              <a:solidFill>
                <a:srgbClr val="808080"/>
              </a:solidFill>
              <a:latin typeface="Calibri" charset="0"/>
            </a:endParaRPr>
          </a:p>
        </p:txBody>
      </p:sp>
      <p:sp>
        <p:nvSpPr>
          <p:cNvPr id="2" name="Text Box 3"/>
          <p:cNvSpPr txBox="1">
            <a:spLocks noChangeArrowheads="1"/>
          </p:cNvSpPr>
          <p:nvPr/>
        </p:nvSpPr>
        <p:spPr bwMode="auto">
          <a:xfrm>
            <a:off x="0" y="0"/>
            <a:ext cx="1644" cy="1777"/>
          </a:xfrm>
          <a:prstGeom prst="rect">
            <a:avLst/>
          </a:prstGeom>
          <a:noFill/>
          <a:ln w="9525">
            <a:noFill/>
            <a:round/>
            <a:headEnd/>
            <a:tailEnd/>
          </a:ln>
          <a:effectLst/>
        </p:spPr>
        <p:txBody>
          <a:bodyPr lIns="97488" tIns="48744" rIns="97488" bIns="48744"/>
          <a:lstStyle/>
          <a:p>
            <a:pPr hangingPunct="1">
              <a:lnSpc>
                <a:spcPct val="100000"/>
              </a:lnSpc>
              <a:buClrTx/>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defRPr/>
            </a:pPr>
            <a:fld id="{F496A986-524D-4CC6-93B9-FF301ECC17AA}" type="slidenum">
              <a:rPr lang="fr-FR">
                <a:solidFill>
                  <a:srgbClr val="000000"/>
                </a:solidFill>
                <a:latin typeface="+mn-lt" charset="0"/>
                <a:ea typeface="+mn-ea" charset="0"/>
                <a:cs typeface="+mn-ea" charset="0"/>
              </a:rPr>
              <a:pPr hangingPunct="1">
                <a:lnSpc>
                  <a:spcPct val="100000"/>
                </a:lnSpc>
                <a:buClrTx/>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defRPr/>
              </a:pPr>
              <a:t>5</a:t>
            </a:fld>
            <a:endParaRPr lang="fr-FR" dirty="0">
              <a:solidFill>
                <a:srgbClr val="000000"/>
              </a:solidFill>
              <a:latin typeface="+mn-lt" charset="0"/>
              <a:ea typeface="+mn-ea" charset="0"/>
              <a:cs typeface="+mn-ea"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8"/>
          <p:cNvSpPr>
            <a:spLocks noGrp="1" noChangeArrowheads="1"/>
          </p:cNvSpPr>
          <p:nvPr>
            <p:ph type="sldNum"/>
          </p:nvPr>
        </p:nvSpPr>
        <p:spPr>
          <a:ln/>
        </p:spPr>
        <p:txBody>
          <a:bodyPr/>
          <a:lstStyle/>
          <a:p>
            <a:fld id="{CC922E73-82F8-4B04-B68C-D7B67AB8EDB4}" type="slidenum">
              <a:rPr lang="fr-FR"/>
              <a:pPr/>
              <a:t>6</a:t>
            </a:fld>
            <a:endParaRPr lang="fr-FR"/>
          </a:p>
        </p:txBody>
      </p:sp>
      <p:sp>
        <p:nvSpPr>
          <p:cNvPr id="95233" name="Rectangle 1"/>
          <p:cNvSpPr txBox="1">
            <a:spLocks noGrp="1" noRot="1" noChangeAspect="1" noChangeArrowheads="1"/>
          </p:cNvSpPr>
          <p:nvPr>
            <p:ph type="sldImg"/>
          </p:nvPr>
        </p:nvSpPr>
        <p:spPr bwMode="auto">
          <a:xfrm>
            <a:off x="0" y="0"/>
            <a:ext cx="1588" cy="1588"/>
          </a:xfrm>
          <a:prstGeom prst="rect">
            <a:avLst/>
          </a:prstGeom>
          <a:solidFill>
            <a:srgbClr val="FFFFFF"/>
          </a:solidFill>
          <a:ln>
            <a:solidFill>
              <a:srgbClr val="000000"/>
            </a:solidFill>
            <a:miter lim="800000"/>
            <a:headEnd/>
            <a:tailEnd/>
          </a:ln>
        </p:spPr>
      </p:sp>
      <p:sp>
        <p:nvSpPr>
          <p:cNvPr id="95234" name="Text Box 2"/>
          <p:cNvSpPr txBox="1">
            <a:spLocks noGrp="1" noChangeArrowheads="1"/>
          </p:cNvSpPr>
          <p:nvPr>
            <p:ph type="body" idx="1"/>
          </p:nvPr>
        </p:nvSpPr>
        <p:spPr bwMode="auto">
          <a:xfrm>
            <a:off x="0" y="0"/>
            <a:ext cx="1644" cy="15453200"/>
          </a:xfrm>
          <a:prstGeom prst="rect">
            <a:avLst/>
          </a:prstGeom>
          <a:noFill/>
          <a:ln>
            <a:round/>
            <a:headEnd/>
            <a:tailEnd/>
          </a:ln>
        </p:spPr>
        <p:txBody>
          <a:bodyPr lIns="97488" tIns="48744" rIns="97488" bIns="48744"/>
          <a:lstStyle/>
          <a:p>
            <a:pPr eaLnBrk="1">
              <a:spcBef>
                <a:spcPct val="0"/>
              </a:spcBef>
              <a:buClrTx/>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r>
              <a:rPr lang="fr-FR" sz="1900" dirty="0">
                <a:latin typeface="Arial" charset="0"/>
                <a:ea typeface="SimSun" charset="0"/>
                <a:cs typeface="SimSun" charset="0"/>
              </a:rPr>
              <a:t>En d'autre termes, lorsque l'on veut modéliser un système, on conçoit un certain nombre de règles d'évolution, puis l'on simule le système en itérant ces règles jusqu'à obtenir un résultat structuré. Un </a:t>
            </a:r>
            <a:r>
              <a:rPr lang="fr-FR" sz="1900" b="1" dirty="0">
                <a:latin typeface="Arial" charset="0"/>
                <a:ea typeface="SimSun" charset="0"/>
                <a:cs typeface="SimSun" charset="0"/>
              </a:rPr>
              <a:t>système</a:t>
            </a:r>
            <a:r>
              <a:rPr lang="fr-FR" sz="1900" dirty="0">
                <a:latin typeface="Arial" charset="0"/>
                <a:ea typeface="SimSun" charset="0"/>
                <a:cs typeface="SimSun" charset="0"/>
              </a:rPr>
              <a:t> est dit </a:t>
            </a:r>
            <a:r>
              <a:rPr lang="fr-FR" sz="1900" b="1" dirty="0">
                <a:latin typeface="Arial" charset="0"/>
                <a:ea typeface="SimSun" charset="0"/>
                <a:cs typeface="SimSun" charset="0"/>
              </a:rPr>
              <a:t>complexe</a:t>
            </a:r>
            <a:r>
              <a:rPr lang="fr-FR" sz="1900" dirty="0">
                <a:latin typeface="Arial" charset="0"/>
                <a:ea typeface="SimSun" charset="0"/>
                <a:cs typeface="SimSun" charset="0"/>
              </a:rPr>
              <a:t> si le résultat final n'est pas prédictible directement en connaissant les règles.</a:t>
            </a:r>
          </a:p>
        </p:txBody>
      </p:sp>
      <p:sp>
        <p:nvSpPr>
          <p:cNvPr id="95235" name="Text Box 3"/>
          <p:cNvSpPr txBox="1">
            <a:spLocks noChangeArrowheads="1"/>
          </p:cNvSpPr>
          <p:nvPr/>
        </p:nvSpPr>
        <p:spPr bwMode="auto">
          <a:xfrm>
            <a:off x="0" y="0"/>
            <a:ext cx="1644" cy="1777"/>
          </a:xfrm>
          <a:prstGeom prst="rect">
            <a:avLst/>
          </a:prstGeom>
          <a:noFill/>
          <a:ln w="9525">
            <a:noFill/>
            <a:round/>
            <a:headEnd/>
            <a:tailEnd/>
          </a:ln>
          <a:effectLst/>
        </p:spPr>
        <p:txBody>
          <a:bodyPr lIns="97488" tIns="48744" rIns="97488" bIns="48744"/>
          <a:lstStyle/>
          <a:p>
            <a:pPr hangingPunct="1">
              <a:lnSpc>
                <a:spcPct val="100000"/>
              </a:lnSpc>
              <a:buClrTx/>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fld id="{29ACF630-FA54-4589-B4BC-14043A1CFC98}" type="slidenum">
              <a:rPr lang="fr-FR">
                <a:solidFill>
                  <a:srgbClr val="000000"/>
                </a:solidFill>
                <a:latin typeface="+mn-lt" charset="0"/>
                <a:ea typeface="+mn-ea" charset="0"/>
                <a:cs typeface="+mn-ea" charset="0"/>
              </a:rPr>
              <a:pPr hangingPunct="1">
                <a:lnSpc>
                  <a:spcPct val="100000"/>
                </a:lnSpc>
                <a:buClrTx/>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t>6</a:t>
            </a:fld>
            <a:endParaRPr lang="fr-FR" dirty="0">
              <a:solidFill>
                <a:srgbClr val="000000"/>
              </a:solidFill>
              <a:latin typeface="+mn-lt" charset="0"/>
              <a:ea typeface="+mn-ea" charset="0"/>
              <a:cs typeface="+mn-ea"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8"/>
          <p:cNvSpPr>
            <a:spLocks noGrp="1" noChangeArrowheads="1"/>
          </p:cNvSpPr>
          <p:nvPr>
            <p:ph type="sldNum"/>
          </p:nvPr>
        </p:nvSpPr>
        <p:spPr>
          <a:ln/>
        </p:spPr>
        <p:txBody>
          <a:bodyPr/>
          <a:lstStyle/>
          <a:p>
            <a:fld id="{CC922E73-82F8-4B04-B68C-D7B67AB8EDB4}" type="slidenum">
              <a:rPr lang="fr-FR"/>
              <a:pPr/>
              <a:t>7</a:t>
            </a:fld>
            <a:endParaRPr lang="fr-FR"/>
          </a:p>
        </p:txBody>
      </p:sp>
      <p:sp>
        <p:nvSpPr>
          <p:cNvPr id="95233" name="Rectangle 1"/>
          <p:cNvSpPr txBox="1">
            <a:spLocks noGrp="1" noRot="1" noChangeAspect="1" noChangeArrowheads="1"/>
          </p:cNvSpPr>
          <p:nvPr>
            <p:ph type="sldImg"/>
          </p:nvPr>
        </p:nvSpPr>
        <p:spPr bwMode="auto">
          <a:xfrm>
            <a:off x="0" y="0"/>
            <a:ext cx="1588" cy="1588"/>
          </a:xfrm>
          <a:prstGeom prst="rect">
            <a:avLst/>
          </a:prstGeom>
          <a:solidFill>
            <a:srgbClr val="FFFFFF"/>
          </a:solidFill>
          <a:ln>
            <a:solidFill>
              <a:srgbClr val="000000"/>
            </a:solidFill>
            <a:miter lim="800000"/>
            <a:headEnd/>
            <a:tailEnd/>
          </a:ln>
        </p:spPr>
      </p:sp>
      <p:sp>
        <p:nvSpPr>
          <p:cNvPr id="95234" name="Text Box 2"/>
          <p:cNvSpPr txBox="1">
            <a:spLocks noGrp="1" noChangeArrowheads="1"/>
          </p:cNvSpPr>
          <p:nvPr>
            <p:ph type="body" idx="1"/>
          </p:nvPr>
        </p:nvSpPr>
        <p:spPr bwMode="auto">
          <a:xfrm>
            <a:off x="0" y="0"/>
            <a:ext cx="1644" cy="15453200"/>
          </a:xfrm>
          <a:prstGeom prst="rect">
            <a:avLst/>
          </a:prstGeom>
          <a:noFill/>
          <a:ln>
            <a:round/>
            <a:headEnd/>
            <a:tailEnd/>
          </a:ln>
        </p:spPr>
        <p:txBody>
          <a:bodyPr lIns="97488" tIns="48744" rIns="97488" bIns="48744"/>
          <a:lstStyle/>
          <a:p>
            <a:pPr eaLnBrk="1">
              <a:spcBef>
                <a:spcPct val="0"/>
              </a:spcBef>
              <a:buClrTx/>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r>
              <a:rPr lang="fr-FR" sz="1900" dirty="0">
                <a:latin typeface="Arial" charset="0"/>
                <a:ea typeface="SimSun" charset="0"/>
                <a:cs typeface="SimSun" charset="0"/>
              </a:rPr>
              <a:t>En d'autre termes, lorsque l'on veut modéliser un système, on conçoit un certain nombre de règles d'évolution, puis l'on simule le système en itérant ces règles jusqu'à obtenir un résultat structuré. Un </a:t>
            </a:r>
            <a:r>
              <a:rPr lang="fr-FR" sz="1900" b="1" dirty="0">
                <a:latin typeface="Arial" charset="0"/>
                <a:ea typeface="SimSun" charset="0"/>
                <a:cs typeface="SimSun" charset="0"/>
              </a:rPr>
              <a:t>système</a:t>
            </a:r>
            <a:r>
              <a:rPr lang="fr-FR" sz="1900" dirty="0">
                <a:latin typeface="Arial" charset="0"/>
                <a:ea typeface="SimSun" charset="0"/>
                <a:cs typeface="SimSun" charset="0"/>
              </a:rPr>
              <a:t> est dit </a:t>
            </a:r>
            <a:r>
              <a:rPr lang="fr-FR" sz="1900" b="1" dirty="0">
                <a:latin typeface="Arial" charset="0"/>
                <a:ea typeface="SimSun" charset="0"/>
                <a:cs typeface="SimSun" charset="0"/>
              </a:rPr>
              <a:t>complexe</a:t>
            </a:r>
            <a:r>
              <a:rPr lang="fr-FR" sz="1900" dirty="0">
                <a:latin typeface="Arial" charset="0"/>
                <a:ea typeface="SimSun" charset="0"/>
                <a:cs typeface="SimSun" charset="0"/>
              </a:rPr>
              <a:t> si le résultat final n'est pas prédictible directement en connaissant les règles.</a:t>
            </a:r>
          </a:p>
        </p:txBody>
      </p:sp>
      <p:sp>
        <p:nvSpPr>
          <p:cNvPr id="95235" name="Text Box 3"/>
          <p:cNvSpPr txBox="1">
            <a:spLocks noChangeArrowheads="1"/>
          </p:cNvSpPr>
          <p:nvPr/>
        </p:nvSpPr>
        <p:spPr bwMode="auto">
          <a:xfrm>
            <a:off x="0" y="0"/>
            <a:ext cx="1644" cy="1777"/>
          </a:xfrm>
          <a:prstGeom prst="rect">
            <a:avLst/>
          </a:prstGeom>
          <a:noFill/>
          <a:ln w="9525">
            <a:noFill/>
            <a:round/>
            <a:headEnd/>
            <a:tailEnd/>
          </a:ln>
          <a:effectLst/>
        </p:spPr>
        <p:txBody>
          <a:bodyPr lIns="97488" tIns="48744" rIns="97488" bIns="48744"/>
          <a:lstStyle/>
          <a:p>
            <a:pPr hangingPunct="1">
              <a:lnSpc>
                <a:spcPct val="100000"/>
              </a:lnSpc>
              <a:buClrTx/>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fld id="{29ACF630-FA54-4589-B4BC-14043A1CFC98}" type="slidenum">
              <a:rPr lang="fr-FR">
                <a:solidFill>
                  <a:srgbClr val="000000"/>
                </a:solidFill>
                <a:latin typeface="+mn-lt" charset="0"/>
                <a:ea typeface="+mn-ea" charset="0"/>
                <a:cs typeface="+mn-ea" charset="0"/>
              </a:rPr>
              <a:pPr hangingPunct="1">
                <a:lnSpc>
                  <a:spcPct val="100000"/>
                </a:lnSpc>
                <a:buClrTx/>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t>7</a:t>
            </a:fld>
            <a:endParaRPr lang="fr-FR" dirty="0">
              <a:solidFill>
                <a:srgbClr val="000000"/>
              </a:solidFill>
              <a:latin typeface="+mn-lt" charset="0"/>
              <a:ea typeface="+mn-ea" charset="0"/>
              <a:cs typeface="+mn-ea"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8"/>
          <p:cNvSpPr>
            <a:spLocks noGrp="1" noChangeArrowheads="1"/>
          </p:cNvSpPr>
          <p:nvPr>
            <p:ph type="sldNum"/>
          </p:nvPr>
        </p:nvSpPr>
        <p:spPr>
          <a:ln/>
        </p:spPr>
        <p:txBody>
          <a:bodyPr/>
          <a:lstStyle/>
          <a:p>
            <a:fld id="{CC922E73-82F8-4B04-B68C-D7B67AB8EDB4}" type="slidenum">
              <a:rPr lang="fr-FR"/>
              <a:pPr/>
              <a:t>8</a:t>
            </a:fld>
            <a:endParaRPr lang="fr-FR"/>
          </a:p>
        </p:txBody>
      </p:sp>
      <p:sp>
        <p:nvSpPr>
          <p:cNvPr id="95233" name="Rectangle 1"/>
          <p:cNvSpPr txBox="1">
            <a:spLocks noGrp="1" noRot="1" noChangeAspect="1" noChangeArrowheads="1"/>
          </p:cNvSpPr>
          <p:nvPr>
            <p:ph type="sldImg"/>
          </p:nvPr>
        </p:nvSpPr>
        <p:spPr bwMode="auto">
          <a:xfrm>
            <a:off x="0" y="0"/>
            <a:ext cx="1588" cy="1588"/>
          </a:xfrm>
          <a:prstGeom prst="rect">
            <a:avLst/>
          </a:prstGeom>
          <a:solidFill>
            <a:srgbClr val="FFFFFF"/>
          </a:solidFill>
          <a:ln>
            <a:solidFill>
              <a:srgbClr val="000000"/>
            </a:solidFill>
            <a:miter lim="800000"/>
            <a:headEnd/>
            <a:tailEnd/>
          </a:ln>
        </p:spPr>
      </p:sp>
      <p:sp>
        <p:nvSpPr>
          <p:cNvPr id="95234" name="Text Box 2"/>
          <p:cNvSpPr txBox="1">
            <a:spLocks noGrp="1" noChangeArrowheads="1"/>
          </p:cNvSpPr>
          <p:nvPr>
            <p:ph type="body" idx="1"/>
          </p:nvPr>
        </p:nvSpPr>
        <p:spPr bwMode="auto">
          <a:xfrm>
            <a:off x="0" y="0"/>
            <a:ext cx="1644" cy="15453200"/>
          </a:xfrm>
          <a:prstGeom prst="rect">
            <a:avLst/>
          </a:prstGeom>
          <a:noFill/>
          <a:ln>
            <a:round/>
            <a:headEnd/>
            <a:tailEnd/>
          </a:ln>
        </p:spPr>
        <p:txBody>
          <a:bodyPr lIns="97488" tIns="48744" rIns="97488" bIns="48744"/>
          <a:lstStyle/>
          <a:p>
            <a:pPr eaLnBrk="1">
              <a:spcBef>
                <a:spcPct val="0"/>
              </a:spcBef>
              <a:buClrTx/>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r>
              <a:rPr lang="fr-FR" sz="1900" dirty="0">
                <a:latin typeface="Arial" charset="0"/>
                <a:ea typeface="SimSun" charset="0"/>
                <a:cs typeface="SimSun" charset="0"/>
              </a:rPr>
              <a:t>En d'autre termes, lorsque l'on veut modéliser un système, on conçoit un certain nombre de règles d'évolution, puis l'on simule le système en itérant ces règles jusqu'à obtenir un résultat structuré. Un </a:t>
            </a:r>
            <a:r>
              <a:rPr lang="fr-FR" sz="1900" b="1" dirty="0">
                <a:latin typeface="Arial" charset="0"/>
                <a:ea typeface="SimSun" charset="0"/>
                <a:cs typeface="SimSun" charset="0"/>
              </a:rPr>
              <a:t>système</a:t>
            </a:r>
            <a:r>
              <a:rPr lang="fr-FR" sz="1900" dirty="0">
                <a:latin typeface="Arial" charset="0"/>
                <a:ea typeface="SimSun" charset="0"/>
                <a:cs typeface="SimSun" charset="0"/>
              </a:rPr>
              <a:t> est dit </a:t>
            </a:r>
            <a:r>
              <a:rPr lang="fr-FR" sz="1900" b="1" dirty="0">
                <a:latin typeface="Arial" charset="0"/>
                <a:ea typeface="SimSun" charset="0"/>
                <a:cs typeface="SimSun" charset="0"/>
              </a:rPr>
              <a:t>complexe</a:t>
            </a:r>
            <a:r>
              <a:rPr lang="fr-FR" sz="1900" dirty="0">
                <a:latin typeface="Arial" charset="0"/>
                <a:ea typeface="SimSun" charset="0"/>
                <a:cs typeface="SimSun" charset="0"/>
              </a:rPr>
              <a:t> si le résultat final n'est pas prédictible directement en connaissant les règles.</a:t>
            </a:r>
          </a:p>
        </p:txBody>
      </p:sp>
      <p:sp>
        <p:nvSpPr>
          <p:cNvPr id="95235" name="Text Box 3"/>
          <p:cNvSpPr txBox="1">
            <a:spLocks noChangeArrowheads="1"/>
          </p:cNvSpPr>
          <p:nvPr/>
        </p:nvSpPr>
        <p:spPr bwMode="auto">
          <a:xfrm>
            <a:off x="0" y="0"/>
            <a:ext cx="1644" cy="1777"/>
          </a:xfrm>
          <a:prstGeom prst="rect">
            <a:avLst/>
          </a:prstGeom>
          <a:noFill/>
          <a:ln w="9525">
            <a:noFill/>
            <a:round/>
            <a:headEnd/>
            <a:tailEnd/>
          </a:ln>
          <a:effectLst/>
        </p:spPr>
        <p:txBody>
          <a:bodyPr lIns="97488" tIns="48744" rIns="97488" bIns="48744"/>
          <a:lstStyle/>
          <a:p>
            <a:pPr hangingPunct="1">
              <a:lnSpc>
                <a:spcPct val="100000"/>
              </a:lnSpc>
              <a:buClrTx/>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fld id="{29ACF630-FA54-4589-B4BC-14043A1CFC98}" type="slidenum">
              <a:rPr lang="fr-FR">
                <a:solidFill>
                  <a:srgbClr val="000000"/>
                </a:solidFill>
                <a:latin typeface="+mn-lt" charset="0"/>
                <a:ea typeface="+mn-ea" charset="0"/>
                <a:cs typeface="+mn-ea" charset="0"/>
              </a:rPr>
              <a:pPr hangingPunct="1">
                <a:lnSpc>
                  <a:spcPct val="100000"/>
                </a:lnSpc>
                <a:buClrTx/>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t>8</a:t>
            </a:fld>
            <a:endParaRPr lang="fr-FR" dirty="0">
              <a:solidFill>
                <a:srgbClr val="000000"/>
              </a:solidFill>
              <a:latin typeface="+mn-lt" charset="0"/>
              <a:ea typeface="+mn-ea" charset="0"/>
              <a:cs typeface="+mn-ea"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8"/>
          <p:cNvSpPr>
            <a:spLocks noGrp="1" noChangeArrowheads="1"/>
          </p:cNvSpPr>
          <p:nvPr>
            <p:ph type="sldNum"/>
          </p:nvPr>
        </p:nvSpPr>
        <p:spPr>
          <a:ln/>
        </p:spPr>
        <p:txBody>
          <a:bodyPr/>
          <a:lstStyle/>
          <a:p>
            <a:fld id="{CC922E73-82F8-4B04-B68C-D7B67AB8EDB4}" type="slidenum">
              <a:rPr lang="fr-FR"/>
              <a:pPr/>
              <a:t>9</a:t>
            </a:fld>
            <a:endParaRPr lang="fr-FR"/>
          </a:p>
        </p:txBody>
      </p:sp>
      <p:sp>
        <p:nvSpPr>
          <p:cNvPr id="95233" name="Rectangle 1"/>
          <p:cNvSpPr txBox="1">
            <a:spLocks noGrp="1" noRot="1" noChangeAspect="1" noChangeArrowheads="1"/>
          </p:cNvSpPr>
          <p:nvPr>
            <p:ph type="sldImg"/>
          </p:nvPr>
        </p:nvSpPr>
        <p:spPr bwMode="auto">
          <a:xfrm>
            <a:off x="0" y="0"/>
            <a:ext cx="1588" cy="1588"/>
          </a:xfrm>
          <a:prstGeom prst="rect">
            <a:avLst/>
          </a:prstGeom>
          <a:solidFill>
            <a:srgbClr val="FFFFFF"/>
          </a:solidFill>
          <a:ln>
            <a:solidFill>
              <a:srgbClr val="000000"/>
            </a:solidFill>
            <a:miter lim="800000"/>
            <a:headEnd/>
            <a:tailEnd/>
          </a:ln>
        </p:spPr>
      </p:sp>
      <p:sp>
        <p:nvSpPr>
          <p:cNvPr id="95234" name="Text Box 2"/>
          <p:cNvSpPr txBox="1">
            <a:spLocks noGrp="1" noChangeArrowheads="1"/>
          </p:cNvSpPr>
          <p:nvPr>
            <p:ph type="body" idx="1"/>
          </p:nvPr>
        </p:nvSpPr>
        <p:spPr bwMode="auto">
          <a:xfrm>
            <a:off x="0" y="0"/>
            <a:ext cx="1644" cy="15453200"/>
          </a:xfrm>
          <a:prstGeom prst="rect">
            <a:avLst/>
          </a:prstGeom>
          <a:noFill/>
          <a:ln>
            <a:round/>
            <a:headEnd/>
            <a:tailEnd/>
          </a:ln>
        </p:spPr>
        <p:txBody>
          <a:bodyPr lIns="97488" tIns="48744" rIns="97488" bIns="48744"/>
          <a:lstStyle/>
          <a:p>
            <a:pPr eaLnBrk="1">
              <a:spcBef>
                <a:spcPct val="0"/>
              </a:spcBef>
              <a:buClrTx/>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r>
              <a:rPr lang="fr-FR" sz="1900" dirty="0">
                <a:latin typeface="Arial" charset="0"/>
                <a:ea typeface="SimSun" charset="0"/>
                <a:cs typeface="SimSun" charset="0"/>
              </a:rPr>
              <a:t>En d'autre termes, lorsque l'on veut modéliser un système, on conçoit un certain nombre de règles d'évolution, puis l'on simule le système en itérant ces règles jusqu'à obtenir un résultat structuré. Un </a:t>
            </a:r>
            <a:r>
              <a:rPr lang="fr-FR" sz="1900" b="1" dirty="0">
                <a:latin typeface="Arial" charset="0"/>
                <a:ea typeface="SimSun" charset="0"/>
                <a:cs typeface="SimSun" charset="0"/>
              </a:rPr>
              <a:t>système</a:t>
            </a:r>
            <a:r>
              <a:rPr lang="fr-FR" sz="1900" dirty="0">
                <a:latin typeface="Arial" charset="0"/>
                <a:ea typeface="SimSun" charset="0"/>
                <a:cs typeface="SimSun" charset="0"/>
              </a:rPr>
              <a:t> est dit </a:t>
            </a:r>
            <a:r>
              <a:rPr lang="fr-FR" sz="1900" b="1" dirty="0">
                <a:latin typeface="Arial" charset="0"/>
                <a:ea typeface="SimSun" charset="0"/>
                <a:cs typeface="SimSun" charset="0"/>
              </a:rPr>
              <a:t>complexe</a:t>
            </a:r>
            <a:r>
              <a:rPr lang="fr-FR" sz="1900" dirty="0">
                <a:latin typeface="Arial" charset="0"/>
                <a:ea typeface="SimSun" charset="0"/>
                <a:cs typeface="SimSun" charset="0"/>
              </a:rPr>
              <a:t> si le résultat final n'est pas prédictible directement en connaissant les règles.</a:t>
            </a:r>
          </a:p>
        </p:txBody>
      </p:sp>
      <p:sp>
        <p:nvSpPr>
          <p:cNvPr id="95235" name="Text Box 3"/>
          <p:cNvSpPr txBox="1">
            <a:spLocks noChangeArrowheads="1"/>
          </p:cNvSpPr>
          <p:nvPr/>
        </p:nvSpPr>
        <p:spPr bwMode="auto">
          <a:xfrm>
            <a:off x="0" y="0"/>
            <a:ext cx="1644" cy="1777"/>
          </a:xfrm>
          <a:prstGeom prst="rect">
            <a:avLst/>
          </a:prstGeom>
          <a:noFill/>
          <a:ln w="9525">
            <a:noFill/>
            <a:round/>
            <a:headEnd/>
            <a:tailEnd/>
          </a:ln>
          <a:effectLst/>
        </p:spPr>
        <p:txBody>
          <a:bodyPr lIns="97488" tIns="48744" rIns="97488" bIns="48744"/>
          <a:lstStyle/>
          <a:p>
            <a:pPr hangingPunct="1">
              <a:lnSpc>
                <a:spcPct val="100000"/>
              </a:lnSpc>
              <a:buClrTx/>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fld id="{29ACF630-FA54-4589-B4BC-14043A1CFC98}" type="slidenum">
              <a:rPr lang="fr-FR">
                <a:solidFill>
                  <a:srgbClr val="000000"/>
                </a:solidFill>
                <a:latin typeface="+mn-lt" charset="0"/>
                <a:ea typeface="+mn-ea" charset="0"/>
                <a:cs typeface="+mn-ea" charset="0"/>
              </a:rPr>
              <a:pPr hangingPunct="1">
                <a:lnSpc>
                  <a:spcPct val="100000"/>
                </a:lnSpc>
                <a:buClrTx/>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t>9</a:t>
            </a:fld>
            <a:endParaRPr lang="fr-FR" dirty="0">
              <a:solidFill>
                <a:srgbClr val="000000"/>
              </a:solidFill>
              <a:latin typeface="+mn-lt" charset="0"/>
              <a:ea typeface="+mn-ea" charset="0"/>
              <a:cs typeface="+mn-ea"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3"/>
          <p:cNvSpPr>
            <a:spLocks noGrp="1" noChangeArrowheads="1"/>
          </p:cNvSpPr>
          <p:nvPr>
            <p:ph type="dt" idx="10"/>
          </p:nvPr>
        </p:nvSpPr>
        <p:spPr>
          <a:ln/>
        </p:spPr>
        <p:txBody>
          <a:bodyPr/>
          <a:lstStyle>
            <a:lvl1pPr>
              <a:defRPr/>
            </a:lvl1pPr>
          </a:lstStyle>
          <a:p>
            <a:pPr>
              <a:defRPr/>
            </a:pPr>
            <a:r>
              <a:rPr lang="fr-FR"/>
              <a:t>06/04/2011</a:t>
            </a:r>
          </a:p>
        </p:txBody>
      </p:sp>
      <p:sp>
        <p:nvSpPr>
          <p:cNvPr id="5" name="Rectangle 5"/>
          <p:cNvSpPr>
            <a:spLocks noGrp="1" noChangeArrowheads="1"/>
          </p:cNvSpPr>
          <p:nvPr>
            <p:ph type="sldNum" idx="11"/>
          </p:nvPr>
        </p:nvSpPr>
        <p:spPr>
          <a:ln/>
        </p:spPr>
        <p:txBody>
          <a:bodyPr/>
          <a:lstStyle>
            <a:lvl1pPr>
              <a:defRPr/>
            </a:lvl1pPr>
          </a:lstStyle>
          <a:p>
            <a:pPr>
              <a:defRPr/>
            </a:pPr>
            <a:fld id="{8FD51C8C-4B5E-45CD-8F94-82267CC314F3}"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3"/>
          <p:cNvSpPr>
            <a:spLocks noGrp="1" noChangeArrowheads="1"/>
          </p:cNvSpPr>
          <p:nvPr>
            <p:ph type="dt" idx="10"/>
          </p:nvPr>
        </p:nvSpPr>
        <p:spPr>
          <a:ln/>
        </p:spPr>
        <p:txBody>
          <a:bodyPr/>
          <a:lstStyle>
            <a:lvl1pPr>
              <a:defRPr/>
            </a:lvl1pPr>
          </a:lstStyle>
          <a:p>
            <a:pPr>
              <a:defRPr/>
            </a:pPr>
            <a:r>
              <a:rPr lang="fr-FR"/>
              <a:t>06/04/2011</a:t>
            </a:r>
          </a:p>
        </p:txBody>
      </p:sp>
      <p:sp>
        <p:nvSpPr>
          <p:cNvPr id="5" name="Rectangle 5"/>
          <p:cNvSpPr>
            <a:spLocks noGrp="1" noChangeArrowheads="1"/>
          </p:cNvSpPr>
          <p:nvPr>
            <p:ph type="sldNum" idx="11"/>
          </p:nvPr>
        </p:nvSpPr>
        <p:spPr>
          <a:ln/>
        </p:spPr>
        <p:txBody>
          <a:bodyPr/>
          <a:lstStyle>
            <a:lvl1pPr>
              <a:defRPr/>
            </a:lvl1pPr>
          </a:lstStyle>
          <a:p>
            <a:pPr>
              <a:defRPr/>
            </a:pPr>
            <a:fld id="{BBD8301C-45BB-4A38-BCE9-9C7D553C388F}"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6225" y="274638"/>
            <a:ext cx="2055813" cy="5846762"/>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6625" cy="5846762"/>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3"/>
          <p:cNvSpPr>
            <a:spLocks noGrp="1" noChangeArrowheads="1"/>
          </p:cNvSpPr>
          <p:nvPr>
            <p:ph type="dt" idx="10"/>
          </p:nvPr>
        </p:nvSpPr>
        <p:spPr>
          <a:ln/>
        </p:spPr>
        <p:txBody>
          <a:bodyPr/>
          <a:lstStyle>
            <a:lvl1pPr>
              <a:defRPr/>
            </a:lvl1pPr>
          </a:lstStyle>
          <a:p>
            <a:pPr>
              <a:defRPr/>
            </a:pPr>
            <a:r>
              <a:rPr lang="fr-FR"/>
              <a:t>06/04/2011</a:t>
            </a:r>
          </a:p>
        </p:txBody>
      </p:sp>
      <p:sp>
        <p:nvSpPr>
          <p:cNvPr id="5" name="Rectangle 5"/>
          <p:cNvSpPr>
            <a:spLocks noGrp="1" noChangeArrowheads="1"/>
          </p:cNvSpPr>
          <p:nvPr>
            <p:ph type="sldNum" idx="11"/>
          </p:nvPr>
        </p:nvSpPr>
        <p:spPr>
          <a:ln/>
        </p:spPr>
        <p:txBody>
          <a:bodyPr/>
          <a:lstStyle>
            <a:lvl1pPr>
              <a:defRPr/>
            </a:lvl1pPr>
          </a:lstStyle>
          <a:p>
            <a:pPr>
              <a:defRPr/>
            </a:pPr>
            <a:fld id="{898FE837-6FCC-456E-BE91-734BA954F803}" type="slidenum">
              <a:rPr lang="fr-FR"/>
              <a:pPr>
                <a:defRPr/>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85800" y="2130425"/>
            <a:ext cx="7767638" cy="1465263"/>
          </a:xfrm>
        </p:spPr>
        <p:txBody>
          <a:bodyPr/>
          <a:lstStyle/>
          <a:p>
            <a:r>
              <a:rPr lang="fr-FR" smtClean="0"/>
              <a:t>Cliquez pour modifier le style du titre</a:t>
            </a:r>
            <a:endParaRPr lang="fr-FR"/>
          </a:p>
        </p:txBody>
      </p:sp>
      <p:sp>
        <p:nvSpPr>
          <p:cNvPr id="3" name="Espace réservé de la date 2"/>
          <p:cNvSpPr>
            <a:spLocks noGrp="1"/>
          </p:cNvSpPr>
          <p:nvPr>
            <p:ph type="dt" idx="10"/>
          </p:nvPr>
        </p:nvSpPr>
        <p:spPr>
          <a:xfrm>
            <a:off x="457200" y="6356350"/>
            <a:ext cx="2128838" cy="363538"/>
          </a:xfrm>
        </p:spPr>
        <p:txBody>
          <a:bodyPr/>
          <a:lstStyle>
            <a:lvl1pPr>
              <a:defRPr/>
            </a:lvl1pPr>
          </a:lstStyle>
          <a:p>
            <a:pPr>
              <a:defRPr/>
            </a:pPr>
            <a:r>
              <a:rPr lang="fr-FR"/>
              <a:t>06/04/2011</a:t>
            </a:r>
          </a:p>
        </p:txBody>
      </p:sp>
      <p:sp>
        <p:nvSpPr>
          <p:cNvPr id="4" name="Espace réservé du numéro de diapositive 3"/>
          <p:cNvSpPr>
            <a:spLocks noGrp="1"/>
          </p:cNvSpPr>
          <p:nvPr>
            <p:ph type="sldNum" idx="11"/>
          </p:nvPr>
        </p:nvSpPr>
        <p:spPr>
          <a:xfrm>
            <a:off x="6553200" y="6356350"/>
            <a:ext cx="2128838" cy="363538"/>
          </a:xfrm>
        </p:spPr>
        <p:txBody>
          <a:bodyPr/>
          <a:lstStyle>
            <a:lvl1pPr>
              <a:defRPr/>
            </a:lvl1pPr>
          </a:lstStyle>
          <a:p>
            <a:pPr>
              <a:defRPr/>
            </a:pPr>
            <a:fld id="{82161535-70C4-47A1-B250-256FF3FFD590}" type="slidenum">
              <a:rPr lang="fr-FR"/>
              <a:pPr>
                <a:defRPr/>
              </a:pPr>
              <a:t>‹N°›</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re et 4 contenus">
    <p:spTree>
      <p:nvGrpSpPr>
        <p:cNvPr id="1" name=""/>
        <p:cNvGrpSpPr/>
        <p:nvPr/>
      </p:nvGrpSpPr>
      <p:grpSpPr>
        <a:xfrm>
          <a:off x="0" y="0"/>
          <a:ext cx="0" cy="0"/>
          <a:chOff x="0" y="0"/>
          <a:chExt cx="0" cy="0"/>
        </a:xfrm>
      </p:grpSpPr>
      <p:sp>
        <p:nvSpPr>
          <p:cNvPr id="2" name="Titre 1"/>
          <p:cNvSpPr>
            <a:spLocks noGrp="1"/>
          </p:cNvSpPr>
          <p:nvPr>
            <p:ph type="title" sz="quarter"/>
          </p:nvPr>
        </p:nvSpPr>
        <p:spPr>
          <a:xfrm>
            <a:off x="457200" y="274638"/>
            <a:ext cx="8229600" cy="1143000"/>
          </a:xfrm>
        </p:spPr>
        <p:txBody>
          <a:bodyPr/>
          <a:lstStyle/>
          <a:p>
            <a:r>
              <a:rPr lang="fr-FR" smtClean="0"/>
              <a:t>Cliquez pour modifier le style du titre</a:t>
            </a:r>
            <a:endParaRPr lang="fr-FR"/>
          </a:p>
        </p:txBody>
      </p:sp>
      <p:sp>
        <p:nvSpPr>
          <p:cNvPr id="3" name="Espace réservé du contenu 2"/>
          <p:cNvSpPr>
            <a:spLocks noGrp="1"/>
          </p:cNvSpPr>
          <p:nvPr>
            <p:ph sz="quarter" idx="1"/>
          </p:nvPr>
        </p:nvSpPr>
        <p:spPr>
          <a:xfrm>
            <a:off x="457200" y="1600200"/>
            <a:ext cx="4038600" cy="21859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8200" y="1600200"/>
            <a:ext cx="4038600" cy="21859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57200" y="3938588"/>
            <a:ext cx="4038600" cy="21875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contenu 5"/>
          <p:cNvSpPr>
            <a:spLocks noGrp="1"/>
          </p:cNvSpPr>
          <p:nvPr>
            <p:ph sz="quarter" idx="4"/>
          </p:nvPr>
        </p:nvSpPr>
        <p:spPr>
          <a:xfrm>
            <a:off x="4648200" y="3938588"/>
            <a:ext cx="4038600" cy="21875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fld id="{F14727D9-70E5-4603-813F-D2D7737385E8}" type="datetime1">
              <a:rPr lang="fr-FR" smtClean="0"/>
              <a:pPr>
                <a:defRPr/>
              </a:pPr>
              <a:t>24/04/2012</a:t>
            </a:fld>
            <a:endParaRPr lang="fr-FR"/>
          </a:p>
        </p:txBody>
      </p:sp>
      <p:sp>
        <p:nvSpPr>
          <p:cNvPr id="8" name="Rectangle 5"/>
          <p:cNvSpPr>
            <a:spLocks noGrp="1" noChangeArrowheads="1"/>
          </p:cNvSpPr>
          <p:nvPr>
            <p:ph type="ftr" sz="quarter" idx="11"/>
          </p:nvPr>
        </p:nvSpPr>
        <p:spPr>
          <a:xfrm>
            <a:off x="3124200" y="6356350"/>
            <a:ext cx="2895600" cy="365125"/>
          </a:xfrm>
          <a:prstGeom prst="rect">
            <a:avLst/>
          </a:prstGeom>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AF41CBE7-D363-47E8-8423-15C949C59469}" type="slidenum">
              <a:rPr lang="fr-FR"/>
              <a:pPr>
                <a:defRPr/>
              </a:pPr>
              <a:t>‹N°›</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2"/>
          <p:cNvSpPr>
            <a:spLocks noGrp="1" noChangeArrowheads="1"/>
          </p:cNvSpPr>
          <p:nvPr>
            <p:ph type="dt" idx="10"/>
          </p:nvPr>
        </p:nvSpPr>
        <p:spPr>
          <a:ln/>
        </p:spPr>
        <p:txBody>
          <a:bodyPr/>
          <a:lstStyle>
            <a:lvl1pPr>
              <a:defRPr/>
            </a:lvl1pPr>
          </a:lstStyle>
          <a:p>
            <a:pPr>
              <a:defRPr/>
            </a:pPr>
            <a:r>
              <a:rPr lang="fr-FR"/>
              <a:t>06/04/2011</a:t>
            </a:r>
          </a:p>
        </p:txBody>
      </p:sp>
      <p:sp>
        <p:nvSpPr>
          <p:cNvPr id="5" name="Rectangle 4"/>
          <p:cNvSpPr>
            <a:spLocks noGrp="1" noChangeArrowheads="1"/>
          </p:cNvSpPr>
          <p:nvPr>
            <p:ph type="sldNum" idx="11"/>
          </p:nvPr>
        </p:nvSpPr>
        <p:spPr>
          <a:ln/>
        </p:spPr>
        <p:txBody>
          <a:bodyPr/>
          <a:lstStyle>
            <a:lvl1pPr>
              <a:defRPr/>
            </a:lvl1pPr>
          </a:lstStyle>
          <a:p>
            <a:pPr>
              <a:defRPr/>
            </a:pPr>
            <a:fld id="{380D69A6-9EDD-44E5-8C00-2646831BD7A0}" type="slidenum">
              <a:rPr lang="fr-FR"/>
              <a:pPr>
                <a:defRPr/>
              </a:pPr>
              <a:t>‹N°›</a:t>
            </a:fld>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2"/>
          <p:cNvSpPr>
            <a:spLocks noGrp="1" noChangeArrowheads="1"/>
          </p:cNvSpPr>
          <p:nvPr>
            <p:ph type="dt" idx="10"/>
          </p:nvPr>
        </p:nvSpPr>
        <p:spPr>
          <a:ln/>
        </p:spPr>
        <p:txBody>
          <a:bodyPr/>
          <a:lstStyle>
            <a:lvl1pPr>
              <a:defRPr/>
            </a:lvl1pPr>
          </a:lstStyle>
          <a:p>
            <a:pPr>
              <a:defRPr/>
            </a:pPr>
            <a:r>
              <a:rPr lang="fr-FR"/>
              <a:t>06/04/2011</a:t>
            </a:r>
          </a:p>
        </p:txBody>
      </p:sp>
      <p:sp>
        <p:nvSpPr>
          <p:cNvPr id="5" name="Rectangle 4"/>
          <p:cNvSpPr>
            <a:spLocks noGrp="1" noChangeArrowheads="1"/>
          </p:cNvSpPr>
          <p:nvPr>
            <p:ph type="sldNum" idx="11"/>
          </p:nvPr>
        </p:nvSpPr>
        <p:spPr>
          <a:ln/>
        </p:spPr>
        <p:txBody>
          <a:bodyPr/>
          <a:lstStyle>
            <a:lvl1pPr>
              <a:defRPr/>
            </a:lvl1pPr>
          </a:lstStyle>
          <a:p>
            <a:pPr>
              <a:defRPr/>
            </a:pPr>
            <a:fld id="{85CF1F0E-E27B-4000-9C76-FEF3BB4352D5}" type="slidenum">
              <a:rPr lang="fr-FR"/>
              <a:pPr>
                <a:defRPr/>
              </a:pPr>
              <a:t>‹N°›</a:t>
            </a:fld>
            <a:endParaRPr 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2"/>
          <p:cNvSpPr>
            <a:spLocks noGrp="1" noChangeArrowheads="1"/>
          </p:cNvSpPr>
          <p:nvPr>
            <p:ph type="dt" idx="10"/>
          </p:nvPr>
        </p:nvSpPr>
        <p:spPr>
          <a:ln/>
        </p:spPr>
        <p:txBody>
          <a:bodyPr/>
          <a:lstStyle>
            <a:lvl1pPr>
              <a:defRPr/>
            </a:lvl1pPr>
          </a:lstStyle>
          <a:p>
            <a:pPr>
              <a:defRPr/>
            </a:pPr>
            <a:r>
              <a:rPr lang="fr-FR"/>
              <a:t>06/04/2011</a:t>
            </a:r>
          </a:p>
        </p:txBody>
      </p:sp>
      <p:sp>
        <p:nvSpPr>
          <p:cNvPr id="5" name="Rectangle 4"/>
          <p:cNvSpPr>
            <a:spLocks noGrp="1" noChangeArrowheads="1"/>
          </p:cNvSpPr>
          <p:nvPr>
            <p:ph type="sldNum" idx="11"/>
          </p:nvPr>
        </p:nvSpPr>
        <p:spPr>
          <a:ln/>
        </p:spPr>
        <p:txBody>
          <a:bodyPr/>
          <a:lstStyle>
            <a:lvl1pPr>
              <a:defRPr/>
            </a:lvl1pPr>
          </a:lstStyle>
          <a:p>
            <a:pPr>
              <a:defRPr/>
            </a:pPr>
            <a:fld id="{37B2D271-DBFF-46A9-A191-6312B4D022A3}" type="slidenum">
              <a:rPr lang="fr-FR"/>
              <a:pPr>
                <a:defRPr/>
              </a:pPr>
              <a:t>‹N°›</a:t>
            </a:fld>
            <a:endParaRPr 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4963"/>
            <a:ext cx="4035425"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5025" y="1604963"/>
            <a:ext cx="4037013"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2"/>
          <p:cNvSpPr>
            <a:spLocks noGrp="1" noChangeArrowheads="1"/>
          </p:cNvSpPr>
          <p:nvPr>
            <p:ph type="dt" idx="10"/>
          </p:nvPr>
        </p:nvSpPr>
        <p:spPr>
          <a:ln/>
        </p:spPr>
        <p:txBody>
          <a:bodyPr/>
          <a:lstStyle>
            <a:lvl1pPr>
              <a:defRPr/>
            </a:lvl1pPr>
          </a:lstStyle>
          <a:p>
            <a:pPr>
              <a:defRPr/>
            </a:pPr>
            <a:r>
              <a:rPr lang="fr-FR"/>
              <a:t>06/04/2011</a:t>
            </a:r>
          </a:p>
        </p:txBody>
      </p:sp>
      <p:sp>
        <p:nvSpPr>
          <p:cNvPr id="6" name="Rectangle 4"/>
          <p:cNvSpPr>
            <a:spLocks noGrp="1" noChangeArrowheads="1"/>
          </p:cNvSpPr>
          <p:nvPr>
            <p:ph type="sldNum" idx="11"/>
          </p:nvPr>
        </p:nvSpPr>
        <p:spPr>
          <a:ln/>
        </p:spPr>
        <p:txBody>
          <a:bodyPr/>
          <a:lstStyle>
            <a:lvl1pPr>
              <a:defRPr/>
            </a:lvl1pPr>
          </a:lstStyle>
          <a:p>
            <a:pPr>
              <a:defRPr/>
            </a:pPr>
            <a:fld id="{CDCC1B94-8C98-4CA4-814B-A5DF972945BD}" type="slidenum">
              <a:rPr lang="fr-FR"/>
              <a:pPr>
                <a:defRPr/>
              </a:pPr>
              <a:t>‹N°›</a:t>
            </a:fld>
            <a:endParaRPr 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2"/>
          <p:cNvSpPr>
            <a:spLocks noGrp="1" noChangeArrowheads="1"/>
          </p:cNvSpPr>
          <p:nvPr>
            <p:ph type="dt" idx="10"/>
          </p:nvPr>
        </p:nvSpPr>
        <p:spPr>
          <a:ln/>
        </p:spPr>
        <p:txBody>
          <a:bodyPr/>
          <a:lstStyle>
            <a:lvl1pPr>
              <a:defRPr/>
            </a:lvl1pPr>
          </a:lstStyle>
          <a:p>
            <a:pPr>
              <a:defRPr/>
            </a:pPr>
            <a:r>
              <a:rPr lang="fr-FR"/>
              <a:t>06/04/2011</a:t>
            </a:r>
          </a:p>
        </p:txBody>
      </p:sp>
      <p:sp>
        <p:nvSpPr>
          <p:cNvPr id="8" name="Rectangle 4"/>
          <p:cNvSpPr>
            <a:spLocks noGrp="1" noChangeArrowheads="1"/>
          </p:cNvSpPr>
          <p:nvPr>
            <p:ph type="sldNum" idx="11"/>
          </p:nvPr>
        </p:nvSpPr>
        <p:spPr>
          <a:ln/>
        </p:spPr>
        <p:txBody>
          <a:bodyPr/>
          <a:lstStyle>
            <a:lvl1pPr>
              <a:defRPr/>
            </a:lvl1pPr>
          </a:lstStyle>
          <a:p>
            <a:pPr>
              <a:defRPr/>
            </a:pPr>
            <a:fld id="{B2B2D602-76A6-4BCA-B13F-C56DC6C58029}" type="slidenum">
              <a:rPr lang="fr-FR"/>
              <a:pPr>
                <a:defRPr/>
              </a:pPr>
              <a:t>‹N°›</a:t>
            </a:fld>
            <a:endParaRPr lang="fr-F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2"/>
          <p:cNvSpPr>
            <a:spLocks noGrp="1" noChangeArrowheads="1"/>
          </p:cNvSpPr>
          <p:nvPr>
            <p:ph type="dt" idx="10"/>
          </p:nvPr>
        </p:nvSpPr>
        <p:spPr>
          <a:ln/>
        </p:spPr>
        <p:txBody>
          <a:bodyPr/>
          <a:lstStyle>
            <a:lvl1pPr>
              <a:defRPr/>
            </a:lvl1pPr>
          </a:lstStyle>
          <a:p>
            <a:pPr>
              <a:defRPr/>
            </a:pPr>
            <a:r>
              <a:rPr lang="fr-FR"/>
              <a:t>06/04/2011</a:t>
            </a:r>
          </a:p>
        </p:txBody>
      </p:sp>
      <p:sp>
        <p:nvSpPr>
          <p:cNvPr id="4" name="Rectangle 4"/>
          <p:cNvSpPr>
            <a:spLocks noGrp="1" noChangeArrowheads="1"/>
          </p:cNvSpPr>
          <p:nvPr>
            <p:ph type="sldNum" idx="11"/>
          </p:nvPr>
        </p:nvSpPr>
        <p:spPr>
          <a:ln/>
        </p:spPr>
        <p:txBody>
          <a:bodyPr/>
          <a:lstStyle>
            <a:lvl1pPr>
              <a:defRPr/>
            </a:lvl1pPr>
          </a:lstStyle>
          <a:p>
            <a:pPr>
              <a:defRPr/>
            </a:pPr>
            <a:fld id="{FCCD5DB5-41A0-4139-B7AB-4197D38E97F4}"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3"/>
          <p:cNvSpPr>
            <a:spLocks noGrp="1" noChangeArrowheads="1"/>
          </p:cNvSpPr>
          <p:nvPr>
            <p:ph type="dt" idx="10"/>
          </p:nvPr>
        </p:nvSpPr>
        <p:spPr>
          <a:ln/>
        </p:spPr>
        <p:txBody>
          <a:bodyPr/>
          <a:lstStyle>
            <a:lvl1pPr>
              <a:defRPr/>
            </a:lvl1pPr>
          </a:lstStyle>
          <a:p>
            <a:pPr>
              <a:defRPr/>
            </a:pPr>
            <a:r>
              <a:rPr lang="fr-FR"/>
              <a:t>06/04/2011</a:t>
            </a:r>
          </a:p>
        </p:txBody>
      </p:sp>
      <p:sp>
        <p:nvSpPr>
          <p:cNvPr id="5" name="Rectangle 5"/>
          <p:cNvSpPr>
            <a:spLocks noGrp="1" noChangeArrowheads="1"/>
          </p:cNvSpPr>
          <p:nvPr>
            <p:ph type="sldNum" idx="11"/>
          </p:nvPr>
        </p:nvSpPr>
        <p:spPr>
          <a:ln/>
        </p:spPr>
        <p:txBody>
          <a:bodyPr/>
          <a:lstStyle>
            <a:lvl1pPr>
              <a:defRPr/>
            </a:lvl1pPr>
          </a:lstStyle>
          <a:p>
            <a:pPr>
              <a:defRPr/>
            </a:pPr>
            <a:fld id="{C152B2BE-573F-4914-A1F1-87D2DBBBFF8E}" type="slidenum">
              <a:rPr lang="fr-FR"/>
              <a:pPr>
                <a:defRPr/>
              </a:pP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2"/>
          <p:cNvSpPr>
            <a:spLocks noGrp="1" noChangeArrowheads="1"/>
          </p:cNvSpPr>
          <p:nvPr>
            <p:ph type="dt" idx="10"/>
          </p:nvPr>
        </p:nvSpPr>
        <p:spPr>
          <a:ln/>
        </p:spPr>
        <p:txBody>
          <a:bodyPr/>
          <a:lstStyle>
            <a:lvl1pPr>
              <a:defRPr/>
            </a:lvl1pPr>
          </a:lstStyle>
          <a:p>
            <a:pPr>
              <a:defRPr/>
            </a:pPr>
            <a:r>
              <a:rPr lang="fr-FR"/>
              <a:t>06/04/2011</a:t>
            </a:r>
          </a:p>
        </p:txBody>
      </p:sp>
      <p:sp>
        <p:nvSpPr>
          <p:cNvPr id="3" name="Rectangle 4"/>
          <p:cNvSpPr>
            <a:spLocks noGrp="1" noChangeArrowheads="1"/>
          </p:cNvSpPr>
          <p:nvPr>
            <p:ph type="sldNum" idx="11"/>
          </p:nvPr>
        </p:nvSpPr>
        <p:spPr>
          <a:ln/>
        </p:spPr>
        <p:txBody>
          <a:bodyPr/>
          <a:lstStyle>
            <a:lvl1pPr>
              <a:defRPr/>
            </a:lvl1pPr>
          </a:lstStyle>
          <a:p>
            <a:pPr>
              <a:defRPr/>
            </a:pPr>
            <a:fld id="{AAE28A40-06BE-469F-9854-795A54E35C6E}" type="slidenum">
              <a:rPr lang="fr-FR"/>
              <a:pPr>
                <a:defRPr/>
              </a:pPr>
              <a:t>‹N°›</a:t>
            </a:fld>
            <a:endParaRPr lang="fr-F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2"/>
          <p:cNvSpPr>
            <a:spLocks noGrp="1" noChangeArrowheads="1"/>
          </p:cNvSpPr>
          <p:nvPr>
            <p:ph type="dt" idx="10"/>
          </p:nvPr>
        </p:nvSpPr>
        <p:spPr>
          <a:ln/>
        </p:spPr>
        <p:txBody>
          <a:bodyPr/>
          <a:lstStyle>
            <a:lvl1pPr>
              <a:defRPr/>
            </a:lvl1pPr>
          </a:lstStyle>
          <a:p>
            <a:pPr>
              <a:defRPr/>
            </a:pPr>
            <a:r>
              <a:rPr lang="fr-FR"/>
              <a:t>06/04/2011</a:t>
            </a:r>
          </a:p>
        </p:txBody>
      </p:sp>
      <p:sp>
        <p:nvSpPr>
          <p:cNvPr id="6" name="Rectangle 4"/>
          <p:cNvSpPr>
            <a:spLocks noGrp="1" noChangeArrowheads="1"/>
          </p:cNvSpPr>
          <p:nvPr>
            <p:ph type="sldNum" idx="11"/>
          </p:nvPr>
        </p:nvSpPr>
        <p:spPr>
          <a:ln/>
        </p:spPr>
        <p:txBody>
          <a:bodyPr/>
          <a:lstStyle>
            <a:lvl1pPr>
              <a:defRPr/>
            </a:lvl1pPr>
          </a:lstStyle>
          <a:p>
            <a:pPr>
              <a:defRPr/>
            </a:pPr>
            <a:fld id="{5D8336AC-3624-4241-9576-230CA3862904}" type="slidenum">
              <a:rPr lang="fr-FR"/>
              <a:pPr>
                <a:defRPr/>
              </a:pPr>
              <a:t>‹N°›</a:t>
            </a:fld>
            <a:endParaRPr lang="fr-F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2"/>
          <p:cNvSpPr>
            <a:spLocks noGrp="1" noChangeArrowheads="1"/>
          </p:cNvSpPr>
          <p:nvPr>
            <p:ph type="dt" idx="10"/>
          </p:nvPr>
        </p:nvSpPr>
        <p:spPr>
          <a:ln/>
        </p:spPr>
        <p:txBody>
          <a:bodyPr/>
          <a:lstStyle>
            <a:lvl1pPr>
              <a:defRPr/>
            </a:lvl1pPr>
          </a:lstStyle>
          <a:p>
            <a:pPr>
              <a:defRPr/>
            </a:pPr>
            <a:r>
              <a:rPr lang="fr-FR"/>
              <a:t>06/04/2011</a:t>
            </a:r>
          </a:p>
        </p:txBody>
      </p:sp>
      <p:sp>
        <p:nvSpPr>
          <p:cNvPr id="6" name="Rectangle 4"/>
          <p:cNvSpPr>
            <a:spLocks noGrp="1" noChangeArrowheads="1"/>
          </p:cNvSpPr>
          <p:nvPr>
            <p:ph type="sldNum" idx="11"/>
          </p:nvPr>
        </p:nvSpPr>
        <p:spPr>
          <a:ln/>
        </p:spPr>
        <p:txBody>
          <a:bodyPr/>
          <a:lstStyle>
            <a:lvl1pPr>
              <a:defRPr/>
            </a:lvl1pPr>
          </a:lstStyle>
          <a:p>
            <a:pPr>
              <a:defRPr/>
            </a:pPr>
            <a:fld id="{19FEB472-DE06-45AF-B3E4-82F18C985DF3}" type="slidenum">
              <a:rPr lang="fr-FR"/>
              <a:pPr>
                <a:defRPr/>
              </a:pPr>
              <a:t>‹N°›</a:t>
            </a:fld>
            <a:endParaRPr lang="fr-F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2"/>
          <p:cNvSpPr>
            <a:spLocks noGrp="1" noChangeArrowheads="1"/>
          </p:cNvSpPr>
          <p:nvPr>
            <p:ph type="dt" idx="10"/>
          </p:nvPr>
        </p:nvSpPr>
        <p:spPr>
          <a:ln/>
        </p:spPr>
        <p:txBody>
          <a:bodyPr/>
          <a:lstStyle>
            <a:lvl1pPr>
              <a:defRPr/>
            </a:lvl1pPr>
          </a:lstStyle>
          <a:p>
            <a:pPr>
              <a:defRPr/>
            </a:pPr>
            <a:r>
              <a:rPr lang="fr-FR"/>
              <a:t>06/04/2011</a:t>
            </a:r>
          </a:p>
        </p:txBody>
      </p:sp>
      <p:sp>
        <p:nvSpPr>
          <p:cNvPr id="5" name="Rectangle 4"/>
          <p:cNvSpPr>
            <a:spLocks noGrp="1" noChangeArrowheads="1"/>
          </p:cNvSpPr>
          <p:nvPr>
            <p:ph type="sldNum" idx="11"/>
          </p:nvPr>
        </p:nvSpPr>
        <p:spPr>
          <a:ln/>
        </p:spPr>
        <p:txBody>
          <a:bodyPr/>
          <a:lstStyle>
            <a:lvl1pPr>
              <a:defRPr/>
            </a:lvl1pPr>
          </a:lstStyle>
          <a:p>
            <a:pPr>
              <a:defRPr/>
            </a:pPr>
            <a:fld id="{C8D00206-D31F-4C7C-B831-3C2349A5F654}" type="slidenum">
              <a:rPr lang="fr-FR"/>
              <a:pPr>
                <a:defRPr/>
              </a:pPr>
              <a:t>‹N°›</a:t>
            </a:fld>
            <a:endParaRPr lang="fr-F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6225" y="1604963"/>
            <a:ext cx="2055813" cy="45212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1604963"/>
            <a:ext cx="6016625" cy="45212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2"/>
          <p:cNvSpPr>
            <a:spLocks noGrp="1" noChangeArrowheads="1"/>
          </p:cNvSpPr>
          <p:nvPr>
            <p:ph type="dt" idx="10"/>
          </p:nvPr>
        </p:nvSpPr>
        <p:spPr>
          <a:ln/>
        </p:spPr>
        <p:txBody>
          <a:bodyPr/>
          <a:lstStyle>
            <a:lvl1pPr>
              <a:defRPr/>
            </a:lvl1pPr>
          </a:lstStyle>
          <a:p>
            <a:pPr>
              <a:defRPr/>
            </a:pPr>
            <a:r>
              <a:rPr lang="fr-FR"/>
              <a:t>06/04/2011</a:t>
            </a:r>
          </a:p>
        </p:txBody>
      </p:sp>
      <p:sp>
        <p:nvSpPr>
          <p:cNvPr id="5" name="Rectangle 4"/>
          <p:cNvSpPr>
            <a:spLocks noGrp="1" noChangeArrowheads="1"/>
          </p:cNvSpPr>
          <p:nvPr>
            <p:ph type="sldNum" idx="11"/>
          </p:nvPr>
        </p:nvSpPr>
        <p:spPr>
          <a:ln/>
        </p:spPr>
        <p:txBody>
          <a:bodyPr/>
          <a:lstStyle>
            <a:lvl1pPr>
              <a:defRPr/>
            </a:lvl1pPr>
          </a:lstStyle>
          <a:p>
            <a:pPr>
              <a:defRPr/>
            </a:pPr>
            <a:fld id="{321A1E89-7910-430B-844A-57A9A64A9634}" type="slidenum">
              <a:rPr lang="fr-FR"/>
              <a:pPr>
                <a:defRPr/>
              </a:pPr>
              <a:t>‹N°›</a:t>
            </a:fld>
            <a:endParaRPr lang="fr-F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85800" y="2130425"/>
            <a:ext cx="7767638" cy="1465263"/>
          </a:xfrm>
        </p:spPr>
        <p:txBody>
          <a:bodyPr/>
          <a:lstStyle/>
          <a:p>
            <a:r>
              <a:rPr lang="fr-FR" smtClean="0"/>
              <a:t>Cliquez pour modifier le style du titre</a:t>
            </a:r>
            <a:endParaRPr lang="fr-FR"/>
          </a:p>
        </p:txBody>
      </p:sp>
      <p:sp>
        <p:nvSpPr>
          <p:cNvPr id="3" name="Rectangle 2"/>
          <p:cNvSpPr>
            <a:spLocks noGrp="1" noChangeArrowheads="1"/>
          </p:cNvSpPr>
          <p:nvPr>
            <p:ph type="dt" idx="10"/>
          </p:nvPr>
        </p:nvSpPr>
        <p:spPr>
          <a:ln/>
        </p:spPr>
        <p:txBody>
          <a:bodyPr/>
          <a:lstStyle>
            <a:lvl1pPr>
              <a:defRPr/>
            </a:lvl1pPr>
          </a:lstStyle>
          <a:p>
            <a:pPr>
              <a:defRPr/>
            </a:pPr>
            <a:r>
              <a:rPr lang="fr-FR"/>
              <a:t>06/04/2011</a:t>
            </a:r>
          </a:p>
        </p:txBody>
      </p:sp>
      <p:sp>
        <p:nvSpPr>
          <p:cNvPr id="4" name="Rectangle 4"/>
          <p:cNvSpPr>
            <a:spLocks noGrp="1" noChangeArrowheads="1"/>
          </p:cNvSpPr>
          <p:nvPr>
            <p:ph type="sldNum" idx="11"/>
          </p:nvPr>
        </p:nvSpPr>
        <p:spPr>
          <a:ln/>
        </p:spPr>
        <p:txBody>
          <a:bodyPr/>
          <a:lstStyle>
            <a:lvl1pPr>
              <a:defRPr/>
            </a:lvl1pPr>
          </a:lstStyle>
          <a:p>
            <a:pPr>
              <a:defRPr/>
            </a:pPr>
            <a:fld id="{73BEAF34-FACF-4DB1-ACF9-40E6245D6D21}" type="slidenum">
              <a:rPr lang="fr-FR"/>
              <a:pPr>
                <a:defRPr/>
              </a:pPr>
              <a:t>‹N°›</a:t>
            </a:fld>
            <a:endParaRPr lang="fr-F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6"/>
          <p:cNvSpPr>
            <a:spLocks noGrp="1" noChangeArrowheads="1"/>
          </p:cNvSpPr>
          <p:nvPr>
            <p:ph type="dt" idx="10"/>
          </p:nvPr>
        </p:nvSpPr>
        <p:spPr>
          <a:ln/>
        </p:spPr>
        <p:txBody>
          <a:bodyPr/>
          <a:lstStyle>
            <a:lvl1pPr>
              <a:defRPr/>
            </a:lvl1pPr>
          </a:lstStyle>
          <a:p>
            <a:pPr>
              <a:defRPr/>
            </a:pPr>
            <a:r>
              <a:rPr lang="fr-FR"/>
              <a:t>06/04/2011</a:t>
            </a:r>
          </a:p>
        </p:txBody>
      </p:sp>
      <p:sp>
        <p:nvSpPr>
          <p:cNvPr id="5" name="Rectangle 8"/>
          <p:cNvSpPr>
            <a:spLocks noGrp="1" noChangeArrowheads="1"/>
          </p:cNvSpPr>
          <p:nvPr>
            <p:ph type="sldNum" idx="11"/>
          </p:nvPr>
        </p:nvSpPr>
        <p:spPr>
          <a:ln/>
        </p:spPr>
        <p:txBody>
          <a:bodyPr/>
          <a:lstStyle>
            <a:lvl1pPr>
              <a:defRPr/>
            </a:lvl1pPr>
          </a:lstStyle>
          <a:p>
            <a:pPr>
              <a:defRPr/>
            </a:pPr>
            <a:fld id="{7C6BC081-3082-4BA0-B2D9-B6EE38D2CF31}" type="slidenum">
              <a:rPr lang="fr-FR"/>
              <a:pPr>
                <a:defRPr/>
              </a:pPr>
              <a:t>‹N°›</a:t>
            </a:fld>
            <a:endParaRPr lang="fr-F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
          <p:cNvSpPr>
            <a:spLocks noGrp="1" noChangeArrowheads="1"/>
          </p:cNvSpPr>
          <p:nvPr>
            <p:ph type="dt" idx="10"/>
          </p:nvPr>
        </p:nvSpPr>
        <p:spPr>
          <a:ln/>
        </p:spPr>
        <p:txBody>
          <a:bodyPr/>
          <a:lstStyle>
            <a:lvl1pPr>
              <a:defRPr/>
            </a:lvl1pPr>
          </a:lstStyle>
          <a:p>
            <a:pPr>
              <a:defRPr/>
            </a:pPr>
            <a:r>
              <a:rPr lang="fr-FR"/>
              <a:t>06/04/2011</a:t>
            </a:r>
          </a:p>
        </p:txBody>
      </p:sp>
      <p:sp>
        <p:nvSpPr>
          <p:cNvPr id="5" name="Rectangle 8"/>
          <p:cNvSpPr>
            <a:spLocks noGrp="1" noChangeArrowheads="1"/>
          </p:cNvSpPr>
          <p:nvPr>
            <p:ph type="sldNum" idx="11"/>
          </p:nvPr>
        </p:nvSpPr>
        <p:spPr>
          <a:ln/>
        </p:spPr>
        <p:txBody>
          <a:bodyPr/>
          <a:lstStyle>
            <a:lvl1pPr>
              <a:defRPr/>
            </a:lvl1pPr>
          </a:lstStyle>
          <a:p>
            <a:pPr>
              <a:defRPr/>
            </a:pPr>
            <a:fld id="{C68F37D4-FA97-409B-9D0D-1C208891B4DD}" type="slidenum">
              <a:rPr lang="fr-FR"/>
              <a:pPr>
                <a:defRPr/>
              </a:pPr>
              <a:t>‹N°›</a:t>
            </a:fld>
            <a:endParaRPr lang="fr-F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6"/>
          <p:cNvSpPr>
            <a:spLocks noGrp="1" noChangeArrowheads="1"/>
          </p:cNvSpPr>
          <p:nvPr>
            <p:ph type="dt" idx="10"/>
          </p:nvPr>
        </p:nvSpPr>
        <p:spPr>
          <a:ln/>
        </p:spPr>
        <p:txBody>
          <a:bodyPr/>
          <a:lstStyle>
            <a:lvl1pPr>
              <a:defRPr/>
            </a:lvl1pPr>
          </a:lstStyle>
          <a:p>
            <a:pPr>
              <a:defRPr/>
            </a:pPr>
            <a:r>
              <a:rPr lang="fr-FR"/>
              <a:t>06/04/2011</a:t>
            </a:r>
          </a:p>
        </p:txBody>
      </p:sp>
      <p:sp>
        <p:nvSpPr>
          <p:cNvPr id="5" name="Rectangle 8"/>
          <p:cNvSpPr>
            <a:spLocks noGrp="1" noChangeArrowheads="1"/>
          </p:cNvSpPr>
          <p:nvPr>
            <p:ph type="sldNum" idx="11"/>
          </p:nvPr>
        </p:nvSpPr>
        <p:spPr>
          <a:ln/>
        </p:spPr>
        <p:txBody>
          <a:bodyPr/>
          <a:lstStyle>
            <a:lvl1pPr>
              <a:defRPr/>
            </a:lvl1pPr>
          </a:lstStyle>
          <a:p>
            <a:pPr>
              <a:defRPr/>
            </a:pPr>
            <a:fld id="{95B905B7-4C2B-4080-8655-E73B5B7FFA0F}" type="slidenum">
              <a:rPr lang="fr-FR"/>
              <a:pPr>
                <a:defRPr/>
              </a:pPr>
              <a:t>‹N°›</a:t>
            </a:fld>
            <a:endParaRPr lang="fr-F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1939925" cy="36088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2549525" y="1600200"/>
            <a:ext cx="1941513" cy="36088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6"/>
          <p:cNvSpPr>
            <a:spLocks noGrp="1" noChangeArrowheads="1"/>
          </p:cNvSpPr>
          <p:nvPr>
            <p:ph type="dt" idx="10"/>
          </p:nvPr>
        </p:nvSpPr>
        <p:spPr>
          <a:ln/>
        </p:spPr>
        <p:txBody>
          <a:bodyPr/>
          <a:lstStyle>
            <a:lvl1pPr>
              <a:defRPr/>
            </a:lvl1pPr>
          </a:lstStyle>
          <a:p>
            <a:pPr>
              <a:defRPr/>
            </a:pPr>
            <a:r>
              <a:rPr lang="fr-FR"/>
              <a:t>06/04/2011</a:t>
            </a:r>
          </a:p>
        </p:txBody>
      </p:sp>
      <p:sp>
        <p:nvSpPr>
          <p:cNvPr id="6" name="Rectangle 8"/>
          <p:cNvSpPr>
            <a:spLocks noGrp="1" noChangeArrowheads="1"/>
          </p:cNvSpPr>
          <p:nvPr>
            <p:ph type="sldNum" idx="11"/>
          </p:nvPr>
        </p:nvSpPr>
        <p:spPr>
          <a:ln/>
        </p:spPr>
        <p:txBody>
          <a:bodyPr/>
          <a:lstStyle>
            <a:lvl1pPr>
              <a:defRPr/>
            </a:lvl1pPr>
          </a:lstStyle>
          <a:p>
            <a:pPr>
              <a:defRPr/>
            </a:pPr>
            <a:fld id="{733AC529-1490-4FD3-BC5F-DC3796660076}"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3"/>
          <p:cNvSpPr>
            <a:spLocks noGrp="1" noChangeArrowheads="1"/>
          </p:cNvSpPr>
          <p:nvPr>
            <p:ph type="dt" idx="10"/>
          </p:nvPr>
        </p:nvSpPr>
        <p:spPr>
          <a:ln/>
        </p:spPr>
        <p:txBody>
          <a:bodyPr/>
          <a:lstStyle>
            <a:lvl1pPr>
              <a:defRPr/>
            </a:lvl1pPr>
          </a:lstStyle>
          <a:p>
            <a:pPr>
              <a:defRPr/>
            </a:pPr>
            <a:r>
              <a:rPr lang="fr-FR"/>
              <a:t>06/04/2011</a:t>
            </a:r>
          </a:p>
        </p:txBody>
      </p:sp>
      <p:sp>
        <p:nvSpPr>
          <p:cNvPr id="5" name="Rectangle 5"/>
          <p:cNvSpPr>
            <a:spLocks noGrp="1" noChangeArrowheads="1"/>
          </p:cNvSpPr>
          <p:nvPr>
            <p:ph type="sldNum" idx="11"/>
          </p:nvPr>
        </p:nvSpPr>
        <p:spPr>
          <a:ln/>
        </p:spPr>
        <p:txBody>
          <a:bodyPr/>
          <a:lstStyle>
            <a:lvl1pPr>
              <a:defRPr/>
            </a:lvl1pPr>
          </a:lstStyle>
          <a:p>
            <a:pPr>
              <a:defRPr/>
            </a:pPr>
            <a:fld id="{7B3DFD16-85F8-43FD-95FE-7E959B4619BD}" type="slidenum">
              <a:rPr lang="fr-FR"/>
              <a:pPr>
                <a:defRPr/>
              </a:pPr>
              <a:t>‹N°›</a:t>
            </a:fld>
            <a:endParaRPr lang="fr-F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6"/>
          <p:cNvSpPr>
            <a:spLocks noGrp="1" noChangeArrowheads="1"/>
          </p:cNvSpPr>
          <p:nvPr>
            <p:ph type="dt" idx="10"/>
          </p:nvPr>
        </p:nvSpPr>
        <p:spPr>
          <a:ln/>
        </p:spPr>
        <p:txBody>
          <a:bodyPr/>
          <a:lstStyle>
            <a:lvl1pPr>
              <a:defRPr/>
            </a:lvl1pPr>
          </a:lstStyle>
          <a:p>
            <a:pPr>
              <a:defRPr/>
            </a:pPr>
            <a:r>
              <a:rPr lang="fr-FR"/>
              <a:t>06/04/2011</a:t>
            </a:r>
          </a:p>
        </p:txBody>
      </p:sp>
      <p:sp>
        <p:nvSpPr>
          <p:cNvPr id="8" name="Rectangle 8"/>
          <p:cNvSpPr>
            <a:spLocks noGrp="1" noChangeArrowheads="1"/>
          </p:cNvSpPr>
          <p:nvPr>
            <p:ph type="sldNum" idx="11"/>
          </p:nvPr>
        </p:nvSpPr>
        <p:spPr>
          <a:ln/>
        </p:spPr>
        <p:txBody>
          <a:bodyPr/>
          <a:lstStyle>
            <a:lvl1pPr>
              <a:defRPr/>
            </a:lvl1pPr>
          </a:lstStyle>
          <a:p>
            <a:pPr>
              <a:defRPr/>
            </a:pPr>
            <a:fld id="{BD28D512-020D-4BC0-A8CB-D64F944F3CA8}" type="slidenum">
              <a:rPr lang="fr-FR"/>
              <a:pPr>
                <a:defRPr/>
              </a:pPr>
              <a:t>‹N°›</a:t>
            </a:fld>
            <a:endParaRPr lang="fr-F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6"/>
          <p:cNvSpPr>
            <a:spLocks noGrp="1" noChangeArrowheads="1"/>
          </p:cNvSpPr>
          <p:nvPr>
            <p:ph type="dt" idx="10"/>
          </p:nvPr>
        </p:nvSpPr>
        <p:spPr>
          <a:ln/>
        </p:spPr>
        <p:txBody>
          <a:bodyPr/>
          <a:lstStyle>
            <a:lvl1pPr>
              <a:defRPr/>
            </a:lvl1pPr>
          </a:lstStyle>
          <a:p>
            <a:pPr>
              <a:defRPr/>
            </a:pPr>
            <a:r>
              <a:rPr lang="fr-FR"/>
              <a:t>06/04/2011</a:t>
            </a:r>
          </a:p>
        </p:txBody>
      </p:sp>
      <p:sp>
        <p:nvSpPr>
          <p:cNvPr id="4" name="Rectangle 8"/>
          <p:cNvSpPr>
            <a:spLocks noGrp="1" noChangeArrowheads="1"/>
          </p:cNvSpPr>
          <p:nvPr>
            <p:ph type="sldNum" idx="11"/>
          </p:nvPr>
        </p:nvSpPr>
        <p:spPr>
          <a:ln/>
        </p:spPr>
        <p:txBody>
          <a:bodyPr/>
          <a:lstStyle>
            <a:lvl1pPr>
              <a:defRPr/>
            </a:lvl1pPr>
          </a:lstStyle>
          <a:p>
            <a:pPr>
              <a:defRPr/>
            </a:pPr>
            <a:fld id="{75BB5F5A-D898-4055-9EF6-B1E03B4F2BC7}" type="slidenum">
              <a:rPr lang="fr-FR"/>
              <a:pPr>
                <a:defRPr/>
              </a:pPr>
              <a:t>‹N°›</a:t>
            </a:fld>
            <a:endParaRPr lang="fr-F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6"/>
          <p:cNvSpPr>
            <a:spLocks noGrp="1" noChangeArrowheads="1"/>
          </p:cNvSpPr>
          <p:nvPr>
            <p:ph type="dt" idx="10"/>
          </p:nvPr>
        </p:nvSpPr>
        <p:spPr>
          <a:ln/>
        </p:spPr>
        <p:txBody>
          <a:bodyPr/>
          <a:lstStyle>
            <a:lvl1pPr>
              <a:defRPr/>
            </a:lvl1pPr>
          </a:lstStyle>
          <a:p>
            <a:pPr>
              <a:defRPr/>
            </a:pPr>
            <a:r>
              <a:rPr lang="fr-FR"/>
              <a:t>06/04/2011</a:t>
            </a:r>
          </a:p>
        </p:txBody>
      </p:sp>
      <p:sp>
        <p:nvSpPr>
          <p:cNvPr id="3" name="Rectangle 8"/>
          <p:cNvSpPr>
            <a:spLocks noGrp="1" noChangeArrowheads="1"/>
          </p:cNvSpPr>
          <p:nvPr>
            <p:ph type="sldNum" idx="11"/>
          </p:nvPr>
        </p:nvSpPr>
        <p:spPr>
          <a:ln/>
        </p:spPr>
        <p:txBody>
          <a:bodyPr/>
          <a:lstStyle>
            <a:lvl1pPr>
              <a:defRPr/>
            </a:lvl1pPr>
          </a:lstStyle>
          <a:p>
            <a:pPr>
              <a:defRPr/>
            </a:pPr>
            <a:fld id="{4787560D-CAD3-4024-BDB6-77B93E50ACB1}" type="slidenum">
              <a:rPr lang="fr-FR"/>
              <a:pPr>
                <a:defRPr/>
              </a:pPr>
              <a:t>‹N°›</a:t>
            </a:fld>
            <a:endParaRPr lang="fr-F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6"/>
          <p:cNvSpPr>
            <a:spLocks noGrp="1" noChangeArrowheads="1"/>
          </p:cNvSpPr>
          <p:nvPr>
            <p:ph type="dt" idx="10"/>
          </p:nvPr>
        </p:nvSpPr>
        <p:spPr>
          <a:ln/>
        </p:spPr>
        <p:txBody>
          <a:bodyPr/>
          <a:lstStyle>
            <a:lvl1pPr>
              <a:defRPr/>
            </a:lvl1pPr>
          </a:lstStyle>
          <a:p>
            <a:pPr>
              <a:defRPr/>
            </a:pPr>
            <a:r>
              <a:rPr lang="fr-FR"/>
              <a:t>06/04/2011</a:t>
            </a:r>
          </a:p>
        </p:txBody>
      </p:sp>
      <p:sp>
        <p:nvSpPr>
          <p:cNvPr id="6" name="Rectangle 8"/>
          <p:cNvSpPr>
            <a:spLocks noGrp="1" noChangeArrowheads="1"/>
          </p:cNvSpPr>
          <p:nvPr>
            <p:ph type="sldNum" idx="11"/>
          </p:nvPr>
        </p:nvSpPr>
        <p:spPr>
          <a:ln/>
        </p:spPr>
        <p:txBody>
          <a:bodyPr/>
          <a:lstStyle>
            <a:lvl1pPr>
              <a:defRPr/>
            </a:lvl1pPr>
          </a:lstStyle>
          <a:p>
            <a:pPr>
              <a:defRPr/>
            </a:pPr>
            <a:fld id="{51D8218B-3A5F-4D51-8B2B-B08BEB04C462}" type="slidenum">
              <a:rPr lang="fr-FR"/>
              <a:pPr>
                <a:defRPr/>
              </a:pPr>
              <a:t>‹N°›</a:t>
            </a:fld>
            <a:endParaRPr lang="fr-F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6"/>
          <p:cNvSpPr>
            <a:spLocks noGrp="1" noChangeArrowheads="1"/>
          </p:cNvSpPr>
          <p:nvPr>
            <p:ph type="dt" idx="10"/>
          </p:nvPr>
        </p:nvSpPr>
        <p:spPr>
          <a:ln/>
        </p:spPr>
        <p:txBody>
          <a:bodyPr/>
          <a:lstStyle>
            <a:lvl1pPr>
              <a:defRPr/>
            </a:lvl1pPr>
          </a:lstStyle>
          <a:p>
            <a:pPr>
              <a:defRPr/>
            </a:pPr>
            <a:r>
              <a:rPr lang="fr-FR"/>
              <a:t>06/04/2011</a:t>
            </a:r>
          </a:p>
        </p:txBody>
      </p:sp>
      <p:sp>
        <p:nvSpPr>
          <p:cNvPr id="6" name="Rectangle 8"/>
          <p:cNvSpPr>
            <a:spLocks noGrp="1" noChangeArrowheads="1"/>
          </p:cNvSpPr>
          <p:nvPr>
            <p:ph type="sldNum" idx="11"/>
          </p:nvPr>
        </p:nvSpPr>
        <p:spPr>
          <a:ln/>
        </p:spPr>
        <p:txBody>
          <a:bodyPr/>
          <a:lstStyle>
            <a:lvl1pPr>
              <a:defRPr/>
            </a:lvl1pPr>
          </a:lstStyle>
          <a:p>
            <a:pPr>
              <a:defRPr/>
            </a:pPr>
            <a:fld id="{E129C040-E56D-4DC3-8760-8D576E06AD4E}" type="slidenum">
              <a:rPr lang="fr-FR"/>
              <a:pPr>
                <a:defRPr/>
              </a:pPr>
              <a:t>‹N°›</a:t>
            </a:fld>
            <a:endParaRPr lang="fr-F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
          <p:cNvSpPr>
            <a:spLocks noGrp="1" noChangeArrowheads="1"/>
          </p:cNvSpPr>
          <p:nvPr>
            <p:ph type="dt" idx="10"/>
          </p:nvPr>
        </p:nvSpPr>
        <p:spPr>
          <a:ln/>
        </p:spPr>
        <p:txBody>
          <a:bodyPr/>
          <a:lstStyle>
            <a:lvl1pPr>
              <a:defRPr/>
            </a:lvl1pPr>
          </a:lstStyle>
          <a:p>
            <a:pPr>
              <a:defRPr/>
            </a:pPr>
            <a:r>
              <a:rPr lang="fr-FR"/>
              <a:t>06/04/2011</a:t>
            </a:r>
          </a:p>
        </p:txBody>
      </p:sp>
      <p:sp>
        <p:nvSpPr>
          <p:cNvPr id="5" name="Rectangle 8"/>
          <p:cNvSpPr>
            <a:spLocks noGrp="1" noChangeArrowheads="1"/>
          </p:cNvSpPr>
          <p:nvPr>
            <p:ph type="sldNum" idx="11"/>
          </p:nvPr>
        </p:nvSpPr>
        <p:spPr>
          <a:ln/>
        </p:spPr>
        <p:txBody>
          <a:bodyPr/>
          <a:lstStyle>
            <a:lvl1pPr>
              <a:defRPr/>
            </a:lvl1pPr>
          </a:lstStyle>
          <a:p>
            <a:pPr>
              <a:defRPr/>
            </a:pPr>
            <a:fld id="{6EBC8DED-4BCD-42CA-BA4D-D64ABC7E04BD}" type="slidenum">
              <a:rPr lang="fr-FR"/>
              <a:pPr>
                <a:defRPr/>
              </a:pPr>
              <a:t>‹N°›</a:t>
            </a:fld>
            <a:endParaRPr lang="fr-F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6225" y="274638"/>
            <a:ext cx="2055813" cy="374142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6625" cy="374142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
          <p:cNvSpPr>
            <a:spLocks noGrp="1" noChangeArrowheads="1"/>
          </p:cNvSpPr>
          <p:nvPr>
            <p:ph type="dt" idx="10"/>
          </p:nvPr>
        </p:nvSpPr>
        <p:spPr>
          <a:ln/>
        </p:spPr>
        <p:txBody>
          <a:bodyPr/>
          <a:lstStyle>
            <a:lvl1pPr>
              <a:defRPr/>
            </a:lvl1pPr>
          </a:lstStyle>
          <a:p>
            <a:pPr>
              <a:defRPr/>
            </a:pPr>
            <a:r>
              <a:rPr lang="fr-FR"/>
              <a:t>06/04/2011</a:t>
            </a:r>
          </a:p>
        </p:txBody>
      </p:sp>
      <p:sp>
        <p:nvSpPr>
          <p:cNvPr id="5" name="Rectangle 8"/>
          <p:cNvSpPr>
            <a:spLocks noGrp="1" noChangeArrowheads="1"/>
          </p:cNvSpPr>
          <p:nvPr>
            <p:ph type="sldNum" idx="11"/>
          </p:nvPr>
        </p:nvSpPr>
        <p:spPr>
          <a:ln/>
        </p:spPr>
        <p:txBody>
          <a:bodyPr/>
          <a:lstStyle>
            <a:lvl1pPr>
              <a:defRPr/>
            </a:lvl1pPr>
          </a:lstStyle>
          <a:p>
            <a:pPr>
              <a:defRPr/>
            </a:pPr>
            <a:fld id="{BC78FDE3-75F0-4A41-9505-D28685829026}"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5425"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5025" y="1600200"/>
            <a:ext cx="4037013"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3"/>
          <p:cNvSpPr>
            <a:spLocks noGrp="1" noChangeArrowheads="1"/>
          </p:cNvSpPr>
          <p:nvPr>
            <p:ph type="dt" idx="10"/>
          </p:nvPr>
        </p:nvSpPr>
        <p:spPr>
          <a:ln/>
        </p:spPr>
        <p:txBody>
          <a:bodyPr/>
          <a:lstStyle>
            <a:lvl1pPr>
              <a:defRPr/>
            </a:lvl1pPr>
          </a:lstStyle>
          <a:p>
            <a:pPr>
              <a:defRPr/>
            </a:pPr>
            <a:r>
              <a:rPr lang="fr-FR"/>
              <a:t>06/04/2011</a:t>
            </a:r>
          </a:p>
        </p:txBody>
      </p:sp>
      <p:sp>
        <p:nvSpPr>
          <p:cNvPr id="6" name="Rectangle 5"/>
          <p:cNvSpPr>
            <a:spLocks noGrp="1" noChangeArrowheads="1"/>
          </p:cNvSpPr>
          <p:nvPr>
            <p:ph type="sldNum" idx="11"/>
          </p:nvPr>
        </p:nvSpPr>
        <p:spPr>
          <a:ln/>
        </p:spPr>
        <p:txBody>
          <a:bodyPr/>
          <a:lstStyle>
            <a:lvl1pPr>
              <a:defRPr/>
            </a:lvl1pPr>
          </a:lstStyle>
          <a:p>
            <a:pPr>
              <a:defRPr/>
            </a:pPr>
            <a:fld id="{44A25D80-4C3A-46E3-A62A-3AB18B87D190}"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3"/>
          <p:cNvSpPr>
            <a:spLocks noGrp="1" noChangeArrowheads="1"/>
          </p:cNvSpPr>
          <p:nvPr>
            <p:ph type="dt" idx="10"/>
          </p:nvPr>
        </p:nvSpPr>
        <p:spPr>
          <a:ln/>
        </p:spPr>
        <p:txBody>
          <a:bodyPr/>
          <a:lstStyle>
            <a:lvl1pPr>
              <a:defRPr/>
            </a:lvl1pPr>
          </a:lstStyle>
          <a:p>
            <a:pPr>
              <a:defRPr/>
            </a:pPr>
            <a:r>
              <a:rPr lang="fr-FR"/>
              <a:t>06/04/2011</a:t>
            </a:r>
          </a:p>
        </p:txBody>
      </p:sp>
      <p:sp>
        <p:nvSpPr>
          <p:cNvPr id="8" name="Rectangle 5"/>
          <p:cNvSpPr>
            <a:spLocks noGrp="1" noChangeArrowheads="1"/>
          </p:cNvSpPr>
          <p:nvPr>
            <p:ph type="sldNum" idx="11"/>
          </p:nvPr>
        </p:nvSpPr>
        <p:spPr>
          <a:ln/>
        </p:spPr>
        <p:txBody>
          <a:bodyPr/>
          <a:lstStyle>
            <a:lvl1pPr>
              <a:defRPr/>
            </a:lvl1pPr>
          </a:lstStyle>
          <a:p>
            <a:pPr>
              <a:defRPr/>
            </a:pPr>
            <a:fld id="{10D2BA6B-49C3-49F8-A588-D6D04C0C703E}"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3"/>
          <p:cNvSpPr>
            <a:spLocks noGrp="1" noChangeArrowheads="1"/>
          </p:cNvSpPr>
          <p:nvPr>
            <p:ph type="dt" idx="10"/>
          </p:nvPr>
        </p:nvSpPr>
        <p:spPr>
          <a:ln/>
        </p:spPr>
        <p:txBody>
          <a:bodyPr/>
          <a:lstStyle>
            <a:lvl1pPr>
              <a:defRPr/>
            </a:lvl1pPr>
          </a:lstStyle>
          <a:p>
            <a:pPr>
              <a:defRPr/>
            </a:pPr>
            <a:r>
              <a:rPr lang="fr-FR"/>
              <a:t>06/04/2011</a:t>
            </a:r>
          </a:p>
        </p:txBody>
      </p:sp>
      <p:sp>
        <p:nvSpPr>
          <p:cNvPr id="4" name="Rectangle 5"/>
          <p:cNvSpPr>
            <a:spLocks noGrp="1" noChangeArrowheads="1"/>
          </p:cNvSpPr>
          <p:nvPr>
            <p:ph type="sldNum" idx="11"/>
          </p:nvPr>
        </p:nvSpPr>
        <p:spPr>
          <a:ln/>
        </p:spPr>
        <p:txBody>
          <a:bodyPr/>
          <a:lstStyle>
            <a:lvl1pPr>
              <a:defRPr/>
            </a:lvl1pPr>
          </a:lstStyle>
          <a:p>
            <a:pPr>
              <a:defRPr/>
            </a:pPr>
            <a:fld id="{07550429-FE84-44D7-8BCF-BC8466CD77E0}"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r>
              <a:rPr lang="fr-FR"/>
              <a:t>06/04/2011</a:t>
            </a:r>
          </a:p>
        </p:txBody>
      </p:sp>
      <p:sp>
        <p:nvSpPr>
          <p:cNvPr id="3" name="Rectangle 5"/>
          <p:cNvSpPr>
            <a:spLocks noGrp="1" noChangeArrowheads="1"/>
          </p:cNvSpPr>
          <p:nvPr>
            <p:ph type="sldNum" idx="11"/>
          </p:nvPr>
        </p:nvSpPr>
        <p:spPr>
          <a:ln/>
        </p:spPr>
        <p:txBody>
          <a:bodyPr/>
          <a:lstStyle>
            <a:lvl1pPr>
              <a:defRPr/>
            </a:lvl1pPr>
          </a:lstStyle>
          <a:p>
            <a:pPr>
              <a:defRPr/>
            </a:pPr>
            <a:fld id="{A00A482C-0B4B-4FC5-929E-A1B07DE68858}"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3"/>
          <p:cNvSpPr>
            <a:spLocks noGrp="1" noChangeArrowheads="1"/>
          </p:cNvSpPr>
          <p:nvPr>
            <p:ph type="dt" idx="10"/>
          </p:nvPr>
        </p:nvSpPr>
        <p:spPr>
          <a:ln/>
        </p:spPr>
        <p:txBody>
          <a:bodyPr/>
          <a:lstStyle>
            <a:lvl1pPr>
              <a:defRPr/>
            </a:lvl1pPr>
          </a:lstStyle>
          <a:p>
            <a:pPr>
              <a:defRPr/>
            </a:pPr>
            <a:r>
              <a:rPr lang="fr-FR"/>
              <a:t>06/04/2011</a:t>
            </a:r>
          </a:p>
        </p:txBody>
      </p:sp>
      <p:sp>
        <p:nvSpPr>
          <p:cNvPr id="6" name="Rectangle 5"/>
          <p:cNvSpPr>
            <a:spLocks noGrp="1" noChangeArrowheads="1"/>
          </p:cNvSpPr>
          <p:nvPr>
            <p:ph type="sldNum" idx="11"/>
          </p:nvPr>
        </p:nvSpPr>
        <p:spPr>
          <a:ln/>
        </p:spPr>
        <p:txBody>
          <a:bodyPr/>
          <a:lstStyle>
            <a:lvl1pPr>
              <a:defRPr/>
            </a:lvl1pPr>
          </a:lstStyle>
          <a:p>
            <a:pPr>
              <a:defRPr/>
            </a:pPr>
            <a:fld id="{C821A7C7-4FAF-4C21-ADAF-ED06834DCEF1}"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3"/>
          <p:cNvSpPr>
            <a:spLocks noGrp="1" noChangeArrowheads="1"/>
          </p:cNvSpPr>
          <p:nvPr>
            <p:ph type="dt" idx="10"/>
          </p:nvPr>
        </p:nvSpPr>
        <p:spPr>
          <a:ln/>
        </p:spPr>
        <p:txBody>
          <a:bodyPr/>
          <a:lstStyle>
            <a:lvl1pPr>
              <a:defRPr/>
            </a:lvl1pPr>
          </a:lstStyle>
          <a:p>
            <a:pPr>
              <a:defRPr/>
            </a:pPr>
            <a:r>
              <a:rPr lang="fr-FR"/>
              <a:t>06/04/2011</a:t>
            </a:r>
          </a:p>
        </p:txBody>
      </p:sp>
      <p:sp>
        <p:nvSpPr>
          <p:cNvPr id="6" name="Rectangle 5"/>
          <p:cNvSpPr>
            <a:spLocks noGrp="1" noChangeArrowheads="1"/>
          </p:cNvSpPr>
          <p:nvPr>
            <p:ph type="sldNum" idx="11"/>
          </p:nvPr>
        </p:nvSpPr>
        <p:spPr>
          <a:ln/>
        </p:spPr>
        <p:txBody>
          <a:bodyPr/>
          <a:lstStyle>
            <a:lvl1pPr>
              <a:defRPr/>
            </a:lvl1pPr>
          </a:lstStyle>
          <a:p>
            <a:pPr>
              <a:defRPr/>
            </a:pPr>
            <a:fld id="{1FD37881-1EC4-4E83-A204-5F11FD83589D}"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274638"/>
            <a:ext cx="8224838" cy="1138237"/>
          </a:xfrm>
          <a:prstGeom prst="rect">
            <a:avLst/>
          </a:prstGeom>
          <a:noFill/>
          <a:ln w="9525">
            <a:noFill/>
            <a:round/>
            <a:headEnd/>
            <a:tailEnd/>
          </a:ln>
        </p:spPr>
        <p:txBody>
          <a:bodyPr vert="horz" wrap="square" lIns="90000" tIns="45000" rIns="90000" bIns="45000" numCol="1" anchor="t" anchorCtr="0" compatLnSpc="1">
            <a:prstTxWarp prst="textNoShape">
              <a:avLst/>
            </a:prstTxWarp>
          </a:bodyPr>
          <a:lstStyle/>
          <a:p>
            <a:pPr lvl="0"/>
            <a:r>
              <a:rPr lang="en-GB" smtClean="0"/>
              <a:t>Cliquez pour éditer le format du texte-titre</a:t>
            </a:r>
          </a:p>
        </p:txBody>
      </p:sp>
      <p:sp>
        <p:nvSpPr>
          <p:cNvPr id="1027" name="Rectangle 2"/>
          <p:cNvSpPr>
            <a:spLocks noGrp="1" noChangeArrowheads="1"/>
          </p:cNvSpPr>
          <p:nvPr>
            <p:ph type="body" idx="1"/>
          </p:nvPr>
        </p:nvSpPr>
        <p:spPr bwMode="auto">
          <a:xfrm>
            <a:off x="457200" y="1600200"/>
            <a:ext cx="8224838" cy="4521200"/>
          </a:xfrm>
          <a:prstGeom prst="rect">
            <a:avLst/>
          </a:prstGeom>
          <a:noFill/>
          <a:ln w="9525">
            <a:noFill/>
            <a:round/>
            <a:headEnd/>
            <a:tailEnd/>
          </a:ln>
        </p:spPr>
        <p:txBody>
          <a:bodyPr vert="horz" wrap="square" lIns="90000" tIns="45000" rIns="90000" bIns="45000" numCol="1" anchor="t" anchorCtr="0" compatLnSpc="1">
            <a:prstTxWarp prst="textNoShape">
              <a:avLst/>
            </a:prstTxWarp>
          </a:bodyPr>
          <a:lstStyle/>
          <a:p>
            <a:pPr lvl="0"/>
            <a:r>
              <a:rPr lang="en-GB" smtClean="0"/>
              <a:t>Cliquez pour éditer le format du plan de texte</a:t>
            </a:r>
          </a:p>
          <a:p>
            <a:pPr lvl="1"/>
            <a:r>
              <a:rPr lang="en-GB" smtClean="0"/>
              <a:t>Second niveau de plan</a:t>
            </a:r>
          </a:p>
          <a:p>
            <a:pPr lvl="2"/>
            <a:r>
              <a:rPr lang="en-GB" smtClean="0"/>
              <a:t>Troisième niveau de plan</a:t>
            </a:r>
          </a:p>
          <a:p>
            <a:pPr lvl="3"/>
            <a:r>
              <a:rPr lang="en-GB" smtClean="0"/>
              <a:t>Quatrième niveau de plan</a:t>
            </a:r>
          </a:p>
          <a:p>
            <a:pPr lvl="4"/>
            <a:r>
              <a:rPr lang="en-GB" smtClean="0"/>
              <a:t>Cinquième niveau de plan</a:t>
            </a:r>
          </a:p>
          <a:p>
            <a:pPr lvl="4"/>
            <a:r>
              <a:rPr lang="en-GB" smtClean="0"/>
              <a:t>Sixième niveau de plan</a:t>
            </a:r>
          </a:p>
          <a:p>
            <a:pPr lvl="4"/>
            <a:r>
              <a:rPr lang="en-GB" smtClean="0"/>
              <a:t>Septième niveau de plan</a:t>
            </a:r>
          </a:p>
          <a:p>
            <a:pPr lvl="4"/>
            <a:r>
              <a:rPr lang="en-GB" smtClean="0"/>
              <a:t>Huitième niveau de plan</a:t>
            </a:r>
          </a:p>
          <a:p>
            <a:pPr lvl="4"/>
            <a:r>
              <a:rPr lang="en-GB" smtClean="0"/>
              <a:t>Neuvième niveau de plan</a:t>
            </a:r>
          </a:p>
        </p:txBody>
      </p:sp>
      <p:sp>
        <p:nvSpPr>
          <p:cNvPr id="2" name="Rectangle 3"/>
          <p:cNvSpPr>
            <a:spLocks noGrp="1" noChangeArrowheads="1"/>
          </p:cNvSpPr>
          <p:nvPr>
            <p:ph type="dt"/>
          </p:nvPr>
        </p:nvSpPr>
        <p:spPr bwMode="auto">
          <a:xfrm>
            <a:off x="457200" y="6356350"/>
            <a:ext cx="2128838" cy="360363"/>
          </a:xfrm>
          <a:prstGeom prst="rect">
            <a:avLst/>
          </a:prstGeom>
          <a:noFill/>
          <a:ln w="9525">
            <a:noFill/>
            <a:round/>
            <a:headEnd/>
            <a:tailEnd/>
          </a:ln>
          <a:effectLst/>
        </p:spPr>
        <p:txBody>
          <a:bodyPr vert="horz" wrap="square" lIns="90000" tIns="45000" rIns="90000" bIns="450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ea typeface="+mn-ea"/>
                <a:cs typeface="+mn-cs"/>
              </a:defRPr>
            </a:lvl1pPr>
          </a:lstStyle>
          <a:p>
            <a:pPr>
              <a:defRPr/>
            </a:pPr>
            <a:r>
              <a:rPr lang="fr-FR"/>
              <a:t>06/04/2011</a:t>
            </a:r>
          </a:p>
        </p:txBody>
      </p:sp>
      <p:sp>
        <p:nvSpPr>
          <p:cNvPr id="1028" name="Text Box 4"/>
          <p:cNvSpPr txBox="1">
            <a:spLocks noChangeArrowheads="1"/>
          </p:cNvSpPr>
          <p:nvPr/>
        </p:nvSpPr>
        <p:spPr bwMode="auto">
          <a:xfrm>
            <a:off x="3124200" y="6356350"/>
            <a:ext cx="2895600" cy="365125"/>
          </a:xfrm>
          <a:prstGeom prst="rect">
            <a:avLst/>
          </a:prstGeom>
          <a:noFill/>
          <a:ln w="9525">
            <a:noFill/>
            <a:round/>
            <a:headEnd/>
            <a:tailEnd/>
          </a:ln>
          <a:effectLst/>
        </p:spPr>
        <p:txBody>
          <a:bodyPr wrap="none" anchor="ctr"/>
          <a:lstStyle/>
          <a:p>
            <a:pPr>
              <a:defRPr/>
            </a:pPr>
            <a:endParaRPr lang="fr-FR">
              <a:ea typeface="+mn-ea"/>
            </a:endParaRPr>
          </a:p>
        </p:txBody>
      </p:sp>
      <p:sp>
        <p:nvSpPr>
          <p:cNvPr id="1029" name="Rectangle 5"/>
          <p:cNvSpPr>
            <a:spLocks noGrp="1" noChangeArrowheads="1"/>
          </p:cNvSpPr>
          <p:nvPr>
            <p:ph type="sldNum"/>
          </p:nvPr>
        </p:nvSpPr>
        <p:spPr bwMode="auto">
          <a:xfrm>
            <a:off x="6553200" y="6356350"/>
            <a:ext cx="2128838" cy="360363"/>
          </a:xfrm>
          <a:prstGeom prst="rect">
            <a:avLst/>
          </a:prstGeom>
          <a:noFill/>
          <a:ln w="9525">
            <a:noFill/>
            <a:round/>
            <a:headEnd/>
            <a:tailEnd/>
          </a:ln>
          <a:effectLst/>
        </p:spPr>
        <p:txBody>
          <a:bodyPr vert="horz" wrap="square" lIns="90000" tIns="45000" rIns="90000" bIns="450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ea typeface="+mn-ea"/>
                <a:cs typeface="+mn-cs"/>
              </a:defRPr>
            </a:lvl1pPr>
          </a:lstStyle>
          <a:p>
            <a:pPr>
              <a:defRPr/>
            </a:pPr>
            <a:fld id="{CE5AAD42-7862-4C4F-ABBB-0B2C66A9BE39}"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57" r:id="rId12"/>
    <p:sldLayoutId id="2147483758" r:id="rId13"/>
  </p:sldLayoutIdLst>
  <p:hf sldNum="0" hdr="0" ftr="0"/>
  <p:txStyles>
    <p:titleStyle>
      <a:lvl1pPr algn="l"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l"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Calibri" charset="0"/>
          <a:ea typeface="SimSun" charset="0"/>
          <a:cs typeface="SimSun" charset="0"/>
        </a:defRPr>
      </a:lvl2pPr>
      <a:lvl3pPr algn="l"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Calibri" charset="0"/>
          <a:ea typeface="SimSun" charset="0"/>
          <a:cs typeface="SimSun" charset="0"/>
        </a:defRPr>
      </a:lvl3pPr>
      <a:lvl4pPr algn="l"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Calibri" charset="0"/>
          <a:ea typeface="SimSun" charset="0"/>
          <a:cs typeface="SimSun" charset="0"/>
        </a:defRPr>
      </a:lvl4pPr>
      <a:lvl5pPr algn="l"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Calibri" charset="0"/>
          <a:ea typeface="SimSun" charset="0"/>
          <a:cs typeface="SimSun" charset="0"/>
        </a:defRPr>
      </a:lvl5pPr>
      <a:lvl6pPr marL="25146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Calibri" charset="0"/>
          <a:ea typeface="SimSun" charset="0"/>
          <a:cs typeface="SimSun" charset="0"/>
        </a:defRPr>
      </a:lvl6pPr>
      <a:lvl7pPr marL="29718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Calibri" charset="0"/>
          <a:ea typeface="SimSun" charset="0"/>
          <a:cs typeface="SimSun" charset="0"/>
        </a:defRPr>
      </a:lvl7pPr>
      <a:lvl8pPr marL="34290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Calibri" charset="0"/>
          <a:ea typeface="SimSun" charset="0"/>
          <a:cs typeface="SimSun" charset="0"/>
        </a:defRPr>
      </a:lvl8pPr>
      <a:lvl9pPr marL="38862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Calibri" charset="0"/>
          <a:ea typeface="SimSun" charset="0"/>
          <a:cs typeface="SimSun" charset="0"/>
        </a:defRPr>
      </a:lvl9pPr>
    </p:titleStyle>
    <p:bodyStyle>
      <a:lvl1pPr marL="342900" indent="-342900" algn="l" defTabSz="449263" rtl="0" eaLnBrk="0" fontAlgn="base" hangingPunct="0">
        <a:lnSpc>
          <a:spcPct val="93000"/>
        </a:lnSpc>
        <a:spcBef>
          <a:spcPct val="0"/>
        </a:spcBef>
        <a:spcAft>
          <a:spcPts val="1425"/>
        </a:spcAft>
        <a:buClr>
          <a:srgbClr val="000000"/>
        </a:buClr>
        <a:buSzPct val="100000"/>
        <a:buFont typeface="Times New Roman" pitchFamily="16" charset="0"/>
        <a:buChar char="•"/>
        <a:defRPr sz="3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itchFamily="16" charset="0"/>
        <a:buChar char="–"/>
        <a:defRPr sz="2400">
          <a:solidFill>
            <a:srgbClr val="000000"/>
          </a:solidFill>
          <a:latin typeface="+mn-lt"/>
          <a:ea typeface="+mn-ea"/>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itchFamily="16" charset="0"/>
        <a:buChar char="•"/>
        <a:defRPr sz="2000">
          <a:solidFill>
            <a:srgbClr val="000000"/>
          </a:solidFill>
          <a:latin typeface="+mn-lt"/>
          <a:ea typeface="+mn-ea"/>
          <a:cs typeface="+mn-cs"/>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itchFamily="16" charset="0"/>
        <a:buChar char="–"/>
        <a:defRPr sz="2000">
          <a:solidFill>
            <a:srgbClr val="000000"/>
          </a:solidFill>
          <a:latin typeface="+mn-lt"/>
          <a:ea typeface="+mn-ea"/>
          <a:cs typeface="+mn-cs"/>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itchFamily="16" charset="0"/>
        <a:buChar char="»"/>
        <a:defRPr sz="2000">
          <a:solidFill>
            <a:srgbClr val="000000"/>
          </a:solidFill>
          <a:latin typeface="+mn-lt"/>
          <a:ea typeface="+mn-ea"/>
          <a:cs typeface="+mn-cs"/>
        </a:defRPr>
      </a:lvl5pPr>
      <a:lvl6pPr marL="2514600" indent="-228600" algn="l" defTabSz="449263" rtl="0" fontAlgn="base">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fontAlgn="base">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fontAlgn="base">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fontAlgn="base">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685800" y="2130425"/>
            <a:ext cx="7767638" cy="1465263"/>
          </a:xfrm>
          <a:prstGeom prst="rect">
            <a:avLst/>
          </a:prstGeom>
          <a:noFill/>
          <a:ln w="9525">
            <a:noFill/>
            <a:round/>
            <a:headEnd/>
            <a:tailEnd/>
          </a:ln>
        </p:spPr>
        <p:txBody>
          <a:bodyPr vert="horz" wrap="square" lIns="90000" tIns="45000" rIns="90000" bIns="45000" numCol="1" anchor="t" anchorCtr="0" compatLnSpc="1">
            <a:prstTxWarp prst="textNoShape">
              <a:avLst/>
            </a:prstTxWarp>
          </a:bodyPr>
          <a:lstStyle/>
          <a:p>
            <a:pPr lvl="0"/>
            <a:r>
              <a:rPr lang="en-GB" smtClean="0"/>
              <a:t>Cliquez pour éditer le format du texte-titre</a:t>
            </a:r>
          </a:p>
        </p:txBody>
      </p:sp>
      <p:sp>
        <p:nvSpPr>
          <p:cNvPr id="2" name="Rectangle 2"/>
          <p:cNvSpPr>
            <a:spLocks noGrp="1" noChangeArrowheads="1"/>
          </p:cNvSpPr>
          <p:nvPr>
            <p:ph type="dt"/>
          </p:nvPr>
        </p:nvSpPr>
        <p:spPr bwMode="auto">
          <a:xfrm>
            <a:off x="457200" y="6356350"/>
            <a:ext cx="2128838" cy="363538"/>
          </a:xfrm>
          <a:prstGeom prst="rect">
            <a:avLst/>
          </a:prstGeom>
          <a:noFill/>
          <a:ln w="9525">
            <a:noFill/>
            <a:round/>
            <a:headEnd/>
            <a:tailEnd/>
          </a:ln>
          <a:effectLst/>
        </p:spPr>
        <p:txBody>
          <a:bodyPr vert="horz" wrap="square" lIns="90000" tIns="45000" rIns="90000" bIns="45000" numCol="1" anchor="t" anchorCtr="0" compatLnSpc="1">
            <a:prstTxWarp prst="textNoShape">
              <a:avLst/>
            </a:prstTxWarp>
          </a:bodyPr>
          <a:lstStyle>
            <a:lvl1pPr hangingPunct="1">
              <a:lnSpc>
                <a:spcPct val="100000"/>
              </a:lnSpc>
              <a:buClrTx/>
              <a:buFontTx/>
              <a:buNone/>
              <a:tabLst>
                <a:tab pos="723900" algn="l"/>
                <a:tab pos="1447800" algn="l"/>
              </a:tabLst>
              <a:defRPr>
                <a:solidFill>
                  <a:srgbClr val="000000"/>
                </a:solidFill>
                <a:latin typeface="+mn-lt"/>
                <a:ea typeface="+mn-ea"/>
                <a:cs typeface="Arial Unicode MS" charset="0"/>
              </a:defRPr>
            </a:lvl1pPr>
          </a:lstStyle>
          <a:p>
            <a:pPr>
              <a:defRPr/>
            </a:pPr>
            <a:r>
              <a:rPr lang="fr-FR"/>
              <a:t>06/04/2011</a:t>
            </a:r>
          </a:p>
        </p:txBody>
      </p:sp>
      <p:sp>
        <p:nvSpPr>
          <p:cNvPr id="2051" name="Text Box 3"/>
          <p:cNvSpPr txBox="1">
            <a:spLocks noChangeArrowheads="1"/>
          </p:cNvSpPr>
          <p:nvPr/>
        </p:nvSpPr>
        <p:spPr bwMode="auto">
          <a:xfrm>
            <a:off x="3124200" y="6356350"/>
            <a:ext cx="2895600" cy="365125"/>
          </a:xfrm>
          <a:prstGeom prst="rect">
            <a:avLst/>
          </a:prstGeom>
          <a:noFill/>
          <a:ln w="9525">
            <a:noFill/>
            <a:round/>
            <a:headEnd/>
            <a:tailEnd/>
          </a:ln>
          <a:effectLst/>
        </p:spPr>
        <p:txBody>
          <a:bodyPr wrap="none" anchor="ctr"/>
          <a:lstStyle/>
          <a:p>
            <a:pPr>
              <a:defRPr/>
            </a:pPr>
            <a:endParaRPr lang="fr-FR">
              <a:ea typeface="+mn-ea"/>
            </a:endParaRPr>
          </a:p>
        </p:txBody>
      </p:sp>
      <p:sp>
        <p:nvSpPr>
          <p:cNvPr id="2052" name="Rectangle 4"/>
          <p:cNvSpPr>
            <a:spLocks noGrp="1" noChangeArrowheads="1"/>
          </p:cNvSpPr>
          <p:nvPr>
            <p:ph type="sldNum"/>
          </p:nvPr>
        </p:nvSpPr>
        <p:spPr bwMode="auto">
          <a:xfrm>
            <a:off x="6553200" y="6356350"/>
            <a:ext cx="2128838" cy="363538"/>
          </a:xfrm>
          <a:prstGeom prst="rect">
            <a:avLst/>
          </a:prstGeom>
          <a:noFill/>
          <a:ln w="9525">
            <a:noFill/>
            <a:round/>
            <a:headEnd/>
            <a:tailEnd/>
          </a:ln>
          <a:effectLst/>
        </p:spPr>
        <p:txBody>
          <a:bodyPr vert="horz" wrap="square" lIns="90000" tIns="45000" rIns="90000" bIns="45000" numCol="1" anchor="t" anchorCtr="0" compatLnSpc="1">
            <a:prstTxWarp prst="textNoShape">
              <a:avLst/>
            </a:prstTxWarp>
          </a:bodyPr>
          <a:lstStyle>
            <a:lvl1pPr hangingPunct="1">
              <a:lnSpc>
                <a:spcPct val="100000"/>
              </a:lnSpc>
              <a:buClrTx/>
              <a:buFontTx/>
              <a:buNone/>
              <a:tabLst>
                <a:tab pos="723900" algn="l"/>
                <a:tab pos="1447800" algn="l"/>
              </a:tabLst>
              <a:defRPr>
                <a:solidFill>
                  <a:srgbClr val="000000"/>
                </a:solidFill>
                <a:latin typeface="+mn-lt"/>
                <a:ea typeface="+mn-ea"/>
                <a:cs typeface="Arial Unicode MS" charset="0"/>
              </a:defRPr>
            </a:lvl1pPr>
          </a:lstStyle>
          <a:p>
            <a:pPr>
              <a:defRPr/>
            </a:pPr>
            <a:fld id="{8093F8DA-7B97-4178-90A2-CE0A8CA04C78}" type="slidenum">
              <a:rPr lang="fr-FR"/>
              <a:pPr>
                <a:defRPr/>
              </a:pPr>
              <a:t>‹N°›</a:t>
            </a:fld>
            <a:endParaRPr lang="fr-FR"/>
          </a:p>
        </p:txBody>
      </p:sp>
      <p:sp>
        <p:nvSpPr>
          <p:cNvPr id="2054" name="Rectangle 5"/>
          <p:cNvSpPr>
            <a:spLocks noGrp="1" noChangeArrowheads="1"/>
          </p:cNvSpPr>
          <p:nvPr>
            <p:ph type="body" idx="1"/>
          </p:nvPr>
        </p:nvSpPr>
        <p:spPr bwMode="auto">
          <a:xfrm>
            <a:off x="457200" y="1604963"/>
            <a:ext cx="8224838" cy="4521200"/>
          </a:xfrm>
          <a:prstGeom prst="rect">
            <a:avLst/>
          </a:prstGeom>
          <a:noFill/>
          <a:ln w="9525">
            <a:noFill/>
            <a:round/>
            <a:headEnd/>
            <a:tailEnd/>
          </a:ln>
        </p:spPr>
        <p:txBody>
          <a:bodyPr vert="horz" wrap="square" lIns="0" tIns="28080" rIns="0" bIns="0" numCol="1" anchor="t" anchorCtr="0" compatLnSpc="1">
            <a:prstTxWarp prst="textNoShape">
              <a:avLst/>
            </a:prstTxWarp>
          </a:bodyPr>
          <a:lstStyle/>
          <a:p>
            <a:pPr lvl="0"/>
            <a:r>
              <a:rPr lang="en-GB" smtClean="0"/>
              <a:t>Cliquez pour éditer le format du plan de texte</a:t>
            </a:r>
          </a:p>
          <a:p>
            <a:pPr lvl="1"/>
            <a:r>
              <a:rPr lang="en-GB" smtClean="0"/>
              <a:t>Second niveau de plan</a:t>
            </a:r>
          </a:p>
          <a:p>
            <a:pPr lvl="2"/>
            <a:r>
              <a:rPr lang="en-GB" smtClean="0"/>
              <a:t>Troisième niveau de plan</a:t>
            </a:r>
          </a:p>
          <a:p>
            <a:pPr lvl="3"/>
            <a:r>
              <a:rPr lang="en-GB" smtClean="0"/>
              <a:t>Quatrième niveau de plan</a:t>
            </a:r>
          </a:p>
          <a:p>
            <a:pPr lvl="4"/>
            <a:r>
              <a:rPr lang="en-GB" smtClean="0"/>
              <a:t>Cinquième niveau de plan</a:t>
            </a:r>
          </a:p>
          <a:p>
            <a:pPr lvl="4"/>
            <a:r>
              <a:rPr lang="en-GB" smtClean="0"/>
              <a:t>Sixième niveau de plan</a:t>
            </a:r>
          </a:p>
          <a:p>
            <a:pPr lvl="4"/>
            <a:r>
              <a:rPr lang="en-GB" smtClean="0"/>
              <a:t>Septième niveau de plan</a:t>
            </a:r>
          </a:p>
          <a:p>
            <a:pPr lvl="4"/>
            <a:r>
              <a:rPr lang="en-GB" smtClean="0"/>
              <a:t>Huitième niveau de plan</a:t>
            </a:r>
          </a:p>
          <a:p>
            <a:pPr lvl="4"/>
            <a:r>
              <a:rPr lang="en-GB" smtClean="0"/>
              <a:t>Neuvième niveau de plan</a:t>
            </a:r>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Lst>
  <p:hf sldNum="0" hdr="0" ftr="0"/>
  <p:txStyles>
    <p:titleStyle>
      <a:lvl1pPr algn="l"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l"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Calibri" charset="0"/>
          <a:ea typeface="SimSun" charset="0"/>
          <a:cs typeface="SimSun" charset="0"/>
        </a:defRPr>
      </a:lvl2pPr>
      <a:lvl3pPr algn="l"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Calibri" charset="0"/>
          <a:ea typeface="SimSun" charset="0"/>
          <a:cs typeface="SimSun" charset="0"/>
        </a:defRPr>
      </a:lvl3pPr>
      <a:lvl4pPr algn="l"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Calibri" charset="0"/>
          <a:ea typeface="SimSun" charset="0"/>
          <a:cs typeface="SimSun" charset="0"/>
        </a:defRPr>
      </a:lvl4pPr>
      <a:lvl5pPr algn="l"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Calibri" charset="0"/>
          <a:ea typeface="SimSun" charset="0"/>
          <a:cs typeface="SimSun" charset="0"/>
        </a:defRPr>
      </a:lvl5pPr>
      <a:lvl6pPr marL="25146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Calibri" charset="0"/>
          <a:ea typeface="SimSun" charset="0"/>
          <a:cs typeface="SimSun" charset="0"/>
        </a:defRPr>
      </a:lvl6pPr>
      <a:lvl7pPr marL="29718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Calibri" charset="0"/>
          <a:ea typeface="SimSun" charset="0"/>
          <a:cs typeface="SimSun" charset="0"/>
        </a:defRPr>
      </a:lvl7pPr>
      <a:lvl8pPr marL="34290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Calibri" charset="0"/>
          <a:ea typeface="SimSun" charset="0"/>
          <a:cs typeface="SimSun" charset="0"/>
        </a:defRPr>
      </a:lvl8pPr>
      <a:lvl9pPr marL="38862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Calibri" charset="0"/>
          <a:ea typeface="SimSun" charset="0"/>
          <a:cs typeface="SimSun" charset="0"/>
        </a:defRPr>
      </a:lvl9pPr>
    </p:titleStyle>
    <p:bodyStyle>
      <a:lvl1pPr marL="342900" indent="-342900" algn="l" defTabSz="449263" rtl="0" eaLnBrk="0" fontAlgn="base" hangingPunct="0">
        <a:lnSpc>
          <a:spcPct val="93000"/>
        </a:lnSpc>
        <a:spcBef>
          <a:spcPct val="0"/>
        </a:spcBef>
        <a:spcAft>
          <a:spcPts val="1425"/>
        </a:spcAft>
        <a:buClr>
          <a:srgbClr val="000000"/>
        </a:buClr>
        <a:buSzPct val="100000"/>
        <a:buFont typeface="Times New Roman" pitchFamily="16" charset="0"/>
        <a:buChar char="•"/>
        <a:defRPr sz="3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itchFamily="16" charset="0"/>
        <a:buChar char="–"/>
        <a:defRPr sz="2400">
          <a:solidFill>
            <a:srgbClr val="000000"/>
          </a:solidFill>
          <a:latin typeface="+mn-lt"/>
          <a:ea typeface="+mn-ea"/>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itchFamily="16" charset="0"/>
        <a:buChar char="•"/>
        <a:defRPr sz="2000">
          <a:solidFill>
            <a:srgbClr val="000000"/>
          </a:solidFill>
          <a:latin typeface="+mn-lt"/>
          <a:ea typeface="+mn-ea"/>
          <a:cs typeface="+mn-cs"/>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itchFamily="16" charset="0"/>
        <a:buChar char="–"/>
        <a:defRPr sz="2000">
          <a:solidFill>
            <a:srgbClr val="000000"/>
          </a:solidFill>
          <a:latin typeface="+mn-lt"/>
          <a:ea typeface="+mn-ea"/>
          <a:cs typeface="+mn-cs"/>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itchFamily="16" charset="0"/>
        <a:buChar char="»"/>
        <a:defRPr sz="2000">
          <a:solidFill>
            <a:srgbClr val="000000"/>
          </a:solidFill>
          <a:latin typeface="+mn-lt"/>
          <a:ea typeface="+mn-ea"/>
          <a:cs typeface="+mn-cs"/>
        </a:defRPr>
      </a:lvl5pPr>
      <a:lvl6pPr marL="2514600" indent="-228600" algn="l" defTabSz="449263" rtl="0" fontAlgn="base">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fontAlgn="base">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fontAlgn="base">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fontAlgn="base">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bwMode="auto">
          <a:xfrm>
            <a:off x="457200" y="274638"/>
            <a:ext cx="8224838" cy="1138237"/>
          </a:xfrm>
          <a:prstGeom prst="rect">
            <a:avLst/>
          </a:prstGeom>
          <a:noFill/>
          <a:ln w="9525">
            <a:noFill/>
            <a:round/>
            <a:headEnd/>
            <a:tailEnd/>
          </a:ln>
        </p:spPr>
        <p:txBody>
          <a:bodyPr vert="horz" wrap="square" lIns="90000" tIns="45000" rIns="90000" bIns="45000" numCol="1" anchor="t" anchorCtr="0" compatLnSpc="1">
            <a:prstTxWarp prst="textNoShape">
              <a:avLst/>
            </a:prstTxWarp>
          </a:bodyPr>
          <a:lstStyle/>
          <a:p>
            <a:pPr lvl="0"/>
            <a:r>
              <a:rPr lang="en-GB" smtClean="0"/>
              <a:t>Cliquez pour éditer le format du texte-titre</a:t>
            </a:r>
          </a:p>
        </p:txBody>
      </p:sp>
      <p:sp>
        <p:nvSpPr>
          <p:cNvPr id="3075" name="Rectangle 2"/>
          <p:cNvSpPr>
            <a:spLocks noGrp="1" noChangeArrowheads="1"/>
          </p:cNvSpPr>
          <p:nvPr>
            <p:ph type="body" idx="1"/>
          </p:nvPr>
        </p:nvSpPr>
        <p:spPr bwMode="auto">
          <a:xfrm>
            <a:off x="457200" y="1600200"/>
            <a:ext cx="4033838" cy="36088638"/>
          </a:xfrm>
          <a:prstGeom prst="rect">
            <a:avLst/>
          </a:prstGeom>
          <a:noFill/>
          <a:ln w="9525">
            <a:noFill/>
            <a:round/>
            <a:headEnd/>
            <a:tailEnd/>
          </a:ln>
        </p:spPr>
        <p:txBody>
          <a:bodyPr vert="horz" wrap="square" lIns="90000" tIns="45000" rIns="90000" bIns="45000" numCol="1" anchor="t" anchorCtr="0" compatLnSpc="1">
            <a:prstTxWarp prst="textNoShape">
              <a:avLst/>
            </a:prstTxWarp>
          </a:bodyPr>
          <a:lstStyle/>
          <a:p>
            <a:pPr lvl="0"/>
            <a:r>
              <a:rPr lang="en-GB" smtClean="0"/>
              <a:t>Cliquez pour éditer le format du plan de texte</a:t>
            </a:r>
          </a:p>
          <a:p>
            <a:pPr lvl="1"/>
            <a:r>
              <a:rPr lang="en-GB" smtClean="0"/>
              <a:t>Second niveau de plan</a:t>
            </a:r>
          </a:p>
          <a:p>
            <a:pPr lvl="2"/>
            <a:r>
              <a:rPr lang="en-GB" smtClean="0"/>
              <a:t>Troisième niveau de plan</a:t>
            </a:r>
          </a:p>
          <a:p>
            <a:pPr lvl="3"/>
            <a:r>
              <a:rPr lang="en-GB" smtClean="0"/>
              <a:t>Quatrième niveau de plan</a:t>
            </a:r>
          </a:p>
          <a:p>
            <a:pPr lvl="4"/>
            <a:r>
              <a:rPr lang="en-GB" smtClean="0"/>
              <a:t>Cinquième niveau de plan</a:t>
            </a:r>
          </a:p>
          <a:p>
            <a:pPr lvl="4"/>
            <a:r>
              <a:rPr lang="en-GB" smtClean="0"/>
              <a:t>Sixième niveau de plan</a:t>
            </a:r>
          </a:p>
          <a:p>
            <a:pPr lvl="4"/>
            <a:r>
              <a:rPr lang="en-GB" smtClean="0"/>
              <a:t>Septième niveau de plan</a:t>
            </a:r>
          </a:p>
          <a:p>
            <a:pPr lvl="4"/>
            <a:r>
              <a:rPr lang="en-GB" smtClean="0"/>
              <a:t>Huitième niveau de plan</a:t>
            </a:r>
          </a:p>
          <a:p>
            <a:pPr lvl="4"/>
            <a:r>
              <a:rPr lang="en-GB" smtClean="0"/>
              <a:t>Neuvième niveau de plan</a:t>
            </a:r>
          </a:p>
        </p:txBody>
      </p:sp>
      <p:sp>
        <p:nvSpPr>
          <p:cNvPr id="2" name="Text Box 3"/>
          <p:cNvSpPr txBox="1">
            <a:spLocks noChangeArrowheads="1"/>
          </p:cNvSpPr>
          <p:nvPr/>
        </p:nvSpPr>
        <p:spPr bwMode="auto">
          <a:xfrm>
            <a:off x="4648200" y="1600200"/>
            <a:ext cx="4038600" cy="2185988"/>
          </a:xfrm>
          <a:prstGeom prst="rect">
            <a:avLst/>
          </a:prstGeom>
          <a:noFill/>
          <a:ln w="9525">
            <a:noFill/>
            <a:round/>
            <a:headEnd/>
            <a:tailEnd/>
          </a:ln>
          <a:effectLst/>
        </p:spPr>
        <p:txBody>
          <a:bodyPr lIns="90000" tIns="45000" rIns="90000" bIns="45000"/>
          <a:lstStyle/>
          <a:p>
            <a:pPr marL="428625" indent="-323850" hangingPunct="1">
              <a:lnSpc>
                <a:spcPct val="100000"/>
              </a:lnSpc>
              <a:spcAft>
                <a:spcPts val="1425"/>
              </a:spcAft>
              <a:buSzPct val="45000"/>
              <a:buFont typeface="Wingdings" charset="2"/>
              <a:buChar char=""/>
              <a:tabLst>
                <a:tab pos="428625" algn="l"/>
                <a:tab pos="876300" algn="l"/>
                <a:tab pos="1325563" algn="l"/>
                <a:tab pos="1774825" algn="l"/>
                <a:tab pos="2224088" algn="l"/>
                <a:tab pos="2673350" algn="l"/>
                <a:tab pos="3122613" algn="l"/>
                <a:tab pos="3571875" algn="l"/>
                <a:tab pos="4021138" algn="l"/>
                <a:tab pos="4470400" algn="l"/>
                <a:tab pos="4919663" algn="l"/>
                <a:tab pos="5368925" algn="l"/>
                <a:tab pos="5818188" algn="l"/>
                <a:tab pos="6267450" algn="l"/>
                <a:tab pos="6716713" algn="l"/>
                <a:tab pos="7165975" algn="l"/>
                <a:tab pos="7615238" algn="l"/>
                <a:tab pos="8064500" algn="l"/>
                <a:tab pos="8513763" algn="l"/>
                <a:tab pos="8963025" algn="l"/>
                <a:tab pos="9412288" algn="l"/>
              </a:tabLst>
              <a:defRPr/>
            </a:pPr>
            <a:r>
              <a:rPr lang="fr-FR" sz="3200">
                <a:solidFill>
                  <a:srgbClr val="000000"/>
                </a:solidFill>
                <a:latin typeface="Calibri" charset="0"/>
                <a:ea typeface="SimSun" charset="0"/>
              </a:rPr>
              <a:t>Cliquez pour éditer le format du plan de texte</a:t>
            </a:r>
          </a:p>
          <a:p>
            <a:pPr marL="860425" lvl="1" indent="-320675" hangingPunct="1">
              <a:lnSpc>
                <a:spcPct val="100000"/>
              </a:lnSpc>
              <a:spcAft>
                <a:spcPts val="1138"/>
              </a:spcAft>
              <a:buSzPct val="45000"/>
              <a:buFont typeface="Wingdings" charset="2"/>
              <a:buChar char=""/>
              <a:tabLst>
                <a:tab pos="428625" algn="l"/>
                <a:tab pos="876300" algn="l"/>
                <a:tab pos="1325563" algn="l"/>
                <a:tab pos="1774825" algn="l"/>
                <a:tab pos="2224088" algn="l"/>
                <a:tab pos="2673350" algn="l"/>
                <a:tab pos="3122613" algn="l"/>
                <a:tab pos="3571875" algn="l"/>
                <a:tab pos="4021138" algn="l"/>
                <a:tab pos="4470400" algn="l"/>
                <a:tab pos="4919663" algn="l"/>
                <a:tab pos="5368925" algn="l"/>
                <a:tab pos="5818188" algn="l"/>
                <a:tab pos="6267450" algn="l"/>
                <a:tab pos="6716713" algn="l"/>
                <a:tab pos="7165975" algn="l"/>
                <a:tab pos="7615238" algn="l"/>
                <a:tab pos="8064500" algn="l"/>
                <a:tab pos="8513763" algn="l"/>
                <a:tab pos="8963025" algn="l"/>
                <a:tab pos="9412288" algn="l"/>
              </a:tabLst>
              <a:defRPr/>
            </a:pPr>
            <a:r>
              <a:rPr lang="fr-FR" sz="3200">
                <a:solidFill>
                  <a:srgbClr val="000000"/>
                </a:solidFill>
                <a:latin typeface="Calibri" charset="0"/>
                <a:ea typeface="SimSun" charset="0"/>
              </a:rPr>
              <a:t>Second niveau de plan</a:t>
            </a:r>
          </a:p>
          <a:p>
            <a:pPr marL="1292225" lvl="2" indent="-284163" hangingPunct="1">
              <a:lnSpc>
                <a:spcPct val="100000"/>
              </a:lnSpc>
              <a:spcAft>
                <a:spcPts val="850"/>
              </a:spcAft>
              <a:buSzPct val="75000"/>
              <a:buFont typeface="Symbol" charset="2"/>
              <a:buChar char=""/>
              <a:tabLst>
                <a:tab pos="428625" algn="l"/>
                <a:tab pos="876300" algn="l"/>
                <a:tab pos="1325563" algn="l"/>
                <a:tab pos="1774825" algn="l"/>
                <a:tab pos="2224088" algn="l"/>
                <a:tab pos="2673350" algn="l"/>
                <a:tab pos="3122613" algn="l"/>
                <a:tab pos="3571875" algn="l"/>
                <a:tab pos="4021138" algn="l"/>
                <a:tab pos="4470400" algn="l"/>
                <a:tab pos="4919663" algn="l"/>
                <a:tab pos="5368925" algn="l"/>
                <a:tab pos="5818188" algn="l"/>
                <a:tab pos="6267450" algn="l"/>
                <a:tab pos="6716713" algn="l"/>
                <a:tab pos="7165975" algn="l"/>
                <a:tab pos="7615238" algn="l"/>
                <a:tab pos="8064500" algn="l"/>
                <a:tab pos="8513763" algn="l"/>
                <a:tab pos="8963025" algn="l"/>
                <a:tab pos="9412288" algn="l"/>
              </a:tabLst>
              <a:defRPr/>
            </a:pPr>
            <a:r>
              <a:rPr lang="fr-FR" sz="3200">
                <a:solidFill>
                  <a:srgbClr val="000000"/>
                </a:solidFill>
                <a:latin typeface="Calibri" charset="0"/>
                <a:ea typeface="SimSun" charset="0"/>
              </a:rPr>
              <a:t>Troisième niveau de plan</a:t>
            </a:r>
          </a:p>
          <a:p>
            <a:pPr marL="1724025" lvl="3" indent="-212725" hangingPunct="1">
              <a:lnSpc>
                <a:spcPct val="100000"/>
              </a:lnSpc>
              <a:spcAft>
                <a:spcPts val="575"/>
              </a:spcAft>
              <a:buSzPct val="45000"/>
              <a:buFont typeface="Wingdings" charset="2"/>
              <a:buChar char=""/>
              <a:tabLst>
                <a:tab pos="428625" algn="l"/>
                <a:tab pos="876300" algn="l"/>
                <a:tab pos="1325563" algn="l"/>
                <a:tab pos="1774825" algn="l"/>
                <a:tab pos="2224088" algn="l"/>
                <a:tab pos="2673350" algn="l"/>
                <a:tab pos="3122613" algn="l"/>
                <a:tab pos="3571875" algn="l"/>
                <a:tab pos="4021138" algn="l"/>
                <a:tab pos="4470400" algn="l"/>
                <a:tab pos="4919663" algn="l"/>
                <a:tab pos="5368925" algn="l"/>
                <a:tab pos="5818188" algn="l"/>
                <a:tab pos="6267450" algn="l"/>
                <a:tab pos="6716713" algn="l"/>
                <a:tab pos="7165975" algn="l"/>
                <a:tab pos="7615238" algn="l"/>
                <a:tab pos="8064500" algn="l"/>
                <a:tab pos="8513763" algn="l"/>
                <a:tab pos="8963025" algn="l"/>
                <a:tab pos="9412288" algn="l"/>
              </a:tabLst>
              <a:defRPr/>
            </a:pPr>
            <a:r>
              <a:rPr lang="fr-FR" sz="3200">
                <a:solidFill>
                  <a:srgbClr val="000000"/>
                </a:solidFill>
                <a:latin typeface="Calibri" charset="0"/>
                <a:ea typeface="SimSun" charset="0"/>
              </a:rPr>
              <a:t>Quatrième niveau de plan</a:t>
            </a:r>
          </a:p>
          <a:p>
            <a:pPr marL="2155825" lvl="4" indent="-214313" hangingPunct="1">
              <a:lnSpc>
                <a:spcPct val="100000"/>
              </a:lnSpc>
              <a:spcAft>
                <a:spcPts val="288"/>
              </a:spcAft>
              <a:buSzPct val="75000"/>
              <a:buFont typeface="Symbol" charset="2"/>
              <a:buChar char=""/>
              <a:tabLst>
                <a:tab pos="428625" algn="l"/>
                <a:tab pos="876300" algn="l"/>
                <a:tab pos="1325563" algn="l"/>
                <a:tab pos="1774825" algn="l"/>
                <a:tab pos="2224088" algn="l"/>
                <a:tab pos="2673350" algn="l"/>
                <a:tab pos="3122613" algn="l"/>
                <a:tab pos="3571875" algn="l"/>
                <a:tab pos="4021138" algn="l"/>
                <a:tab pos="4470400" algn="l"/>
                <a:tab pos="4919663" algn="l"/>
                <a:tab pos="5368925" algn="l"/>
                <a:tab pos="5818188" algn="l"/>
                <a:tab pos="6267450" algn="l"/>
                <a:tab pos="6716713" algn="l"/>
                <a:tab pos="7165975" algn="l"/>
                <a:tab pos="7615238" algn="l"/>
                <a:tab pos="8064500" algn="l"/>
                <a:tab pos="8513763" algn="l"/>
                <a:tab pos="8963025" algn="l"/>
                <a:tab pos="9412288" algn="l"/>
              </a:tabLst>
              <a:defRPr/>
            </a:pPr>
            <a:r>
              <a:rPr lang="fr-FR" sz="3200">
                <a:solidFill>
                  <a:srgbClr val="000000"/>
                </a:solidFill>
                <a:latin typeface="Calibri" charset="0"/>
                <a:ea typeface="SimSun" charset="0"/>
              </a:rPr>
              <a:t>Cinquième niveau de plan</a:t>
            </a:r>
          </a:p>
          <a:p>
            <a:pPr marL="2155825" lvl="4" indent="-214313" hangingPunct="1">
              <a:lnSpc>
                <a:spcPct val="100000"/>
              </a:lnSpc>
              <a:spcAft>
                <a:spcPts val="288"/>
              </a:spcAft>
              <a:buSzPct val="75000"/>
              <a:buFont typeface="Symbol" charset="2"/>
              <a:buChar char=""/>
              <a:tabLst>
                <a:tab pos="428625" algn="l"/>
                <a:tab pos="876300" algn="l"/>
                <a:tab pos="1325563" algn="l"/>
                <a:tab pos="1774825" algn="l"/>
                <a:tab pos="2224088" algn="l"/>
                <a:tab pos="2673350" algn="l"/>
                <a:tab pos="3122613" algn="l"/>
                <a:tab pos="3571875" algn="l"/>
                <a:tab pos="4021138" algn="l"/>
                <a:tab pos="4470400" algn="l"/>
                <a:tab pos="4919663" algn="l"/>
                <a:tab pos="5368925" algn="l"/>
                <a:tab pos="5818188" algn="l"/>
                <a:tab pos="6267450" algn="l"/>
                <a:tab pos="6716713" algn="l"/>
                <a:tab pos="7165975" algn="l"/>
                <a:tab pos="7615238" algn="l"/>
                <a:tab pos="8064500" algn="l"/>
                <a:tab pos="8513763" algn="l"/>
                <a:tab pos="8963025" algn="l"/>
                <a:tab pos="9412288" algn="l"/>
              </a:tabLst>
              <a:defRPr/>
            </a:pPr>
            <a:r>
              <a:rPr lang="fr-FR" sz="3200">
                <a:solidFill>
                  <a:srgbClr val="000000"/>
                </a:solidFill>
                <a:latin typeface="Calibri" charset="0"/>
                <a:ea typeface="SimSun" charset="0"/>
              </a:rPr>
              <a:t>Sixième niveau de plan</a:t>
            </a:r>
          </a:p>
          <a:p>
            <a:pPr marL="2155825" lvl="4" indent="-214313" hangingPunct="1">
              <a:lnSpc>
                <a:spcPct val="100000"/>
              </a:lnSpc>
              <a:spcAft>
                <a:spcPts val="288"/>
              </a:spcAft>
              <a:buSzPct val="75000"/>
              <a:buFont typeface="Symbol" charset="2"/>
              <a:buChar char=""/>
              <a:tabLst>
                <a:tab pos="428625" algn="l"/>
                <a:tab pos="876300" algn="l"/>
                <a:tab pos="1325563" algn="l"/>
                <a:tab pos="1774825" algn="l"/>
                <a:tab pos="2224088" algn="l"/>
                <a:tab pos="2673350" algn="l"/>
                <a:tab pos="3122613" algn="l"/>
                <a:tab pos="3571875" algn="l"/>
                <a:tab pos="4021138" algn="l"/>
                <a:tab pos="4470400" algn="l"/>
                <a:tab pos="4919663" algn="l"/>
                <a:tab pos="5368925" algn="l"/>
                <a:tab pos="5818188" algn="l"/>
                <a:tab pos="6267450" algn="l"/>
                <a:tab pos="6716713" algn="l"/>
                <a:tab pos="7165975" algn="l"/>
                <a:tab pos="7615238" algn="l"/>
                <a:tab pos="8064500" algn="l"/>
                <a:tab pos="8513763" algn="l"/>
                <a:tab pos="8963025" algn="l"/>
                <a:tab pos="9412288" algn="l"/>
              </a:tabLst>
              <a:defRPr/>
            </a:pPr>
            <a:r>
              <a:rPr lang="fr-FR" sz="3200">
                <a:solidFill>
                  <a:srgbClr val="000000"/>
                </a:solidFill>
                <a:latin typeface="Calibri" charset="0"/>
                <a:ea typeface="SimSun" charset="0"/>
              </a:rPr>
              <a:t>Septième niveau de plan</a:t>
            </a:r>
          </a:p>
          <a:p>
            <a:pPr marL="2155825" lvl="4" indent="-214313" hangingPunct="1">
              <a:lnSpc>
                <a:spcPct val="100000"/>
              </a:lnSpc>
              <a:spcAft>
                <a:spcPts val="288"/>
              </a:spcAft>
              <a:buSzPct val="75000"/>
              <a:buFont typeface="Symbol" charset="2"/>
              <a:buChar char=""/>
              <a:tabLst>
                <a:tab pos="428625" algn="l"/>
                <a:tab pos="876300" algn="l"/>
                <a:tab pos="1325563" algn="l"/>
                <a:tab pos="1774825" algn="l"/>
                <a:tab pos="2224088" algn="l"/>
                <a:tab pos="2673350" algn="l"/>
                <a:tab pos="3122613" algn="l"/>
                <a:tab pos="3571875" algn="l"/>
                <a:tab pos="4021138" algn="l"/>
                <a:tab pos="4470400" algn="l"/>
                <a:tab pos="4919663" algn="l"/>
                <a:tab pos="5368925" algn="l"/>
                <a:tab pos="5818188" algn="l"/>
                <a:tab pos="6267450" algn="l"/>
                <a:tab pos="6716713" algn="l"/>
                <a:tab pos="7165975" algn="l"/>
                <a:tab pos="7615238" algn="l"/>
                <a:tab pos="8064500" algn="l"/>
                <a:tab pos="8513763" algn="l"/>
                <a:tab pos="8963025" algn="l"/>
                <a:tab pos="9412288" algn="l"/>
              </a:tabLst>
              <a:defRPr/>
            </a:pPr>
            <a:r>
              <a:rPr lang="fr-FR" sz="3200">
                <a:solidFill>
                  <a:srgbClr val="000000"/>
                </a:solidFill>
                <a:latin typeface="Calibri" charset="0"/>
                <a:ea typeface="SimSun" charset="0"/>
              </a:rPr>
              <a:t>Huitième niveau de plan</a:t>
            </a:r>
          </a:p>
          <a:p>
            <a:pPr marL="428625" indent="-323850" hangingPunct="1">
              <a:lnSpc>
                <a:spcPct val="100000"/>
              </a:lnSpc>
              <a:spcBef>
                <a:spcPts val="638"/>
              </a:spcBef>
              <a:spcAft>
                <a:spcPts val="1425"/>
              </a:spcAft>
              <a:buSzPct val="45000"/>
              <a:buFont typeface="Arial" charset="0"/>
              <a:buChar char="•"/>
              <a:tabLst>
                <a:tab pos="428625" algn="l"/>
                <a:tab pos="876300" algn="l"/>
                <a:tab pos="1325563" algn="l"/>
                <a:tab pos="1774825" algn="l"/>
                <a:tab pos="2224088" algn="l"/>
                <a:tab pos="2673350" algn="l"/>
                <a:tab pos="3122613" algn="l"/>
                <a:tab pos="3571875" algn="l"/>
                <a:tab pos="4021138" algn="l"/>
                <a:tab pos="4470400" algn="l"/>
                <a:tab pos="4919663" algn="l"/>
                <a:tab pos="5368925" algn="l"/>
                <a:tab pos="5818188" algn="l"/>
                <a:tab pos="6267450" algn="l"/>
                <a:tab pos="6716713" algn="l"/>
                <a:tab pos="7165975" algn="l"/>
                <a:tab pos="7615238" algn="l"/>
                <a:tab pos="8064500" algn="l"/>
                <a:tab pos="8513763" algn="l"/>
                <a:tab pos="8963025" algn="l"/>
                <a:tab pos="9412288" algn="l"/>
              </a:tabLst>
              <a:defRPr/>
            </a:pPr>
            <a:r>
              <a:rPr lang="fr-FR" sz="3200">
                <a:solidFill>
                  <a:srgbClr val="000000"/>
                </a:solidFill>
                <a:latin typeface="Calibri" charset="0"/>
                <a:ea typeface="SimSun" charset="0"/>
              </a:rPr>
              <a:t>Neuvième niveau de planCliquez pour modifier les styles du texte du masque</a:t>
            </a:r>
          </a:p>
          <a:p>
            <a:pPr marL="860425" lvl="1" indent="-320675" hangingPunct="1">
              <a:lnSpc>
                <a:spcPct val="100000"/>
              </a:lnSpc>
              <a:spcBef>
                <a:spcPts val="563"/>
              </a:spcBef>
              <a:spcAft>
                <a:spcPts val="1425"/>
              </a:spcAft>
              <a:buSzPct val="45000"/>
              <a:buFont typeface="Arial" charset="0"/>
              <a:buChar char="–"/>
              <a:tabLst>
                <a:tab pos="428625" algn="l"/>
                <a:tab pos="876300" algn="l"/>
                <a:tab pos="1325563" algn="l"/>
                <a:tab pos="1774825" algn="l"/>
                <a:tab pos="2224088" algn="l"/>
                <a:tab pos="2673350" algn="l"/>
                <a:tab pos="3122613" algn="l"/>
                <a:tab pos="3571875" algn="l"/>
                <a:tab pos="4021138" algn="l"/>
                <a:tab pos="4470400" algn="l"/>
                <a:tab pos="4919663" algn="l"/>
                <a:tab pos="5368925" algn="l"/>
                <a:tab pos="5818188" algn="l"/>
                <a:tab pos="6267450" algn="l"/>
                <a:tab pos="6716713" algn="l"/>
                <a:tab pos="7165975" algn="l"/>
                <a:tab pos="7615238" algn="l"/>
                <a:tab pos="8064500" algn="l"/>
                <a:tab pos="8513763" algn="l"/>
                <a:tab pos="8963025" algn="l"/>
                <a:tab pos="9412288" algn="l"/>
              </a:tabLst>
              <a:defRPr/>
            </a:pPr>
            <a:r>
              <a:rPr lang="fr-FR" sz="2800">
                <a:solidFill>
                  <a:srgbClr val="000000"/>
                </a:solidFill>
                <a:latin typeface="Calibri" charset="0"/>
                <a:ea typeface="SimSun" charset="0"/>
              </a:rPr>
              <a:t>Deuxième niveau</a:t>
            </a:r>
          </a:p>
          <a:p>
            <a:pPr marL="1292225" lvl="2" indent="-284163" hangingPunct="1">
              <a:lnSpc>
                <a:spcPct val="100000"/>
              </a:lnSpc>
              <a:spcBef>
                <a:spcPts val="488"/>
              </a:spcBef>
              <a:spcAft>
                <a:spcPts val="1425"/>
              </a:spcAft>
              <a:buSzPct val="75000"/>
              <a:buFont typeface="Arial" charset="0"/>
              <a:buChar char="•"/>
              <a:tabLst>
                <a:tab pos="428625" algn="l"/>
                <a:tab pos="876300" algn="l"/>
                <a:tab pos="1325563" algn="l"/>
                <a:tab pos="1774825" algn="l"/>
                <a:tab pos="2224088" algn="l"/>
                <a:tab pos="2673350" algn="l"/>
                <a:tab pos="3122613" algn="l"/>
                <a:tab pos="3571875" algn="l"/>
                <a:tab pos="4021138" algn="l"/>
                <a:tab pos="4470400" algn="l"/>
                <a:tab pos="4919663" algn="l"/>
                <a:tab pos="5368925" algn="l"/>
                <a:tab pos="5818188" algn="l"/>
                <a:tab pos="6267450" algn="l"/>
                <a:tab pos="6716713" algn="l"/>
                <a:tab pos="7165975" algn="l"/>
                <a:tab pos="7615238" algn="l"/>
                <a:tab pos="8064500" algn="l"/>
                <a:tab pos="8513763" algn="l"/>
                <a:tab pos="8963025" algn="l"/>
                <a:tab pos="9412288" algn="l"/>
              </a:tabLst>
              <a:defRPr/>
            </a:pPr>
            <a:r>
              <a:rPr lang="fr-FR" sz="2400">
                <a:solidFill>
                  <a:srgbClr val="000000"/>
                </a:solidFill>
                <a:latin typeface="Calibri" charset="0"/>
                <a:ea typeface="SimSun" charset="0"/>
              </a:rPr>
              <a:t>Troisième niveau</a:t>
            </a:r>
          </a:p>
          <a:p>
            <a:pPr marL="1724025" lvl="3" indent="-212725" hangingPunct="1">
              <a:lnSpc>
                <a:spcPct val="100000"/>
              </a:lnSpc>
              <a:spcBef>
                <a:spcPts val="400"/>
              </a:spcBef>
              <a:spcAft>
                <a:spcPts val="1425"/>
              </a:spcAft>
              <a:buSzPct val="45000"/>
              <a:buFont typeface="Arial" charset="0"/>
              <a:buChar char="–"/>
              <a:tabLst>
                <a:tab pos="428625" algn="l"/>
                <a:tab pos="876300" algn="l"/>
                <a:tab pos="1325563" algn="l"/>
                <a:tab pos="1774825" algn="l"/>
                <a:tab pos="2224088" algn="l"/>
                <a:tab pos="2673350" algn="l"/>
                <a:tab pos="3122613" algn="l"/>
                <a:tab pos="3571875" algn="l"/>
                <a:tab pos="4021138" algn="l"/>
                <a:tab pos="4470400" algn="l"/>
                <a:tab pos="4919663" algn="l"/>
                <a:tab pos="5368925" algn="l"/>
                <a:tab pos="5818188" algn="l"/>
                <a:tab pos="6267450" algn="l"/>
                <a:tab pos="6716713" algn="l"/>
                <a:tab pos="7165975" algn="l"/>
                <a:tab pos="7615238" algn="l"/>
                <a:tab pos="8064500" algn="l"/>
                <a:tab pos="8513763" algn="l"/>
                <a:tab pos="8963025" algn="l"/>
                <a:tab pos="9412288" algn="l"/>
              </a:tabLst>
              <a:defRPr/>
            </a:pPr>
            <a:r>
              <a:rPr lang="fr-FR" sz="2000">
                <a:solidFill>
                  <a:srgbClr val="000000"/>
                </a:solidFill>
                <a:latin typeface="Calibri" charset="0"/>
                <a:ea typeface="SimSun" charset="0"/>
              </a:rPr>
              <a:t>Quatrième niveau</a:t>
            </a:r>
          </a:p>
          <a:p>
            <a:pPr marL="2155825" lvl="4" indent="-214313" hangingPunct="1">
              <a:lnSpc>
                <a:spcPct val="100000"/>
              </a:lnSpc>
              <a:spcBef>
                <a:spcPts val="400"/>
              </a:spcBef>
              <a:spcAft>
                <a:spcPts val="1425"/>
              </a:spcAft>
              <a:buSzPct val="75000"/>
              <a:buFont typeface="Arial" charset="0"/>
              <a:buChar char="»"/>
              <a:tabLst>
                <a:tab pos="428625" algn="l"/>
                <a:tab pos="876300" algn="l"/>
                <a:tab pos="1325563" algn="l"/>
                <a:tab pos="1774825" algn="l"/>
                <a:tab pos="2224088" algn="l"/>
                <a:tab pos="2673350" algn="l"/>
                <a:tab pos="3122613" algn="l"/>
                <a:tab pos="3571875" algn="l"/>
                <a:tab pos="4021138" algn="l"/>
                <a:tab pos="4470400" algn="l"/>
                <a:tab pos="4919663" algn="l"/>
                <a:tab pos="5368925" algn="l"/>
                <a:tab pos="5818188" algn="l"/>
                <a:tab pos="6267450" algn="l"/>
                <a:tab pos="6716713" algn="l"/>
                <a:tab pos="7165975" algn="l"/>
                <a:tab pos="7615238" algn="l"/>
                <a:tab pos="8064500" algn="l"/>
                <a:tab pos="8513763" algn="l"/>
                <a:tab pos="8963025" algn="l"/>
                <a:tab pos="9412288" algn="l"/>
              </a:tabLst>
              <a:defRPr/>
            </a:pPr>
            <a:r>
              <a:rPr lang="fr-FR" sz="2000">
                <a:solidFill>
                  <a:srgbClr val="000000"/>
                </a:solidFill>
                <a:latin typeface="Calibri" charset="0"/>
                <a:ea typeface="SimSun" charset="0"/>
              </a:rPr>
              <a:t>Cinquième niveau</a:t>
            </a:r>
          </a:p>
        </p:txBody>
      </p:sp>
      <p:sp>
        <p:nvSpPr>
          <p:cNvPr id="3076" name="Text Box 4"/>
          <p:cNvSpPr txBox="1">
            <a:spLocks noChangeArrowheads="1"/>
          </p:cNvSpPr>
          <p:nvPr/>
        </p:nvSpPr>
        <p:spPr bwMode="auto">
          <a:xfrm>
            <a:off x="457200" y="3938588"/>
            <a:ext cx="4038600" cy="2187575"/>
          </a:xfrm>
          <a:prstGeom prst="rect">
            <a:avLst/>
          </a:prstGeom>
          <a:noFill/>
          <a:ln w="9525">
            <a:noFill/>
            <a:round/>
            <a:headEnd/>
            <a:tailEnd/>
          </a:ln>
          <a:effectLst/>
        </p:spPr>
        <p:txBody>
          <a:bodyPr lIns="90000" tIns="45000" rIns="90000" bIns="45000"/>
          <a:lstStyle/>
          <a:p>
            <a:pPr marL="428625" indent="-323850" hangingPunct="1">
              <a:lnSpc>
                <a:spcPct val="100000"/>
              </a:lnSpc>
              <a:spcAft>
                <a:spcPts val="1425"/>
              </a:spcAft>
              <a:buSzPct val="45000"/>
              <a:buFont typeface="Wingdings" charset="2"/>
              <a:buChar char=""/>
              <a:tabLst>
                <a:tab pos="428625" algn="l"/>
                <a:tab pos="876300" algn="l"/>
                <a:tab pos="1325563" algn="l"/>
                <a:tab pos="1774825" algn="l"/>
                <a:tab pos="2224088" algn="l"/>
                <a:tab pos="2673350" algn="l"/>
                <a:tab pos="3122613" algn="l"/>
                <a:tab pos="3571875" algn="l"/>
                <a:tab pos="4021138" algn="l"/>
                <a:tab pos="4470400" algn="l"/>
                <a:tab pos="4919663" algn="l"/>
                <a:tab pos="5368925" algn="l"/>
                <a:tab pos="5818188" algn="l"/>
                <a:tab pos="6267450" algn="l"/>
                <a:tab pos="6716713" algn="l"/>
                <a:tab pos="7165975" algn="l"/>
                <a:tab pos="7615238" algn="l"/>
                <a:tab pos="8064500" algn="l"/>
                <a:tab pos="8513763" algn="l"/>
                <a:tab pos="8963025" algn="l"/>
                <a:tab pos="9412288" algn="l"/>
              </a:tabLst>
              <a:defRPr/>
            </a:pPr>
            <a:r>
              <a:rPr lang="fr-FR" sz="3200">
                <a:solidFill>
                  <a:srgbClr val="000000"/>
                </a:solidFill>
                <a:latin typeface="Calibri" charset="0"/>
                <a:ea typeface="SimSun" charset="0"/>
              </a:rPr>
              <a:t>Cliquez pour éditer le format du plan de texte</a:t>
            </a:r>
          </a:p>
          <a:p>
            <a:pPr marL="860425" lvl="1" indent="-320675" hangingPunct="1">
              <a:lnSpc>
                <a:spcPct val="100000"/>
              </a:lnSpc>
              <a:spcAft>
                <a:spcPts val="1138"/>
              </a:spcAft>
              <a:buSzPct val="45000"/>
              <a:buFont typeface="Wingdings" charset="2"/>
              <a:buChar char=""/>
              <a:tabLst>
                <a:tab pos="428625" algn="l"/>
                <a:tab pos="876300" algn="l"/>
                <a:tab pos="1325563" algn="l"/>
                <a:tab pos="1774825" algn="l"/>
                <a:tab pos="2224088" algn="l"/>
                <a:tab pos="2673350" algn="l"/>
                <a:tab pos="3122613" algn="l"/>
                <a:tab pos="3571875" algn="l"/>
                <a:tab pos="4021138" algn="l"/>
                <a:tab pos="4470400" algn="l"/>
                <a:tab pos="4919663" algn="l"/>
                <a:tab pos="5368925" algn="l"/>
                <a:tab pos="5818188" algn="l"/>
                <a:tab pos="6267450" algn="l"/>
                <a:tab pos="6716713" algn="l"/>
                <a:tab pos="7165975" algn="l"/>
                <a:tab pos="7615238" algn="l"/>
                <a:tab pos="8064500" algn="l"/>
                <a:tab pos="8513763" algn="l"/>
                <a:tab pos="8963025" algn="l"/>
                <a:tab pos="9412288" algn="l"/>
              </a:tabLst>
              <a:defRPr/>
            </a:pPr>
            <a:r>
              <a:rPr lang="fr-FR" sz="3200">
                <a:solidFill>
                  <a:srgbClr val="000000"/>
                </a:solidFill>
                <a:latin typeface="Calibri" charset="0"/>
                <a:ea typeface="SimSun" charset="0"/>
              </a:rPr>
              <a:t>Second niveau de plan</a:t>
            </a:r>
          </a:p>
          <a:p>
            <a:pPr marL="1292225" lvl="2" indent="-284163" hangingPunct="1">
              <a:lnSpc>
                <a:spcPct val="100000"/>
              </a:lnSpc>
              <a:spcAft>
                <a:spcPts val="850"/>
              </a:spcAft>
              <a:buSzPct val="75000"/>
              <a:buFont typeface="Symbol" charset="2"/>
              <a:buChar char=""/>
              <a:tabLst>
                <a:tab pos="428625" algn="l"/>
                <a:tab pos="876300" algn="l"/>
                <a:tab pos="1325563" algn="l"/>
                <a:tab pos="1774825" algn="l"/>
                <a:tab pos="2224088" algn="l"/>
                <a:tab pos="2673350" algn="l"/>
                <a:tab pos="3122613" algn="l"/>
                <a:tab pos="3571875" algn="l"/>
                <a:tab pos="4021138" algn="l"/>
                <a:tab pos="4470400" algn="l"/>
                <a:tab pos="4919663" algn="l"/>
                <a:tab pos="5368925" algn="l"/>
                <a:tab pos="5818188" algn="l"/>
                <a:tab pos="6267450" algn="l"/>
                <a:tab pos="6716713" algn="l"/>
                <a:tab pos="7165975" algn="l"/>
                <a:tab pos="7615238" algn="l"/>
                <a:tab pos="8064500" algn="l"/>
                <a:tab pos="8513763" algn="l"/>
                <a:tab pos="8963025" algn="l"/>
                <a:tab pos="9412288" algn="l"/>
              </a:tabLst>
              <a:defRPr/>
            </a:pPr>
            <a:r>
              <a:rPr lang="fr-FR" sz="3200">
                <a:solidFill>
                  <a:srgbClr val="000000"/>
                </a:solidFill>
                <a:latin typeface="Calibri" charset="0"/>
                <a:ea typeface="SimSun" charset="0"/>
              </a:rPr>
              <a:t>Troisième niveau de plan</a:t>
            </a:r>
          </a:p>
          <a:p>
            <a:pPr marL="1724025" lvl="3" indent="-212725" hangingPunct="1">
              <a:lnSpc>
                <a:spcPct val="100000"/>
              </a:lnSpc>
              <a:spcAft>
                <a:spcPts val="575"/>
              </a:spcAft>
              <a:buSzPct val="45000"/>
              <a:buFont typeface="Wingdings" charset="2"/>
              <a:buChar char=""/>
              <a:tabLst>
                <a:tab pos="428625" algn="l"/>
                <a:tab pos="876300" algn="l"/>
                <a:tab pos="1325563" algn="l"/>
                <a:tab pos="1774825" algn="l"/>
                <a:tab pos="2224088" algn="l"/>
                <a:tab pos="2673350" algn="l"/>
                <a:tab pos="3122613" algn="l"/>
                <a:tab pos="3571875" algn="l"/>
                <a:tab pos="4021138" algn="l"/>
                <a:tab pos="4470400" algn="l"/>
                <a:tab pos="4919663" algn="l"/>
                <a:tab pos="5368925" algn="l"/>
                <a:tab pos="5818188" algn="l"/>
                <a:tab pos="6267450" algn="l"/>
                <a:tab pos="6716713" algn="l"/>
                <a:tab pos="7165975" algn="l"/>
                <a:tab pos="7615238" algn="l"/>
                <a:tab pos="8064500" algn="l"/>
                <a:tab pos="8513763" algn="l"/>
                <a:tab pos="8963025" algn="l"/>
                <a:tab pos="9412288" algn="l"/>
              </a:tabLst>
              <a:defRPr/>
            </a:pPr>
            <a:r>
              <a:rPr lang="fr-FR" sz="3200">
                <a:solidFill>
                  <a:srgbClr val="000000"/>
                </a:solidFill>
                <a:latin typeface="Calibri" charset="0"/>
                <a:ea typeface="SimSun" charset="0"/>
              </a:rPr>
              <a:t>Quatrième niveau de plan</a:t>
            </a:r>
          </a:p>
          <a:p>
            <a:pPr marL="2155825" lvl="4" indent="-214313" hangingPunct="1">
              <a:lnSpc>
                <a:spcPct val="100000"/>
              </a:lnSpc>
              <a:spcAft>
                <a:spcPts val="288"/>
              </a:spcAft>
              <a:buSzPct val="75000"/>
              <a:buFont typeface="Symbol" charset="2"/>
              <a:buChar char=""/>
              <a:tabLst>
                <a:tab pos="428625" algn="l"/>
                <a:tab pos="876300" algn="l"/>
                <a:tab pos="1325563" algn="l"/>
                <a:tab pos="1774825" algn="l"/>
                <a:tab pos="2224088" algn="l"/>
                <a:tab pos="2673350" algn="l"/>
                <a:tab pos="3122613" algn="l"/>
                <a:tab pos="3571875" algn="l"/>
                <a:tab pos="4021138" algn="l"/>
                <a:tab pos="4470400" algn="l"/>
                <a:tab pos="4919663" algn="l"/>
                <a:tab pos="5368925" algn="l"/>
                <a:tab pos="5818188" algn="l"/>
                <a:tab pos="6267450" algn="l"/>
                <a:tab pos="6716713" algn="l"/>
                <a:tab pos="7165975" algn="l"/>
                <a:tab pos="7615238" algn="l"/>
                <a:tab pos="8064500" algn="l"/>
                <a:tab pos="8513763" algn="l"/>
                <a:tab pos="8963025" algn="l"/>
                <a:tab pos="9412288" algn="l"/>
              </a:tabLst>
              <a:defRPr/>
            </a:pPr>
            <a:r>
              <a:rPr lang="fr-FR" sz="3200">
                <a:solidFill>
                  <a:srgbClr val="000000"/>
                </a:solidFill>
                <a:latin typeface="Calibri" charset="0"/>
                <a:ea typeface="SimSun" charset="0"/>
              </a:rPr>
              <a:t>Cinquième niveau de plan</a:t>
            </a:r>
          </a:p>
          <a:p>
            <a:pPr marL="2155825" lvl="4" indent="-214313" hangingPunct="1">
              <a:lnSpc>
                <a:spcPct val="100000"/>
              </a:lnSpc>
              <a:spcAft>
                <a:spcPts val="288"/>
              </a:spcAft>
              <a:buSzPct val="75000"/>
              <a:buFont typeface="Symbol" charset="2"/>
              <a:buChar char=""/>
              <a:tabLst>
                <a:tab pos="428625" algn="l"/>
                <a:tab pos="876300" algn="l"/>
                <a:tab pos="1325563" algn="l"/>
                <a:tab pos="1774825" algn="l"/>
                <a:tab pos="2224088" algn="l"/>
                <a:tab pos="2673350" algn="l"/>
                <a:tab pos="3122613" algn="l"/>
                <a:tab pos="3571875" algn="l"/>
                <a:tab pos="4021138" algn="l"/>
                <a:tab pos="4470400" algn="l"/>
                <a:tab pos="4919663" algn="l"/>
                <a:tab pos="5368925" algn="l"/>
                <a:tab pos="5818188" algn="l"/>
                <a:tab pos="6267450" algn="l"/>
                <a:tab pos="6716713" algn="l"/>
                <a:tab pos="7165975" algn="l"/>
                <a:tab pos="7615238" algn="l"/>
                <a:tab pos="8064500" algn="l"/>
                <a:tab pos="8513763" algn="l"/>
                <a:tab pos="8963025" algn="l"/>
                <a:tab pos="9412288" algn="l"/>
              </a:tabLst>
              <a:defRPr/>
            </a:pPr>
            <a:r>
              <a:rPr lang="fr-FR" sz="3200">
                <a:solidFill>
                  <a:srgbClr val="000000"/>
                </a:solidFill>
                <a:latin typeface="Calibri" charset="0"/>
                <a:ea typeface="SimSun" charset="0"/>
              </a:rPr>
              <a:t>Sixième niveau de plan</a:t>
            </a:r>
          </a:p>
          <a:p>
            <a:pPr marL="2155825" lvl="4" indent="-214313" hangingPunct="1">
              <a:lnSpc>
                <a:spcPct val="100000"/>
              </a:lnSpc>
              <a:spcAft>
                <a:spcPts val="288"/>
              </a:spcAft>
              <a:buSzPct val="75000"/>
              <a:buFont typeface="Symbol" charset="2"/>
              <a:buChar char=""/>
              <a:tabLst>
                <a:tab pos="428625" algn="l"/>
                <a:tab pos="876300" algn="l"/>
                <a:tab pos="1325563" algn="l"/>
                <a:tab pos="1774825" algn="l"/>
                <a:tab pos="2224088" algn="l"/>
                <a:tab pos="2673350" algn="l"/>
                <a:tab pos="3122613" algn="l"/>
                <a:tab pos="3571875" algn="l"/>
                <a:tab pos="4021138" algn="l"/>
                <a:tab pos="4470400" algn="l"/>
                <a:tab pos="4919663" algn="l"/>
                <a:tab pos="5368925" algn="l"/>
                <a:tab pos="5818188" algn="l"/>
                <a:tab pos="6267450" algn="l"/>
                <a:tab pos="6716713" algn="l"/>
                <a:tab pos="7165975" algn="l"/>
                <a:tab pos="7615238" algn="l"/>
                <a:tab pos="8064500" algn="l"/>
                <a:tab pos="8513763" algn="l"/>
                <a:tab pos="8963025" algn="l"/>
                <a:tab pos="9412288" algn="l"/>
              </a:tabLst>
              <a:defRPr/>
            </a:pPr>
            <a:r>
              <a:rPr lang="fr-FR" sz="3200">
                <a:solidFill>
                  <a:srgbClr val="000000"/>
                </a:solidFill>
                <a:latin typeface="Calibri" charset="0"/>
                <a:ea typeface="SimSun" charset="0"/>
              </a:rPr>
              <a:t>Septième niveau de plan</a:t>
            </a:r>
          </a:p>
          <a:p>
            <a:pPr marL="2155825" lvl="4" indent="-214313" hangingPunct="1">
              <a:lnSpc>
                <a:spcPct val="100000"/>
              </a:lnSpc>
              <a:spcAft>
                <a:spcPts val="288"/>
              </a:spcAft>
              <a:buSzPct val="75000"/>
              <a:buFont typeface="Symbol" charset="2"/>
              <a:buChar char=""/>
              <a:tabLst>
                <a:tab pos="428625" algn="l"/>
                <a:tab pos="876300" algn="l"/>
                <a:tab pos="1325563" algn="l"/>
                <a:tab pos="1774825" algn="l"/>
                <a:tab pos="2224088" algn="l"/>
                <a:tab pos="2673350" algn="l"/>
                <a:tab pos="3122613" algn="l"/>
                <a:tab pos="3571875" algn="l"/>
                <a:tab pos="4021138" algn="l"/>
                <a:tab pos="4470400" algn="l"/>
                <a:tab pos="4919663" algn="l"/>
                <a:tab pos="5368925" algn="l"/>
                <a:tab pos="5818188" algn="l"/>
                <a:tab pos="6267450" algn="l"/>
                <a:tab pos="6716713" algn="l"/>
                <a:tab pos="7165975" algn="l"/>
                <a:tab pos="7615238" algn="l"/>
                <a:tab pos="8064500" algn="l"/>
                <a:tab pos="8513763" algn="l"/>
                <a:tab pos="8963025" algn="l"/>
                <a:tab pos="9412288" algn="l"/>
              </a:tabLst>
              <a:defRPr/>
            </a:pPr>
            <a:r>
              <a:rPr lang="fr-FR" sz="3200">
                <a:solidFill>
                  <a:srgbClr val="000000"/>
                </a:solidFill>
                <a:latin typeface="Calibri" charset="0"/>
                <a:ea typeface="SimSun" charset="0"/>
              </a:rPr>
              <a:t>Huitième niveau de plan</a:t>
            </a:r>
          </a:p>
          <a:p>
            <a:pPr marL="428625" indent="-323850" hangingPunct="1">
              <a:lnSpc>
                <a:spcPct val="100000"/>
              </a:lnSpc>
              <a:spcBef>
                <a:spcPts val="638"/>
              </a:spcBef>
              <a:spcAft>
                <a:spcPts val="1425"/>
              </a:spcAft>
              <a:buSzPct val="45000"/>
              <a:buFont typeface="Arial" charset="0"/>
              <a:buChar char="•"/>
              <a:tabLst>
                <a:tab pos="428625" algn="l"/>
                <a:tab pos="876300" algn="l"/>
                <a:tab pos="1325563" algn="l"/>
                <a:tab pos="1774825" algn="l"/>
                <a:tab pos="2224088" algn="l"/>
                <a:tab pos="2673350" algn="l"/>
                <a:tab pos="3122613" algn="l"/>
                <a:tab pos="3571875" algn="l"/>
                <a:tab pos="4021138" algn="l"/>
                <a:tab pos="4470400" algn="l"/>
                <a:tab pos="4919663" algn="l"/>
                <a:tab pos="5368925" algn="l"/>
                <a:tab pos="5818188" algn="l"/>
                <a:tab pos="6267450" algn="l"/>
                <a:tab pos="6716713" algn="l"/>
                <a:tab pos="7165975" algn="l"/>
                <a:tab pos="7615238" algn="l"/>
                <a:tab pos="8064500" algn="l"/>
                <a:tab pos="8513763" algn="l"/>
                <a:tab pos="8963025" algn="l"/>
                <a:tab pos="9412288" algn="l"/>
              </a:tabLst>
              <a:defRPr/>
            </a:pPr>
            <a:r>
              <a:rPr lang="fr-FR" sz="3200">
                <a:solidFill>
                  <a:srgbClr val="000000"/>
                </a:solidFill>
                <a:latin typeface="Calibri" charset="0"/>
                <a:ea typeface="SimSun" charset="0"/>
              </a:rPr>
              <a:t>Neuvième niveau de planCliquez pour modifier les styles du texte du masque</a:t>
            </a:r>
          </a:p>
          <a:p>
            <a:pPr marL="860425" lvl="1" indent="-320675" hangingPunct="1">
              <a:lnSpc>
                <a:spcPct val="100000"/>
              </a:lnSpc>
              <a:spcBef>
                <a:spcPts val="563"/>
              </a:spcBef>
              <a:spcAft>
                <a:spcPts val="1425"/>
              </a:spcAft>
              <a:buSzPct val="45000"/>
              <a:buFont typeface="Arial" charset="0"/>
              <a:buChar char="–"/>
              <a:tabLst>
                <a:tab pos="428625" algn="l"/>
                <a:tab pos="876300" algn="l"/>
                <a:tab pos="1325563" algn="l"/>
                <a:tab pos="1774825" algn="l"/>
                <a:tab pos="2224088" algn="l"/>
                <a:tab pos="2673350" algn="l"/>
                <a:tab pos="3122613" algn="l"/>
                <a:tab pos="3571875" algn="l"/>
                <a:tab pos="4021138" algn="l"/>
                <a:tab pos="4470400" algn="l"/>
                <a:tab pos="4919663" algn="l"/>
                <a:tab pos="5368925" algn="l"/>
                <a:tab pos="5818188" algn="l"/>
                <a:tab pos="6267450" algn="l"/>
                <a:tab pos="6716713" algn="l"/>
                <a:tab pos="7165975" algn="l"/>
                <a:tab pos="7615238" algn="l"/>
                <a:tab pos="8064500" algn="l"/>
                <a:tab pos="8513763" algn="l"/>
                <a:tab pos="8963025" algn="l"/>
                <a:tab pos="9412288" algn="l"/>
              </a:tabLst>
              <a:defRPr/>
            </a:pPr>
            <a:r>
              <a:rPr lang="fr-FR" sz="2800">
                <a:solidFill>
                  <a:srgbClr val="000000"/>
                </a:solidFill>
                <a:latin typeface="Calibri" charset="0"/>
                <a:ea typeface="SimSun" charset="0"/>
              </a:rPr>
              <a:t>Deuxième niveau</a:t>
            </a:r>
          </a:p>
          <a:p>
            <a:pPr marL="1292225" lvl="2" indent="-284163" hangingPunct="1">
              <a:lnSpc>
                <a:spcPct val="100000"/>
              </a:lnSpc>
              <a:spcBef>
                <a:spcPts val="488"/>
              </a:spcBef>
              <a:spcAft>
                <a:spcPts val="1425"/>
              </a:spcAft>
              <a:buSzPct val="75000"/>
              <a:buFont typeface="Arial" charset="0"/>
              <a:buChar char="•"/>
              <a:tabLst>
                <a:tab pos="428625" algn="l"/>
                <a:tab pos="876300" algn="l"/>
                <a:tab pos="1325563" algn="l"/>
                <a:tab pos="1774825" algn="l"/>
                <a:tab pos="2224088" algn="l"/>
                <a:tab pos="2673350" algn="l"/>
                <a:tab pos="3122613" algn="l"/>
                <a:tab pos="3571875" algn="l"/>
                <a:tab pos="4021138" algn="l"/>
                <a:tab pos="4470400" algn="l"/>
                <a:tab pos="4919663" algn="l"/>
                <a:tab pos="5368925" algn="l"/>
                <a:tab pos="5818188" algn="l"/>
                <a:tab pos="6267450" algn="l"/>
                <a:tab pos="6716713" algn="l"/>
                <a:tab pos="7165975" algn="l"/>
                <a:tab pos="7615238" algn="l"/>
                <a:tab pos="8064500" algn="l"/>
                <a:tab pos="8513763" algn="l"/>
                <a:tab pos="8963025" algn="l"/>
                <a:tab pos="9412288" algn="l"/>
              </a:tabLst>
              <a:defRPr/>
            </a:pPr>
            <a:r>
              <a:rPr lang="fr-FR" sz="2400">
                <a:solidFill>
                  <a:srgbClr val="000000"/>
                </a:solidFill>
                <a:latin typeface="Calibri" charset="0"/>
                <a:ea typeface="SimSun" charset="0"/>
              </a:rPr>
              <a:t>Troisième niveau</a:t>
            </a:r>
          </a:p>
          <a:p>
            <a:pPr marL="1724025" lvl="3" indent="-212725" hangingPunct="1">
              <a:lnSpc>
                <a:spcPct val="100000"/>
              </a:lnSpc>
              <a:spcBef>
                <a:spcPts val="400"/>
              </a:spcBef>
              <a:spcAft>
                <a:spcPts val="1425"/>
              </a:spcAft>
              <a:buSzPct val="45000"/>
              <a:buFont typeface="Arial" charset="0"/>
              <a:buChar char="–"/>
              <a:tabLst>
                <a:tab pos="428625" algn="l"/>
                <a:tab pos="876300" algn="l"/>
                <a:tab pos="1325563" algn="l"/>
                <a:tab pos="1774825" algn="l"/>
                <a:tab pos="2224088" algn="l"/>
                <a:tab pos="2673350" algn="l"/>
                <a:tab pos="3122613" algn="l"/>
                <a:tab pos="3571875" algn="l"/>
                <a:tab pos="4021138" algn="l"/>
                <a:tab pos="4470400" algn="l"/>
                <a:tab pos="4919663" algn="l"/>
                <a:tab pos="5368925" algn="l"/>
                <a:tab pos="5818188" algn="l"/>
                <a:tab pos="6267450" algn="l"/>
                <a:tab pos="6716713" algn="l"/>
                <a:tab pos="7165975" algn="l"/>
                <a:tab pos="7615238" algn="l"/>
                <a:tab pos="8064500" algn="l"/>
                <a:tab pos="8513763" algn="l"/>
                <a:tab pos="8963025" algn="l"/>
                <a:tab pos="9412288" algn="l"/>
              </a:tabLst>
              <a:defRPr/>
            </a:pPr>
            <a:r>
              <a:rPr lang="fr-FR" sz="2000">
                <a:solidFill>
                  <a:srgbClr val="000000"/>
                </a:solidFill>
                <a:latin typeface="Calibri" charset="0"/>
                <a:ea typeface="SimSun" charset="0"/>
              </a:rPr>
              <a:t>Quatrième niveau</a:t>
            </a:r>
          </a:p>
          <a:p>
            <a:pPr marL="2155825" lvl="4" indent="-214313" hangingPunct="1">
              <a:lnSpc>
                <a:spcPct val="100000"/>
              </a:lnSpc>
              <a:spcBef>
                <a:spcPts val="400"/>
              </a:spcBef>
              <a:spcAft>
                <a:spcPts val="1425"/>
              </a:spcAft>
              <a:buSzPct val="75000"/>
              <a:buFont typeface="Arial" charset="0"/>
              <a:buChar char="»"/>
              <a:tabLst>
                <a:tab pos="428625" algn="l"/>
                <a:tab pos="876300" algn="l"/>
                <a:tab pos="1325563" algn="l"/>
                <a:tab pos="1774825" algn="l"/>
                <a:tab pos="2224088" algn="l"/>
                <a:tab pos="2673350" algn="l"/>
                <a:tab pos="3122613" algn="l"/>
                <a:tab pos="3571875" algn="l"/>
                <a:tab pos="4021138" algn="l"/>
                <a:tab pos="4470400" algn="l"/>
                <a:tab pos="4919663" algn="l"/>
                <a:tab pos="5368925" algn="l"/>
                <a:tab pos="5818188" algn="l"/>
                <a:tab pos="6267450" algn="l"/>
                <a:tab pos="6716713" algn="l"/>
                <a:tab pos="7165975" algn="l"/>
                <a:tab pos="7615238" algn="l"/>
                <a:tab pos="8064500" algn="l"/>
                <a:tab pos="8513763" algn="l"/>
                <a:tab pos="8963025" algn="l"/>
                <a:tab pos="9412288" algn="l"/>
              </a:tabLst>
              <a:defRPr/>
            </a:pPr>
            <a:r>
              <a:rPr lang="fr-FR" sz="2000">
                <a:solidFill>
                  <a:srgbClr val="000000"/>
                </a:solidFill>
                <a:latin typeface="Calibri" charset="0"/>
                <a:ea typeface="SimSun" charset="0"/>
              </a:rPr>
              <a:t>Cinquième niveau</a:t>
            </a:r>
          </a:p>
        </p:txBody>
      </p:sp>
      <p:sp>
        <p:nvSpPr>
          <p:cNvPr id="3077" name="Text Box 5"/>
          <p:cNvSpPr txBox="1">
            <a:spLocks noChangeArrowheads="1"/>
          </p:cNvSpPr>
          <p:nvPr/>
        </p:nvSpPr>
        <p:spPr bwMode="auto">
          <a:xfrm>
            <a:off x="4648200" y="3938588"/>
            <a:ext cx="4038600" cy="2187575"/>
          </a:xfrm>
          <a:prstGeom prst="rect">
            <a:avLst/>
          </a:prstGeom>
          <a:noFill/>
          <a:ln w="9525">
            <a:noFill/>
            <a:round/>
            <a:headEnd/>
            <a:tailEnd/>
          </a:ln>
          <a:effectLst/>
        </p:spPr>
        <p:txBody>
          <a:bodyPr lIns="90000" tIns="45000" rIns="90000" bIns="45000"/>
          <a:lstStyle/>
          <a:p>
            <a:pPr marL="428625" indent="-323850" hangingPunct="1">
              <a:lnSpc>
                <a:spcPct val="100000"/>
              </a:lnSpc>
              <a:spcAft>
                <a:spcPts val="1425"/>
              </a:spcAft>
              <a:buSzPct val="45000"/>
              <a:buFont typeface="Wingdings" charset="2"/>
              <a:buChar char=""/>
              <a:tabLst>
                <a:tab pos="428625" algn="l"/>
                <a:tab pos="876300" algn="l"/>
                <a:tab pos="1325563" algn="l"/>
                <a:tab pos="1774825" algn="l"/>
                <a:tab pos="2224088" algn="l"/>
                <a:tab pos="2673350" algn="l"/>
                <a:tab pos="3122613" algn="l"/>
                <a:tab pos="3571875" algn="l"/>
                <a:tab pos="4021138" algn="l"/>
                <a:tab pos="4470400" algn="l"/>
                <a:tab pos="4919663" algn="l"/>
                <a:tab pos="5368925" algn="l"/>
                <a:tab pos="5818188" algn="l"/>
                <a:tab pos="6267450" algn="l"/>
                <a:tab pos="6716713" algn="l"/>
                <a:tab pos="7165975" algn="l"/>
                <a:tab pos="7615238" algn="l"/>
                <a:tab pos="8064500" algn="l"/>
                <a:tab pos="8513763" algn="l"/>
                <a:tab pos="8963025" algn="l"/>
                <a:tab pos="9412288" algn="l"/>
              </a:tabLst>
              <a:defRPr/>
            </a:pPr>
            <a:r>
              <a:rPr lang="fr-FR" sz="3200">
                <a:solidFill>
                  <a:srgbClr val="000000"/>
                </a:solidFill>
                <a:latin typeface="Calibri" charset="0"/>
                <a:ea typeface="SimSun" charset="0"/>
              </a:rPr>
              <a:t>Cliquez pour éditer le format du plan de texte</a:t>
            </a:r>
          </a:p>
          <a:p>
            <a:pPr marL="860425" lvl="1" indent="-320675" hangingPunct="1">
              <a:lnSpc>
                <a:spcPct val="100000"/>
              </a:lnSpc>
              <a:spcAft>
                <a:spcPts val="1138"/>
              </a:spcAft>
              <a:buSzPct val="45000"/>
              <a:buFont typeface="Wingdings" charset="2"/>
              <a:buChar char=""/>
              <a:tabLst>
                <a:tab pos="428625" algn="l"/>
                <a:tab pos="876300" algn="l"/>
                <a:tab pos="1325563" algn="l"/>
                <a:tab pos="1774825" algn="l"/>
                <a:tab pos="2224088" algn="l"/>
                <a:tab pos="2673350" algn="l"/>
                <a:tab pos="3122613" algn="l"/>
                <a:tab pos="3571875" algn="l"/>
                <a:tab pos="4021138" algn="l"/>
                <a:tab pos="4470400" algn="l"/>
                <a:tab pos="4919663" algn="l"/>
                <a:tab pos="5368925" algn="l"/>
                <a:tab pos="5818188" algn="l"/>
                <a:tab pos="6267450" algn="l"/>
                <a:tab pos="6716713" algn="l"/>
                <a:tab pos="7165975" algn="l"/>
                <a:tab pos="7615238" algn="l"/>
                <a:tab pos="8064500" algn="l"/>
                <a:tab pos="8513763" algn="l"/>
                <a:tab pos="8963025" algn="l"/>
                <a:tab pos="9412288" algn="l"/>
              </a:tabLst>
              <a:defRPr/>
            </a:pPr>
            <a:r>
              <a:rPr lang="fr-FR" sz="3200">
                <a:solidFill>
                  <a:srgbClr val="000000"/>
                </a:solidFill>
                <a:latin typeface="Calibri" charset="0"/>
                <a:ea typeface="SimSun" charset="0"/>
              </a:rPr>
              <a:t>Second niveau de plan</a:t>
            </a:r>
          </a:p>
          <a:p>
            <a:pPr marL="1292225" lvl="2" indent="-284163" hangingPunct="1">
              <a:lnSpc>
                <a:spcPct val="100000"/>
              </a:lnSpc>
              <a:spcAft>
                <a:spcPts val="850"/>
              </a:spcAft>
              <a:buSzPct val="75000"/>
              <a:buFont typeface="Symbol" charset="2"/>
              <a:buChar char=""/>
              <a:tabLst>
                <a:tab pos="428625" algn="l"/>
                <a:tab pos="876300" algn="l"/>
                <a:tab pos="1325563" algn="l"/>
                <a:tab pos="1774825" algn="l"/>
                <a:tab pos="2224088" algn="l"/>
                <a:tab pos="2673350" algn="l"/>
                <a:tab pos="3122613" algn="l"/>
                <a:tab pos="3571875" algn="l"/>
                <a:tab pos="4021138" algn="l"/>
                <a:tab pos="4470400" algn="l"/>
                <a:tab pos="4919663" algn="l"/>
                <a:tab pos="5368925" algn="l"/>
                <a:tab pos="5818188" algn="l"/>
                <a:tab pos="6267450" algn="l"/>
                <a:tab pos="6716713" algn="l"/>
                <a:tab pos="7165975" algn="l"/>
                <a:tab pos="7615238" algn="l"/>
                <a:tab pos="8064500" algn="l"/>
                <a:tab pos="8513763" algn="l"/>
                <a:tab pos="8963025" algn="l"/>
                <a:tab pos="9412288" algn="l"/>
              </a:tabLst>
              <a:defRPr/>
            </a:pPr>
            <a:r>
              <a:rPr lang="fr-FR" sz="3200">
                <a:solidFill>
                  <a:srgbClr val="000000"/>
                </a:solidFill>
                <a:latin typeface="Calibri" charset="0"/>
                <a:ea typeface="SimSun" charset="0"/>
              </a:rPr>
              <a:t>Troisième niveau de plan</a:t>
            </a:r>
          </a:p>
          <a:p>
            <a:pPr marL="1724025" lvl="3" indent="-212725" hangingPunct="1">
              <a:lnSpc>
                <a:spcPct val="100000"/>
              </a:lnSpc>
              <a:spcAft>
                <a:spcPts val="575"/>
              </a:spcAft>
              <a:buSzPct val="45000"/>
              <a:buFont typeface="Wingdings" charset="2"/>
              <a:buChar char=""/>
              <a:tabLst>
                <a:tab pos="428625" algn="l"/>
                <a:tab pos="876300" algn="l"/>
                <a:tab pos="1325563" algn="l"/>
                <a:tab pos="1774825" algn="l"/>
                <a:tab pos="2224088" algn="l"/>
                <a:tab pos="2673350" algn="l"/>
                <a:tab pos="3122613" algn="l"/>
                <a:tab pos="3571875" algn="l"/>
                <a:tab pos="4021138" algn="l"/>
                <a:tab pos="4470400" algn="l"/>
                <a:tab pos="4919663" algn="l"/>
                <a:tab pos="5368925" algn="l"/>
                <a:tab pos="5818188" algn="l"/>
                <a:tab pos="6267450" algn="l"/>
                <a:tab pos="6716713" algn="l"/>
                <a:tab pos="7165975" algn="l"/>
                <a:tab pos="7615238" algn="l"/>
                <a:tab pos="8064500" algn="l"/>
                <a:tab pos="8513763" algn="l"/>
                <a:tab pos="8963025" algn="l"/>
                <a:tab pos="9412288" algn="l"/>
              </a:tabLst>
              <a:defRPr/>
            </a:pPr>
            <a:r>
              <a:rPr lang="fr-FR" sz="3200">
                <a:solidFill>
                  <a:srgbClr val="000000"/>
                </a:solidFill>
                <a:latin typeface="Calibri" charset="0"/>
                <a:ea typeface="SimSun" charset="0"/>
              </a:rPr>
              <a:t>Quatrième niveau de plan</a:t>
            </a:r>
          </a:p>
          <a:p>
            <a:pPr marL="2155825" lvl="4" indent="-214313" hangingPunct="1">
              <a:lnSpc>
                <a:spcPct val="100000"/>
              </a:lnSpc>
              <a:spcAft>
                <a:spcPts val="288"/>
              </a:spcAft>
              <a:buSzPct val="75000"/>
              <a:buFont typeface="Symbol" charset="2"/>
              <a:buChar char=""/>
              <a:tabLst>
                <a:tab pos="428625" algn="l"/>
                <a:tab pos="876300" algn="l"/>
                <a:tab pos="1325563" algn="l"/>
                <a:tab pos="1774825" algn="l"/>
                <a:tab pos="2224088" algn="l"/>
                <a:tab pos="2673350" algn="l"/>
                <a:tab pos="3122613" algn="l"/>
                <a:tab pos="3571875" algn="l"/>
                <a:tab pos="4021138" algn="l"/>
                <a:tab pos="4470400" algn="l"/>
                <a:tab pos="4919663" algn="l"/>
                <a:tab pos="5368925" algn="l"/>
                <a:tab pos="5818188" algn="l"/>
                <a:tab pos="6267450" algn="l"/>
                <a:tab pos="6716713" algn="l"/>
                <a:tab pos="7165975" algn="l"/>
                <a:tab pos="7615238" algn="l"/>
                <a:tab pos="8064500" algn="l"/>
                <a:tab pos="8513763" algn="l"/>
                <a:tab pos="8963025" algn="l"/>
                <a:tab pos="9412288" algn="l"/>
              </a:tabLst>
              <a:defRPr/>
            </a:pPr>
            <a:r>
              <a:rPr lang="fr-FR" sz="3200">
                <a:solidFill>
                  <a:srgbClr val="000000"/>
                </a:solidFill>
                <a:latin typeface="Calibri" charset="0"/>
                <a:ea typeface="SimSun" charset="0"/>
              </a:rPr>
              <a:t>Cinquième niveau de plan</a:t>
            </a:r>
          </a:p>
          <a:p>
            <a:pPr marL="2155825" lvl="4" indent="-214313" hangingPunct="1">
              <a:lnSpc>
                <a:spcPct val="100000"/>
              </a:lnSpc>
              <a:spcAft>
                <a:spcPts val="288"/>
              </a:spcAft>
              <a:buSzPct val="75000"/>
              <a:buFont typeface="Symbol" charset="2"/>
              <a:buChar char=""/>
              <a:tabLst>
                <a:tab pos="428625" algn="l"/>
                <a:tab pos="876300" algn="l"/>
                <a:tab pos="1325563" algn="l"/>
                <a:tab pos="1774825" algn="l"/>
                <a:tab pos="2224088" algn="l"/>
                <a:tab pos="2673350" algn="l"/>
                <a:tab pos="3122613" algn="l"/>
                <a:tab pos="3571875" algn="l"/>
                <a:tab pos="4021138" algn="l"/>
                <a:tab pos="4470400" algn="l"/>
                <a:tab pos="4919663" algn="l"/>
                <a:tab pos="5368925" algn="l"/>
                <a:tab pos="5818188" algn="l"/>
                <a:tab pos="6267450" algn="l"/>
                <a:tab pos="6716713" algn="l"/>
                <a:tab pos="7165975" algn="l"/>
                <a:tab pos="7615238" algn="l"/>
                <a:tab pos="8064500" algn="l"/>
                <a:tab pos="8513763" algn="l"/>
                <a:tab pos="8963025" algn="l"/>
                <a:tab pos="9412288" algn="l"/>
              </a:tabLst>
              <a:defRPr/>
            </a:pPr>
            <a:r>
              <a:rPr lang="fr-FR" sz="3200">
                <a:solidFill>
                  <a:srgbClr val="000000"/>
                </a:solidFill>
                <a:latin typeface="Calibri" charset="0"/>
                <a:ea typeface="SimSun" charset="0"/>
              </a:rPr>
              <a:t>Sixième niveau de plan</a:t>
            </a:r>
          </a:p>
          <a:p>
            <a:pPr marL="2155825" lvl="4" indent="-214313" hangingPunct="1">
              <a:lnSpc>
                <a:spcPct val="100000"/>
              </a:lnSpc>
              <a:spcAft>
                <a:spcPts val="288"/>
              </a:spcAft>
              <a:buSzPct val="75000"/>
              <a:buFont typeface="Symbol" charset="2"/>
              <a:buChar char=""/>
              <a:tabLst>
                <a:tab pos="428625" algn="l"/>
                <a:tab pos="876300" algn="l"/>
                <a:tab pos="1325563" algn="l"/>
                <a:tab pos="1774825" algn="l"/>
                <a:tab pos="2224088" algn="l"/>
                <a:tab pos="2673350" algn="l"/>
                <a:tab pos="3122613" algn="l"/>
                <a:tab pos="3571875" algn="l"/>
                <a:tab pos="4021138" algn="l"/>
                <a:tab pos="4470400" algn="l"/>
                <a:tab pos="4919663" algn="l"/>
                <a:tab pos="5368925" algn="l"/>
                <a:tab pos="5818188" algn="l"/>
                <a:tab pos="6267450" algn="l"/>
                <a:tab pos="6716713" algn="l"/>
                <a:tab pos="7165975" algn="l"/>
                <a:tab pos="7615238" algn="l"/>
                <a:tab pos="8064500" algn="l"/>
                <a:tab pos="8513763" algn="l"/>
                <a:tab pos="8963025" algn="l"/>
                <a:tab pos="9412288" algn="l"/>
              </a:tabLst>
              <a:defRPr/>
            </a:pPr>
            <a:r>
              <a:rPr lang="fr-FR" sz="3200">
                <a:solidFill>
                  <a:srgbClr val="000000"/>
                </a:solidFill>
                <a:latin typeface="Calibri" charset="0"/>
                <a:ea typeface="SimSun" charset="0"/>
              </a:rPr>
              <a:t>Septième niveau de plan</a:t>
            </a:r>
          </a:p>
          <a:p>
            <a:pPr marL="2155825" lvl="4" indent="-214313" hangingPunct="1">
              <a:lnSpc>
                <a:spcPct val="100000"/>
              </a:lnSpc>
              <a:spcAft>
                <a:spcPts val="288"/>
              </a:spcAft>
              <a:buSzPct val="75000"/>
              <a:buFont typeface="Symbol" charset="2"/>
              <a:buChar char=""/>
              <a:tabLst>
                <a:tab pos="428625" algn="l"/>
                <a:tab pos="876300" algn="l"/>
                <a:tab pos="1325563" algn="l"/>
                <a:tab pos="1774825" algn="l"/>
                <a:tab pos="2224088" algn="l"/>
                <a:tab pos="2673350" algn="l"/>
                <a:tab pos="3122613" algn="l"/>
                <a:tab pos="3571875" algn="l"/>
                <a:tab pos="4021138" algn="l"/>
                <a:tab pos="4470400" algn="l"/>
                <a:tab pos="4919663" algn="l"/>
                <a:tab pos="5368925" algn="l"/>
                <a:tab pos="5818188" algn="l"/>
                <a:tab pos="6267450" algn="l"/>
                <a:tab pos="6716713" algn="l"/>
                <a:tab pos="7165975" algn="l"/>
                <a:tab pos="7615238" algn="l"/>
                <a:tab pos="8064500" algn="l"/>
                <a:tab pos="8513763" algn="l"/>
                <a:tab pos="8963025" algn="l"/>
                <a:tab pos="9412288" algn="l"/>
              </a:tabLst>
              <a:defRPr/>
            </a:pPr>
            <a:r>
              <a:rPr lang="fr-FR" sz="3200">
                <a:solidFill>
                  <a:srgbClr val="000000"/>
                </a:solidFill>
                <a:latin typeface="Calibri" charset="0"/>
                <a:ea typeface="SimSun" charset="0"/>
              </a:rPr>
              <a:t>Huitième niveau de plan</a:t>
            </a:r>
          </a:p>
          <a:p>
            <a:pPr marL="428625" indent="-323850" hangingPunct="1">
              <a:lnSpc>
                <a:spcPct val="100000"/>
              </a:lnSpc>
              <a:spcBef>
                <a:spcPts val="638"/>
              </a:spcBef>
              <a:spcAft>
                <a:spcPts val="1425"/>
              </a:spcAft>
              <a:buSzPct val="45000"/>
              <a:buFont typeface="Arial" charset="0"/>
              <a:buChar char="•"/>
              <a:tabLst>
                <a:tab pos="428625" algn="l"/>
                <a:tab pos="876300" algn="l"/>
                <a:tab pos="1325563" algn="l"/>
                <a:tab pos="1774825" algn="l"/>
                <a:tab pos="2224088" algn="l"/>
                <a:tab pos="2673350" algn="l"/>
                <a:tab pos="3122613" algn="l"/>
                <a:tab pos="3571875" algn="l"/>
                <a:tab pos="4021138" algn="l"/>
                <a:tab pos="4470400" algn="l"/>
                <a:tab pos="4919663" algn="l"/>
                <a:tab pos="5368925" algn="l"/>
                <a:tab pos="5818188" algn="l"/>
                <a:tab pos="6267450" algn="l"/>
                <a:tab pos="6716713" algn="l"/>
                <a:tab pos="7165975" algn="l"/>
                <a:tab pos="7615238" algn="l"/>
                <a:tab pos="8064500" algn="l"/>
                <a:tab pos="8513763" algn="l"/>
                <a:tab pos="8963025" algn="l"/>
                <a:tab pos="9412288" algn="l"/>
              </a:tabLst>
              <a:defRPr/>
            </a:pPr>
            <a:r>
              <a:rPr lang="fr-FR" sz="3200">
                <a:solidFill>
                  <a:srgbClr val="000000"/>
                </a:solidFill>
                <a:latin typeface="Calibri" charset="0"/>
                <a:ea typeface="SimSun" charset="0"/>
              </a:rPr>
              <a:t>Neuvième niveau de planCliquez pour modifier les styles du texte du masque</a:t>
            </a:r>
          </a:p>
          <a:p>
            <a:pPr marL="860425" lvl="1" indent="-320675" hangingPunct="1">
              <a:lnSpc>
                <a:spcPct val="100000"/>
              </a:lnSpc>
              <a:spcBef>
                <a:spcPts val="563"/>
              </a:spcBef>
              <a:spcAft>
                <a:spcPts val="1425"/>
              </a:spcAft>
              <a:buSzPct val="45000"/>
              <a:buFont typeface="Arial" charset="0"/>
              <a:buChar char="–"/>
              <a:tabLst>
                <a:tab pos="428625" algn="l"/>
                <a:tab pos="876300" algn="l"/>
                <a:tab pos="1325563" algn="l"/>
                <a:tab pos="1774825" algn="l"/>
                <a:tab pos="2224088" algn="l"/>
                <a:tab pos="2673350" algn="l"/>
                <a:tab pos="3122613" algn="l"/>
                <a:tab pos="3571875" algn="l"/>
                <a:tab pos="4021138" algn="l"/>
                <a:tab pos="4470400" algn="l"/>
                <a:tab pos="4919663" algn="l"/>
                <a:tab pos="5368925" algn="l"/>
                <a:tab pos="5818188" algn="l"/>
                <a:tab pos="6267450" algn="l"/>
                <a:tab pos="6716713" algn="l"/>
                <a:tab pos="7165975" algn="l"/>
                <a:tab pos="7615238" algn="l"/>
                <a:tab pos="8064500" algn="l"/>
                <a:tab pos="8513763" algn="l"/>
                <a:tab pos="8963025" algn="l"/>
                <a:tab pos="9412288" algn="l"/>
              </a:tabLst>
              <a:defRPr/>
            </a:pPr>
            <a:r>
              <a:rPr lang="fr-FR" sz="2800">
                <a:solidFill>
                  <a:srgbClr val="000000"/>
                </a:solidFill>
                <a:latin typeface="Calibri" charset="0"/>
                <a:ea typeface="SimSun" charset="0"/>
              </a:rPr>
              <a:t>Deuxième niveau</a:t>
            </a:r>
          </a:p>
          <a:p>
            <a:pPr marL="1292225" lvl="2" indent="-284163" hangingPunct="1">
              <a:lnSpc>
                <a:spcPct val="100000"/>
              </a:lnSpc>
              <a:spcBef>
                <a:spcPts val="488"/>
              </a:spcBef>
              <a:spcAft>
                <a:spcPts val="1425"/>
              </a:spcAft>
              <a:buSzPct val="75000"/>
              <a:buFont typeface="Arial" charset="0"/>
              <a:buChar char="•"/>
              <a:tabLst>
                <a:tab pos="428625" algn="l"/>
                <a:tab pos="876300" algn="l"/>
                <a:tab pos="1325563" algn="l"/>
                <a:tab pos="1774825" algn="l"/>
                <a:tab pos="2224088" algn="l"/>
                <a:tab pos="2673350" algn="l"/>
                <a:tab pos="3122613" algn="l"/>
                <a:tab pos="3571875" algn="l"/>
                <a:tab pos="4021138" algn="l"/>
                <a:tab pos="4470400" algn="l"/>
                <a:tab pos="4919663" algn="l"/>
                <a:tab pos="5368925" algn="l"/>
                <a:tab pos="5818188" algn="l"/>
                <a:tab pos="6267450" algn="l"/>
                <a:tab pos="6716713" algn="l"/>
                <a:tab pos="7165975" algn="l"/>
                <a:tab pos="7615238" algn="l"/>
                <a:tab pos="8064500" algn="l"/>
                <a:tab pos="8513763" algn="l"/>
                <a:tab pos="8963025" algn="l"/>
                <a:tab pos="9412288" algn="l"/>
              </a:tabLst>
              <a:defRPr/>
            </a:pPr>
            <a:r>
              <a:rPr lang="fr-FR" sz="2400">
                <a:solidFill>
                  <a:srgbClr val="000000"/>
                </a:solidFill>
                <a:latin typeface="Calibri" charset="0"/>
                <a:ea typeface="SimSun" charset="0"/>
              </a:rPr>
              <a:t>Troisième niveau</a:t>
            </a:r>
          </a:p>
          <a:p>
            <a:pPr marL="1724025" lvl="3" indent="-212725" hangingPunct="1">
              <a:lnSpc>
                <a:spcPct val="100000"/>
              </a:lnSpc>
              <a:spcBef>
                <a:spcPts val="400"/>
              </a:spcBef>
              <a:spcAft>
                <a:spcPts val="1425"/>
              </a:spcAft>
              <a:buSzPct val="45000"/>
              <a:buFont typeface="Arial" charset="0"/>
              <a:buChar char="–"/>
              <a:tabLst>
                <a:tab pos="428625" algn="l"/>
                <a:tab pos="876300" algn="l"/>
                <a:tab pos="1325563" algn="l"/>
                <a:tab pos="1774825" algn="l"/>
                <a:tab pos="2224088" algn="l"/>
                <a:tab pos="2673350" algn="l"/>
                <a:tab pos="3122613" algn="l"/>
                <a:tab pos="3571875" algn="l"/>
                <a:tab pos="4021138" algn="l"/>
                <a:tab pos="4470400" algn="l"/>
                <a:tab pos="4919663" algn="l"/>
                <a:tab pos="5368925" algn="l"/>
                <a:tab pos="5818188" algn="l"/>
                <a:tab pos="6267450" algn="l"/>
                <a:tab pos="6716713" algn="l"/>
                <a:tab pos="7165975" algn="l"/>
                <a:tab pos="7615238" algn="l"/>
                <a:tab pos="8064500" algn="l"/>
                <a:tab pos="8513763" algn="l"/>
                <a:tab pos="8963025" algn="l"/>
                <a:tab pos="9412288" algn="l"/>
              </a:tabLst>
              <a:defRPr/>
            </a:pPr>
            <a:r>
              <a:rPr lang="fr-FR" sz="2000">
                <a:solidFill>
                  <a:srgbClr val="000000"/>
                </a:solidFill>
                <a:latin typeface="Calibri" charset="0"/>
                <a:ea typeface="SimSun" charset="0"/>
              </a:rPr>
              <a:t>Quatrième niveau</a:t>
            </a:r>
          </a:p>
          <a:p>
            <a:pPr marL="2155825" lvl="4" indent="-214313" hangingPunct="1">
              <a:lnSpc>
                <a:spcPct val="100000"/>
              </a:lnSpc>
              <a:spcBef>
                <a:spcPts val="400"/>
              </a:spcBef>
              <a:spcAft>
                <a:spcPts val="1425"/>
              </a:spcAft>
              <a:buSzPct val="75000"/>
              <a:buFont typeface="Arial" charset="0"/>
              <a:buChar char="»"/>
              <a:tabLst>
                <a:tab pos="428625" algn="l"/>
                <a:tab pos="876300" algn="l"/>
                <a:tab pos="1325563" algn="l"/>
                <a:tab pos="1774825" algn="l"/>
                <a:tab pos="2224088" algn="l"/>
                <a:tab pos="2673350" algn="l"/>
                <a:tab pos="3122613" algn="l"/>
                <a:tab pos="3571875" algn="l"/>
                <a:tab pos="4021138" algn="l"/>
                <a:tab pos="4470400" algn="l"/>
                <a:tab pos="4919663" algn="l"/>
                <a:tab pos="5368925" algn="l"/>
                <a:tab pos="5818188" algn="l"/>
                <a:tab pos="6267450" algn="l"/>
                <a:tab pos="6716713" algn="l"/>
                <a:tab pos="7165975" algn="l"/>
                <a:tab pos="7615238" algn="l"/>
                <a:tab pos="8064500" algn="l"/>
                <a:tab pos="8513763" algn="l"/>
                <a:tab pos="8963025" algn="l"/>
                <a:tab pos="9412288" algn="l"/>
              </a:tabLst>
              <a:defRPr/>
            </a:pPr>
            <a:r>
              <a:rPr lang="fr-FR" sz="2000">
                <a:solidFill>
                  <a:srgbClr val="000000"/>
                </a:solidFill>
                <a:latin typeface="Calibri" charset="0"/>
                <a:ea typeface="SimSun" charset="0"/>
              </a:rPr>
              <a:t>Cinquième niveau</a:t>
            </a:r>
          </a:p>
        </p:txBody>
      </p:sp>
      <p:sp>
        <p:nvSpPr>
          <p:cNvPr id="3078" name="Rectangle 6"/>
          <p:cNvSpPr>
            <a:spLocks noGrp="1" noChangeArrowheads="1"/>
          </p:cNvSpPr>
          <p:nvPr>
            <p:ph type="dt"/>
          </p:nvPr>
        </p:nvSpPr>
        <p:spPr bwMode="auto">
          <a:xfrm>
            <a:off x="457200" y="6356350"/>
            <a:ext cx="2128838" cy="363538"/>
          </a:xfrm>
          <a:prstGeom prst="rect">
            <a:avLst/>
          </a:prstGeom>
          <a:noFill/>
          <a:ln w="9525">
            <a:noFill/>
            <a:round/>
            <a:headEnd/>
            <a:tailEnd/>
          </a:ln>
          <a:effectLst/>
        </p:spPr>
        <p:txBody>
          <a:bodyPr vert="horz" wrap="square" lIns="90000" tIns="45000" rIns="90000" bIns="45000" numCol="1" anchor="t" anchorCtr="0" compatLnSpc="1">
            <a:prstTxWarp prst="textNoShape">
              <a:avLst/>
            </a:prstTxWarp>
          </a:bodyPr>
          <a:lstStyle>
            <a:lvl1pPr hangingPunct="1">
              <a:lnSpc>
                <a:spcPct val="100000"/>
              </a:lnSpc>
              <a:buClrTx/>
              <a:buFontTx/>
              <a:buNone/>
              <a:tabLst>
                <a:tab pos="723900" algn="l"/>
                <a:tab pos="1447800" algn="l"/>
              </a:tabLst>
              <a:defRPr>
                <a:solidFill>
                  <a:srgbClr val="000000"/>
                </a:solidFill>
                <a:latin typeface="+mn-lt"/>
                <a:ea typeface="+mn-ea"/>
                <a:cs typeface="Arial Unicode MS" charset="0"/>
              </a:defRPr>
            </a:lvl1pPr>
          </a:lstStyle>
          <a:p>
            <a:pPr>
              <a:defRPr/>
            </a:pPr>
            <a:r>
              <a:rPr lang="fr-FR"/>
              <a:t>06/04/2011</a:t>
            </a:r>
          </a:p>
        </p:txBody>
      </p:sp>
      <p:sp>
        <p:nvSpPr>
          <p:cNvPr id="3079" name="Text Box 7"/>
          <p:cNvSpPr txBox="1">
            <a:spLocks noChangeArrowheads="1"/>
          </p:cNvSpPr>
          <p:nvPr/>
        </p:nvSpPr>
        <p:spPr bwMode="auto">
          <a:xfrm>
            <a:off x="3124200" y="6356350"/>
            <a:ext cx="2895600" cy="365125"/>
          </a:xfrm>
          <a:prstGeom prst="rect">
            <a:avLst/>
          </a:prstGeom>
          <a:noFill/>
          <a:ln w="9525">
            <a:noFill/>
            <a:round/>
            <a:headEnd/>
            <a:tailEnd/>
          </a:ln>
          <a:effectLst/>
        </p:spPr>
        <p:txBody>
          <a:bodyPr wrap="none" anchor="ctr"/>
          <a:lstStyle/>
          <a:p>
            <a:pPr>
              <a:defRPr/>
            </a:pPr>
            <a:endParaRPr lang="fr-FR">
              <a:ea typeface="+mn-ea"/>
            </a:endParaRPr>
          </a:p>
        </p:txBody>
      </p:sp>
      <p:sp>
        <p:nvSpPr>
          <p:cNvPr id="3080" name="Rectangle 8"/>
          <p:cNvSpPr>
            <a:spLocks noGrp="1" noChangeArrowheads="1"/>
          </p:cNvSpPr>
          <p:nvPr>
            <p:ph type="sldNum"/>
          </p:nvPr>
        </p:nvSpPr>
        <p:spPr bwMode="auto">
          <a:xfrm>
            <a:off x="6553200" y="6356350"/>
            <a:ext cx="2128838" cy="363538"/>
          </a:xfrm>
          <a:prstGeom prst="rect">
            <a:avLst/>
          </a:prstGeom>
          <a:noFill/>
          <a:ln w="9525">
            <a:noFill/>
            <a:round/>
            <a:headEnd/>
            <a:tailEnd/>
          </a:ln>
          <a:effectLst/>
        </p:spPr>
        <p:txBody>
          <a:bodyPr vert="horz" wrap="square" lIns="90000" tIns="45000" rIns="90000" bIns="45000" numCol="1" anchor="t" anchorCtr="0" compatLnSpc="1">
            <a:prstTxWarp prst="textNoShape">
              <a:avLst/>
            </a:prstTxWarp>
          </a:bodyPr>
          <a:lstStyle>
            <a:lvl1pPr hangingPunct="1">
              <a:lnSpc>
                <a:spcPct val="100000"/>
              </a:lnSpc>
              <a:buClrTx/>
              <a:buFontTx/>
              <a:buNone/>
              <a:tabLst>
                <a:tab pos="723900" algn="l"/>
                <a:tab pos="1447800" algn="l"/>
              </a:tabLst>
              <a:defRPr>
                <a:solidFill>
                  <a:srgbClr val="000000"/>
                </a:solidFill>
                <a:latin typeface="+mn-lt"/>
                <a:ea typeface="+mn-ea"/>
                <a:cs typeface="Arial Unicode MS" charset="0"/>
              </a:defRPr>
            </a:lvl1pPr>
          </a:lstStyle>
          <a:p>
            <a:pPr>
              <a:defRPr/>
            </a:pPr>
            <a:fld id="{5730B308-ADD5-431E-BE42-73C42579E026}"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sldNum="0" hdr="0" ftr="0"/>
  <p:txStyles>
    <p:titleStyle>
      <a:lvl1pPr algn="l"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l"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Calibri" charset="0"/>
          <a:ea typeface="SimSun" charset="0"/>
          <a:cs typeface="SimSun" charset="0"/>
        </a:defRPr>
      </a:lvl2pPr>
      <a:lvl3pPr algn="l"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Calibri" charset="0"/>
          <a:ea typeface="SimSun" charset="0"/>
          <a:cs typeface="SimSun" charset="0"/>
        </a:defRPr>
      </a:lvl3pPr>
      <a:lvl4pPr algn="l"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Calibri" charset="0"/>
          <a:ea typeface="SimSun" charset="0"/>
          <a:cs typeface="SimSun" charset="0"/>
        </a:defRPr>
      </a:lvl4pPr>
      <a:lvl5pPr algn="l"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Calibri" charset="0"/>
          <a:ea typeface="SimSun" charset="0"/>
          <a:cs typeface="SimSun" charset="0"/>
        </a:defRPr>
      </a:lvl5pPr>
      <a:lvl6pPr marL="25146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Calibri" charset="0"/>
          <a:ea typeface="SimSun" charset="0"/>
          <a:cs typeface="SimSun" charset="0"/>
        </a:defRPr>
      </a:lvl6pPr>
      <a:lvl7pPr marL="29718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Calibri" charset="0"/>
          <a:ea typeface="SimSun" charset="0"/>
          <a:cs typeface="SimSun" charset="0"/>
        </a:defRPr>
      </a:lvl7pPr>
      <a:lvl8pPr marL="34290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Calibri" charset="0"/>
          <a:ea typeface="SimSun" charset="0"/>
          <a:cs typeface="SimSun" charset="0"/>
        </a:defRPr>
      </a:lvl8pPr>
      <a:lvl9pPr marL="38862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Calibri" charset="0"/>
          <a:ea typeface="SimSun" charset="0"/>
          <a:cs typeface="SimSun" charset="0"/>
        </a:defRPr>
      </a:lvl9pPr>
    </p:titleStyle>
    <p:bodyStyle>
      <a:lvl1pPr marL="342900" indent="-342900" algn="l" defTabSz="449263" rtl="0" eaLnBrk="0" fontAlgn="base" hangingPunct="0">
        <a:lnSpc>
          <a:spcPct val="93000"/>
        </a:lnSpc>
        <a:spcBef>
          <a:spcPct val="0"/>
        </a:spcBef>
        <a:spcAft>
          <a:spcPts val="1425"/>
        </a:spcAft>
        <a:buClr>
          <a:srgbClr val="000000"/>
        </a:buClr>
        <a:buSzPct val="100000"/>
        <a:buFont typeface="Times New Roman" pitchFamily="16" charset="0"/>
        <a:buChar char="•"/>
        <a:defRPr sz="3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itchFamily="16" charset="0"/>
        <a:buChar char="–"/>
        <a:defRPr sz="2400">
          <a:solidFill>
            <a:srgbClr val="000000"/>
          </a:solidFill>
          <a:latin typeface="+mn-lt"/>
          <a:ea typeface="+mn-ea"/>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itchFamily="16" charset="0"/>
        <a:buChar char="•"/>
        <a:defRPr sz="2000">
          <a:solidFill>
            <a:srgbClr val="000000"/>
          </a:solidFill>
          <a:latin typeface="+mn-lt"/>
          <a:ea typeface="+mn-ea"/>
          <a:cs typeface="+mn-cs"/>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itchFamily="16" charset="0"/>
        <a:buChar char="–"/>
        <a:defRPr sz="2000">
          <a:solidFill>
            <a:srgbClr val="000000"/>
          </a:solidFill>
          <a:latin typeface="+mn-lt"/>
          <a:ea typeface="+mn-ea"/>
          <a:cs typeface="+mn-cs"/>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itchFamily="16" charset="0"/>
        <a:buChar char="»"/>
        <a:defRPr sz="2000">
          <a:solidFill>
            <a:srgbClr val="000000"/>
          </a:solidFill>
          <a:latin typeface="+mn-lt"/>
          <a:ea typeface="+mn-ea"/>
          <a:cs typeface="+mn-cs"/>
        </a:defRPr>
      </a:lvl5pPr>
      <a:lvl6pPr marL="2514600" indent="-228600" algn="l" defTabSz="449263" rtl="0" fontAlgn="base">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fontAlgn="base">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fontAlgn="base">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fontAlgn="base">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10.xml"/><Relationship Id="rId7"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oleObject" Target="../embeddings/oleObject7.bin"/><Relationship Id="rId5" Type="http://schemas.openxmlformats.org/officeDocument/2006/relationships/oleObject" Target="../embeddings/oleObject1.bin"/><Relationship Id="rId10" Type="http://schemas.openxmlformats.org/officeDocument/2006/relationships/oleObject" Target="../embeddings/oleObject6.bin"/><Relationship Id="rId4" Type="http://schemas.openxmlformats.org/officeDocument/2006/relationships/image" Target="../media/image7.png"/><Relationship Id="rId9"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37.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18.xml"/><Relationship Id="rId7" Type="http://schemas.openxmlformats.org/officeDocument/2006/relationships/oleObject" Target="../embeddings/oleObject9.bin"/><Relationship Id="rId2" Type="http://schemas.openxmlformats.org/officeDocument/2006/relationships/slideLayout" Target="../slideLayouts/slideLayout14.xml"/><Relationship Id="rId1" Type="http://schemas.openxmlformats.org/officeDocument/2006/relationships/vmlDrawing" Target="../drawings/vmlDrawing2.vml"/><Relationship Id="rId6" Type="http://schemas.openxmlformats.org/officeDocument/2006/relationships/oleObject" Target="../embeddings/oleObject8.bin"/><Relationship Id="rId5" Type="http://schemas.openxmlformats.org/officeDocument/2006/relationships/image" Target="../media/image7.png"/><Relationship Id="rId10" Type="http://schemas.openxmlformats.org/officeDocument/2006/relationships/oleObject" Target="../embeddings/oleObject12.bin"/><Relationship Id="rId4" Type="http://schemas.openxmlformats.org/officeDocument/2006/relationships/image" Target="../media/image39.png"/><Relationship Id="rId9" Type="http://schemas.openxmlformats.org/officeDocument/2006/relationships/oleObject" Target="../embeddings/oleObject11.bin"/></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eg"/><Relationship Id="rId3" Type="http://schemas.openxmlformats.org/officeDocument/2006/relationships/image" Target="../media/image7.png"/><Relationship Id="rId7" Type="http://schemas.openxmlformats.org/officeDocument/2006/relationships/image" Target="../media/image11.jpeg"/><Relationship Id="rId12"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5" Type="http://schemas.openxmlformats.org/officeDocument/2006/relationships/image" Target="../media/image1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 Id="rId14" Type="http://schemas.openxmlformats.org/officeDocument/2006/relationships/image" Target="../media/image18.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21.jpeg"/><Relationship Id="rId4" Type="http://schemas.openxmlformats.org/officeDocument/2006/relationships/image" Target="../media/image20.gif"/></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5.gif"/><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6553200" y="6356350"/>
            <a:ext cx="2133600" cy="365125"/>
          </a:xfrm>
          <a:prstGeom prst="rect">
            <a:avLst/>
          </a:prstGeom>
          <a:noFill/>
          <a:ln w="9525">
            <a:noFill/>
            <a:round/>
            <a:headEnd/>
            <a:tailEnd/>
          </a:ln>
        </p:spPr>
        <p:txBody>
          <a:bodyPr lIns="90000" tIns="45000" rIns="90000" bIns="4500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693750C9-46AA-47DB-A8D9-F878C219D25A}" type="slidenum">
              <a:rPr lang="fr-FR">
                <a:solidFill>
                  <a:srgbClr val="000000"/>
                </a:solidFill>
                <a:latin typeface="Calibri" charset="0"/>
                <a:cs typeface="Arial Unicode MS" charset="0"/>
              </a:rPr>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a:t>
            </a:fld>
            <a:endParaRPr lang="fr-FR" dirty="0">
              <a:solidFill>
                <a:srgbClr val="000000"/>
              </a:solidFill>
              <a:latin typeface="Calibri" charset="0"/>
              <a:cs typeface="Arial Unicode MS" charset="0"/>
            </a:endParaRPr>
          </a:p>
        </p:txBody>
      </p:sp>
      <p:sp>
        <p:nvSpPr>
          <p:cNvPr id="5123" name="Rectangle 2"/>
          <p:cNvSpPr>
            <a:spLocks noChangeArrowheads="1"/>
          </p:cNvSpPr>
          <p:nvPr/>
        </p:nvSpPr>
        <p:spPr bwMode="auto">
          <a:xfrm>
            <a:off x="879475" y="2312665"/>
            <a:ext cx="7993063" cy="1476375"/>
          </a:xfrm>
          <a:prstGeom prst="rect">
            <a:avLst/>
          </a:prstGeom>
          <a:noFill/>
          <a:ln w="9525">
            <a:noFill/>
            <a:round/>
            <a:headEnd/>
            <a:tailEnd/>
          </a:ln>
        </p:spPr>
        <p:txBody>
          <a:bodyPr lIns="90000" tIns="45000" rIns="90000" bIns="45000" anchor="ctr">
            <a:spAutoFit/>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dirty="0">
              <a:solidFill>
                <a:srgbClr val="1F497D"/>
              </a:solidFill>
              <a:latin typeface="Calibri" charset="0"/>
            </a:endParaRPr>
          </a:p>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400" b="1" dirty="0">
                <a:solidFill>
                  <a:srgbClr val="5F5F5F"/>
                </a:solidFill>
                <a:latin typeface="Calibri" charset="0"/>
              </a:rPr>
              <a:t>Approches et outils multi-agents de couplage de modèles pour la modélisation/simulation des systèmes complexes : application à l'aménagement du territoire (ville de </a:t>
            </a:r>
            <a:r>
              <a:rPr lang="fr-FR" sz="2400" b="1" dirty="0" err="1">
                <a:solidFill>
                  <a:srgbClr val="5F5F5F"/>
                </a:solidFill>
                <a:latin typeface="Calibri" charset="0"/>
              </a:rPr>
              <a:t>Métouia</a:t>
            </a:r>
            <a:r>
              <a:rPr lang="fr-FR" sz="2400" b="1" dirty="0">
                <a:solidFill>
                  <a:srgbClr val="5F5F5F"/>
                </a:solidFill>
                <a:latin typeface="Calibri" charset="0"/>
              </a:rPr>
              <a:t>)</a:t>
            </a:r>
          </a:p>
        </p:txBody>
      </p:sp>
      <p:sp>
        <p:nvSpPr>
          <p:cNvPr id="5124" name="Rectangle 3"/>
          <p:cNvSpPr>
            <a:spLocks noChangeArrowheads="1"/>
          </p:cNvSpPr>
          <p:nvPr/>
        </p:nvSpPr>
        <p:spPr bwMode="auto">
          <a:xfrm>
            <a:off x="1619250" y="476250"/>
            <a:ext cx="5473700" cy="2291481"/>
          </a:xfrm>
          <a:prstGeom prst="rect">
            <a:avLst/>
          </a:prstGeom>
          <a:noFill/>
          <a:ln w="9525">
            <a:noFill/>
            <a:round/>
            <a:headEnd/>
            <a:tailEnd/>
          </a:ln>
        </p:spPr>
        <p:txBody>
          <a:bodyPr lIns="90000" tIns="45000" rIns="90000" bIns="45000">
            <a:spAutoFit/>
          </a:bodyPr>
          <a:lstStyle/>
          <a:p>
            <a:pPr algn="ctr" hangingPunct="1">
              <a:lnSpc>
                <a:spcPct val="100000"/>
              </a:lnSpc>
              <a:spcBef>
                <a:spcPts val="900"/>
              </a:spcBef>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3200" b="1" dirty="0" smtClean="0">
                <a:solidFill>
                  <a:srgbClr val="000000"/>
                </a:solidFill>
                <a:latin typeface="Californian FB" pitchFamily="16" charset="0"/>
              </a:rPr>
              <a:t> </a:t>
            </a:r>
            <a:r>
              <a:rPr lang="fr-FR" sz="3200" b="1" dirty="0" smtClean="0">
                <a:solidFill>
                  <a:srgbClr val="000000"/>
                </a:solidFill>
                <a:latin typeface="Californian FB" pitchFamily="16" charset="0"/>
              </a:rPr>
              <a:t>Journées </a:t>
            </a:r>
            <a:r>
              <a:rPr lang="fr-FR" sz="3200" b="1" dirty="0" err="1" smtClean="0">
                <a:solidFill>
                  <a:srgbClr val="000000"/>
                </a:solidFill>
                <a:latin typeface="Californian FB" pitchFamily="16" charset="0"/>
              </a:rPr>
              <a:t>Tuniso</a:t>
            </a:r>
            <a:r>
              <a:rPr lang="fr-FR" sz="3200" b="1" dirty="0" smtClean="0">
                <a:solidFill>
                  <a:srgbClr val="000000"/>
                </a:solidFill>
                <a:latin typeface="Californian FB" pitchFamily="16" charset="0"/>
              </a:rPr>
              <a:t>-françaises des systèmes complexes </a:t>
            </a:r>
          </a:p>
          <a:p>
            <a:pPr algn="ctr" hangingPunct="1">
              <a:lnSpc>
                <a:spcPct val="100000"/>
              </a:lnSpc>
              <a:spcBef>
                <a:spcPts val="900"/>
              </a:spcBef>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3200" b="1" dirty="0" smtClean="0">
                <a:solidFill>
                  <a:srgbClr val="000000"/>
                </a:solidFill>
                <a:latin typeface="Californian FB" pitchFamily="16" charset="0"/>
              </a:rPr>
              <a:t>Tunis</a:t>
            </a:r>
            <a:r>
              <a:rPr lang="fr-FR" sz="3200" b="1" dirty="0" smtClean="0">
                <a:solidFill>
                  <a:srgbClr val="000000"/>
                </a:solidFill>
                <a:latin typeface="Californian FB" pitchFamily="16" charset="0"/>
              </a:rPr>
              <a:t> </a:t>
            </a:r>
            <a:r>
              <a:rPr lang="fr-FR" sz="3200" b="1" dirty="0" smtClean="0">
                <a:solidFill>
                  <a:srgbClr val="000000"/>
                </a:solidFill>
                <a:latin typeface="Californian FB" pitchFamily="16" charset="0"/>
              </a:rPr>
              <a:t>2012</a:t>
            </a:r>
          </a:p>
          <a:p>
            <a:pPr algn="ctr" hangingPunct="1">
              <a:lnSpc>
                <a:spcPct val="100000"/>
              </a:lnSpc>
              <a:spcBef>
                <a:spcPts val="9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3200" b="1" dirty="0" smtClean="0">
                <a:solidFill>
                  <a:srgbClr val="000000"/>
                </a:solidFill>
                <a:latin typeface="Californian FB" pitchFamily="16" charset="0"/>
              </a:rPr>
              <a:t>  </a:t>
            </a:r>
            <a:endParaRPr lang="fr-FR" sz="3200" b="1" dirty="0">
              <a:solidFill>
                <a:srgbClr val="000000"/>
              </a:solidFill>
              <a:latin typeface="Californian FB" pitchFamily="16" charset="0"/>
            </a:endParaRPr>
          </a:p>
        </p:txBody>
      </p:sp>
      <p:sp>
        <p:nvSpPr>
          <p:cNvPr id="5125" name="Rectangle 4"/>
          <p:cNvSpPr>
            <a:spLocks noChangeArrowheads="1"/>
          </p:cNvSpPr>
          <p:nvPr/>
        </p:nvSpPr>
        <p:spPr bwMode="auto">
          <a:xfrm>
            <a:off x="1331913" y="4005263"/>
            <a:ext cx="5832475" cy="1187450"/>
          </a:xfrm>
          <a:prstGeom prst="rect">
            <a:avLst/>
          </a:prstGeom>
          <a:noFill/>
          <a:ln w="9525">
            <a:noFill/>
            <a:round/>
            <a:headEnd/>
            <a:tailEnd/>
          </a:ln>
        </p:spPr>
        <p:txBody>
          <a:bodyPr lIns="90000" tIns="45000" rIns="90000" bIns="45000">
            <a:spAutoFit/>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dirty="0" smtClean="0">
                <a:solidFill>
                  <a:srgbClr val="1F497D"/>
                </a:solidFill>
                <a:latin typeface="Calibri" charset="0"/>
              </a:rPr>
              <a:t>Elaborée </a:t>
            </a:r>
            <a:r>
              <a:rPr lang="fr-FR" dirty="0">
                <a:solidFill>
                  <a:srgbClr val="1F497D"/>
                </a:solidFill>
                <a:latin typeface="Calibri" charset="0"/>
              </a:rPr>
              <a:t>par: </a:t>
            </a:r>
          </a:p>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dirty="0">
                <a:solidFill>
                  <a:srgbClr val="1F497D"/>
                </a:solidFill>
                <a:latin typeface="Calibri" charset="0"/>
              </a:rPr>
              <a:t>Inès </a:t>
            </a:r>
            <a:r>
              <a:rPr lang="fr-FR" dirty="0" err="1">
                <a:solidFill>
                  <a:srgbClr val="1F497D"/>
                </a:solidFill>
                <a:latin typeface="Calibri" charset="0"/>
              </a:rPr>
              <a:t>Hassoumi</a:t>
            </a:r>
            <a:endParaRPr lang="fr-FR" dirty="0">
              <a:solidFill>
                <a:srgbClr val="1F497D"/>
              </a:solidFill>
              <a:latin typeface="Calibri" charset="0"/>
            </a:endParaRP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dirty="0">
              <a:solidFill>
                <a:srgbClr val="000000"/>
              </a:solidFill>
              <a:latin typeface="Calibri" charset="0"/>
            </a:endParaRPr>
          </a:p>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dirty="0">
                <a:solidFill>
                  <a:srgbClr val="000000"/>
                </a:solidFill>
                <a:latin typeface="Calibri" charset="0"/>
              </a:rPr>
              <a:t>Sous la direction de : </a:t>
            </a:r>
          </a:p>
        </p:txBody>
      </p:sp>
      <p:sp>
        <p:nvSpPr>
          <p:cNvPr id="5126" name="Line 5"/>
          <p:cNvSpPr>
            <a:spLocks noChangeShapeType="1"/>
          </p:cNvSpPr>
          <p:nvPr/>
        </p:nvSpPr>
        <p:spPr bwMode="auto">
          <a:xfrm>
            <a:off x="827088" y="1989138"/>
            <a:ext cx="1587" cy="2087562"/>
          </a:xfrm>
          <a:prstGeom prst="line">
            <a:avLst/>
          </a:prstGeom>
          <a:noFill/>
          <a:ln w="9360">
            <a:solidFill>
              <a:srgbClr val="333333"/>
            </a:solidFill>
            <a:round/>
            <a:headEnd/>
            <a:tailEnd/>
          </a:ln>
        </p:spPr>
        <p:txBody>
          <a:bodyPr/>
          <a:lstStyle/>
          <a:p>
            <a:endParaRPr lang="fr-FR"/>
          </a:p>
        </p:txBody>
      </p:sp>
      <p:pic>
        <p:nvPicPr>
          <p:cNvPr id="5127" name="Picture 6"/>
          <p:cNvPicPr>
            <a:picLocks noChangeAspect="1" noChangeArrowheads="1"/>
          </p:cNvPicPr>
          <p:nvPr/>
        </p:nvPicPr>
        <p:blipFill>
          <a:blip r:embed="rId3" cstate="print"/>
          <a:srcRect/>
          <a:stretch>
            <a:fillRect/>
          </a:stretch>
        </p:blipFill>
        <p:spPr bwMode="auto">
          <a:xfrm>
            <a:off x="107950" y="115888"/>
            <a:ext cx="1295400" cy="1295400"/>
          </a:xfrm>
          <a:prstGeom prst="rect">
            <a:avLst/>
          </a:prstGeom>
          <a:noFill/>
          <a:ln w="9525">
            <a:noFill/>
            <a:round/>
            <a:headEnd/>
            <a:tailEnd/>
          </a:ln>
        </p:spPr>
      </p:pic>
      <p:pic>
        <p:nvPicPr>
          <p:cNvPr id="5128" name="Picture 7"/>
          <p:cNvPicPr>
            <a:picLocks noChangeAspect="1" noChangeArrowheads="1"/>
          </p:cNvPicPr>
          <p:nvPr/>
        </p:nvPicPr>
        <p:blipFill>
          <a:blip r:embed="rId4" cstate="print"/>
          <a:srcRect/>
          <a:stretch>
            <a:fillRect/>
          </a:stretch>
        </p:blipFill>
        <p:spPr bwMode="auto">
          <a:xfrm>
            <a:off x="7500958" y="1142984"/>
            <a:ext cx="1152525" cy="788987"/>
          </a:xfrm>
          <a:prstGeom prst="rect">
            <a:avLst/>
          </a:prstGeom>
          <a:noFill/>
          <a:ln w="9525">
            <a:noFill/>
            <a:round/>
            <a:headEnd/>
            <a:tailEnd/>
          </a:ln>
        </p:spPr>
      </p:pic>
      <p:pic>
        <p:nvPicPr>
          <p:cNvPr id="5129" name="Picture 8"/>
          <p:cNvPicPr>
            <a:picLocks noChangeAspect="1" noChangeArrowheads="1"/>
          </p:cNvPicPr>
          <p:nvPr/>
        </p:nvPicPr>
        <p:blipFill>
          <a:blip r:embed="rId5" cstate="print"/>
          <a:srcRect/>
          <a:stretch>
            <a:fillRect/>
          </a:stretch>
        </p:blipFill>
        <p:spPr bwMode="auto">
          <a:xfrm>
            <a:off x="6950075" y="115888"/>
            <a:ext cx="2159000" cy="1079500"/>
          </a:xfrm>
          <a:prstGeom prst="rect">
            <a:avLst/>
          </a:prstGeom>
          <a:noFill/>
          <a:ln w="9525">
            <a:noFill/>
            <a:round/>
            <a:headEnd/>
            <a:tailEnd/>
          </a:ln>
        </p:spPr>
      </p:pic>
      <p:sp>
        <p:nvSpPr>
          <p:cNvPr id="5130" name="Rectangle 9"/>
          <p:cNvSpPr>
            <a:spLocks noChangeArrowheads="1"/>
          </p:cNvSpPr>
          <p:nvPr/>
        </p:nvSpPr>
        <p:spPr bwMode="auto">
          <a:xfrm>
            <a:off x="1482725" y="5176838"/>
            <a:ext cx="2160588" cy="912812"/>
          </a:xfrm>
          <a:prstGeom prst="rect">
            <a:avLst/>
          </a:prstGeom>
          <a:noFill/>
          <a:ln w="9525">
            <a:noFill/>
            <a:round/>
            <a:headEnd/>
            <a:tailEnd/>
          </a:ln>
        </p:spPr>
        <p:txBody>
          <a:bodyPr lIns="90000" tIns="45000" rIns="90000" bIns="45000">
            <a:spAutoFit/>
          </a:body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solidFill>
                  <a:srgbClr val="000000"/>
                </a:solidFill>
                <a:latin typeface="Calibri" charset="0"/>
              </a:rPr>
              <a:t>Pr Khaled Ghedira</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solidFill>
                <a:srgbClr val="000000"/>
              </a:solidFill>
              <a:latin typeface="Calibri" charset="0"/>
            </a:endParaRP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solidFill>
                  <a:srgbClr val="000000"/>
                </a:solidFill>
                <a:latin typeface="Calibri" charset="0"/>
              </a:rPr>
              <a:t>Dr Moncef Temani   </a:t>
            </a:r>
          </a:p>
        </p:txBody>
      </p:sp>
      <p:sp>
        <p:nvSpPr>
          <p:cNvPr id="5131" name="Rectangle 10"/>
          <p:cNvSpPr>
            <a:spLocks noChangeArrowheads="1"/>
          </p:cNvSpPr>
          <p:nvPr/>
        </p:nvSpPr>
        <p:spPr bwMode="auto">
          <a:xfrm>
            <a:off x="5292725" y="5194300"/>
            <a:ext cx="2735263" cy="1185863"/>
          </a:xfrm>
          <a:prstGeom prst="rect">
            <a:avLst/>
          </a:prstGeom>
          <a:noFill/>
          <a:ln w="9525">
            <a:noFill/>
            <a:round/>
            <a:headEnd/>
            <a:tailEnd/>
          </a:ln>
        </p:spPr>
        <p:txBody>
          <a:bodyPr lIns="90000" tIns="45000" rIns="90000" bIns="45000">
            <a:spAutoFit/>
          </a:bodyPr>
          <a:lstStyle/>
          <a:p>
            <a:pPr hangingPunct="1">
              <a:lnSpc>
                <a:spcPct val="8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solidFill>
                  <a:srgbClr val="000000"/>
                </a:solidFill>
                <a:latin typeface="Calibri" charset="0"/>
              </a:rPr>
              <a:t>Pr Jean Daniel Zucker </a:t>
            </a:r>
          </a:p>
          <a:p>
            <a:pPr hangingPunct="1">
              <a:lnSpc>
                <a:spcPct val="8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solidFill>
                <a:srgbClr val="000000"/>
              </a:solidFill>
              <a:latin typeface="Calibri" charset="0"/>
            </a:endParaRPr>
          </a:p>
          <a:p>
            <a:pPr hangingPunct="1">
              <a:lnSpc>
                <a:spcPct val="8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solidFill>
                  <a:srgbClr val="000000"/>
                </a:solidFill>
                <a:latin typeface="Calibri" charset="0"/>
              </a:rPr>
              <a:t>Dr Nicolas Marilleau</a:t>
            </a:r>
          </a:p>
          <a:p>
            <a:pPr hangingPunct="1">
              <a:lnSpc>
                <a:spcPct val="8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solidFill>
                <a:srgbClr val="000000"/>
              </a:solidFill>
              <a:latin typeface="Calibri" charset="0"/>
            </a:endParaRPr>
          </a:p>
          <a:p>
            <a:pPr hangingPunct="1">
              <a:lnSpc>
                <a:spcPct val="8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solidFill>
                  <a:srgbClr val="000000"/>
                </a:solidFill>
                <a:latin typeface="Calibri" charset="0"/>
              </a:rPr>
              <a:t>Dr Christophe Lang</a:t>
            </a:r>
          </a:p>
        </p:txBody>
      </p:sp>
      <p:pic>
        <p:nvPicPr>
          <p:cNvPr id="5133" name="Picture 12"/>
          <p:cNvPicPr>
            <a:picLocks noChangeAspect="1" noChangeArrowheads="1"/>
          </p:cNvPicPr>
          <p:nvPr/>
        </p:nvPicPr>
        <p:blipFill>
          <a:blip r:embed="rId6" cstate="print"/>
          <a:srcRect/>
          <a:stretch>
            <a:fillRect/>
          </a:stretch>
        </p:blipFill>
        <p:spPr bwMode="auto">
          <a:xfrm>
            <a:off x="23813" y="5176838"/>
            <a:ext cx="1476375" cy="609600"/>
          </a:xfrm>
          <a:prstGeom prst="rect">
            <a:avLst/>
          </a:prstGeom>
          <a:noFill/>
          <a:ln w="9525">
            <a:noFill/>
            <a:round/>
            <a:headEnd/>
            <a:tailEnd/>
          </a:ln>
        </p:spPr>
      </p:pic>
      <p:pic>
        <p:nvPicPr>
          <p:cNvPr id="14" name="Image 13" descr="ummisco.jpeg"/>
          <p:cNvPicPr>
            <a:picLocks noChangeAspect="1"/>
          </p:cNvPicPr>
          <p:nvPr/>
        </p:nvPicPr>
        <p:blipFill>
          <a:blip r:embed="rId7" cstate="print"/>
          <a:stretch>
            <a:fillRect/>
          </a:stretch>
        </p:blipFill>
        <p:spPr>
          <a:xfrm>
            <a:off x="7534305" y="4953016"/>
            <a:ext cx="1323975" cy="762000"/>
          </a:xfrm>
          <a:prstGeom prst="rect">
            <a:avLst/>
          </a:prstGeom>
        </p:spPr>
      </p:pic>
      <p:pic>
        <p:nvPicPr>
          <p:cNvPr id="15" name="Image 14" descr="titre-DISC-FR.jpg"/>
          <p:cNvPicPr>
            <a:picLocks noChangeAspect="1"/>
          </p:cNvPicPr>
          <p:nvPr/>
        </p:nvPicPr>
        <p:blipFill>
          <a:blip r:embed="rId8" cstate="print"/>
          <a:stretch>
            <a:fillRect/>
          </a:stretch>
        </p:blipFill>
        <p:spPr>
          <a:xfrm>
            <a:off x="7452320" y="5805264"/>
            <a:ext cx="1512168" cy="672075"/>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42" name="Espace réservé du numéro de diapositive 8"/>
          <p:cNvSpPr>
            <a:spLocks noGrp="1"/>
          </p:cNvSpPr>
          <p:nvPr>
            <p:ph type="sldNum" sz="quarter" idx="12"/>
          </p:nvPr>
        </p:nvSpPr>
        <p:spPr>
          <a:noFill/>
        </p:spPr>
        <p:txBody>
          <a:bodyPr/>
          <a:lstStyle/>
          <a:p>
            <a:fld id="{D146E59E-34FF-4626-9DD6-6731F56C7659}" type="slidenum">
              <a:rPr lang="fr-FR" smtClean="0">
                <a:cs typeface="Arial" charset="0"/>
              </a:rPr>
              <a:pPr/>
              <a:t>10</a:t>
            </a:fld>
            <a:endParaRPr lang="fr-FR" dirty="0" smtClean="0">
              <a:cs typeface="Arial" charset="0"/>
            </a:endParaRPr>
          </a:p>
        </p:txBody>
      </p:sp>
      <p:sp>
        <p:nvSpPr>
          <p:cNvPr id="149535" name="Rectangle 31"/>
          <p:cNvSpPr>
            <a:spLocks noChangeArrowheads="1"/>
          </p:cNvSpPr>
          <p:nvPr/>
        </p:nvSpPr>
        <p:spPr bwMode="auto">
          <a:xfrm>
            <a:off x="1071538" y="1500174"/>
            <a:ext cx="7072362" cy="928694"/>
          </a:xfrm>
          <a:prstGeom prst="rect">
            <a:avLst/>
          </a:prstGeom>
          <a:noFill/>
          <a:ln w="9525">
            <a:noFill/>
            <a:miter lim="800000"/>
            <a:headEnd/>
            <a:tailEnd/>
          </a:ln>
        </p:spPr>
        <p:txBody>
          <a:bodyPr/>
          <a:lstStyle/>
          <a:p>
            <a:pPr algn="ctr">
              <a:spcBef>
                <a:spcPct val="20000"/>
              </a:spcBef>
            </a:pPr>
            <a:r>
              <a:rPr lang="fr-FR" sz="2800" b="1" dirty="0" smtClean="0">
                <a:solidFill>
                  <a:srgbClr val="4F81BD"/>
                </a:solidFill>
                <a:latin typeface="Calibri" charset="0"/>
              </a:rPr>
              <a:t>Pourquoi le couplage?</a:t>
            </a:r>
            <a:endParaRPr lang="fr-FR" sz="2800" b="1" dirty="0">
              <a:solidFill>
                <a:srgbClr val="4F81BD"/>
              </a:solidFill>
              <a:latin typeface="Calibri" charset="0"/>
            </a:endParaRPr>
          </a:p>
        </p:txBody>
      </p:sp>
      <p:sp>
        <p:nvSpPr>
          <p:cNvPr id="149571" name="Text Box 86"/>
          <p:cNvSpPr txBox="1">
            <a:spLocks noChangeArrowheads="1"/>
          </p:cNvSpPr>
          <p:nvPr/>
        </p:nvSpPr>
        <p:spPr bwMode="auto">
          <a:xfrm>
            <a:off x="3643306" y="2285992"/>
            <a:ext cx="5143536" cy="1631216"/>
          </a:xfrm>
          <a:prstGeom prst="rect">
            <a:avLst/>
          </a:prstGeom>
          <a:noFill/>
          <a:ln w="9525">
            <a:solidFill>
              <a:schemeClr val="bg1">
                <a:lumMod val="50000"/>
              </a:schemeClr>
            </a:solidFill>
            <a:prstDash val="lgDash"/>
            <a:miter lim="800000"/>
            <a:headEnd/>
            <a:tailEnd/>
          </a:ln>
        </p:spPr>
        <p:txBody>
          <a:bodyPr wrap="square">
            <a:spAutoFit/>
          </a:bodyPr>
          <a:lstStyle/>
          <a:p>
            <a:pPr>
              <a:buClr>
                <a:srgbClr val="66FF33"/>
              </a:buClr>
            </a:pPr>
            <a:r>
              <a:rPr lang="fr-FR" sz="2000" dirty="0" smtClean="0">
                <a:solidFill>
                  <a:schemeClr val="tx1">
                    <a:lumMod val="85000"/>
                    <a:lumOff val="15000"/>
                  </a:schemeClr>
                </a:solidFill>
              </a:rPr>
              <a:t>Le meilleur modèle approchant un système complexe est une </a:t>
            </a:r>
            <a:r>
              <a:rPr lang="fr-FR" sz="2000" b="1" dirty="0" smtClean="0">
                <a:solidFill>
                  <a:srgbClr val="FF0000"/>
                </a:solidFill>
              </a:rPr>
              <a:t>association</a:t>
            </a:r>
            <a:r>
              <a:rPr lang="fr-FR" sz="2000" dirty="0" smtClean="0">
                <a:solidFill>
                  <a:srgbClr val="5F5F5F"/>
                </a:solidFill>
              </a:rPr>
              <a:t> </a:t>
            </a:r>
            <a:r>
              <a:rPr lang="fr-FR" sz="2000" dirty="0" smtClean="0">
                <a:solidFill>
                  <a:schemeClr val="tx1">
                    <a:lumMod val="85000"/>
                    <a:lumOff val="15000"/>
                  </a:schemeClr>
                </a:solidFill>
              </a:rPr>
              <a:t>de modèles </a:t>
            </a:r>
          </a:p>
          <a:p>
            <a:pPr>
              <a:buClr>
                <a:srgbClr val="66FF33"/>
              </a:buClr>
              <a:buFont typeface="Wingdings" pitchFamily="2" charset="2"/>
              <a:buChar char="ü"/>
            </a:pPr>
            <a:r>
              <a:rPr lang="fr-FR" sz="2000" dirty="0" smtClean="0">
                <a:solidFill>
                  <a:schemeClr val="tx1">
                    <a:lumMod val="85000"/>
                    <a:lumOff val="15000"/>
                  </a:schemeClr>
                </a:solidFill>
              </a:rPr>
              <a:t>différents dans leur </a:t>
            </a:r>
            <a:r>
              <a:rPr lang="fr-FR" sz="2000" b="1" dirty="0" smtClean="0">
                <a:solidFill>
                  <a:srgbClr val="FF0000"/>
                </a:solidFill>
              </a:rPr>
              <a:t>nature</a:t>
            </a:r>
            <a:endParaRPr lang="fr-FR" sz="2000" dirty="0" smtClean="0">
              <a:solidFill>
                <a:srgbClr val="5F5F5F"/>
              </a:solidFill>
            </a:endParaRPr>
          </a:p>
          <a:p>
            <a:pPr>
              <a:buClr>
                <a:srgbClr val="66FF33"/>
              </a:buClr>
              <a:buFont typeface="Wingdings" pitchFamily="2" charset="2"/>
              <a:buChar char="ü"/>
            </a:pPr>
            <a:r>
              <a:rPr lang="fr-FR" sz="2000" dirty="0" smtClean="0">
                <a:solidFill>
                  <a:srgbClr val="5F5F5F"/>
                </a:solidFill>
              </a:rPr>
              <a:t> </a:t>
            </a:r>
            <a:r>
              <a:rPr lang="fr-FR" sz="2000" dirty="0" smtClean="0">
                <a:solidFill>
                  <a:schemeClr val="tx1">
                    <a:lumMod val="85000"/>
                    <a:lumOff val="15000"/>
                  </a:schemeClr>
                </a:solidFill>
              </a:rPr>
              <a:t>différents dans leurs </a:t>
            </a:r>
            <a:r>
              <a:rPr lang="fr-FR" sz="2000" b="1" dirty="0" smtClean="0">
                <a:solidFill>
                  <a:srgbClr val="FF0000"/>
                </a:solidFill>
              </a:rPr>
              <a:t>niveaux d’échelles </a:t>
            </a:r>
            <a:r>
              <a:rPr lang="fr-FR" sz="2000" dirty="0" smtClean="0">
                <a:solidFill>
                  <a:schemeClr val="tx1">
                    <a:lumMod val="75000"/>
                    <a:lumOff val="25000"/>
                  </a:schemeClr>
                </a:solidFill>
              </a:rPr>
              <a:t>d’espace et de temps</a:t>
            </a:r>
            <a:endParaRPr lang="fr-FR" sz="2000" dirty="0">
              <a:solidFill>
                <a:schemeClr val="tx1">
                  <a:lumMod val="75000"/>
                  <a:lumOff val="25000"/>
                </a:schemeClr>
              </a:solidFill>
            </a:endParaRPr>
          </a:p>
        </p:txBody>
      </p:sp>
      <p:pic>
        <p:nvPicPr>
          <p:cNvPr id="50" name="Picture 2"/>
          <p:cNvPicPr>
            <a:picLocks noChangeAspect="1" noChangeArrowheads="1"/>
          </p:cNvPicPr>
          <p:nvPr/>
        </p:nvPicPr>
        <p:blipFill>
          <a:blip r:embed="rId4" cstate="print"/>
          <a:srcRect/>
          <a:stretch>
            <a:fillRect/>
          </a:stretch>
        </p:blipFill>
        <p:spPr bwMode="auto">
          <a:xfrm>
            <a:off x="0" y="-24"/>
            <a:ext cx="9144000" cy="1357321"/>
          </a:xfrm>
          <a:prstGeom prst="rect">
            <a:avLst/>
          </a:prstGeom>
          <a:noFill/>
          <a:ln w="9525">
            <a:noFill/>
            <a:miter lim="800000"/>
            <a:headEnd/>
            <a:tailEnd/>
          </a:ln>
          <a:effectLst/>
        </p:spPr>
      </p:pic>
      <p:sp>
        <p:nvSpPr>
          <p:cNvPr id="51" name="Titre 1"/>
          <p:cNvSpPr txBox="1">
            <a:spLocks/>
          </p:cNvSpPr>
          <p:nvPr/>
        </p:nvSpPr>
        <p:spPr>
          <a:xfrm>
            <a:off x="657252" y="142852"/>
            <a:ext cx="7772400" cy="1071570"/>
          </a:xfrm>
          <a:prstGeom prst="rect">
            <a:avLst/>
          </a:prstGeom>
        </p:spPr>
        <p:txBody>
          <a:bodyPr vert="horz" lIns="91440" tIns="45720" rIns="91440" bIns="45720" rtlCol="0" anchor="ctr">
            <a:noAutofit/>
          </a:bodyPr>
          <a:lstStyle/>
          <a:p>
            <a:pPr algn="ct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4400" b="1" dirty="0" smtClean="0">
                <a:solidFill>
                  <a:srgbClr val="FFFFFF"/>
                </a:solidFill>
                <a:latin typeface="Calibri" charset="0"/>
              </a:rPr>
              <a:t>Approche proposée : couplage de modèles</a:t>
            </a:r>
            <a:endParaRPr lang="fr-FR" sz="4400" b="1" dirty="0">
              <a:solidFill>
                <a:srgbClr val="FFFFFF"/>
              </a:solidFill>
              <a:latin typeface="Calibri" charset="0"/>
            </a:endParaRPr>
          </a:p>
        </p:txBody>
      </p:sp>
      <p:sp>
        <p:nvSpPr>
          <p:cNvPr id="53" name="Rectangle 52"/>
          <p:cNvSpPr/>
          <p:nvPr/>
        </p:nvSpPr>
        <p:spPr>
          <a:xfrm>
            <a:off x="2928926" y="4901525"/>
            <a:ext cx="6215106" cy="1895712"/>
          </a:xfrm>
          <a:prstGeom prst="rect">
            <a:avLst/>
          </a:prstGeom>
        </p:spPr>
        <p:txBody>
          <a:bodyPr wrap="square">
            <a:spAutoFit/>
          </a:bodyPr>
          <a:lstStyle/>
          <a:p>
            <a:pPr>
              <a:buClr>
                <a:srgbClr val="66FF33"/>
              </a:buClr>
            </a:pPr>
            <a:r>
              <a:rPr lang="fr-FR" sz="2400" b="1" dirty="0" smtClean="0">
                <a:solidFill>
                  <a:srgbClr val="66FF33"/>
                </a:solidFill>
              </a:rPr>
              <a:t>+</a:t>
            </a:r>
            <a:r>
              <a:rPr lang="fr-FR" dirty="0" smtClean="0">
                <a:solidFill>
                  <a:srgbClr val="5F5F5F"/>
                </a:solidFill>
              </a:rPr>
              <a:t> </a:t>
            </a:r>
            <a:r>
              <a:rPr lang="fr-FR" dirty="0" smtClean="0">
                <a:solidFill>
                  <a:schemeClr val="tx1">
                    <a:lumMod val="85000"/>
                    <a:lumOff val="15000"/>
                  </a:schemeClr>
                </a:solidFill>
              </a:rPr>
              <a:t>Prise en compte de </a:t>
            </a:r>
            <a:r>
              <a:rPr lang="fr-FR" b="1" dirty="0" smtClean="0">
                <a:solidFill>
                  <a:srgbClr val="FF0000"/>
                </a:solidFill>
              </a:rPr>
              <a:t>plusieurs niveaux de détails</a:t>
            </a:r>
          </a:p>
          <a:p>
            <a:r>
              <a:rPr lang="fr-FR" sz="2400" b="1" dirty="0" smtClean="0">
                <a:solidFill>
                  <a:srgbClr val="66FF33"/>
                </a:solidFill>
              </a:rPr>
              <a:t>+</a:t>
            </a:r>
            <a:r>
              <a:rPr lang="fr-FR" b="1" dirty="0" smtClean="0">
                <a:solidFill>
                  <a:srgbClr val="66FF33"/>
                </a:solidFill>
              </a:rPr>
              <a:t> </a:t>
            </a:r>
            <a:r>
              <a:rPr lang="fr-FR" b="1" dirty="0" smtClean="0">
                <a:solidFill>
                  <a:srgbClr val="FF0000"/>
                </a:solidFill>
              </a:rPr>
              <a:t>Réutilisation</a:t>
            </a:r>
            <a:r>
              <a:rPr lang="fr-FR" dirty="0" smtClean="0">
                <a:solidFill>
                  <a:srgbClr val="5F5F5F"/>
                </a:solidFill>
              </a:rPr>
              <a:t> </a:t>
            </a:r>
            <a:r>
              <a:rPr lang="fr-FR" dirty="0" smtClean="0">
                <a:solidFill>
                  <a:schemeClr val="tx1">
                    <a:lumMod val="85000"/>
                    <a:lumOff val="15000"/>
                  </a:schemeClr>
                </a:solidFill>
              </a:rPr>
              <a:t>de modèles </a:t>
            </a:r>
            <a:r>
              <a:rPr lang="fr-FR" b="1" dirty="0" smtClean="0">
                <a:solidFill>
                  <a:srgbClr val="FF0000"/>
                </a:solidFill>
              </a:rPr>
              <a:t>capitalisés </a:t>
            </a:r>
            <a:r>
              <a:rPr lang="fr-FR" dirty="0" smtClean="0">
                <a:solidFill>
                  <a:schemeClr val="tx1">
                    <a:lumMod val="85000"/>
                    <a:lumOff val="15000"/>
                  </a:schemeClr>
                </a:solidFill>
              </a:rPr>
              <a:t>et validés </a:t>
            </a:r>
          </a:p>
          <a:p>
            <a:r>
              <a:rPr lang="fr-FR" dirty="0" smtClean="0">
                <a:solidFill>
                  <a:schemeClr val="tx1">
                    <a:lumMod val="85000"/>
                    <a:lumOff val="15000"/>
                  </a:schemeClr>
                </a:solidFill>
              </a:rPr>
              <a:t>dans le cadre de recherches antérieures </a:t>
            </a:r>
          </a:p>
          <a:p>
            <a:r>
              <a:rPr lang="fr-FR" sz="2400" b="1" dirty="0" smtClean="0">
                <a:solidFill>
                  <a:srgbClr val="66FF33"/>
                </a:solidFill>
              </a:rPr>
              <a:t>+</a:t>
            </a:r>
            <a:r>
              <a:rPr lang="fr-FR" dirty="0" smtClean="0">
                <a:solidFill>
                  <a:schemeClr val="tx1">
                    <a:lumMod val="85000"/>
                    <a:lumOff val="15000"/>
                  </a:schemeClr>
                </a:solidFill>
              </a:rPr>
              <a:t> </a:t>
            </a:r>
            <a:r>
              <a:rPr lang="fr-FR" b="1" dirty="0" smtClean="0">
                <a:solidFill>
                  <a:srgbClr val="FF0000"/>
                </a:solidFill>
              </a:rPr>
              <a:t>Construction</a:t>
            </a:r>
            <a:r>
              <a:rPr lang="fr-FR" dirty="0" smtClean="0">
                <a:solidFill>
                  <a:schemeClr val="tx1">
                    <a:lumMod val="85000"/>
                    <a:lumOff val="15000"/>
                  </a:schemeClr>
                </a:solidFill>
              </a:rPr>
              <a:t> de </a:t>
            </a:r>
            <a:r>
              <a:rPr lang="fr-FR" b="1" dirty="0" smtClean="0">
                <a:solidFill>
                  <a:srgbClr val="FF0000"/>
                </a:solidFill>
              </a:rPr>
              <a:t>nouveaux modèles </a:t>
            </a:r>
            <a:r>
              <a:rPr lang="fr-FR" dirty="0" smtClean="0">
                <a:solidFill>
                  <a:schemeClr val="tx1">
                    <a:lumMod val="85000"/>
                    <a:lumOff val="15000"/>
                  </a:schemeClr>
                </a:solidFill>
              </a:rPr>
              <a:t>qui donneraient une </a:t>
            </a:r>
            <a:r>
              <a:rPr lang="fr-FR" b="1" dirty="0" smtClean="0">
                <a:solidFill>
                  <a:srgbClr val="FF0000"/>
                </a:solidFill>
              </a:rPr>
              <a:t>vision nouvelle </a:t>
            </a:r>
            <a:r>
              <a:rPr lang="fr-FR" dirty="0" smtClean="0">
                <a:solidFill>
                  <a:schemeClr val="tx1">
                    <a:lumMod val="85000"/>
                    <a:lumOff val="15000"/>
                  </a:schemeClr>
                </a:solidFill>
              </a:rPr>
              <a:t>sur l’aménagement urbain </a:t>
            </a:r>
          </a:p>
          <a:p>
            <a:pPr>
              <a:buClr>
                <a:srgbClr val="66FF33"/>
              </a:buClr>
            </a:pPr>
            <a:r>
              <a:rPr lang="fr-FR" b="1" dirty="0" smtClean="0">
                <a:solidFill>
                  <a:srgbClr val="FF0000"/>
                </a:solidFill>
              </a:rPr>
              <a:t> </a:t>
            </a:r>
          </a:p>
        </p:txBody>
      </p:sp>
      <p:sp>
        <p:nvSpPr>
          <p:cNvPr id="59" name="Flèche vers le bas 58"/>
          <p:cNvSpPr/>
          <p:nvPr/>
        </p:nvSpPr>
        <p:spPr>
          <a:xfrm>
            <a:off x="5857884" y="4071942"/>
            <a:ext cx="714380" cy="785818"/>
          </a:xfrm>
          <a:prstGeom prst="downArrow">
            <a:avLst/>
          </a:prstGeom>
          <a:solidFill>
            <a:srgbClr val="66FF33"/>
          </a:solid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AutoShape 4"/>
          <p:cNvSpPr>
            <a:spLocks noChangeArrowheads="1"/>
          </p:cNvSpPr>
          <p:nvPr/>
        </p:nvSpPr>
        <p:spPr bwMode="auto">
          <a:xfrm>
            <a:off x="71406" y="2217725"/>
            <a:ext cx="1944688" cy="1152525"/>
          </a:xfrm>
          <a:prstGeom prst="parallelogram">
            <a:avLst>
              <a:gd name="adj" fmla="val 42183"/>
            </a:avLst>
          </a:prstGeom>
          <a:gradFill rotWithShape="1">
            <a:gsLst>
              <a:gs pos="0">
                <a:srgbClr val="FFFFCC">
                  <a:gamma/>
                  <a:shade val="46275"/>
                  <a:invGamma/>
                </a:srgbClr>
              </a:gs>
              <a:gs pos="100000">
                <a:srgbClr val="FFFFCC"/>
              </a:gs>
            </a:gsLst>
            <a:lin ang="2700000" scaled="1"/>
          </a:gradFill>
          <a:ln w="9525">
            <a:solidFill>
              <a:schemeClr val="tx1"/>
            </a:solidFill>
            <a:miter lim="800000"/>
            <a:headEnd/>
            <a:tailEnd/>
          </a:ln>
          <a:effectLst/>
        </p:spPr>
        <p:txBody>
          <a:bodyPr wrap="none" anchor="ctr"/>
          <a:lstStyle/>
          <a:p>
            <a:endParaRPr lang="fr-FR"/>
          </a:p>
        </p:txBody>
      </p:sp>
      <p:sp>
        <p:nvSpPr>
          <p:cNvPr id="12" name="AutoShape 5"/>
          <p:cNvSpPr>
            <a:spLocks noChangeArrowheads="1"/>
          </p:cNvSpPr>
          <p:nvPr/>
        </p:nvSpPr>
        <p:spPr bwMode="auto">
          <a:xfrm flipH="1" flipV="1">
            <a:off x="1123919" y="2433625"/>
            <a:ext cx="533400" cy="720725"/>
          </a:xfrm>
          <a:prstGeom prst="curvedRightArrow">
            <a:avLst>
              <a:gd name="adj1" fmla="val 21494"/>
              <a:gd name="adj2" fmla="val 44377"/>
              <a:gd name="adj3" fmla="val 23935"/>
            </a:avLst>
          </a:prstGeom>
          <a:solidFill>
            <a:srgbClr val="66FF33"/>
          </a:solidFill>
          <a:ln w="9525">
            <a:solidFill>
              <a:srgbClr val="66FF33"/>
            </a:solidFill>
            <a:miter lim="800000"/>
            <a:headEnd/>
            <a:tailEnd/>
          </a:ln>
          <a:effectLst/>
        </p:spPr>
        <p:txBody>
          <a:bodyPr wrap="none" anchor="ctr"/>
          <a:lstStyle/>
          <a:p>
            <a:endParaRPr lang="fr-FR"/>
          </a:p>
        </p:txBody>
      </p:sp>
      <p:sp>
        <p:nvSpPr>
          <p:cNvPr id="13" name="AutoShape 6"/>
          <p:cNvSpPr>
            <a:spLocks noChangeArrowheads="1"/>
          </p:cNvSpPr>
          <p:nvPr/>
        </p:nvSpPr>
        <p:spPr bwMode="auto">
          <a:xfrm>
            <a:off x="547656" y="2506650"/>
            <a:ext cx="503238" cy="719138"/>
          </a:xfrm>
          <a:prstGeom prst="curvedRightArrow">
            <a:avLst>
              <a:gd name="adj1" fmla="val 22732"/>
              <a:gd name="adj2" fmla="val 46933"/>
              <a:gd name="adj3" fmla="val 23935"/>
            </a:avLst>
          </a:prstGeom>
          <a:solidFill>
            <a:srgbClr val="66FF33"/>
          </a:solidFill>
          <a:ln w="9525">
            <a:solidFill>
              <a:srgbClr val="66FF33"/>
            </a:solidFill>
            <a:miter lim="800000"/>
            <a:headEnd/>
            <a:tailEnd/>
          </a:ln>
          <a:effectLst/>
        </p:spPr>
        <p:txBody>
          <a:bodyPr wrap="none" anchor="ctr"/>
          <a:lstStyle/>
          <a:p>
            <a:endParaRPr lang="fr-FR"/>
          </a:p>
        </p:txBody>
      </p:sp>
      <p:graphicFrame>
        <p:nvGraphicFramePr>
          <p:cNvPr id="14" name="Object 7"/>
          <p:cNvGraphicFramePr>
            <a:graphicFrameLocks noChangeAspect="1"/>
          </p:cNvGraphicFramePr>
          <p:nvPr/>
        </p:nvGraphicFramePr>
        <p:xfrm>
          <a:off x="1019144" y="2867013"/>
          <a:ext cx="104775" cy="355600"/>
        </p:xfrm>
        <a:graphic>
          <a:graphicData uri="http://schemas.openxmlformats.org/presentationml/2006/ole">
            <p:oleObj spid="_x0000_s141315" name="Visio" r:id="rId5" imgW="774192" imgH="2052645" progId="">
              <p:embed/>
            </p:oleObj>
          </a:graphicData>
        </a:graphic>
      </p:graphicFrame>
      <p:graphicFrame>
        <p:nvGraphicFramePr>
          <p:cNvPr id="15" name="Object 8"/>
          <p:cNvGraphicFramePr>
            <a:graphicFrameLocks noChangeAspect="1"/>
          </p:cNvGraphicFramePr>
          <p:nvPr/>
        </p:nvGraphicFramePr>
        <p:xfrm>
          <a:off x="514319" y="2578088"/>
          <a:ext cx="104775" cy="352425"/>
        </p:xfrm>
        <a:graphic>
          <a:graphicData uri="http://schemas.openxmlformats.org/presentationml/2006/ole">
            <p:oleObj spid="_x0000_s141316" name="Visio" r:id="rId6" imgW="774192" imgH="2052645" progId="">
              <p:embed/>
            </p:oleObj>
          </a:graphicData>
        </a:graphic>
      </p:graphicFrame>
      <p:graphicFrame>
        <p:nvGraphicFramePr>
          <p:cNvPr id="16" name="Object 9"/>
          <p:cNvGraphicFramePr>
            <a:graphicFrameLocks noChangeAspect="1"/>
          </p:cNvGraphicFramePr>
          <p:nvPr/>
        </p:nvGraphicFramePr>
        <p:xfrm>
          <a:off x="1657319" y="2586025"/>
          <a:ext cx="104775" cy="352425"/>
        </p:xfrm>
        <a:graphic>
          <a:graphicData uri="http://schemas.openxmlformats.org/presentationml/2006/ole">
            <p:oleObj spid="_x0000_s141317" name="Visio" r:id="rId7" imgW="774192" imgH="2052645" progId="">
              <p:embed/>
            </p:oleObj>
          </a:graphicData>
        </a:graphic>
      </p:graphicFrame>
      <p:sp>
        <p:nvSpPr>
          <p:cNvPr id="17" name="Oval 10"/>
          <p:cNvSpPr>
            <a:spLocks noChangeArrowheads="1"/>
          </p:cNvSpPr>
          <p:nvPr/>
        </p:nvSpPr>
        <p:spPr bwMode="auto">
          <a:xfrm>
            <a:off x="1585881" y="2290750"/>
            <a:ext cx="144463" cy="146050"/>
          </a:xfrm>
          <a:prstGeom prst="ellipse">
            <a:avLst/>
          </a:prstGeom>
          <a:solidFill>
            <a:schemeClr val="tx1"/>
          </a:solidFill>
          <a:ln w="9525">
            <a:solidFill>
              <a:schemeClr val="tx1"/>
            </a:solidFill>
            <a:round/>
            <a:headEnd/>
            <a:tailEnd/>
          </a:ln>
          <a:effectLst/>
        </p:spPr>
        <p:txBody>
          <a:bodyPr wrap="none" anchor="ctr"/>
          <a:lstStyle/>
          <a:p>
            <a:endParaRPr lang="fr-FR"/>
          </a:p>
        </p:txBody>
      </p:sp>
      <p:sp>
        <p:nvSpPr>
          <p:cNvPr id="18" name="Oval 11"/>
          <p:cNvSpPr>
            <a:spLocks noChangeArrowheads="1"/>
          </p:cNvSpPr>
          <p:nvPr/>
        </p:nvSpPr>
        <p:spPr bwMode="auto">
          <a:xfrm>
            <a:off x="720694" y="2290750"/>
            <a:ext cx="144462" cy="146050"/>
          </a:xfrm>
          <a:prstGeom prst="ellipse">
            <a:avLst/>
          </a:prstGeom>
          <a:solidFill>
            <a:schemeClr val="tx1"/>
          </a:solidFill>
          <a:ln w="9525">
            <a:solidFill>
              <a:schemeClr val="tx1"/>
            </a:solidFill>
            <a:round/>
            <a:headEnd/>
            <a:tailEnd/>
          </a:ln>
          <a:effectLst/>
        </p:spPr>
        <p:txBody>
          <a:bodyPr wrap="none" anchor="ctr"/>
          <a:lstStyle/>
          <a:p>
            <a:endParaRPr lang="fr-FR"/>
          </a:p>
        </p:txBody>
      </p:sp>
      <p:sp>
        <p:nvSpPr>
          <p:cNvPr id="19" name="Oval 12"/>
          <p:cNvSpPr>
            <a:spLocks noChangeArrowheads="1"/>
          </p:cNvSpPr>
          <p:nvPr/>
        </p:nvSpPr>
        <p:spPr bwMode="auto">
          <a:xfrm>
            <a:off x="1368394" y="3152763"/>
            <a:ext cx="144462" cy="146050"/>
          </a:xfrm>
          <a:prstGeom prst="ellipse">
            <a:avLst/>
          </a:prstGeom>
          <a:solidFill>
            <a:schemeClr val="tx1"/>
          </a:solidFill>
          <a:ln w="9525">
            <a:solidFill>
              <a:schemeClr val="tx1"/>
            </a:solidFill>
            <a:round/>
            <a:headEnd/>
            <a:tailEnd/>
          </a:ln>
          <a:effectLst/>
        </p:spPr>
        <p:txBody>
          <a:bodyPr wrap="none" anchor="ctr"/>
          <a:lstStyle/>
          <a:p>
            <a:endParaRPr lang="fr-FR"/>
          </a:p>
        </p:txBody>
      </p:sp>
      <p:sp>
        <p:nvSpPr>
          <p:cNvPr id="20" name="Oval 13"/>
          <p:cNvSpPr>
            <a:spLocks noChangeArrowheads="1"/>
          </p:cNvSpPr>
          <p:nvPr/>
        </p:nvSpPr>
        <p:spPr bwMode="auto">
          <a:xfrm>
            <a:off x="360331" y="3152763"/>
            <a:ext cx="144463" cy="146050"/>
          </a:xfrm>
          <a:prstGeom prst="ellipse">
            <a:avLst/>
          </a:prstGeom>
          <a:solidFill>
            <a:schemeClr val="tx1"/>
          </a:solidFill>
          <a:ln w="9525">
            <a:solidFill>
              <a:schemeClr val="tx1"/>
            </a:solidFill>
            <a:round/>
            <a:headEnd/>
            <a:tailEnd/>
          </a:ln>
          <a:effectLst/>
        </p:spPr>
        <p:txBody>
          <a:bodyPr wrap="none" anchor="ctr"/>
          <a:lstStyle/>
          <a:p>
            <a:endParaRPr lang="fr-FR"/>
          </a:p>
        </p:txBody>
      </p:sp>
      <p:sp>
        <p:nvSpPr>
          <p:cNvPr id="29" name="AutoShape 23"/>
          <p:cNvSpPr>
            <a:spLocks noChangeArrowheads="1"/>
          </p:cNvSpPr>
          <p:nvPr/>
        </p:nvSpPr>
        <p:spPr bwMode="auto">
          <a:xfrm>
            <a:off x="107950" y="5291146"/>
            <a:ext cx="2035158" cy="1152525"/>
          </a:xfrm>
          <a:prstGeom prst="parallelogram">
            <a:avLst>
              <a:gd name="adj" fmla="val 42183"/>
            </a:avLst>
          </a:prstGeom>
          <a:gradFill rotWithShape="1">
            <a:gsLst>
              <a:gs pos="0">
                <a:srgbClr val="FFFFCC">
                  <a:gamma/>
                  <a:shade val="46275"/>
                  <a:invGamma/>
                </a:srgbClr>
              </a:gs>
              <a:gs pos="100000">
                <a:srgbClr val="FFFFCC"/>
              </a:gs>
            </a:gsLst>
            <a:lin ang="2700000" scaled="1"/>
          </a:gradFill>
          <a:ln w="9525">
            <a:solidFill>
              <a:schemeClr val="tx1"/>
            </a:solidFill>
            <a:miter lim="800000"/>
            <a:headEnd/>
            <a:tailEnd/>
          </a:ln>
          <a:effectLst/>
        </p:spPr>
        <p:txBody>
          <a:bodyPr wrap="none" anchor="ctr"/>
          <a:lstStyle/>
          <a:p>
            <a:endParaRPr lang="fr-FR"/>
          </a:p>
        </p:txBody>
      </p:sp>
      <p:sp>
        <p:nvSpPr>
          <p:cNvPr id="30" name="AutoShape 24"/>
          <p:cNvSpPr>
            <a:spLocks noChangeArrowheads="1"/>
          </p:cNvSpPr>
          <p:nvPr/>
        </p:nvSpPr>
        <p:spPr bwMode="auto">
          <a:xfrm flipH="1" flipV="1">
            <a:off x="1071538" y="5505459"/>
            <a:ext cx="533400" cy="720725"/>
          </a:xfrm>
          <a:prstGeom prst="curvedRightArrow">
            <a:avLst>
              <a:gd name="adj1" fmla="val 21494"/>
              <a:gd name="adj2" fmla="val 44377"/>
              <a:gd name="adj3" fmla="val 23935"/>
            </a:avLst>
          </a:prstGeom>
          <a:solidFill>
            <a:srgbClr val="66FF33"/>
          </a:solidFill>
          <a:ln w="9525">
            <a:solidFill>
              <a:srgbClr val="66FF33"/>
            </a:solidFill>
            <a:miter lim="800000"/>
            <a:headEnd/>
            <a:tailEnd/>
          </a:ln>
          <a:effectLst/>
        </p:spPr>
        <p:txBody>
          <a:bodyPr wrap="none" anchor="ctr"/>
          <a:lstStyle/>
          <a:p>
            <a:endParaRPr lang="fr-FR"/>
          </a:p>
        </p:txBody>
      </p:sp>
      <p:sp>
        <p:nvSpPr>
          <p:cNvPr id="31" name="AutoShape 25"/>
          <p:cNvSpPr>
            <a:spLocks noChangeArrowheads="1"/>
          </p:cNvSpPr>
          <p:nvPr/>
        </p:nvSpPr>
        <p:spPr bwMode="auto">
          <a:xfrm>
            <a:off x="512763" y="5578484"/>
            <a:ext cx="503237" cy="719137"/>
          </a:xfrm>
          <a:prstGeom prst="curvedRightArrow">
            <a:avLst>
              <a:gd name="adj1" fmla="val 22732"/>
              <a:gd name="adj2" fmla="val 46933"/>
              <a:gd name="adj3" fmla="val 23935"/>
            </a:avLst>
          </a:prstGeom>
          <a:solidFill>
            <a:srgbClr val="66FF33"/>
          </a:solidFill>
          <a:ln w="9525">
            <a:solidFill>
              <a:srgbClr val="66FF33"/>
            </a:solidFill>
            <a:miter lim="800000"/>
            <a:headEnd/>
            <a:tailEnd/>
          </a:ln>
          <a:effectLst/>
        </p:spPr>
        <p:txBody>
          <a:bodyPr wrap="none" anchor="ctr"/>
          <a:lstStyle/>
          <a:p>
            <a:endParaRPr lang="fr-FR"/>
          </a:p>
        </p:txBody>
      </p:sp>
      <p:sp>
        <p:nvSpPr>
          <p:cNvPr id="32" name="Oval 26"/>
          <p:cNvSpPr>
            <a:spLocks noChangeArrowheads="1"/>
          </p:cNvSpPr>
          <p:nvPr/>
        </p:nvSpPr>
        <p:spPr bwMode="auto">
          <a:xfrm>
            <a:off x="1550988" y="5362584"/>
            <a:ext cx="144462" cy="146050"/>
          </a:xfrm>
          <a:prstGeom prst="ellipse">
            <a:avLst/>
          </a:prstGeom>
          <a:solidFill>
            <a:schemeClr val="tx1"/>
          </a:solidFill>
          <a:ln w="9525">
            <a:solidFill>
              <a:schemeClr val="tx1"/>
            </a:solidFill>
            <a:round/>
            <a:headEnd/>
            <a:tailEnd/>
          </a:ln>
          <a:effectLst/>
        </p:spPr>
        <p:txBody>
          <a:bodyPr wrap="none" anchor="ctr"/>
          <a:lstStyle/>
          <a:p>
            <a:endParaRPr lang="fr-FR"/>
          </a:p>
        </p:txBody>
      </p:sp>
      <p:sp>
        <p:nvSpPr>
          <p:cNvPr id="33" name="Oval 27"/>
          <p:cNvSpPr>
            <a:spLocks noChangeArrowheads="1"/>
          </p:cNvSpPr>
          <p:nvPr/>
        </p:nvSpPr>
        <p:spPr bwMode="auto">
          <a:xfrm>
            <a:off x="685800" y="5362584"/>
            <a:ext cx="144463" cy="146050"/>
          </a:xfrm>
          <a:prstGeom prst="ellipse">
            <a:avLst/>
          </a:prstGeom>
          <a:solidFill>
            <a:schemeClr val="tx1"/>
          </a:solidFill>
          <a:ln w="9525">
            <a:solidFill>
              <a:schemeClr val="tx1"/>
            </a:solidFill>
            <a:round/>
            <a:headEnd/>
            <a:tailEnd/>
          </a:ln>
          <a:effectLst/>
        </p:spPr>
        <p:txBody>
          <a:bodyPr wrap="none" anchor="ctr"/>
          <a:lstStyle/>
          <a:p>
            <a:endParaRPr lang="fr-FR"/>
          </a:p>
        </p:txBody>
      </p:sp>
      <p:sp>
        <p:nvSpPr>
          <p:cNvPr id="34" name="Oval 28"/>
          <p:cNvSpPr>
            <a:spLocks noChangeArrowheads="1"/>
          </p:cNvSpPr>
          <p:nvPr/>
        </p:nvSpPr>
        <p:spPr bwMode="auto">
          <a:xfrm>
            <a:off x="1333500" y="6224596"/>
            <a:ext cx="144463" cy="146050"/>
          </a:xfrm>
          <a:prstGeom prst="ellipse">
            <a:avLst/>
          </a:prstGeom>
          <a:solidFill>
            <a:schemeClr val="tx1"/>
          </a:solidFill>
          <a:ln w="9525">
            <a:solidFill>
              <a:schemeClr val="tx1"/>
            </a:solidFill>
            <a:round/>
            <a:headEnd/>
            <a:tailEnd/>
          </a:ln>
          <a:effectLst/>
        </p:spPr>
        <p:txBody>
          <a:bodyPr wrap="none" anchor="ctr"/>
          <a:lstStyle/>
          <a:p>
            <a:endParaRPr lang="fr-FR"/>
          </a:p>
        </p:txBody>
      </p:sp>
      <p:sp>
        <p:nvSpPr>
          <p:cNvPr id="35" name="Oval 29"/>
          <p:cNvSpPr>
            <a:spLocks noChangeArrowheads="1"/>
          </p:cNvSpPr>
          <p:nvPr/>
        </p:nvSpPr>
        <p:spPr bwMode="auto">
          <a:xfrm>
            <a:off x="325438" y="6224596"/>
            <a:ext cx="144462" cy="146050"/>
          </a:xfrm>
          <a:prstGeom prst="ellipse">
            <a:avLst/>
          </a:prstGeom>
          <a:solidFill>
            <a:schemeClr val="tx1"/>
          </a:solidFill>
          <a:ln w="9525">
            <a:solidFill>
              <a:schemeClr val="tx1"/>
            </a:solidFill>
            <a:round/>
            <a:headEnd/>
            <a:tailEnd/>
          </a:ln>
          <a:effectLst/>
        </p:spPr>
        <p:txBody>
          <a:bodyPr wrap="none" anchor="ctr"/>
          <a:lstStyle/>
          <a:p>
            <a:endParaRPr lang="fr-FR"/>
          </a:p>
        </p:txBody>
      </p:sp>
      <p:sp>
        <p:nvSpPr>
          <p:cNvPr id="36" name="AutoShape 30"/>
          <p:cNvSpPr>
            <a:spLocks noChangeArrowheads="1"/>
          </p:cNvSpPr>
          <p:nvPr/>
        </p:nvSpPr>
        <p:spPr bwMode="auto">
          <a:xfrm rot="5400000">
            <a:off x="464315" y="3679033"/>
            <a:ext cx="1008063" cy="936625"/>
          </a:xfrm>
          <a:custGeom>
            <a:avLst/>
            <a:gdLst>
              <a:gd name="G0" fmla="+- 6480 0 0"/>
              <a:gd name="G1" fmla="+- 8640 0 0"/>
              <a:gd name="G2" fmla="+- 6171 0 0"/>
              <a:gd name="G3" fmla="+- 21600 0 6480"/>
              <a:gd name="G4" fmla="+- 21600 0 8640"/>
              <a:gd name="G5" fmla="*/ G0 21600 G3"/>
              <a:gd name="G6" fmla="*/ G1 21600 G3"/>
              <a:gd name="G7" fmla="*/ G2 G3 21600"/>
              <a:gd name="G8" fmla="*/ 10800 21600 G3"/>
              <a:gd name="G9" fmla="*/ G4 21600 G3"/>
              <a:gd name="G10" fmla="+- 21600 0 G7"/>
              <a:gd name="G11" fmla="+- G5 0 G8"/>
              <a:gd name="G12" fmla="+- G6 0 G8"/>
              <a:gd name="G13" fmla="*/ G12 G7 G11"/>
              <a:gd name="G14" fmla="+- 21600 0 G13"/>
              <a:gd name="G15" fmla="+- G0 0 10800"/>
              <a:gd name="G16" fmla="+- G1 0 10800"/>
              <a:gd name="G17" fmla="*/ G2 G16 G15"/>
              <a:gd name="T0" fmla="*/ 10800 w 21600"/>
              <a:gd name="T1" fmla="*/ 0 h 21600"/>
              <a:gd name="T2" fmla="*/ 0 w 21600"/>
              <a:gd name="T3" fmla="*/ 15429 h 21600"/>
              <a:gd name="T4" fmla="*/ 10800 w 21600"/>
              <a:gd name="T5" fmla="*/ 18514 h 21600"/>
              <a:gd name="T6" fmla="*/ 21600 w 21600"/>
              <a:gd name="T7" fmla="*/ 15429 h 21600"/>
              <a:gd name="T8" fmla="*/ 17694720 60000 65536"/>
              <a:gd name="T9" fmla="*/ 11796480 60000 65536"/>
              <a:gd name="T10" fmla="*/ 5898240 60000 65536"/>
              <a:gd name="T11" fmla="*/ 0 60000 65536"/>
              <a:gd name="T12" fmla="*/ G13 w 21600"/>
              <a:gd name="T13" fmla="*/ G6 h 21600"/>
              <a:gd name="T14" fmla="*/ G14 w 21600"/>
              <a:gd name="T15" fmla="*/ G9 h 21600"/>
            </a:gdLst>
            <a:ahLst/>
            <a:cxnLst>
              <a:cxn ang="T8">
                <a:pos x="T0" y="T1"/>
              </a:cxn>
              <a:cxn ang="T9">
                <a:pos x="T2" y="T3"/>
              </a:cxn>
              <a:cxn ang="T10">
                <a:pos x="T4" y="T5"/>
              </a:cxn>
              <a:cxn ang="T11">
                <a:pos x="T6" y="T7"/>
              </a:cxn>
            </a:cxnLst>
            <a:rect l="T12" t="T13" r="T14" b="T15"/>
            <a:pathLst>
              <a:path w="21600" h="21600">
                <a:moveTo>
                  <a:pt x="10800" y="0"/>
                </a:moveTo>
                <a:lnTo>
                  <a:pt x="6480" y="6171"/>
                </a:lnTo>
                <a:lnTo>
                  <a:pt x="8640" y="6171"/>
                </a:lnTo>
                <a:lnTo>
                  <a:pt x="8640" y="12343"/>
                </a:lnTo>
                <a:lnTo>
                  <a:pt x="4320" y="12343"/>
                </a:lnTo>
                <a:lnTo>
                  <a:pt x="4320" y="9257"/>
                </a:lnTo>
                <a:lnTo>
                  <a:pt x="0" y="15429"/>
                </a:lnTo>
                <a:lnTo>
                  <a:pt x="4320" y="21600"/>
                </a:lnTo>
                <a:lnTo>
                  <a:pt x="4320" y="18514"/>
                </a:lnTo>
                <a:lnTo>
                  <a:pt x="17280" y="18514"/>
                </a:lnTo>
                <a:lnTo>
                  <a:pt x="17280" y="21600"/>
                </a:lnTo>
                <a:lnTo>
                  <a:pt x="21600" y="15429"/>
                </a:lnTo>
                <a:lnTo>
                  <a:pt x="17280" y="9257"/>
                </a:lnTo>
                <a:lnTo>
                  <a:pt x="17280" y="12343"/>
                </a:lnTo>
                <a:lnTo>
                  <a:pt x="12960" y="12343"/>
                </a:lnTo>
                <a:lnTo>
                  <a:pt x="12960" y="6171"/>
                </a:lnTo>
                <a:lnTo>
                  <a:pt x="15120" y="6171"/>
                </a:lnTo>
                <a:close/>
              </a:path>
            </a:pathLst>
          </a:custGeom>
          <a:gradFill flip="none" rotWithShape="1">
            <a:gsLst>
              <a:gs pos="0">
                <a:srgbClr val="66FF33">
                  <a:shade val="30000"/>
                  <a:satMod val="115000"/>
                </a:srgbClr>
              </a:gs>
              <a:gs pos="50000">
                <a:srgbClr val="66FF33">
                  <a:shade val="67500"/>
                  <a:satMod val="115000"/>
                </a:srgbClr>
              </a:gs>
              <a:gs pos="100000">
                <a:srgbClr val="66FF33">
                  <a:shade val="100000"/>
                  <a:satMod val="115000"/>
                </a:srgbClr>
              </a:gs>
            </a:gsLst>
            <a:lin ang="10800000" scaled="1"/>
            <a:tileRect/>
          </a:gradFill>
          <a:ln w="9525">
            <a:solidFill>
              <a:srgbClr val="66FF33"/>
            </a:solidFill>
            <a:miter lim="800000"/>
            <a:headEnd/>
            <a:tailEnd/>
          </a:ln>
          <a:effectLst/>
        </p:spPr>
        <p:txBody>
          <a:bodyPr wrap="none" anchor="ctr"/>
          <a:lstStyle/>
          <a:p>
            <a:endParaRPr lang="fr-FR"/>
          </a:p>
        </p:txBody>
      </p:sp>
      <p:graphicFrame>
        <p:nvGraphicFramePr>
          <p:cNvPr id="39" name="Object 36"/>
          <p:cNvGraphicFramePr>
            <a:graphicFrameLocks noChangeAspect="1"/>
          </p:cNvGraphicFramePr>
          <p:nvPr/>
        </p:nvGraphicFramePr>
        <p:xfrm>
          <a:off x="1208068" y="5537209"/>
          <a:ext cx="649288" cy="617537"/>
        </p:xfrm>
        <a:graphic>
          <a:graphicData uri="http://schemas.openxmlformats.org/presentationml/2006/ole">
            <p:oleObj spid="_x0000_s141322" name="Visio" r:id="rId8" imgW="990478" imgH="941222" progId="">
              <p:embed/>
            </p:oleObj>
          </a:graphicData>
        </a:graphic>
      </p:graphicFrame>
      <p:graphicFrame>
        <p:nvGraphicFramePr>
          <p:cNvPr id="40" name="Object 37"/>
          <p:cNvGraphicFramePr>
            <a:graphicFrameLocks noChangeAspect="1"/>
          </p:cNvGraphicFramePr>
          <p:nvPr/>
        </p:nvGraphicFramePr>
        <p:xfrm>
          <a:off x="404813" y="5578484"/>
          <a:ext cx="495300" cy="576262"/>
        </p:xfrm>
        <a:graphic>
          <a:graphicData uri="http://schemas.openxmlformats.org/presentationml/2006/ole">
            <p:oleObj spid="_x0000_s141323" name="Visio" r:id="rId9" imgW="809549" imgH="941222" progId="">
              <p:embed/>
            </p:oleObj>
          </a:graphicData>
        </a:graphic>
      </p:graphicFrame>
      <p:sp>
        <p:nvSpPr>
          <p:cNvPr id="41" name="Rectangle 89"/>
          <p:cNvSpPr>
            <a:spLocks noChangeArrowheads="1"/>
          </p:cNvSpPr>
          <p:nvPr/>
        </p:nvSpPr>
        <p:spPr bwMode="auto">
          <a:xfrm>
            <a:off x="251520" y="1701180"/>
            <a:ext cx="2052892" cy="647700"/>
          </a:xfrm>
          <a:prstGeom prst="rect">
            <a:avLst/>
          </a:prstGeom>
          <a:noFill/>
          <a:ln w="9525">
            <a:noFill/>
            <a:miter lim="800000"/>
            <a:headEnd/>
            <a:tailEnd/>
          </a:ln>
          <a:effectLst/>
        </p:spPr>
        <p:txBody>
          <a:bodyPr/>
          <a:lstStyle/>
          <a:p>
            <a:pPr algn="ctr">
              <a:spcBef>
                <a:spcPct val="20000"/>
              </a:spcBef>
            </a:pPr>
            <a:r>
              <a:rPr lang="fr-FR" sz="1400" b="1" dirty="0" smtClean="0">
                <a:solidFill>
                  <a:srgbClr val="FF0000"/>
                </a:solidFill>
              </a:rPr>
              <a:t>Modèle </a:t>
            </a:r>
            <a:r>
              <a:rPr lang="fr-FR" sz="1400" b="1" dirty="0">
                <a:solidFill>
                  <a:srgbClr val="FF0000"/>
                </a:solidFill>
              </a:rPr>
              <a:t>démographique</a:t>
            </a:r>
          </a:p>
        </p:txBody>
      </p:sp>
      <p:sp>
        <p:nvSpPr>
          <p:cNvPr id="42" name="Rectangle 90"/>
          <p:cNvSpPr>
            <a:spLocks noChangeArrowheads="1"/>
          </p:cNvSpPr>
          <p:nvPr/>
        </p:nvSpPr>
        <p:spPr bwMode="auto">
          <a:xfrm>
            <a:off x="1476375" y="2924176"/>
            <a:ext cx="2376488" cy="647700"/>
          </a:xfrm>
          <a:prstGeom prst="rect">
            <a:avLst/>
          </a:prstGeom>
          <a:noFill/>
          <a:ln w="9525">
            <a:noFill/>
            <a:miter lim="800000"/>
            <a:headEnd/>
            <a:tailEnd/>
          </a:ln>
          <a:effectLst/>
        </p:spPr>
        <p:txBody>
          <a:bodyPr/>
          <a:lstStyle/>
          <a:p>
            <a:pPr algn="ctr">
              <a:spcBef>
                <a:spcPct val="20000"/>
              </a:spcBef>
            </a:pPr>
            <a:r>
              <a:rPr lang="fr-FR" sz="1400" b="1" dirty="0" smtClean="0">
                <a:solidFill>
                  <a:srgbClr val="FF0000"/>
                </a:solidFill>
              </a:rPr>
              <a:t>Modèle </a:t>
            </a:r>
            <a:r>
              <a:rPr lang="fr-FR" sz="1400" b="1" dirty="0">
                <a:solidFill>
                  <a:srgbClr val="FF0000"/>
                </a:solidFill>
              </a:rPr>
              <a:t>socio-économique</a:t>
            </a:r>
          </a:p>
        </p:txBody>
      </p:sp>
      <p:sp>
        <p:nvSpPr>
          <p:cNvPr id="43" name="Rectangle 91"/>
          <p:cNvSpPr>
            <a:spLocks noChangeArrowheads="1"/>
          </p:cNvSpPr>
          <p:nvPr/>
        </p:nvSpPr>
        <p:spPr bwMode="auto">
          <a:xfrm>
            <a:off x="179288" y="4725144"/>
            <a:ext cx="2376488" cy="647700"/>
          </a:xfrm>
          <a:prstGeom prst="rect">
            <a:avLst/>
          </a:prstGeom>
          <a:noFill/>
          <a:ln w="9525">
            <a:noFill/>
            <a:miter lim="800000"/>
            <a:headEnd/>
            <a:tailEnd/>
          </a:ln>
          <a:effectLst/>
        </p:spPr>
        <p:txBody>
          <a:bodyPr/>
          <a:lstStyle/>
          <a:p>
            <a:pPr algn="ctr">
              <a:spcBef>
                <a:spcPct val="20000"/>
              </a:spcBef>
            </a:pPr>
            <a:r>
              <a:rPr lang="fr-FR" sz="1400" b="1" dirty="0" smtClean="0">
                <a:solidFill>
                  <a:srgbClr val="FF0000"/>
                </a:solidFill>
              </a:rPr>
              <a:t>Modèle  </a:t>
            </a:r>
            <a:endParaRPr lang="fr-FR" sz="1400" b="1" dirty="0">
              <a:solidFill>
                <a:srgbClr val="FF0000"/>
              </a:solidFill>
            </a:endParaRPr>
          </a:p>
          <a:p>
            <a:pPr algn="ctr">
              <a:spcBef>
                <a:spcPct val="20000"/>
              </a:spcBef>
            </a:pPr>
            <a:r>
              <a:rPr lang="fr-FR" sz="1400" b="1" dirty="0" smtClean="0">
                <a:solidFill>
                  <a:srgbClr val="FF0000"/>
                </a:solidFill>
              </a:rPr>
              <a:t>d’aménagement</a:t>
            </a:r>
            <a:endParaRPr lang="fr-FR" sz="1400" b="1" dirty="0">
              <a:solidFill>
                <a:srgbClr val="FF0000"/>
              </a:solidFill>
            </a:endParaRPr>
          </a:p>
        </p:txBody>
      </p:sp>
      <p:sp>
        <p:nvSpPr>
          <p:cNvPr id="45" name="AutoShape 4"/>
          <p:cNvSpPr>
            <a:spLocks noChangeArrowheads="1"/>
          </p:cNvSpPr>
          <p:nvPr/>
        </p:nvSpPr>
        <p:spPr bwMode="auto">
          <a:xfrm>
            <a:off x="1428728" y="3429000"/>
            <a:ext cx="1944688" cy="1152525"/>
          </a:xfrm>
          <a:prstGeom prst="parallelogram">
            <a:avLst>
              <a:gd name="adj" fmla="val 42183"/>
            </a:avLst>
          </a:prstGeom>
          <a:gradFill rotWithShape="1">
            <a:gsLst>
              <a:gs pos="0">
                <a:srgbClr val="FFFFCC">
                  <a:gamma/>
                  <a:shade val="46275"/>
                  <a:invGamma/>
                </a:srgbClr>
              </a:gs>
              <a:gs pos="100000">
                <a:srgbClr val="FFFFCC"/>
              </a:gs>
            </a:gsLst>
            <a:lin ang="2700000" scaled="1"/>
          </a:gradFill>
          <a:ln w="9525">
            <a:solidFill>
              <a:schemeClr val="tx1"/>
            </a:solidFill>
            <a:miter lim="800000"/>
            <a:headEnd/>
            <a:tailEnd/>
          </a:ln>
          <a:effectLst/>
        </p:spPr>
        <p:txBody>
          <a:bodyPr wrap="none" anchor="ctr"/>
          <a:lstStyle/>
          <a:p>
            <a:endParaRPr lang="fr-FR"/>
          </a:p>
        </p:txBody>
      </p:sp>
      <p:sp>
        <p:nvSpPr>
          <p:cNvPr id="47" name="AutoShape 16"/>
          <p:cNvSpPr>
            <a:spLocks noChangeArrowheads="1"/>
          </p:cNvSpPr>
          <p:nvPr/>
        </p:nvSpPr>
        <p:spPr bwMode="auto">
          <a:xfrm flipH="1" flipV="1">
            <a:off x="2481239" y="3644900"/>
            <a:ext cx="533400" cy="720725"/>
          </a:xfrm>
          <a:prstGeom prst="curvedRightArrow">
            <a:avLst>
              <a:gd name="adj1" fmla="val 21494"/>
              <a:gd name="adj2" fmla="val 44377"/>
              <a:gd name="adj3" fmla="val 23935"/>
            </a:avLst>
          </a:prstGeom>
          <a:solidFill>
            <a:srgbClr val="66FF33"/>
          </a:solidFill>
          <a:ln w="9525">
            <a:solidFill>
              <a:srgbClr val="66FF33"/>
            </a:solidFill>
            <a:miter lim="800000"/>
            <a:headEnd/>
            <a:tailEnd/>
          </a:ln>
          <a:effectLst/>
        </p:spPr>
        <p:txBody>
          <a:bodyPr wrap="none" anchor="ctr"/>
          <a:lstStyle/>
          <a:p>
            <a:endParaRPr lang="fr-FR"/>
          </a:p>
        </p:txBody>
      </p:sp>
      <p:sp>
        <p:nvSpPr>
          <p:cNvPr id="48" name="AutoShape 17"/>
          <p:cNvSpPr>
            <a:spLocks noChangeArrowheads="1"/>
          </p:cNvSpPr>
          <p:nvPr/>
        </p:nvSpPr>
        <p:spPr bwMode="auto">
          <a:xfrm>
            <a:off x="1904977" y="3717925"/>
            <a:ext cx="503237" cy="719137"/>
          </a:xfrm>
          <a:prstGeom prst="curvedRightArrow">
            <a:avLst>
              <a:gd name="adj1" fmla="val 22732"/>
              <a:gd name="adj2" fmla="val 46933"/>
              <a:gd name="adj3" fmla="val 23935"/>
            </a:avLst>
          </a:prstGeom>
          <a:solidFill>
            <a:srgbClr val="66FF33"/>
          </a:solidFill>
          <a:ln w="9525">
            <a:solidFill>
              <a:srgbClr val="66FF33"/>
            </a:solidFill>
            <a:miter lim="800000"/>
            <a:headEnd/>
            <a:tailEnd/>
          </a:ln>
          <a:effectLst/>
        </p:spPr>
        <p:txBody>
          <a:bodyPr wrap="none" anchor="ctr"/>
          <a:lstStyle/>
          <a:p>
            <a:endParaRPr lang="fr-FR"/>
          </a:p>
        </p:txBody>
      </p:sp>
      <p:sp>
        <p:nvSpPr>
          <p:cNvPr id="49" name="Oval 18"/>
          <p:cNvSpPr>
            <a:spLocks noChangeArrowheads="1"/>
          </p:cNvSpPr>
          <p:nvPr/>
        </p:nvSpPr>
        <p:spPr bwMode="auto">
          <a:xfrm>
            <a:off x="2943202" y="3502025"/>
            <a:ext cx="144462" cy="146050"/>
          </a:xfrm>
          <a:prstGeom prst="ellipse">
            <a:avLst/>
          </a:prstGeom>
          <a:solidFill>
            <a:schemeClr val="tx1"/>
          </a:solidFill>
          <a:ln w="9525">
            <a:solidFill>
              <a:schemeClr val="tx1"/>
            </a:solidFill>
            <a:round/>
            <a:headEnd/>
            <a:tailEnd/>
          </a:ln>
          <a:effectLst/>
        </p:spPr>
        <p:txBody>
          <a:bodyPr wrap="none" anchor="ctr"/>
          <a:lstStyle/>
          <a:p>
            <a:endParaRPr lang="fr-FR"/>
          </a:p>
        </p:txBody>
      </p:sp>
      <p:sp>
        <p:nvSpPr>
          <p:cNvPr id="52" name="Oval 19"/>
          <p:cNvSpPr>
            <a:spLocks noChangeArrowheads="1"/>
          </p:cNvSpPr>
          <p:nvPr/>
        </p:nvSpPr>
        <p:spPr bwMode="auto">
          <a:xfrm>
            <a:off x="2041470" y="3975064"/>
            <a:ext cx="144463" cy="146050"/>
          </a:xfrm>
          <a:prstGeom prst="ellipse">
            <a:avLst/>
          </a:prstGeom>
          <a:solidFill>
            <a:schemeClr val="tx1"/>
          </a:solidFill>
          <a:ln w="9525">
            <a:solidFill>
              <a:schemeClr val="tx1"/>
            </a:solidFill>
            <a:round/>
            <a:headEnd/>
            <a:tailEnd/>
          </a:ln>
          <a:effectLst/>
        </p:spPr>
        <p:txBody>
          <a:bodyPr wrap="none" anchor="ctr"/>
          <a:lstStyle/>
          <a:p>
            <a:endParaRPr lang="fr-FR"/>
          </a:p>
        </p:txBody>
      </p:sp>
      <p:sp>
        <p:nvSpPr>
          <p:cNvPr id="54" name="Oval 20"/>
          <p:cNvSpPr>
            <a:spLocks noChangeArrowheads="1"/>
          </p:cNvSpPr>
          <p:nvPr/>
        </p:nvSpPr>
        <p:spPr bwMode="auto">
          <a:xfrm>
            <a:off x="2725714" y="4364037"/>
            <a:ext cx="144463" cy="146050"/>
          </a:xfrm>
          <a:prstGeom prst="ellipse">
            <a:avLst/>
          </a:prstGeom>
          <a:solidFill>
            <a:schemeClr val="tx1"/>
          </a:solidFill>
          <a:ln w="9525">
            <a:solidFill>
              <a:schemeClr val="tx1"/>
            </a:solidFill>
            <a:round/>
            <a:headEnd/>
            <a:tailEnd/>
          </a:ln>
          <a:effectLst/>
        </p:spPr>
        <p:txBody>
          <a:bodyPr wrap="none" anchor="ctr"/>
          <a:lstStyle/>
          <a:p>
            <a:endParaRPr lang="fr-FR"/>
          </a:p>
        </p:txBody>
      </p:sp>
      <p:sp>
        <p:nvSpPr>
          <p:cNvPr id="55" name="Oval 21"/>
          <p:cNvSpPr>
            <a:spLocks noChangeArrowheads="1"/>
          </p:cNvSpPr>
          <p:nvPr/>
        </p:nvSpPr>
        <p:spPr bwMode="auto">
          <a:xfrm>
            <a:off x="1717652" y="4364037"/>
            <a:ext cx="144462" cy="146050"/>
          </a:xfrm>
          <a:prstGeom prst="ellipse">
            <a:avLst/>
          </a:prstGeom>
          <a:solidFill>
            <a:schemeClr val="tx1"/>
          </a:solidFill>
          <a:ln w="9525">
            <a:solidFill>
              <a:schemeClr val="tx1"/>
            </a:solidFill>
            <a:round/>
            <a:headEnd/>
            <a:tailEnd/>
          </a:ln>
          <a:effectLst/>
        </p:spPr>
        <p:txBody>
          <a:bodyPr wrap="none" anchor="ctr"/>
          <a:lstStyle/>
          <a:p>
            <a:endParaRPr lang="fr-FR"/>
          </a:p>
        </p:txBody>
      </p:sp>
      <p:graphicFrame>
        <p:nvGraphicFramePr>
          <p:cNvPr id="56" name="Object 34"/>
          <p:cNvGraphicFramePr>
            <a:graphicFrameLocks noChangeAspect="1"/>
          </p:cNvGraphicFramePr>
          <p:nvPr/>
        </p:nvGraphicFramePr>
        <p:xfrm>
          <a:off x="1722414" y="3646487"/>
          <a:ext cx="642938" cy="638175"/>
        </p:xfrm>
        <a:graphic>
          <a:graphicData uri="http://schemas.openxmlformats.org/presentationml/2006/ole">
            <p:oleObj spid="_x0000_s141324" name="Visio" r:id="rId10" imgW="1413784" imgH="1402568" progId="">
              <p:embed/>
            </p:oleObj>
          </a:graphicData>
        </a:graphic>
      </p:graphicFrame>
      <p:graphicFrame>
        <p:nvGraphicFramePr>
          <p:cNvPr id="57" name="Object 35"/>
          <p:cNvGraphicFramePr>
            <a:graphicFrameLocks noChangeAspect="1"/>
          </p:cNvGraphicFramePr>
          <p:nvPr>
            <p:ph sz="quarter" idx="2"/>
          </p:nvPr>
        </p:nvGraphicFramePr>
        <p:xfrm>
          <a:off x="2581252" y="3573462"/>
          <a:ext cx="498475" cy="646113"/>
        </p:xfrm>
        <a:graphic>
          <a:graphicData uri="http://schemas.openxmlformats.org/presentationml/2006/ole">
            <p:oleObj spid="_x0000_s141325" name="Visio" r:id="rId11" imgW="1417198" imgH="1836359" progId="">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Line 1"/>
          <p:cNvSpPr>
            <a:spLocks noChangeShapeType="1"/>
          </p:cNvSpPr>
          <p:nvPr/>
        </p:nvSpPr>
        <p:spPr bwMode="auto">
          <a:xfrm>
            <a:off x="5572125" y="1309688"/>
            <a:ext cx="1285875" cy="1587"/>
          </a:xfrm>
          <a:prstGeom prst="line">
            <a:avLst/>
          </a:prstGeom>
          <a:noFill/>
          <a:ln w="25560">
            <a:solidFill>
              <a:srgbClr val="F79646"/>
            </a:solidFill>
            <a:prstDash val="dash"/>
            <a:round/>
            <a:headEnd type="triangle" w="med" len="med"/>
            <a:tailEnd type="triangle" w="med" len="med"/>
          </a:ln>
        </p:spPr>
        <p:txBody>
          <a:bodyPr/>
          <a:lstStyle/>
          <a:p>
            <a:endParaRPr lang="fr-FR"/>
          </a:p>
        </p:txBody>
      </p:sp>
      <p:pic>
        <p:nvPicPr>
          <p:cNvPr id="7171" name="Picture 2"/>
          <p:cNvPicPr>
            <a:picLocks noChangeAspect="1" noChangeArrowheads="1"/>
          </p:cNvPicPr>
          <p:nvPr/>
        </p:nvPicPr>
        <p:blipFill>
          <a:blip r:embed="rId3" cstate="print"/>
          <a:srcRect/>
          <a:stretch>
            <a:fillRect/>
          </a:stretch>
        </p:blipFill>
        <p:spPr bwMode="auto">
          <a:xfrm>
            <a:off x="0" y="0"/>
            <a:ext cx="9144000" cy="1357313"/>
          </a:xfrm>
          <a:prstGeom prst="rect">
            <a:avLst/>
          </a:prstGeom>
          <a:noFill/>
          <a:ln w="9525">
            <a:noFill/>
            <a:round/>
            <a:headEnd/>
            <a:tailEnd/>
          </a:ln>
        </p:spPr>
      </p:pic>
      <p:sp>
        <p:nvSpPr>
          <p:cNvPr id="7172" name="Rectangle 3"/>
          <p:cNvSpPr>
            <a:spLocks noChangeArrowheads="1"/>
          </p:cNvSpPr>
          <p:nvPr/>
        </p:nvSpPr>
        <p:spPr bwMode="auto">
          <a:xfrm>
            <a:off x="642910" y="714356"/>
            <a:ext cx="7772400" cy="571481"/>
          </a:xfrm>
          <a:prstGeom prst="rect">
            <a:avLst/>
          </a:prstGeom>
          <a:noFill/>
          <a:ln w="9525">
            <a:noFill/>
            <a:round/>
            <a:headEnd/>
            <a:tailEnd/>
          </a:ln>
        </p:spPr>
        <p:txBody>
          <a:bodyPr anchor="ctr"/>
          <a:lstStyle/>
          <a:p>
            <a:pPr algn="ctr">
              <a:lnSpc>
                <a:spcPct val="100000"/>
              </a:lnSpc>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4400" b="1" dirty="0" smtClean="0">
                <a:solidFill>
                  <a:srgbClr val="FFFFFF"/>
                </a:solidFill>
                <a:latin typeface="Calibri" charset="0"/>
              </a:rPr>
              <a:t> Les modèles d’un système urbain</a:t>
            </a:r>
          </a:p>
          <a:p>
            <a:pPr algn="ct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4400" b="1" dirty="0">
              <a:solidFill>
                <a:srgbClr val="FFFFFF"/>
              </a:solidFill>
              <a:latin typeface="Calibri" charset="0"/>
            </a:endParaRPr>
          </a:p>
        </p:txBody>
      </p:sp>
      <p:sp>
        <p:nvSpPr>
          <p:cNvPr id="7173" name="Rectangle 4"/>
          <p:cNvSpPr>
            <a:spLocks noChangeArrowheads="1"/>
          </p:cNvSpPr>
          <p:nvPr/>
        </p:nvSpPr>
        <p:spPr bwMode="auto">
          <a:xfrm>
            <a:off x="214313" y="2500306"/>
            <a:ext cx="8786812" cy="1014209"/>
          </a:xfrm>
          <a:prstGeom prst="rect">
            <a:avLst/>
          </a:prstGeom>
          <a:noFill/>
          <a:ln w="9525">
            <a:noFill/>
            <a:round/>
            <a:headEnd/>
            <a:tailEnd/>
          </a:ln>
        </p:spPr>
        <p:txBody>
          <a:bodyPr lIns="90000" tIns="45000" rIns="90000" bIns="45000">
            <a:spAutoFit/>
          </a:bodyPr>
          <a:lstStyle/>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sz="2000" b="1" dirty="0" smtClean="0">
                <a:solidFill>
                  <a:srgbClr val="808080"/>
                </a:solidFill>
                <a:latin typeface="Calibri" charset="0"/>
              </a:rPr>
              <a:t>Définition : un </a:t>
            </a:r>
            <a:r>
              <a:rPr lang="fr-FR" sz="2000" b="1" dirty="0">
                <a:solidFill>
                  <a:srgbClr val="808080"/>
                </a:solidFill>
                <a:latin typeface="Calibri" charset="0"/>
              </a:rPr>
              <a:t>système urbain est un ensemble de </a:t>
            </a:r>
            <a:r>
              <a:rPr lang="fr-FR" sz="2000" b="1" dirty="0">
                <a:solidFill>
                  <a:srgbClr val="FF0000"/>
                </a:solidFill>
                <a:latin typeface="Calibri" charset="0"/>
              </a:rPr>
              <a:t>8 sous-systèmes </a:t>
            </a:r>
            <a:r>
              <a:rPr lang="fr-FR" sz="2000" b="1" dirty="0">
                <a:solidFill>
                  <a:srgbClr val="808080"/>
                </a:solidFill>
                <a:latin typeface="Calibri" charset="0"/>
              </a:rPr>
              <a:t>[weg, 1994] à </a:t>
            </a:r>
            <a:r>
              <a:rPr lang="fr-FR" sz="2000" b="1" dirty="0">
                <a:solidFill>
                  <a:srgbClr val="FF0000"/>
                </a:solidFill>
                <a:latin typeface="Calibri" charset="0"/>
              </a:rPr>
              <a:t>temporalités </a:t>
            </a:r>
            <a:r>
              <a:rPr lang="fr-FR" sz="2000" b="1" dirty="0" smtClean="0">
                <a:solidFill>
                  <a:srgbClr val="FF0000"/>
                </a:solidFill>
                <a:latin typeface="Calibri" charset="0"/>
              </a:rPr>
              <a:t>et à spatialité différentes </a:t>
            </a:r>
            <a:r>
              <a:rPr lang="fr-FR" sz="2000" b="1" dirty="0">
                <a:solidFill>
                  <a:srgbClr val="808080"/>
                </a:solidFill>
                <a:latin typeface="Calibri" charset="0"/>
              </a:rPr>
              <a:t>(multi-échelles)</a:t>
            </a:r>
          </a:p>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endParaRPr lang="fr-FR" sz="2000" dirty="0">
              <a:solidFill>
                <a:srgbClr val="808080"/>
              </a:solidFill>
              <a:latin typeface="Calibri" charset="0"/>
            </a:endParaRPr>
          </a:p>
        </p:txBody>
      </p:sp>
      <p:sp>
        <p:nvSpPr>
          <p:cNvPr id="7174" name="Text Box 5"/>
          <p:cNvSpPr txBox="1">
            <a:spLocks noChangeArrowheads="1"/>
          </p:cNvSpPr>
          <p:nvPr/>
        </p:nvSpPr>
        <p:spPr bwMode="auto">
          <a:xfrm>
            <a:off x="6553200" y="6356350"/>
            <a:ext cx="2133600" cy="365125"/>
          </a:xfrm>
          <a:prstGeom prst="rect">
            <a:avLst/>
          </a:prstGeom>
          <a:noFill/>
          <a:ln w="9525">
            <a:noFill/>
            <a:round/>
            <a:headEnd/>
            <a:tailEnd/>
          </a:ln>
        </p:spPr>
        <p:txBody>
          <a:bodyPr lIns="90000" tIns="45000" rIns="90000" bIns="4500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3B445EF-D9B2-4DB3-AC76-853323A0A4A5}" type="slidenum">
              <a:rPr lang="fr-FR">
                <a:solidFill>
                  <a:srgbClr val="000000"/>
                </a:solidFill>
                <a:latin typeface="Calibri" charset="0"/>
                <a:cs typeface="Arial Unicode MS" charset="0"/>
              </a:rPr>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11</a:t>
            </a:fld>
            <a:endParaRPr lang="fr-FR">
              <a:solidFill>
                <a:srgbClr val="000000"/>
              </a:solidFill>
              <a:latin typeface="Calibri" charset="0"/>
              <a:cs typeface="Arial Unicode MS" charset="0"/>
            </a:endParaRPr>
          </a:p>
        </p:txBody>
      </p:sp>
      <p:sp>
        <p:nvSpPr>
          <p:cNvPr id="7175" name="Rectangle 6"/>
          <p:cNvSpPr>
            <a:spLocks noChangeArrowheads="1"/>
          </p:cNvSpPr>
          <p:nvPr/>
        </p:nvSpPr>
        <p:spPr bwMode="auto">
          <a:xfrm>
            <a:off x="0" y="1500188"/>
            <a:ext cx="9429750" cy="660400"/>
          </a:xfrm>
          <a:prstGeom prst="rect">
            <a:avLst/>
          </a:prstGeom>
          <a:noFill/>
          <a:ln w="9525">
            <a:noFill/>
            <a:round/>
            <a:headEnd/>
            <a:tailEnd/>
          </a:ln>
        </p:spPr>
        <p:txBody>
          <a:bodyPr lIns="90000" tIns="45000" rIns="90000" bIns="45000"/>
          <a:lstStyle/>
          <a:p>
            <a:pPr algn="ctr" hangingPunct="1">
              <a:lnSpc>
                <a:spcPct val="100000"/>
              </a:lnSpc>
              <a:spcBef>
                <a:spcPts val="363"/>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fr-FR" sz="2800" b="1" dirty="0" smtClean="0">
                <a:solidFill>
                  <a:srgbClr val="4F81BD"/>
                </a:solidFill>
                <a:latin typeface="Calibri" charset="0"/>
              </a:rPr>
              <a:t>Les composants d’un système </a:t>
            </a:r>
            <a:r>
              <a:rPr lang="fr-FR" sz="2800" b="1" dirty="0">
                <a:solidFill>
                  <a:srgbClr val="4F81BD"/>
                </a:solidFill>
                <a:latin typeface="Calibri" charset="0"/>
              </a:rPr>
              <a:t>urbain </a:t>
            </a:r>
          </a:p>
          <a:p>
            <a:pPr algn="ctr">
              <a:lnSpc>
                <a:spcPct val="100000"/>
              </a:lnSpc>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fr-FR" sz="2800" dirty="0">
                <a:solidFill>
                  <a:srgbClr val="4F81BD"/>
                </a:solidFill>
                <a:latin typeface="Calibri" charset="0"/>
              </a:rPr>
              <a:t>[Lau, 2007] </a:t>
            </a:r>
          </a:p>
        </p:txBody>
      </p:sp>
      <p:sp>
        <p:nvSpPr>
          <p:cNvPr id="7177" name="Ellipse 8"/>
          <p:cNvSpPr>
            <a:spLocks noChangeArrowheads="1"/>
          </p:cNvSpPr>
          <p:nvPr/>
        </p:nvSpPr>
        <p:spPr bwMode="auto">
          <a:xfrm>
            <a:off x="2285984" y="3286124"/>
            <a:ext cx="2428875" cy="642938"/>
          </a:xfrm>
          <a:prstGeom prst="ellipse">
            <a:avLst/>
          </a:prstGeom>
          <a:noFill/>
          <a:ln w="38100" algn="ctr">
            <a:solidFill>
              <a:srgbClr val="000066"/>
            </a:solidFill>
            <a:prstDash val="dash"/>
            <a:round/>
            <a:headEnd/>
            <a:tailEnd/>
          </a:ln>
        </p:spPr>
        <p:txBody>
          <a:bodyPr/>
          <a:lstStyle/>
          <a:p>
            <a:endParaRPr lang="fr-FR"/>
          </a:p>
        </p:txBody>
      </p:sp>
      <p:sp>
        <p:nvSpPr>
          <p:cNvPr id="7178" name="Text Box 8"/>
          <p:cNvSpPr txBox="1">
            <a:spLocks noChangeArrowheads="1"/>
          </p:cNvSpPr>
          <p:nvPr/>
        </p:nvSpPr>
        <p:spPr bwMode="auto">
          <a:xfrm>
            <a:off x="4857773" y="3286124"/>
            <a:ext cx="3000375" cy="542925"/>
          </a:xfrm>
          <a:prstGeom prst="rect">
            <a:avLst/>
          </a:prstGeom>
          <a:noFill/>
          <a:ln w="9525">
            <a:noFill/>
            <a:round/>
            <a:headEnd/>
            <a:tailEnd/>
          </a:ln>
        </p:spPr>
        <p:txBody>
          <a:bodyPr lIns="90000" tIns="45000" rIns="90000" bIns="45000"/>
          <a:lstStyle/>
          <a:p>
            <a:pPr algn="ctr">
              <a:buClrTx/>
              <a:buFontTx/>
              <a:buNone/>
              <a:tabLst>
                <a:tab pos="355600" algn="l"/>
                <a:tab pos="711200" algn="l"/>
                <a:tab pos="1065213" algn="l"/>
                <a:tab pos="1420813" algn="l"/>
                <a:tab pos="1778000" algn="l"/>
                <a:tab pos="2133600" algn="l"/>
                <a:tab pos="2487613" algn="l"/>
                <a:tab pos="2843213" algn="l"/>
                <a:tab pos="3200400" algn="l"/>
                <a:tab pos="3556000" algn="l"/>
                <a:tab pos="3911600" algn="l"/>
                <a:tab pos="4265613" algn="l"/>
              </a:tabLst>
            </a:pPr>
            <a:r>
              <a:rPr lang="fr-FR" sz="1600" b="1" dirty="0">
                <a:solidFill>
                  <a:schemeClr val="accent6">
                    <a:lumMod val="50000"/>
                  </a:schemeClr>
                </a:solidFill>
              </a:rPr>
              <a:t>Modèle démographique </a:t>
            </a:r>
          </a:p>
        </p:txBody>
      </p:sp>
      <p:sp>
        <p:nvSpPr>
          <p:cNvPr id="7180" name="Text Box 8"/>
          <p:cNvSpPr txBox="1">
            <a:spLocks noChangeArrowheads="1"/>
          </p:cNvSpPr>
          <p:nvPr/>
        </p:nvSpPr>
        <p:spPr bwMode="auto">
          <a:xfrm>
            <a:off x="5857884" y="3957645"/>
            <a:ext cx="3000375" cy="542925"/>
          </a:xfrm>
          <a:prstGeom prst="rect">
            <a:avLst/>
          </a:prstGeom>
          <a:noFill/>
          <a:ln w="9525">
            <a:noFill/>
            <a:round/>
            <a:headEnd/>
            <a:tailEnd/>
          </a:ln>
        </p:spPr>
        <p:txBody>
          <a:bodyPr lIns="90000" tIns="45000" rIns="90000" bIns="45000"/>
          <a:lstStyle/>
          <a:p>
            <a:pPr algn="ctr">
              <a:buClrTx/>
              <a:buFontTx/>
              <a:buNone/>
              <a:tabLst>
                <a:tab pos="355600" algn="l"/>
                <a:tab pos="711200" algn="l"/>
                <a:tab pos="1065213" algn="l"/>
                <a:tab pos="1420813" algn="l"/>
                <a:tab pos="1778000" algn="l"/>
                <a:tab pos="2133600" algn="l"/>
                <a:tab pos="2487613" algn="l"/>
                <a:tab pos="2843213" algn="l"/>
                <a:tab pos="3200400" algn="l"/>
                <a:tab pos="3556000" algn="l"/>
                <a:tab pos="3911600" algn="l"/>
                <a:tab pos="4265613" algn="l"/>
              </a:tabLst>
            </a:pPr>
            <a:r>
              <a:rPr lang="fr-FR" sz="1600" b="1" dirty="0">
                <a:solidFill>
                  <a:srgbClr val="FF6600"/>
                </a:solidFill>
              </a:rPr>
              <a:t>Modèle économique </a:t>
            </a:r>
          </a:p>
        </p:txBody>
      </p:sp>
      <p:sp>
        <p:nvSpPr>
          <p:cNvPr id="7182" name="Text Box 8"/>
          <p:cNvSpPr txBox="1">
            <a:spLocks noChangeArrowheads="1"/>
          </p:cNvSpPr>
          <p:nvPr/>
        </p:nvSpPr>
        <p:spPr bwMode="auto">
          <a:xfrm>
            <a:off x="6444208" y="4797152"/>
            <a:ext cx="2605377" cy="542925"/>
          </a:xfrm>
          <a:prstGeom prst="rect">
            <a:avLst/>
          </a:prstGeom>
          <a:noFill/>
          <a:ln w="9525">
            <a:noFill/>
            <a:round/>
            <a:headEnd/>
            <a:tailEnd/>
          </a:ln>
        </p:spPr>
        <p:txBody>
          <a:bodyPr lIns="90000" tIns="45000" rIns="90000" bIns="45000"/>
          <a:lstStyle/>
          <a:p>
            <a:pPr algn="ctr">
              <a:buClrTx/>
              <a:buFontTx/>
              <a:buNone/>
              <a:tabLst>
                <a:tab pos="355600" algn="l"/>
                <a:tab pos="711200" algn="l"/>
                <a:tab pos="1065213" algn="l"/>
                <a:tab pos="1420813" algn="l"/>
                <a:tab pos="1778000" algn="l"/>
                <a:tab pos="2133600" algn="l"/>
                <a:tab pos="2487613" algn="l"/>
                <a:tab pos="2843213" algn="l"/>
                <a:tab pos="3200400" algn="l"/>
                <a:tab pos="3556000" algn="l"/>
                <a:tab pos="3911600" algn="l"/>
                <a:tab pos="4265613" algn="l"/>
              </a:tabLst>
            </a:pPr>
            <a:r>
              <a:rPr lang="fr-FR" sz="1600" b="1" dirty="0">
                <a:solidFill>
                  <a:srgbClr val="990099"/>
                </a:solidFill>
              </a:rPr>
              <a:t>Modèle </a:t>
            </a:r>
            <a:r>
              <a:rPr lang="fr-FR" sz="1600" b="1" dirty="0" smtClean="0">
                <a:solidFill>
                  <a:srgbClr val="990099"/>
                </a:solidFill>
              </a:rPr>
              <a:t>d’aménagement du territoire </a:t>
            </a:r>
            <a:endParaRPr lang="fr-FR" sz="1600" b="1" dirty="0">
              <a:solidFill>
                <a:srgbClr val="990099"/>
              </a:solidFill>
            </a:endParaRPr>
          </a:p>
        </p:txBody>
      </p:sp>
      <p:sp>
        <p:nvSpPr>
          <p:cNvPr id="7184" name="Text Box 8"/>
          <p:cNvSpPr txBox="1">
            <a:spLocks noChangeArrowheads="1"/>
          </p:cNvSpPr>
          <p:nvPr/>
        </p:nvSpPr>
        <p:spPr bwMode="auto">
          <a:xfrm>
            <a:off x="4714897" y="6143644"/>
            <a:ext cx="3357565" cy="422275"/>
          </a:xfrm>
          <a:prstGeom prst="rect">
            <a:avLst/>
          </a:prstGeom>
          <a:noFill/>
          <a:ln w="9525">
            <a:noFill/>
            <a:round/>
            <a:headEnd/>
            <a:tailEnd/>
          </a:ln>
        </p:spPr>
        <p:txBody>
          <a:bodyPr lIns="90000" tIns="45000" rIns="90000" bIns="45000"/>
          <a:lstStyle/>
          <a:p>
            <a:pPr algn="ctr">
              <a:buClrTx/>
              <a:buFontTx/>
              <a:buNone/>
              <a:tabLst>
                <a:tab pos="355600" algn="l"/>
                <a:tab pos="711200" algn="l"/>
                <a:tab pos="1065213" algn="l"/>
                <a:tab pos="1420813" algn="l"/>
                <a:tab pos="1778000" algn="l"/>
                <a:tab pos="2133600" algn="l"/>
                <a:tab pos="2487613" algn="l"/>
                <a:tab pos="2843213" algn="l"/>
                <a:tab pos="3200400" algn="l"/>
                <a:tab pos="3556000" algn="l"/>
                <a:tab pos="3911600" algn="l"/>
                <a:tab pos="4265613" algn="l"/>
              </a:tabLst>
            </a:pPr>
            <a:r>
              <a:rPr lang="fr-FR" sz="1600" b="1" dirty="0">
                <a:solidFill>
                  <a:srgbClr val="00B0F0"/>
                </a:solidFill>
              </a:rPr>
              <a:t>Modèle de </a:t>
            </a:r>
            <a:r>
              <a:rPr lang="fr-FR" sz="1600" b="1" dirty="0" smtClean="0">
                <a:solidFill>
                  <a:srgbClr val="00B0F0"/>
                </a:solidFill>
              </a:rPr>
              <a:t>mobilité </a:t>
            </a:r>
            <a:endParaRPr lang="fr-FR" sz="1600" b="1" dirty="0">
              <a:solidFill>
                <a:srgbClr val="00B0F0"/>
              </a:solidFill>
            </a:endParaRPr>
          </a:p>
        </p:txBody>
      </p:sp>
      <p:sp>
        <p:nvSpPr>
          <p:cNvPr id="17" name="Rectangle à coins arrondis 16"/>
          <p:cNvSpPr/>
          <p:nvPr/>
        </p:nvSpPr>
        <p:spPr bwMode="auto">
          <a:xfrm>
            <a:off x="2786050" y="3429000"/>
            <a:ext cx="1428760" cy="428628"/>
          </a:xfrm>
          <a:prstGeom prst="roundRect">
            <a:avLst/>
          </a:prstGeom>
          <a:solidFill>
            <a:schemeClr val="tx1">
              <a:lumMod val="50000"/>
              <a:lumOff val="50000"/>
            </a:schemeClr>
          </a:solidFill>
          <a:ln w="952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r>
              <a:rPr kumimoji="0" lang="fr-FR" sz="1800" b="0" i="0" u="none" strike="noStrike" cap="none" normalizeH="0" baseline="0" dirty="0" smtClean="0">
                <a:ln>
                  <a:noFill/>
                </a:ln>
                <a:solidFill>
                  <a:schemeClr val="bg1"/>
                </a:solidFill>
                <a:effectLst/>
                <a:latin typeface="Arial" charset="0"/>
              </a:rPr>
              <a:t>Population</a:t>
            </a:r>
          </a:p>
        </p:txBody>
      </p:sp>
      <p:cxnSp>
        <p:nvCxnSpPr>
          <p:cNvPr id="18" name="Connecteur droit avec flèche 17"/>
          <p:cNvCxnSpPr>
            <a:stCxn id="17" idx="1"/>
          </p:cNvCxnSpPr>
          <p:nvPr/>
        </p:nvCxnSpPr>
        <p:spPr>
          <a:xfrm rot="10800000" flipV="1">
            <a:off x="2357422" y="3643314"/>
            <a:ext cx="428628" cy="357190"/>
          </a:xfrm>
          <a:prstGeom prst="straightConnector1">
            <a:avLst/>
          </a:prstGeom>
          <a:ln w="28575">
            <a:solidFill>
              <a:srgbClr val="66FF33"/>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0" name="Rectangle à coins arrondis 19"/>
          <p:cNvSpPr/>
          <p:nvPr/>
        </p:nvSpPr>
        <p:spPr bwMode="auto">
          <a:xfrm>
            <a:off x="1357290" y="4000504"/>
            <a:ext cx="2071702" cy="357190"/>
          </a:xfrm>
          <a:prstGeom prst="roundRect">
            <a:avLst/>
          </a:prstGeom>
          <a:solidFill>
            <a:schemeClr val="tx1">
              <a:lumMod val="50000"/>
              <a:lumOff val="50000"/>
            </a:schemeClr>
          </a:solidFill>
          <a:ln w="952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r>
              <a:rPr kumimoji="0" lang="fr-FR" sz="1800" b="0" i="0" u="none" strike="noStrike" cap="none" normalizeH="0" baseline="0" dirty="0" smtClean="0">
                <a:ln>
                  <a:noFill/>
                </a:ln>
                <a:solidFill>
                  <a:schemeClr val="bg1"/>
                </a:solidFill>
                <a:effectLst/>
                <a:latin typeface="Arial" charset="0"/>
              </a:rPr>
              <a:t>Services</a:t>
            </a:r>
            <a:r>
              <a:rPr kumimoji="0" lang="fr-FR" sz="1800" b="0" i="0" u="none" strike="noStrike" cap="none" normalizeH="0" dirty="0" smtClean="0">
                <a:ln>
                  <a:noFill/>
                </a:ln>
                <a:solidFill>
                  <a:schemeClr val="bg1"/>
                </a:solidFill>
                <a:effectLst/>
                <a:latin typeface="Arial" charset="0"/>
              </a:rPr>
              <a:t> publics</a:t>
            </a:r>
            <a:endParaRPr kumimoji="0" lang="fr-FR" sz="1800" b="0" i="0" u="none" strike="noStrike" cap="none" normalizeH="0" baseline="0" dirty="0" smtClean="0">
              <a:ln>
                <a:noFill/>
              </a:ln>
              <a:solidFill>
                <a:schemeClr val="bg1"/>
              </a:solidFill>
              <a:effectLst/>
              <a:latin typeface="Arial" charset="0"/>
            </a:endParaRPr>
          </a:p>
        </p:txBody>
      </p:sp>
      <p:sp>
        <p:nvSpPr>
          <p:cNvPr id="21" name="Rectangle à coins arrondis 20"/>
          <p:cNvSpPr/>
          <p:nvPr/>
        </p:nvSpPr>
        <p:spPr bwMode="auto">
          <a:xfrm>
            <a:off x="1428728" y="4643446"/>
            <a:ext cx="2214578" cy="357190"/>
          </a:xfrm>
          <a:prstGeom prst="roundRect">
            <a:avLst/>
          </a:prstGeom>
          <a:solidFill>
            <a:schemeClr val="tx1">
              <a:lumMod val="50000"/>
              <a:lumOff val="50000"/>
            </a:schemeClr>
          </a:solidFill>
          <a:ln w="952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r>
              <a:rPr lang="fr-FR" dirty="0" smtClean="0"/>
              <a:t>Finan</a:t>
            </a:r>
            <a:r>
              <a:rPr kumimoji="0" lang="fr-FR" sz="1800" b="0" i="0" u="none" strike="noStrike" cap="none" normalizeH="0" baseline="0" dirty="0" smtClean="0">
                <a:ln>
                  <a:noFill/>
                </a:ln>
                <a:solidFill>
                  <a:schemeClr val="bg1"/>
                </a:solidFill>
                <a:effectLst/>
                <a:latin typeface="Arial" charset="0"/>
              </a:rPr>
              <a:t>ces</a:t>
            </a:r>
            <a:r>
              <a:rPr kumimoji="0" lang="fr-FR" sz="1800" b="0" i="0" u="none" strike="noStrike" cap="none" normalizeH="0" dirty="0" smtClean="0">
                <a:ln>
                  <a:noFill/>
                </a:ln>
                <a:solidFill>
                  <a:schemeClr val="bg1"/>
                </a:solidFill>
                <a:effectLst/>
                <a:latin typeface="Arial" charset="0"/>
              </a:rPr>
              <a:t> publiques</a:t>
            </a:r>
            <a:endParaRPr kumimoji="0" lang="fr-FR" sz="1800" b="0" i="0" u="none" strike="noStrike" cap="none" normalizeH="0" baseline="0" dirty="0" smtClean="0">
              <a:ln>
                <a:noFill/>
              </a:ln>
              <a:solidFill>
                <a:schemeClr val="bg1"/>
              </a:solidFill>
              <a:effectLst/>
              <a:latin typeface="Arial" charset="0"/>
            </a:endParaRPr>
          </a:p>
        </p:txBody>
      </p:sp>
      <p:sp>
        <p:nvSpPr>
          <p:cNvPr id="22" name="Rectangle à coins arrondis 21"/>
          <p:cNvSpPr/>
          <p:nvPr/>
        </p:nvSpPr>
        <p:spPr bwMode="auto">
          <a:xfrm>
            <a:off x="1428728" y="5286388"/>
            <a:ext cx="1857388" cy="428628"/>
          </a:xfrm>
          <a:prstGeom prst="roundRect">
            <a:avLst/>
          </a:prstGeom>
          <a:solidFill>
            <a:schemeClr val="tx1">
              <a:lumMod val="50000"/>
              <a:lumOff val="50000"/>
            </a:schemeClr>
          </a:solidFill>
          <a:ln w="952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r>
              <a:rPr kumimoji="0" lang="fr-FR" sz="1800" b="0" i="0" u="none" strike="noStrike" cap="none" normalizeH="0" baseline="0" dirty="0" smtClean="0">
                <a:ln>
                  <a:noFill/>
                </a:ln>
                <a:solidFill>
                  <a:schemeClr val="bg1"/>
                </a:solidFill>
                <a:effectLst/>
                <a:latin typeface="Arial" charset="0"/>
              </a:rPr>
              <a:t>Environnement</a:t>
            </a:r>
          </a:p>
        </p:txBody>
      </p:sp>
      <p:sp>
        <p:nvSpPr>
          <p:cNvPr id="23" name="Rectangle à coins arrondis 22"/>
          <p:cNvSpPr/>
          <p:nvPr/>
        </p:nvSpPr>
        <p:spPr bwMode="auto">
          <a:xfrm>
            <a:off x="2857488" y="6215082"/>
            <a:ext cx="1428760" cy="428628"/>
          </a:xfrm>
          <a:prstGeom prst="roundRect">
            <a:avLst/>
          </a:prstGeom>
          <a:solidFill>
            <a:schemeClr val="tx1">
              <a:lumMod val="50000"/>
              <a:lumOff val="50000"/>
            </a:schemeClr>
          </a:solidFill>
          <a:ln w="952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r>
              <a:rPr kumimoji="0" lang="fr-FR" sz="1800" b="0" i="0" u="none" strike="noStrike" cap="none" normalizeH="0" baseline="0" dirty="0" smtClean="0">
                <a:ln>
                  <a:noFill/>
                </a:ln>
                <a:solidFill>
                  <a:schemeClr val="bg1"/>
                </a:solidFill>
                <a:effectLst/>
                <a:latin typeface="Arial" charset="0"/>
              </a:rPr>
              <a:t>Transport</a:t>
            </a:r>
          </a:p>
        </p:txBody>
      </p:sp>
      <p:sp>
        <p:nvSpPr>
          <p:cNvPr id="24" name="Rectangle à coins arrondis 23"/>
          <p:cNvSpPr/>
          <p:nvPr/>
        </p:nvSpPr>
        <p:spPr bwMode="auto">
          <a:xfrm>
            <a:off x="4286248" y="5429264"/>
            <a:ext cx="1571636" cy="428628"/>
          </a:xfrm>
          <a:prstGeom prst="roundRect">
            <a:avLst/>
          </a:prstGeom>
          <a:solidFill>
            <a:schemeClr val="tx1">
              <a:lumMod val="50000"/>
              <a:lumOff val="50000"/>
            </a:schemeClr>
          </a:solidFill>
          <a:ln w="952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r>
              <a:rPr kumimoji="0" lang="fr-FR" sz="1800" b="0" i="0" u="none" strike="noStrike" cap="none" normalizeH="0" baseline="0" dirty="0" smtClean="0">
                <a:ln>
                  <a:noFill/>
                </a:ln>
                <a:solidFill>
                  <a:schemeClr val="bg1"/>
                </a:solidFill>
                <a:effectLst/>
                <a:latin typeface="Arial" charset="0"/>
              </a:rPr>
              <a:t>Usage du sol</a:t>
            </a:r>
          </a:p>
        </p:txBody>
      </p:sp>
      <p:sp>
        <p:nvSpPr>
          <p:cNvPr id="25" name="Rectangle à coins arrondis 24"/>
          <p:cNvSpPr/>
          <p:nvPr/>
        </p:nvSpPr>
        <p:spPr bwMode="auto">
          <a:xfrm>
            <a:off x="4500562" y="4786322"/>
            <a:ext cx="1428760" cy="428628"/>
          </a:xfrm>
          <a:prstGeom prst="roundRect">
            <a:avLst/>
          </a:prstGeom>
          <a:solidFill>
            <a:schemeClr val="tx1">
              <a:lumMod val="50000"/>
              <a:lumOff val="50000"/>
            </a:schemeClr>
          </a:solidFill>
          <a:ln w="952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r>
              <a:rPr kumimoji="0" lang="fr-FR" sz="1800" b="0" i="0" u="none" strike="noStrike" cap="none" normalizeH="0" baseline="0" dirty="0" smtClean="0">
                <a:ln>
                  <a:noFill/>
                </a:ln>
                <a:solidFill>
                  <a:schemeClr val="bg1"/>
                </a:solidFill>
                <a:effectLst/>
                <a:latin typeface="Arial" charset="0"/>
              </a:rPr>
              <a:t>Bâtiments</a:t>
            </a:r>
          </a:p>
        </p:txBody>
      </p:sp>
      <p:sp>
        <p:nvSpPr>
          <p:cNvPr id="26" name="Rectangle à coins arrondis 25"/>
          <p:cNvSpPr/>
          <p:nvPr/>
        </p:nvSpPr>
        <p:spPr bwMode="auto">
          <a:xfrm>
            <a:off x="4429124" y="3857628"/>
            <a:ext cx="1428760" cy="428628"/>
          </a:xfrm>
          <a:prstGeom prst="roundRect">
            <a:avLst/>
          </a:prstGeom>
          <a:solidFill>
            <a:schemeClr val="tx1">
              <a:lumMod val="50000"/>
              <a:lumOff val="50000"/>
            </a:schemeClr>
          </a:solidFill>
          <a:ln w="952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r>
              <a:rPr kumimoji="0" lang="fr-FR" sz="1800" b="0" i="0" u="none" strike="noStrike" cap="none" normalizeH="0" baseline="0" dirty="0" smtClean="0">
                <a:ln>
                  <a:noFill/>
                </a:ln>
                <a:solidFill>
                  <a:schemeClr val="bg1"/>
                </a:solidFill>
                <a:effectLst/>
                <a:latin typeface="Arial" charset="0"/>
              </a:rPr>
              <a:t>Emploi</a:t>
            </a:r>
          </a:p>
        </p:txBody>
      </p:sp>
      <p:cxnSp>
        <p:nvCxnSpPr>
          <p:cNvPr id="28" name="Connecteur droit avec flèche 27"/>
          <p:cNvCxnSpPr/>
          <p:nvPr/>
        </p:nvCxnSpPr>
        <p:spPr>
          <a:xfrm rot="5400000">
            <a:off x="1929588" y="4499776"/>
            <a:ext cx="285752" cy="1588"/>
          </a:xfrm>
          <a:prstGeom prst="straightConnector1">
            <a:avLst/>
          </a:prstGeom>
          <a:ln w="28575">
            <a:solidFill>
              <a:srgbClr val="66FF33"/>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p:nvPr/>
        </p:nvCxnSpPr>
        <p:spPr>
          <a:xfrm>
            <a:off x="2285984" y="5715016"/>
            <a:ext cx="571504" cy="500066"/>
          </a:xfrm>
          <a:prstGeom prst="straightConnector1">
            <a:avLst/>
          </a:prstGeom>
          <a:ln w="28575">
            <a:solidFill>
              <a:srgbClr val="66FF33"/>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a:stCxn id="24" idx="2"/>
          </p:cNvCxnSpPr>
          <p:nvPr/>
        </p:nvCxnSpPr>
        <p:spPr>
          <a:xfrm rot="5400000">
            <a:off x="4500563" y="5643577"/>
            <a:ext cx="357189" cy="785818"/>
          </a:xfrm>
          <a:prstGeom prst="straightConnector1">
            <a:avLst/>
          </a:prstGeom>
          <a:ln w="28575">
            <a:solidFill>
              <a:srgbClr val="66FF33"/>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6" name="Connecteur droit avec flèche 35"/>
          <p:cNvCxnSpPr/>
          <p:nvPr/>
        </p:nvCxnSpPr>
        <p:spPr>
          <a:xfrm rot="16200000" flipH="1">
            <a:off x="1893075" y="5107793"/>
            <a:ext cx="285752" cy="71438"/>
          </a:xfrm>
          <a:prstGeom prst="straightConnector1">
            <a:avLst/>
          </a:prstGeom>
          <a:ln w="28575">
            <a:solidFill>
              <a:srgbClr val="66FF33"/>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2" name="Connecteur droit avec flèche 41"/>
          <p:cNvCxnSpPr>
            <a:stCxn id="25" idx="2"/>
          </p:cNvCxnSpPr>
          <p:nvPr/>
        </p:nvCxnSpPr>
        <p:spPr>
          <a:xfrm rot="5400000">
            <a:off x="5072066" y="5357826"/>
            <a:ext cx="285752" cy="1588"/>
          </a:xfrm>
          <a:prstGeom prst="straightConnector1">
            <a:avLst/>
          </a:prstGeom>
          <a:ln w="28575">
            <a:solidFill>
              <a:srgbClr val="66FF33"/>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Connecteur droit avec flèche 44"/>
          <p:cNvCxnSpPr>
            <a:stCxn id="26" idx="2"/>
            <a:endCxn id="25" idx="0"/>
          </p:cNvCxnSpPr>
          <p:nvPr/>
        </p:nvCxnSpPr>
        <p:spPr>
          <a:xfrm rot="16200000" flipH="1">
            <a:off x="4929190" y="4500570"/>
            <a:ext cx="500066" cy="71438"/>
          </a:xfrm>
          <a:prstGeom prst="straightConnector1">
            <a:avLst/>
          </a:prstGeom>
          <a:ln w="28575">
            <a:solidFill>
              <a:srgbClr val="66FF33"/>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7" name="Connecteur droit avec flèche 46"/>
          <p:cNvCxnSpPr>
            <a:stCxn id="17" idx="3"/>
          </p:cNvCxnSpPr>
          <p:nvPr/>
        </p:nvCxnSpPr>
        <p:spPr>
          <a:xfrm>
            <a:off x="4214810" y="3643314"/>
            <a:ext cx="642942" cy="214314"/>
          </a:xfrm>
          <a:prstGeom prst="straightConnector1">
            <a:avLst/>
          </a:prstGeom>
          <a:ln w="28575">
            <a:solidFill>
              <a:srgbClr val="66FF33"/>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179" name="Ellipse 10"/>
          <p:cNvSpPr>
            <a:spLocks noChangeArrowheads="1"/>
          </p:cNvSpPr>
          <p:nvPr/>
        </p:nvSpPr>
        <p:spPr bwMode="auto">
          <a:xfrm rot="-286063">
            <a:off x="833147" y="3851088"/>
            <a:ext cx="5253053" cy="1139053"/>
          </a:xfrm>
          <a:prstGeom prst="ellipse">
            <a:avLst/>
          </a:prstGeom>
          <a:noFill/>
          <a:ln w="38100" algn="ctr">
            <a:solidFill>
              <a:srgbClr val="FF6600"/>
            </a:solidFill>
            <a:prstDash val="dash"/>
            <a:round/>
            <a:headEnd/>
            <a:tailEnd/>
          </a:ln>
        </p:spPr>
        <p:txBody>
          <a:bodyPr/>
          <a:lstStyle/>
          <a:p>
            <a:endParaRPr lang="fr-FR"/>
          </a:p>
        </p:txBody>
      </p:sp>
      <p:sp>
        <p:nvSpPr>
          <p:cNvPr id="7181" name="Ellipse 12"/>
          <p:cNvSpPr>
            <a:spLocks noChangeArrowheads="1"/>
          </p:cNvSpPr>
          <p:nvPr/>
        </p:nvSpPr>
        <p:spPr bwMode="auto">
          <a:xfrm rot="21292554">
            <a:off x="1352778" y="4902404"/>
            <a:ext cx="5376019" cy="1170247"/>
          </a:xfrm>
          <a:prstGeom prst="ellipse">
            <a:avLst/>
          </a:prstGeom>
          <a:noFill/>
          <a:ln w="38100" algn="ctr">
            <a:solidFill>
              <a:srgbClr val="891B95"/>
            </a:solidFill>
            <a:prstDash val="dash"/>
            <a:round/>
            <a:headEnd/>
            <a:tailEnd/>
          </a:ln>
        </p:spPr>
        <p:txBody>
          <a:bodyPr/>
          <a:lstStyle/>
          <a:p>
            <a:endParaRPr lang="fr-FR"/>
          </a:p>
        </p:txBody>
      </p:sp>
      <p:sp>
        <p:nvSpPr>
          <p:cNvPr id="7183" name="Ellipse 14"/>
          <p:cNvSpPr>
            <a:spLocks noChangeArrowheads="1"/>
          </p:cNvSpPr>
          <p:nvPr/>
        </p:nvSpPr>
        <p:spPr bwMode="auto">
          <a:xfrm rot="689007">
            <a:off x="1254080" y="5365603"/>
            <a:ext cx="3730914" cy="1232802"/>
          </a:xfrm>
          <a:prstGeom prst="ellipse">
            <a:avLst/>
          </a:prstGeom>
          <a:noFill/>
          <a:ln w="38100" algn="ctr">
            <a:solidFill>
              <a:srgbClr val="00B0F0"/>
            </a:solidFill>
            <a:prstDash val="dash"/>
            <a:round/>
            <a:headEnd/>
            <a:tailEnd/>
          </a:ln>
        </p:spPr>
        <p:txBody>
          <a:bodyPr/>
          <a:lstStyle/>
          <a:p>
            <a:endParaRPr lang="fr-F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Line 1"/>
          <p:cNvSpPr>
            <a:spLocks noChangeShapeType="1"/>
          </p:cNvSpPr>
          <p:nvPr/>
        </p:nvSpPr>
        <p:spPr bwMode="auto">
          <a:xfrm>
            <a:off x="5572125" y="1309688"/>
            <a:ext cx="1285875" cy="1587"/>
          </a:xfrm>
          <a:prstGeom prst="line">
            <a:avLst/>
          </a:prstGeom>
          <a:noFill/>
          <a:ln w="25560">
            <a:solidFill>
              <a:srgbClr val="F79646"/>
            </a:solidFill>
            <a:prstDash val="dash"/>
            <a:round/>
            <a:headEnd type="triangle" w="med" len="med"/>
            <a:tailEnd type="triangle" w="med" len="med"/>
          </a:ln>
          <a:effectLst/>
        </p:spPr>
        <p:txBody>
          <a:bodyPr/>
          <a:lstStyle/>
          <a:p>
            <a:endParaRPr lang="fr-FR"/>
          </a:p>
        </p:txBody>
      </p:sp>
      <p:pic>
        <p:nvPicPr>
          <p:cNvPr id="22530" name="Picture 2"/>
          <p:cNvPicPr>
            <a:picLocks noChangeAspect="1" noChangeArrowheads="1"/>
          </p:cNvPicPr>
          <p:nvPr/>
        </p:nvPicPr>
        <p:blipFill>
          <a:blip r:embed="rId3" cstate="print"/>
          <a:srcRect/>
          <a:stretch>
            <a:fillRect/>
          </a:stretch>
        </p:blipFill>
        <p:spPr bwMode="auto">
          <a:xfrm>
            <a:off x="0" y="0"/>
            <a:ext cx="9144000" cy="1357313"/>
          </a:xfrm>
          <a:prstGeom prst="rect">
            <a:avLst/>
          </a:prstGeom>
          <a:noFill/>
          <a:ln w="9525">
            <a:noFill/>
            <a:round/>
            <a:headEnd/>
            <a:tailEnd/>
          </a:ln>
          <a:effectLst/>
        </p:spPr>
      </p:pic>
      <p:sp>
        <p:nvSpPr>
          <p:cNvPr id="22533" name="Text Box 5"/>
          <p:cNvSpPr txBox="1">
            <a:spLocks noChangeArrowheads="1"/>
          </p:cNvSpPr>
          <p:nvPr/>
        </p:nvSpPr>
        <p:spPr bwMode="auto">
          <a:xfrm>
            <a:off x="8487072" y="6356350"/>
            <a:ext cx="2133600" cy="365125"/>
          </a:xfrm>
          <a:prstGeom prst="rect">
            <a:avLst/>
          </a:prstGeom>
          <a:noFill/>
          <a:ln w="9525">
            <a:noFill/>
            <a:round/>
            <a:headEnd/>
            <a:tailEnd/>
          </a:ln>
          <a:effectLst/>
        </p:spPr>
        <p:txBody>
          <a:bodyPr lIns="90000" tIns="45000" rIns="90000" bIns="4500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0D6D44B9-0CEC-4AF4-8CEF-4817B007D4CD}" type="slidenum">
              <a:rPr lang="fr-FR">
                <a:solidFill>
                  <a:srgbClr val="000000"/>
                </a:solidFill>
                <a:latin typeface="Calibri" charset="0"/>
                <a:cs typeface="Arial Unicode MS" charset="0"/>
              </a:rPr>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12</a:t>
            </a:fld>
            <a:endParaRPr lang="fr-FR" dirty="0">
              <a:solidFill>
                <a:srgbClr val="000000"/>
              </a:solidFill>
              <a:latin typeface="Calibri" charset="0"/>
              <a:cs typeface="Arial Unicode MS" charset="0"/>
            </a:endParaRPr>
          </a:p>
        </p:txBody>
      </p:sp>
      <p:sp>
        <p:nvSpPr>
          <p:cNvPr id="22534" name="Rectangle 6"/>
          <p:cNvSpPr>
            <a:spLocks noChangeArrowheads="1"/>
          </p:cNvSpPr>
          <p:nvPr/>
        </p:nvSpPr>
        <p:spPr bwMode="auto">
          <a:xfrm>
            <a:off x="2016224" y="1484784"/>
            <a:ext cx="5292080" cy="936104"/>
          </a:xfrm>
          <a:prstGeom prst="rect">
            <a:avLst/>
          </a:prstGeom>
          <a:noFill/>
          <a:ln w="9525">
            <a:noFill/>
            <a:round/>
            <a:headEnd/>
            <a:tailEnd/>
          </a:ln>
          <a:effectLst/>
        </p:spPr>
        <p:txBody>
          <a:bodyPr lIns="90000" tIns="45000" rIns="90000" bIns="45000"/>
          <a:lstStyle/>
          <a:p>
            <a:pPr algn="ctr" hangingPunct="1">
              <a:lnSpc>
                <a:spcPct val="100000"/>
              </a:lnSpc>
              <a:spcBef>
                <a:spcPts val="363"/>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fr-FR" sz="2800" b="1" dirty="0" smtClean="0">
                <a:solidFill>
                  <a:srgbClr val="4F81BD"/>
                </a:solidFill>
                <a:latin typeface="Calibri" charset="0"/>
                <a:ea typeface="SimSun" charset="0"/>
                <a:cs typeface="Calibri" charset="0"/>
              </a:rPr>
              <a:t>L’espace, facteur commun entre les modèles du système urbain</a:t>
            </a:r>
            <a:endParaRPr lang="fr-FR" sz="2800" dirty="0">
              <a:solidFill>
                <a:srgbClr val="4F81BD"/>
              </a:solidFill>
              <a:latin typeface="Calibri" charset="0"/>
              <a:ea typeface="Calibri" charset="0"/>
              <a:cs typeface="Calibri" charset="0"/>
            </a:endParaRPr>
          </a:p>
          <a:p>
            <a:pPr algn="ctr" hangingPunct="1">
              <a:lnSpc>
                <a:spcPct val="100000"/>
              </a:lnSpc>
              <a:spcBef>
                <a:spcPts val="363"/>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lang="fr-FR" sz="2800" b="1" dirty="0">
              <a:solidFill>
                <a:srgbClr val="4F81BD"/>
              </a:solidFill>
              <a:latin typeface="Calibri" charset="0"/>
              <a:ea typeface="SimSun" charset="0"/>
              <a:cs typeface="SimSun" charset="0"/>
            </a:endParaRPr>
          </a:p>
        </p:txBody>
      </p:sp>
      <p:sp>
        <p:nvSpPr>
          <p:cNvPr id="11" name="Rectangle 3"/>
          <p:cNvSpPr>
            <a:spLocks noChangeArrowheads="1"/>
          </p:cNvSpPr>
          <p:nvPr/>
        </p:nvSpPr>
        <p:spPr bwMode="auto">
          <a:xfrm>
            <a:off x="642910" y="714356"/>
            <a:ext cx="8321578" cy="571481"/>
          </a:xfrm>
          <a:prstGeom prst="rect">
            <a:avLst/>
          </a:prstGeom>
          <a:noFill/>
          <a:ln w="9525">
            <a:noFill/>
            <a:round/>
            <a:headEnd/>
            <a:tailEnd/>
          </a:ln>
        </p:spPr>
        <p:txBody>
          <a:bodyPr anchor="ctr"/>
          <a:lstStyle/>
          <a:p>
            <a:pPr algn="ctr">
              <a:lnSpc>
                <a:spcPct val="100000"/>
              </a:lnSpc>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4400" b="1" dirty="0" smtClean="0">
                <a:solidFill>
                  <a:srgbClr val="FFFFFF"/>
                </a:solidFill>
                <a:latin typeface="Calibri" charset="0"/>
              </a:rPr>
              <a:t> Les modèles d’un système urbain: facteur de couplage</a:t>
            </a:r>
          </a:p>
          <a:p>
            <a:pPr algn="ct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4400" b="1" dirty="0">
              <a:solidFill>
                <a:srgbClr val="FFFFFF"/>
              </a:solidFill>
              <a:latin typeface="Calibri" charset="0"/>
            </a:endParaRPr>
          </a:p>
        </p:txBody>
      </p:sp>
      <p:graphicFrame>
        <p:nvGraphicFramePr>
          <p:cNvPr id="12" name="Tableau 11"/>
          <p:cNvGraphicFramePr>
            <a:graphicFrameLocks noGrp="1"/>
          </p:cNvGraphicFramePr>
          <p:nvPr/>
        </p:nvGraphicFramePr>
        <p:xfrm>
          <a:off x="539552" y="2636912"/>
          <a:ext cx="8244409" cy="3139440"/>
        </p:xfrm>
        <a:graphic>
          <a:graphicData uri="http://schemas.openxmlformats.org/drawingml/2006/table">
            <a:tbl>
              <a:tblPr firstRow="1" bandRow="1">
                <a:tableStyleId>{5C22544A-7EE6-4342-B048-85BDC9FD1C3A}</a:tableStyleId>
              </a:tblPr>
              <a:tblGrid>
                <a:gridCol w="1580005"/>
                <a:gridCol w="1334644"/>
                <a:gridCol w="772689"/>
                <a:gridCol w="1123911"/>
                <a:gridCol w="1123911"/>
                <a:gridCol w="1264400"/>
                <a:gridCol w="1044849"/>
              </a:tblGrid>
              <a:tr h="370840">
                <a:tc>
                  <a:txBody>
                    <a:bodyPr/>
                    <a:lstStyle/>
                    <a:p>
                      <a:r>
                        <a:rPr lang="fr-FR" sz="1600" dirty="0" smtClean="0"/>
                        <a:t>Type du modèle</a:t>
                      </a:r>
                      <a:endParaRPr lang="fr-FR" sz="1600" dirty="0"/>
                    </a:p>
                  </a:txBody>
                  <a:tcPr>
                    <a:solidFill>
                      <a:schemeClr val="bg1">
                        <a:lumMod val="50000"/>
                      </a:schemeClr>
                    </a:solidFill>
                  </a:tcPr>
                </a:tc>
                <a:tc>
                  <a:txBody>
                    <a:bodyPr/>
                    <a:lstStyle/>
                    <a:p>
                      <a:r>
                        <a:rPr lang="fr-FR" sz="1600" dirty="0" smtClean="0"/>
                        <a:t>Activités économiques</a:t>
                      </a:r>
                      <a:endParaRPr lang="fr-FR" sz="1600" dirty="0"/>
                    </a:p>
                  </a:txBody>
                  <a:tcPr>
                    <a:solidFill>
                      <a:schemeClr val="bg1">
                        <a:lumMod val="50000"/>
                      </a:schemeClr>
                    </a:solidFill>
                  </a:tcPr>
                </a:tc>
                <a:tc>
                  <a:txBody>
                    <a:bodyPr/>
                    <a:lstStyle/>
                    <a:p>
                      <a:r>
                        <a:rPr lang="fr-FR" sz="1600" dirty="0" smtClean="0"/>
                        <a:t>Emploi</a:t>
                      </a:r>
                      <a:endParaRPr lang="fr-FR" sz="1600" dirty="0"/>
                    </a:p>
                  </a:txBody>
                  <a:tcPr>
                    <a:solidFill>
                      <a:schemeClr val="bg1">
                        <a:lumMod val="50000"/>
                      </a:schemeClr>
                    </a:solidFill>
                  </a:tcPr>
                </a:tc>
                <a:tc>
                  <a:txBody>
                    <a:bodyPr/>
                    <a:lstStyle/>
                    <a:p>
                      <a:r>
                        <a:rPr lang="fr-FR" sz="1600" dirty="0" smtClean="0"/>
                        <a:t>Population</a:t>
                      </a:r>
                      <a:endParaRPr lang="fr-FR" sz="1600" dirty="0"/>
                    </a:p>
                  </a:txBody>
                  <a:tcPr>
                    <a:solidFill>
                      <a:schemeClr val="bg1">
                        <a:lumMod val="50000"/>
                      </a:schemeClr>
                    </a:solidFill>
                  </a:tcPr>
                </a:tc>
                <a:tc>
                  <a:txBody>
                    <a:bodyPr/>
                    <a:lstStyle/>
                    <a:p>
                      <a:r>
                        <a:rPr lang="fr-FR" sz="1600" dirty="0" smtClean="0"/>
                        <a:t>Bâtiments </a:t>
                      </a:r>
                      <a:endParaRPr lang="fr-FR" sz="1600" dirty="0"/>
                    </a:p>
                  </a:txBody>
                  <a:tcPr>
                    <a:solidFill>
                      <a:schemeClr val="bg1">
                        <a:lumMod val="50000"/>
                      </a:schemeClr>
                    </a:solidFill>
                  </a:tcPr>
                </a:tc>
                <a:tc>
                  <a:txBody>
                    <a:bodyPr/>
                    <a:lstStyle/>
                    <a:p>
                      <a:r>
                        <a:rPr lang="fr-FR" sz="1600" dirty="0" smtClean="0"/>
                        <a:t>Réseaux des routes </a:t>
                      </a:r>
                      <a:endParaRPr lang="fr-FR" sz="1600" dirty="0"/>
                    </a:p>
                  </a:txBody>
                  <a:tcPr>
                    <a:solidFill>
                      <a:schemeClr val="bg1">
                        <a:lumMod val="50000"/>
                      </a:schemeClr>
                    </a:solidFill>
                  </a:tcPr>
                </a:tc>
                <a:tc>
                  <a:txBody>
                    <a:bodyPr/>
                    <a:lstStyle/>
                    <a:p>
                      <a:r>
                        <a:rPr lang="fr-FR" sz="1600" dirty="0" smtClean="0"/>
                        <a:t>Transport public </a:t>
                      </a:r>
                      <a:endParaRPr lang="fr-FR" sz="1600" dirty="0"/>
                    </a:p>
                  </a:txBody>
                  <a:tcPr>
                    <a:solidFill>
                      <a:schemeClr val="bg1">
                        <a:lumMod val="50000"/>
                      </a:schemeClr>
                    </a:solidFill>
                  </a:tcPr>
                </a:tc>
              </a:tr>
              <a:tr h="370840">
                <a:tc>
                  <a:txBody>
                    <a:bodyPr/>
                    <a:lstStyle/>
                    <a:p>
                      <a:r>
                        <a:rPr lang="fr-FR" sz="1600" b="1" kern="1200" dirty="0" smtClean="0">
                          <a:solidFill>
                            <a:schemeClr val="accent6">
                              <a:lumMod val="50000"/>
                            </a:schemeClr>
                          </a:solidFill>
                          <a:latin typeface="+mn-lt"/>
                          <a:ea typeface="+mn-ea"/>
                          <a:cs typeface="+mn-cs"/>
                        </a:rPr>
                        <a:t>Modèle économique</a:t>
                      </a:r>
                    </a:p>
                  </a:txBody>
                  <a:tcPr>
                    <a:solidFill>
                      <a:schemeClr val="bg1">
                        <a:lumMod val="50000"/>
                      </a:schemeClr>
                    </a:solidFill>
                  </a:tcPr>
                </a:tc>
                <a:tc>
                  <a:txBody>
                    <a:bodyPr/>
                    <a:lstStyle/>
                    <a:p>
                      <a:pPr algn="ctr"/>
                      <a:r>
                        <a:rPr lang="fr-FR" sz="2000" b="1" kern="1200" dirty="0" smtClean="0">
                          <a:solidFill>
                            <a:srgbClr val="FF0000"/>
                          </a:solidFill>
                          <a:latin typeface="Calibri" charset="0"/>
                          <a:ea typeface="SimSun" charset="0"/>
                          <a:cs typeface="SimSun" charset="0"/>
                        </a:rPr>
                        <a:t>x</a:t>
                      </a:r>
                    </a:p>
                  </a:txBody>
                  <a:tcPr>
                    <a:solidFill>
                      <a:schemeClr val="bg1">
                        <a:lumMod val="50000"/>
                      </a:schemeClr>
                    </a:solidFill>
                  </a:tcPr>
                </a:tc>
                <a:tc>
                  <a:txBody>
                    <a:bodyPr/>
                    <a:lstStyle/>
                    <a:p>
                      <a:pPr algn="ctr"/>
                      <a:r>
                        <a:rPr lang="fr-FR" sz="2000" b="1" kern="1200" dirty="0" smtClean="0">
                          <a:solidFill>
                            <a:srgbClr val="FF0000"/>
                          </a:solidFill>
                          <a:latin typeface="Calibri" charset="0"/>
                          <a:ea typeface="SimSun" charset="0"/>
                          <a:cs typeface="SimSun" charset="0"/>
                        </a:rPr>
                        <a:t>x</a:t>
                      </a:r>
                    </a:p>
                  </a:txBody>
                  <a:tcPr>
                    <a:solidFill>
                      <a:schemeClr val="bg1">
                        <a:lumMod val="50000"/>
                      </a:schemeClr>
                    </a:solidFill>
                  </a:tcPr>
                </a:tc>
                <a:tc>
                  <a:txBody>
                    <a:bodyPr/>
                    <a:lstStyle/>
                    <a:p>
                      <a:pPr algn="ctr"/>
                      <a:endParaRPr lang="fr-FR" sz="2000" b="1" kern="1200" dirty="0" smtClean="0">
                        <a:solidFill>
                          <a:srgbClr val="FF0000"/>
                        </a:solidFill>
                        <a:latin typeface="Calibri" charset="0"/>
                        <a:ea typeface="SimSun" charset="0"/>
                        <a:cs typeface="SimSun" charset="0"/>
                      </a:endParaRPr>
                    </a:p>
                  </a:txBody>
                  <a:tcPr>
                    <a:solidFill>
                      <a:schemeClr val="bg1">
                        <a:lumMod val="50000"/>
                      </a:schemeClr>
                    </a:solidFill>
                  </a:tcPr>
                </a:tc>
                <a:tc>
                  <a:txBody>
                    <a:bodyPr/>
                    <a:lstStyle/>
                    <a:p>
                      <a:pPr algn="ctr"/>
                      <a:r>
                        <a:rPr lang="fr-FR" sz="2000" b="1" kern="1200" dirty="0" smtClean="0">
                          <a:solidFill>
                            <a:srgbClr val="FF0000"/>
                          </a:solidFill>
                          <a:latin typeface="Calibri" charset="0"/>
                          <a:ea typeface="SimSun" charset="0"/>
                          <a:cs typeface="SimSun" charset="0"/>
                        </a:rPr>
                        <a:t>x</a:t>
                      </a:r>
                    </a:p>
                  </a:txBody>
                  <a:tcPr>
                    <a:solidFill>
                      <a:schemeClr val="bg1">
                        <a:lumMod val="50000"/>
                      </a:schemeClr>
                    </a:solidFill>
                  </a:tcPr>
                </a:tc>
                <a:tc>
                  <a:txBody>
                    <a:bodyPr/>
                    <a:lstStyle/>
                    <a:p>
                      <a:pPr algn="ctr"/>
                      <a:r>
                        <a:rPr lang="fr-FR" sz="2000" b="1" kern="1200" dirty="0" smtClean="0">
                          <a:solidFill>
                            <a:srgbClr val="FF0000"/>
                          </a:solidFill>
                          <a:latin typeface="Calibri" charset="0"/>
                          <a:ea typeface="SimSun" charset="0"/>
                          <a:cs typeface="SimSun" charset="0"/>
                        </a:rPr>
                        <a:t>x</a:t>
                      </a:r>
                    </a:p>
                  </a:txBody>
                  <a:tcPr>
                    <a:solidFill>
                      <a:schemeClr val="bg1">
                        <a:lumMod val="50000"/>
                      </a:schemeClr>
                    </a:solidFill>
                  </a:tcPr>
                </a:tc>
                <a:tc>
                  <a:txBody>
                    <a:bodyPr/>
                    <a:lstStyle/>
                    <a:p>
                      <a:pPr algn="ctr"/>
                      <a:endParaRPr lang="fr-FR" sz="2000" b="1" kern="1200" dirty="0" smtClean="0">
                        <a:solidFill>
                          <a:srgbClr val="FF0000"/>
                        </a:solidFill>
                        <a:latin typeface="Calibri" charset="0"/>
                        <a:ea typeface="SimSun" charset="0"/>
                        <a:cs typeface="SimSun" charset="0"/>
                      </a:endParaRPr>
                    </a:p>
                  </a:txBody>
                  <a:tcPr>
                    <a:solidFill>
                      <a:schemeClr val="bg1">
                        <a:lumMod val="50000"/>
                      </a:schemeClr>
                    </a:solidFill>
                  </a:tcPr>
                </a:tc>
              </a:tr>
              <a:tr h="370840">
                <a:tc>
                  <a:txBody>
                    <a:bodyPr/>
                    <a:lstStyle/>
                    <a:p>
                      <a:r>
                        <a:rPr lang="fr-FR" sz="1600" b="1" kern="1200" dirty="0" smtClean="0">
                          <a:solidFill>
                            <a:schemeClr val="accent6">
                              <a:lumMod val="50000"/>
                            </a:schemeClr>
                          </a:solidFill>
                          <a:latin typeface="+mn-lt"/>
                          <a:ea typeface="+mn-ea"/>
                          <a:cs typeface="+mn-cs"/>
                        </a:rPr>
                        <a:t>Modèle démographique</a:t>
                      </a:r>
                    </a:p>
                  </a:txBody>
                  <a:tcPr>
                    <a:solidFill>
                      <a:schemeClr val="bg1">
                        <a:lumMod val="50000"/>
                      </a:schemeClr>
                    </a:solidFill>
                  </a:tcPr>
                </a:tc>
                <a:tc>
                  <a:txBody>
                    <a:bodyPr/>
                    <a:lstStyle/>
                    <a:p>
                      <a:pPr algn="ctr"/>
                      <a:endParaRPr lang="fr-FR" sz="2000" b="1" kern="1200" dirty="0" smtClean="0">
                        <a:solidFill>
                          <a:srgbClr val="FF0000"/>
                        </a:solidFill>
                        <a:latin typeface="Calibri" charset="0"/>
                        <a:ea typeface="SimSun" charset="0"/>
                        <a:cs typeface="SimSun" charset="0"/>
                      </a:endParaRPr>
                    </a:p>
                  </a:txBody>
                  <a:tcPr>
                    <a:solidFill>
                      <a:schemeClr val="bg1">
                        <a:lumMod val="50000"/>
                      </a:schemeClr>
                    </a:solidFill>
                  </a:tcPr>
                </a:tc>
                <a:tc>
                  <a:txBody>
                    <a:bodyPr/>
                    <a:lstStyle/>
                    <a:p>
                      <a:pPr algn="ctr"/>
                      <a:r>
                        <a:rPr lang="fr-FR" sz="2000" b="1" kern="1200" dirty="0" smtClean="0">
                          <a:solidFill>
                            <a:srgbClr val="FF0000"/>
                          </a:solidFill>
                          <a:latin typeface="Calibri" charset="0"/>
                          <a:ea typeface="SimSun" charset="0"/>
                          <a:cs typeface="SimSun" charset="0"/>
                        </a:rPr>
                        <a:t>x</a:t>
                      </a:r>
                    </a:p>
                  </a:txBody>
                  <a:tcPr>
                    <a:solidFill>
                      <a:schemeClr val="bg1">
                        <a:lumMod val="50000"/>
                      </a:schemeClr>
                    </a:solidFill>
                  </a:tcPr>
                </a:tc>
                <a:tc>
                  <a:txBody>
                    <a:bodyPr/>
                    <a:lstStyle/>
                    <a:p>
                      <a:pPr algn="ctr"/>
                      <a:r>
                        <a:rPr lang="fr-FR" sz="2000" b="1" kern="1200" dirty="0" smtClean="0">
                          <a:solidFill>
                            <a:srgbClr val="FF0000"/>
                          </a:solidFill>
                          <a:latin typeface="Calibri" charset="0"/>
                          <a:ea typeface="SimSun" charset="0"/>
                          <a:cs typeface="SimSun" charset="0"/>
                        </a:rPr>
                        <a:t>x</a:t>
                      </a:r>
                    </a:p>
                  </a:txBody>
                  <a:tcPr>
                    <a:solidFill>
                      <a:schemeClr val="bg1">
                        <a:lumMod val="50000"/>
                      </a:schemeClr>
                    </a:solidFill>
                  </a:tcPr>
                </a:tc>
                <a:tc>
                  <a:txBody>
                    <a:bodyPr/>
                    <a:lstStyle/>
                    <a:p>
                      <a:pPr algn="ctr"/>
                      <a:r>
                        <a:rPr lang="fr-FR" sz="2000" b="1" kern="1200" dirty="0" smtClean="0">
                          <a:solidFill>
                            <a:srgbClr val="FF0000"/>
                          </a:solidFill>
                          <a:latin typeface="Calibri" charset="0"/>
                          <a:ea typeface="SimSun" charset="0"/>
                          <a:cs typeface="SimSun" charset="0"/>
                        </a:rPr>
                        <a:t>x</a:t>
                      </a:r>
                    </a:p>
                  </a:txBody>
                  <a:tcPr>
                    <a:solidFill>
                      <a:schemeClr val="bg1">
                        <a:lumMod val="50000"/>
                      </a:schemeClr>
                    </a:solidFill>
                  </a:tcPr>
                </a:tc>
                <a:tc>
                  <a:txBody>
                    <a:bodyPr/>
                    <a:lstStyle/>
                    <a:p>
                      <a:pPr algn="ctr"/>
                      <a:endParaRPr lang="fr-FR" sz="2000" b="1" kern="1200" dirty="0" smtClean="0">
                        <a:solidFill>
                          <a:srgbClr val="FF0000"/>
                        </a:solidFill>
                        <a:latin typeface="Calibri" charset="0"/>
                        <a:ea typeface="SimSun" charset="0"/>
                        <a:cs typeface="SimSun" charset="0"/>
                      </a:endParaRPr>
                    </a:p>
                  </a:txBody>
                  <a:tcPr>
                    <a:solidFill>
                      <a:schemeClr val="bg1">
                        <a:lumMod val="50000"/>
                      </a:schemeClr>
                    </a:solidFill>
                  </a:tcPr>
                </a:tc>
                <a:tc>
                  <a:txBody>
                    <a:bodyPr/>
                    <a:lstStyle/>
                    <a:p>
                      <a:pPr algn="ctr"/>
                      <a:endParaRPr lang="fr-FR" sz="2000" b="1" kern="1200" dirty="0" smtClean="0">
                        <a:solidFill>
                          <a:srgbClr val="FF0000"/>
                        </a:solidFill>
                        <a:latin typeface="Calibri" charset="0"/>
                        <a:ea typeface="SimSun" charset="0"/>
                        <a:cs typeface="SimSun" charset="0"/>
                      </a:endParaRPr>
                    </a:p>
                  </a:txBody>
                  <a:tcPr>
                    <a:solidFill>
                      <a:schemeClr val="bg1">
                        <a:lumMod val="50000"/>
                      </a:schemeClr>
                    </a:solidFill>
                  </a:tcPr>
                </a:tc>
              </a:tr>
              <a:tr h="370840">
                <a:tc>
                  <a:txBody>
                    <a:bodyPr/>
                    <a:lstStyle/>
                    <a:p>
                      <a:r>
                        <a:rPr lang="fr-FR" sz="1600" b="1" kern="1200" dirty="0" smtClean="0">
                          <a:solidFill>
                            <a:schemeClr val="accent6">
                              <a:lumMod val="50000"/>
                            </a:schemeClr>
                          </a:solidFill>
                          <a:latin typeface="+mn-lt"/>
                          <a:ea typeface="+mn-ea"/>
                          <a:cs typeface="+mn-cs"/>
                        </a:rPr>
                        <a:t>Modèle de transport </a:t>
                      </a:r>
                    </a:p>
                  </a:txBody>
                  <a:tcPr>
                    <a:solidFill>
                      <a:schemeClr val="bg1">
                        <a:lumMod val="50000"/>
                      </a:schemeClr>
                    </a:solidFill>
                  </a:tcPr>
                </a:tc>
                <a:tc>
                  <a:txBody>
                    <a:bodyPr/>
                    <a:lstStyle/>
                    <a:p>
                      <a:pPr algn="ctr"/>
                      <a:endParaRPr lang="fr-FR" sz="2000" b="1" kern="1200" dirty="0" smtClean="0">
                        <a:solidFill>
                          <a:srgbClr val="FF0000"/>
                        </a:solidFill>
                        <a:latin typeface="Calibri" charset="0"/>
                        <a:ea typeface="SimSun" charset="0"/>
                        <a:cs typeface="SimSun" charset="0"/>
                      </a:endParaRPr>
                    </a:p>
                  </a:txBody>
                  <a:tcPr>
                    <a:solidFill>
                      <a:schemeClr val="bg1">
                        <a:lumMod val="50000"/>
                      </a:schemeClr>
                    </a:solidFill>
                  </a:tcPr>
                </a:tc>
                <a:tc>
                  <a:txBody>
                    <a:bodyPr/>
                    <a:lstStyle/>
                    <a:p>
                      <a:pPr algn="ctr"/>
                      <a:endParaRPr lang="fr-FR" sz="2000" b="1" kern="1200" dirty="0" smtClean="0">
                        <a:solidFill>
                          <a:srgbClr val="FF0000"/>
                        </a:solidFill>
                        <a:latin typeface="Calibri" charset="0"/>
                        <a:ea typeface="SimSun" charset="0"/>
                        <a:cs typeface="SimSun" charset="0"/>
                      </a:endParaRPr>
                    </a:p>
                  </a:txBody>
                  <a:tcPr>
                    <a:solidFill>
                      <a:schemeClr val="bg1">
                        <a:lumMod val="50000"/>
                      </a:schemeClr>
                    </a:solidFill>
                  </a:tcPr>
                </a:tc>
                <a:tc>
                  <a:txBody>
                    <a:bodyPr/>
                    <a:lstStyle/>
                    <a:p>
                      <a:pPr algn="ctr"/>
                      <a:endParaRPr lang="fr-FR" sz="2000" b="1" kern="1200" dirty="0" smtClean="0">
                        <a:solidFill>
                          <a:srgbClr val="FF0000"/>
                        </a:solidFill>
                        <a:latin typeface="Calibri" charset="0"/>
                        <a:ea typeface="SimSun" charset="0"/>
                        <a:cs typeface="SimSun" charset="0"/>
                      </a:endParaRPr>
                    </a:p>
                  </a:txBody>
                  <a:tcPr>
                    <a:solidFill>
                      <a:schemeClr val="bg1">
                        <a:lumMod val="50000"/>
                      </a:schemeClr>
                    </a:solidFill>
                  </a:tcPr>
                </a:tc>
                <a:tc>
                  <a:txBody>
                    <a:bodyPr/>
                    <a:lstStyle/>
                    <a:p>
                      <a:pPr algn="ctr"/>
                      <a:r>
                        <a:rPr lang="fr-FR" sz="2000" b="1" kern="1200" dirty="0" smtClean="0">
                          <a:solidFill>
                            <a:srgbClr val="FF0000"/>
                          </a:solidFill>
                          <a:latin typeface="Calibri" charset="0"/>
                          <a:ea typeface="SimSun" charset="0"/>
                          <a:cs typeface="SimSun" charset="0"/>
                        </a:rPr>
                        <a:t>x</a:t>
                      </a:r>
                    </a:p>
                  </a:txBody>
                  <a:tcPr>
                    <a:solidFill>
                      <a:schemeClr val="bg1">
                        <a:lumMod val="50000"/>
                      </a:schemeClr>
                    </a:solidFill>
                  </a:tcPr>
                </a:tc>
                <a:tc>
                  <a:txBody>
                    <a:bodyPr/>
                    <a:lstStyle/>
                    <a:p>
                      <a:pPr algn="ctr"/>
                      <a:r>
                        <a:rPr lang="fr-FR" sz="2000" b="1" kern="1200" dirty="0" smtClean="0">
                          <a:solidFill>
                            <a:srgbClr val="FF0000"/>
                          </a:solidFill>
                          <a:latin typeface="Calibri" charset="0"/>
                          <a:ea typeface="SimSun" charset="0"/>
                          <a:cs typeface="SimSun" charset="0"/>
                        </a:rPr>
                        <a:t>x</a:t>
                      </a:r>
                    </a:p>
                  </a:txBody>
                  <a:tcPr>
                    <a:solidFill>
                      <a:schemeClr val="bg1">
                        <a:lumMod val="50000"/>
                      </a:schemeClr>
                    </a:solidFill>
                  </a:tcPr>
                </a:tc>
                <a:tc>
                  <a:txBody>
                    <a:bodyPr/>
                    <a:lstStyle/>
                    <a:p>
                      <a:pPr algn="ctr"/>
                      <a:r>
                        <a:rPr lang="fr-FR" sz="2000" b="1" kern="1200" dirty="0" smtClean="0">
                          <a:solidFill>
                            <a:srgbClr val="FF0000"/>
                          </a:solidFill>
                          <a:latin typeface="Calibri" charset="0"/>
                          <a:ea typeface="SimSun" charset="0"/>
                          <a:cs typeface="SimSun" charset="0"/>
                        </a:rPr>
                        <a:t>x</a:t>
                      </a:r>
                    </a:p>
                  </a:txBody>
                  <a:tcPr>
                    <a:solidFill>
                      <a:schemeClr val="bg1">
                        <a:lumMod val="50000"/>
                      </a:schemeClr>
                    </a:solidFill>
                  </a:tcPr>
                </a:tc>
              </a:tr>
              <a:tr h="370840">
                <a:tc>
                  <a:txBody>
                    <a:bodyPr/>
                    <a:lstStyle/>
                    <a:p>
                      <a:r>
                        <a:rPr lang="fr-FR" sz="1600" b="1" kern="1200" dirty="0" smtClean="0">
                          <a:solidFill>
                            <a:schemeClr val="accent6">
                              <a:lumMod val="50000"/>
                            </a:schemeClr>
                          </a:solidFill>
                          <a:latin typeface="+mn-lt"/>
                          <a:ea typeface="+mn-ea"/>
                          <a:cs typeface="+mn-cs"/>
                        </a:rPr>
                        <a:t>Modèle  d’aménagement du territoire </a:t>
                      </a:r>
                    </a:p>
                  </a:txBody>
                  <a:tcPr>
                    <a:solidFill>
                      <a:schemeClr val="bg1">
                        <a:lumMod val="50000"/>
                      </a:schemeClr>
                    </a:solidFill>
                  </a:tcPr>
                </a:tc>
                <a:tc>
                  <a:txBody>
                    <a:bodyPr/>
                    <a:lstStyle/>
                    <a:p>
                      <a:pPr algn="ctr"/>
                      <a:endParaRPr lang="fr-FR" sz="2000" b="1" kern="1200" dirty="0" smtClean="0">
                        <a:solidFill>
                          <a:srgbClr val="FF0000"/>
                        </a:solidFill>
                        <a:latin typeface="Calibri" charset="0"/>
                        <a:ea typeface="SimSun" charset="0"/>
                        <a:cs typeface="SimSun" charset="0"/>
                      </a:endParaRPr>
                    </a:p>
                  </a:txBody>
                  <a:tcPr>
                    <a:solidFill>
                      <a:schemeClr val="bg1">
                        <a:lumMod val="50000"/>
                      </a:schemeClr>
                    </a:solidFill>
                  </a:tcPr>
                </a:tc>
                <a:tc>
                  <a:txBody>
                    <a:bodyPr/>
                    <a:lstStyle/>
                    <a:p>
                      <a:pPr algn="ctr"/>
                      <a:endParaRPr lang="fr-FR" sz="2000" b="1" kern="1200" dirty="0" smtClean="0">
                        <a:solidFill>
                          <a:srgbClr val="FF0000"/>
                        </a:solidFill>
                        <a:latin typeface="Calibri" charset="0"/>
                        <a:ea typeface="SimSun" charset="0"/>
                        <a:cs typeface="SimSun" charset="0"/>
                      </a:endParaRPr>
                    </a:p>
                  </a:txBody>
                  <a:tcPr>
                    <a:solidFill>
                      <a:schemeClr val="bg1">
                        <a:lumMod val="50000"/>
                      </a:schemeClr>
                    </a:solidFill>
                  </a:tcPr>
                </a:tc>
                <a:tc>
                  <a:txBody>
                    <a:bodyPr/>
                    <a:lstStyle/>
                    <a:p>
                      <a:pPr algn="ctr"/>
                      <a:endParaRPr lang="fr-FR" sz="2000" b="1" kern="1200" dirty="0" smtClean="0">
                        <a:solidFill>
                          <a:srgbClr val="FF0000"/>
                        </a:solidFill>
                        <a:latin typeface="Calibri" charset="0"/>
                        <a:ea typeface="SimSun" charset="0"/>
                        <a:cs typeface="SimSun" charset="0"/>
                      </a:endParaRPr>
                    </a:p>
                  </a:txBody>
                  <a:tcPr>
                    <a:solidFill>
                      <a:schemeClr val="bg1">
                        <a:lumMod val="50000"/>
                      </a:schemeClr>
                    </a:solidFill>
                  </a:tcPr>
                </a:tc>
                <a:tc>
                  <a:txBody>
                    <a:bodyPr/>
                    <a:lstStyle/>
                    <a:p>
                      <a:pPr algn="ctr"/>
                      <a:r>
                        <a:rPr lang="fr-FR" sz="2000" b="1" kern="1200" dirty="0" smtClean="0">
                          <a:solidFill>
                            <a:srgbClr val="FF0000"/>
                          </a:solidFill>
                          <a:latin typeface="Calibri" charset="0"/>
                          <a:ea typeface="SimSun" charset="0"/>
                          <a:cs typeface="SimSun" charset="0"/>
                        </a:rPr>
                        <a:t>x</a:t>
                      </a:r>
                    </a:p>
                  </a:txBody>
                  <a:tcPr>
                    <a:solidFill>
                      <a:schemeClr val="bg1">
                        <a:lumMod val="50000"/>
                      </a:schemeClr>
                    </a:solidFill>
                  </a:tcPr>
                </a:tc>
                <a:tc>
                  <a:txBody>
                    <a:bodyPr/>
                    <a:lstStyle/>
                    <a:p>
                      <a:pPr algn="ctr"/>
                      <a:r>
                        <a:rPr lang="fr-FR" sz="2000" b="1" kern="1200" dirty="0" smtClean="0">
                          <a:solidFill>
                            <a:srgbClr val="FF0000"/>
                          </a:solidFill>
                          <a:latin typeface="Calibri" charset="0"/>
                          <a:ea typeface="SimSun" charset="0"/>
                          <a:cs typeface="SimSun" charset="0"/>
                        </a:rPr>
                        <a:t>x</a:t>
                      </a:r>
                    </a:p>
                  </a:txBody>
                  <a:tcPr>
                    <a:solidFill>
                      <a:schemeClr val="bg1">
                        <a:lumMod val="50000"/>
                      </a:schemeClr>
                    </a:solidFill>
                  </a:tcPr>
                </a:tc>
                <a:tc>
                  <a:txBody>
                    <a:bodyPr/>
                    <a:lstStyle/>
                    <a:p>
                      <a:pPr algn="ctr"/>
                      <a:endParaRPr lang="fr-FR" sz="2000" b="1" kern="1200" dirty="0" smtClean="0">
                        <a:solidFill>
                          <a:srgbClr val="FF0000"/>
                        </a:solidFill>
                        <a:latin typeface="Calibri" charset="0"/>
                        <a:ea typeface="SimSun" charset="0"/>
                        <a:cs typeface="SimSun" charset="0"/>
                      </a:endParaRPr>
                    </a:p>
                  </a:txBody>
                  <a:tcPr>
                    <a:solidFill>
                      <a:schemeClr val="bg1">
                        <a:lumMod val="50000"/>
                      </a:schemeClr>
                    </a:solidFill>
                  </a:tcPr>
                </a:tc>
              </a:tr>
            </a:tbl>
          </a:graphicData>
        </a:graphic>
      </p:graphicFrame>
      <p:sp>
        <p:nvSpPr>
          <p:cNvPr id="13" name="Flèche droite 12"/>
          <p:cNvSpPr/>
          <p:nvPr/>
        </p:nvSpPr>
        <p:spPr bwMode="auto">
          <a:xfrm>
            <a:off x="611560" y="6075655"/>
            <a:ext cx="714380" cy="357190"/>
          </a:xfrm>
          <a:prstGeom prst="rightArrow">
            <a:avLst/>
          </a:prstGeom>
          <a:solidFill>
            <a:srgbClr val="66FF33"/>
          </a:solidFill>
          <a:ln w="9525" cap="flat" cmpd="sng" algn="ctr">
            <a:solidFill>
              <a:srgbClr val="66FF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smtClean="0">
              <a:ln>
                <a:noFill/>
              </a:ln>
              <a:solidFill>
                <a:schemeClr val="bg1"/>
              </a:solidFill>
              <a:effectLst/>
              <a:latin typeface="Arial" charset="0"/>
            </a:endParaRPr>
          </a:p>
        </p:txBody>
      </p:sp>
      <p:sp>
        <p:nvSpPr>
          <p:cNvPr id="14" name="Rectangle 13"/>
          <p:cNvSpPr/>
          <p:nvPr/>
        </p:nvSpPr>
        <p:spPr>
          <a:xfrm>
            <a:off x="1475656" y="5949280"/>
            <a:ext cx="6696744" cy="607602"/>
          </a:xfrm>
          <a:prstGeom prst="rect">
            <a:avLst/>
          </a:prstGeom>
        </p:spPr>
        <p:txBody>
          <a:bodyPr wrap="square">
            <a:spAutoFit/>
          </a:bodyPr>
          <a:lstStyle/>
          <a:p>
            <a:r>
              <a:rPr lang="fr-FR" dirty="0" smtClean="0">
                <a:solidFill>
                  <a:schemeClr val="tx1">
                    <a:lumMod val="85000"/>
                    <a:lumOff val="15000"/>
                  </a:schemeClr>
                </a:solidFill>
                <a:latin typeface="Calibri" charset="0"/>
              </a:rPr>
              <a:t>Ce tableau montre que</a:t>
            </a:r>
            <a:r>
              <a:rPr lang="fr-FR" dirty="0" smtClean="0">
                <a:solidFill>
                  <a:srgbClr val="808080"/>
                </a:solidFill>
                <a:latin typeface="Calibri" charset="0"/>
              </a:rPr>
              <a:t> </a:t>
            </a:r>
            <a:r>
              <a:rPr lang="fr-FR" b="1" dirty="0" smtClean="0">
                <a:solidFill>
                  <a:srgbClr val="FF0000"/>
                </a:solidFill>
                <a:latin typeface="Calibri" charset="0"/>
              </a:rPr>
              <a:t>l'espace</a:t>
            </a:r>
            <a:r>
              <a:rPr lang="fr-FR" dirty="0" smtClean="0">
                <a:solidFill>
                  <a:srgbClr val="808080"/>
                </a:solidFill>
                <a:latin typeface="Calibri" charset="0"/>
              </a:rPr>
              <a:t> </a:t>
            </a:r>
            <a:r>
              <a:rPr lang="fr-FR" dirty="0" smtClean="0">
                <a:solidFill>
                  <a:schemeClr val="tx1">
                    <a:lumMod val="85000"/>
                    <a:lumOff val="15000"/>
                  </a:schemeClr>
                </a:solidFill>
                <a:latin typeface="Calibri" charset="0"/>
              </a:rPr>
              <a:t>(réseaux routiers et bâtiments) est le</a:t>
            </a:r>
            <a:r>
              <a:rPr lang="fr-FR" dirty="0" smtClean="0">
                <a:solidFill>
                  <a:srgbClr val="808080"/>
                </a:solidFill>
                <a:latin typeface="Calibri" charset="0"/>
              </a:rPr>
              <a:t> </a:t>
            </a:r>
            <a:r>
              <a:rPr lang="fr-FR" b="1" dirty="0" smtClean="0">
                <a:solidFill>
                  <a:srgbClr val="FF0000"/>
                </a:solidFill>
                <a:latin typeface="Calibri" charset="0"/>
              </a:rPr>
              <a:t>centre d’intérêt commun </a:t>
            </a:r>
            <a:r>
              <a:rPr lang="fr-FR" dirty="0" smtClean="0">
                <a:solidFill>
                  <a:schemeClr val="tx1">
                    <a:lumMod val="85000"/>
                    <a:lumOff val="15000"/>
                  </a:schemeClr>
                </a:solidFill>
                <a:latin typeface="Calibri" charset="0"/>
              </a:rPr>
              <a:t>aux différents modèles du système urbain</a:t>
            </a:r>
            <a:endParaRPr lang="fr-FR" dirty="0">
              <a:solidFill>
                <a:schemeClr val="tx1">
                  <a:lumMod val="85000"/>
                  <a:lumOff val="15000"/>
                </a:schemeClr>
              </a:solidFill>
              <a:latin typeface="Calibri" charset="0"/>
            </a:endParaRP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Connecteur droit 36"/>
          <p:cNvCxnSpPr/>
          <p:nvPr/>
        </p:nvCxnSpPr>
        <p:spPr bwMode="auto">
          <a:xfrm rot="10800000">
            <a:off x="4214812" y="3929068"/>
            <a:ext cx="3500460" cy="1785949"/>
          </a:xfrm>
          <a:prstGeom prst="line">
            <a:avLst/>
          </a:prstGeom>
          <a:solidFill>
            <a:srgbClr val="00B8FF"/>
          </a:solidFill>
          <a:ln w="25400" cap="flat" cmpd="sng" algn="ctr">
            <a:solidFill>
              <a:srgbClr val="66FF33"/>
            </a:solidFill>
            <a:prstDash val="solid"/>
            <a:round/>
            <a:headEnd type="none" w="med" len="med"/>
            <a:tailEnd type="none" w="med" len="med"/>
          </a:ln>
          <a:effectLst/>
        </p:spPr>
      </p:cxnSp>
      <p:cxnSp>
        <p:nvCxnSpPr>
          <p:cNvPr id="40" name="Connecteur droit 39"/>
          <p:cNvCxnSpPr/>
          <p:nvPr/>
        </p:nvCxnSpPr>
        <p:spPr bwMode="auto">
          <a:xfrm flipV="1">
            <a:off x="500034" y="3857628"/>
            <a:ext cx="3714776" cy="1785950"/>
          </a:xfrm>
          <a:prstGeom prst="line">
            <a:avLst/>
          </a:prstGeom>
          <a:solidFill>
            <a:srgbClr val="00B8FF"/>
          </a:solidFill>
          <a:ln w="25400" cap="flat" cmpd="sng" algn="ctr">
            <a:solidFill>
              <a:srgbClr val="66FF33"/>
            </a:solidFill>
            <a:prstDash val="solid"/>
            <a:round/>
            <a:headEnd type="none" w="med" len="med"/>
            <a:tailEnd type="none" w="med" len="med"/>
          </a:ln>
          <a:effectLst/>
        </p:spPr>
      </p:cxnSp>
      <p:cxnSp>
        <p:nvCxnSpPr>
          <p:cNvPr id="19" name="Connecteur droit 18"/>
          <p:cNvCxnSpPr/>
          <p:nvPr/>
        </p:nvCxnSpPr>
        <p:spPr bwMode="auto">
          <a:xfrm rot="16200000" flipV="1">
            <a:off x="3250397" y="2821776"/>
            <a:ext cx="2214577" cy="1"/>
          </a:xfrm>
          <a:prstGeom prst="line">
            <a:avLst/>
          </a:prstGeom>
          <a:solidFill>
            <a:srgbClr val="00B8FF"/>
          </a:solidFill>
          <a:ln w="25400" cap="flat" cmpd="sng" algn="ctr">
            <a:solidFill>
              <a:srgbClr val="66FF33"/>
            </a:solidFill>
            <a:prstDash val="solid"/>
            <a:round/>
            <a:headEnd type="none" w="med" len="med"/>
            <a:tailEnd type="none" w="med" len="med"/>
          </a:ln>
          <a:effectLst/>
        </p:spPr>
      </p:cxnSp>
      <p:sp>
        <p:nvSpPr>
          <p:cNvPr id="18" name="Ellipse 17"/>
          <p:cNvSpPr/>
          <p:nvPr/>
        </p:nvSpPr>
        <p:spPr>
          <a:xfrm rot="648066">
            <a:off x="3420703" y="3145360"/>
            <a:ext cx="1739728" cy="1654127"/>
          </a:xfrm>
          <a:prstGeom prst="ellipse">
            <a:avLst/>
          </a:prstGeom>
          <a:solidFill>
            <a:schemeClr val="bg1"/>
          </a:solidFill>
          <a:ln w="38100">
            <a:solidFill>
              <a:srgbClr val="66FF33"/>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rgbClr val="FF3300"/>
                </a:solidFill>
              </a:ln>
            </a:endParaRPr>
          </a:p>
        </p:txBody>
      </p:sp>
      <p:sp>
        <p:nvSpPr>
          <p:cNvPr id="8194" name="Line 1"/>
          <p:cNvSpPr>
            <a:spLocks noChangeShapeType="1"/>
          </p:cNvSpPr>
          <p:nvPr/>
        </p:nvSpPr>
        <p:spPr bwMode="auto">
          <a:xfrm>
            <a:off x="5429249" y="1309688"/>
            <a:ext cx="1285875" cy="1587"/>
          </a:xfrm>
          <a:prstGeom prst="line">
            <a:avLst/>
          </a:prstGeom>
          <a:noFill/>
          <a:ln w="25560">
            <a:solidFill>
              <a:srgbClr val="F79646"/>
            </a:solidFill>
            <a:prstDash val="dash"/>
            <a:round/>
            <a:headEnd type="triangle" w="med" len="med"/>
            <a:tailEnd type="triangle" w="med" len="med"/>
          </a:ln>
        </p:spPr>
        <p:txBody>
          <a:bodyPr/>
          <a:lstStyle/>
          <a:p>
            <a:endParaRPr lang="fr-FR"/>
          </a:p>
        </p:txBody>
      </p:sp>
      <p:pic>
        <p:nvPicPr>
          <p:cNvPr id="8195" name="Picture 2"/>
          <p:cNvPicPr>
            <a:picLocks noChangeAspect="1" noChangeArrowheads="1"/>
          </p:cNvPicPr>
          <p:nvPr/>
        </p:nvPicPr>
        <p:blipFill>
          <a:blip r:embed="rId3" cstate="print"/>
          <a:srcRect/>
          <a:stretch>
            <a:fillRect/>
          </a:stretch>
        </p:blipFill>
        <p:spPr bwMode="auto">
          <a:xfrm>
            <a:off x="0" y="0"/>
            <a:ext cx="9144000" cy="1357313"/>
          </a:xfrm>
          <a:prstGeom prst="rect">
            <a:avLst/>
          </a:prstGeom>
          <a:noFill/>
          <a:ln w="9525">
            <a:noFill/>
            <a:round/>
            <a:headEnd/>
            <a:tailEnd/>
          </a:ln>
        </p:spPr>
      </p:pic>
      <p:sp>
        <p:nvSpPr>
          <p:cNvPr id="8198" name="Text Box 5"/>
          <p:cNvSpPr txBox="1">
            <a:spLocks noChangeArrowheads="1"/>
          </p:cNvSpPr>
          <p:nvPr/>
        </p:nvSpPr>
        <p:spPr bwMode="auto">
          <a:xfrm>
            <a:off x="6410324" y="6356350"/>
            <a:ext cx="2133600" cy="365125"/>
          </a:xfrm>
          <a:prstGeom prst="rect">
            <a:avLst/>
          </a:prstGeom>
          <a:noFill/>
          <a:ln w="9525">
            <a:noFill/>
            <a:round/>
            <a:headEnd/>
            <a:tailEnd/>
          </a:ln>
        </p:spPr>
        <p:txBody>
          <a:bodyPr lIns="90000" tIns="45000" rIns="90000" bIns="4500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DF544AC6-3209-4F5A-88F1-8AB2FD52237A}" type="slidenum">
              <a:rPr lang="fr-FR">
                <a:solidFill>
                  <a:srgbClr val="000000"/>
                </a:solidFill>
                <a:latin typeface="Calibri" charset="0"/>
                <a:cs typeface="Arial Unicode MS" charset="0"/>
              </a:rPr>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13</a:t>
            </a:fld>
            <a:endParaRPr lang="fr-FR" dirty="0">
              <a:solidFill>
                <a:srgbClr val="000000"/>
              </a:solidFill>
              <a:latin typeface="Calibri" charset="0"/>
              <a:cs typeface="Arial Unicode MS" charset="0"/>
            </a:endParaRPr>
          </a:p>
        </p:txBody>
      </p:sp>
      <p:sp>
        <p:nvSpPr>
          <p:cNvPr id="31" name="Rectangle 3"/>
          <p:cNvSpPr>
            <a:spLocks noChangeArrowheads="1"/>
          </p:cNvSpPr>
          <p:nvPr/>
        </p:nvSpPr>
        <p:spPr bwMode="auto">
          <a:xfrm>
            <a:off x="642910" y="714356"/>
            <a:ext cx="7772400" cy="571481"/>
          </a:xfrm>
          <a:prstGeom prst="rect">
            <a:avLst/>
          </a:prstGeom>
          <a:noFill/>
          <a:ln w="9525">
            <a:noFill/>
            <a:round/>
            <a:headEnd/>
            <a:tailEnd/>
          </a:ln>
        </p:spPr>
        <p:txBody>
          <a:bodyPr anchor="ctr"/>
          <a:lstStyle/>
          <a:p>
            <a:pPr algn="ctr">
              <a:lnSpc>
                <a:spcPct val="100000"/>
              </a:lnSpc>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4400" b="1" dirty="0" smtClean="0">
                <a:solidFill>
                  <a:srgbClr val="FFFFFF"/>
                </a:solidFill>
                <a:latin typeface="Calibri" charset="0"/>
              </a:rPr>
              <a:t> Les approches de couplage </a:t>
            </a:r>
          </a:p>
          <a:p>
            <a:pPr algn="ct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4400" b="1" dirty="0">
              <a:solidFill>
                <a:srgbClr val="FFFFFF"/>
              </a:solidFill>
              <a:latin typeface="Calibri" charset="0"/>
            </a:endParaRPr>
          </a:p>
        </p:txBody>
      </p:sp>
      <p:sp>
        <p:nvSpPr>
          <p:cNvPr id="38" name="Rectangle 37"/>
          <p:cNvSpPr/>
          <p:nvPr/>
        </p:nvSpPr>
        <p:spPr>
          <a:xfrm>
            <a:off x="142844" y="1992428"/>
            <a:ext cx="3277028" cy="3441583"/>
          </a:xfrm>
          <a:prstGeom prst="rect">
            <a:avLst/>
          </a:prstGeom>
        </p:spPr>
        <p:txBody>
          <a:bodyPr wrap="square">
            <a:spAutoFit/>
          </a:bodyPr>
          <a:lstStyle/>
          <a:p>
            <a:pPr>
              <a:buFont typeface="Wingdings" pitchFamily="2" charset="2"/>
              <a:buChar char="ü"/>
            </a:pPr>
            <a:r>
              <a:rPr lang="fr-FR" dirty="0" smtClean="0">
                <a:solidFill>
                  <a:srgbClr val="808080"/>
                </a:solidFill>
                <a:latin typeface="Calibri" charset="0"/>
              </a:rPr>
              <a:t> </a:t>
            </a:r>
            <a:r>
              <a:rPr lang="fr-FR" dirty="0" smtClean="0">
                <a:solidFill>
                  <a:schemeClr val="tx1">
                    <a:lumMod val="85000"/>
                    <a:lumOff val="15000"/>
                  </a:schemeClr>
                </a:solidFill>
                <a:latin typeface="Calibri" charset="0"/>
              </a:rPr>
              <a:t>Où un</a:t>
            </a:r>
            <a:r>
              <a:rPr lang="fr-FR" dirty="0" smtClean="0">
                <a:solidFill>
                  <a:srgbClr val="808080"/>
                </a:solidFill>
                <a:latin typeface="Calibri" charset="0"/>
              </a:rPr>
              <a:t> </a:t>
            </a:r>
            <a:r>
              <a:rPr lang="fr-FR" b="1" dirty="0" smtClean="0">
                <a:solidFill>
                  <a:srgbClr val="FF0000"/>
                </a:solidFill>
                <a:latin typeface="Calibri" charset="0"/>
              </a:rPr>
              <a:t>élément commun </a:t>
            </a:r>
            <a:r>
              <a:rPr lang="fr-FR" dirty="0" smtClean="0">
                <a:solidFill>
                  <a:schemeClr val="tx1">
                    <a:lumMod val="85000"/>
                    <a:lumOff val="15000"/>
                  </a:schemeClr>
                </a:solidFill>
                <a:latin typeface="Calibri" charset="0"/>
              </a:rPr>
              <a:t>aux modèles est identifié</a:t>
            </a:r>
            <a:r>
              <a:rPr lang="fr-FR" dirty="0" smtClean="0">
                <a:solidFill>
                  <a:srgbClr val="808080"/>
                </a:solidFill>
                <a:latin typeface="Calibri" charset="0"/>
              </a:rPr>
              <a:t> </a:t>
            </a:r>
          </a:p>
          <a:p>
            <a:r>
              <a:rPr lang="fr-FR" dirty="0" smtClean="0">
                <a:solidFill>
                  <a:srgbClr val="808080"/>
                </a:solidFill>
                <a:latin typeface="Calibri" charset="0"/>
              </a:rPr>
              <a:t>(</a:t>
            </a:r>
            <a:r>
              <a:rPr lang="fr-FR" b="1" dirty="0" smtClean="0">
                <a:solidFill>
                  <a:srgbClr val="FF0000"/>
                </a:solidFill>
                <a:latin typeface="Calibri" charset="0"/>
              </a:rPr>
              <a:t>espace</a:t>
            </a:r>
            <a:r>
              <a:rPr lang="fr-FR" dirty="0" smtClean="0">
                <a:solidFill>
                  <a:srgbClr val="808080"/>
                </a:solidFill>
                <a:latin typeface="Calibri" charset="0"/>
              </a:rPr>
              <a:t>, </a:t>
            </a:r>
            <a:r>
              <a:rPr lang="fr-FR" b="1" dirty="0" smtClean="0">
                <a:solidFill>
                  <a:srgbClr val="FF0000"/>
                </a:solidFill>
                <a:latin typeface="Calibri" charset="0"/>
              </a:rPr>
              <a:t>événements temporels</a:t>
            </a:r>
            <a:r>
              <a:rPr lang="fr-FR" dirty="0" smtClean="0">
                <a:solidFill>
                  <a:srgbClr val="808080"/>
                </a:solidFill>
                <a:latin typeface="Calibri" charset="0"/>
              </a:rPr>
              <a:t>) </a:t>
            </a:r>
            <a:r>
              <a:rPr lang="fr-FR" dirty="0" smtClean="0">
                <a:solidFill>
                  <a:schemeClr val="tx1">
                    <a:lumMod val="85000"/>
                    <a:lumOff val="15000"/>
                  </a:schemeClr>
                </a:solidFill>
                <a:latin typeface="Calibri" charset="0"/>
              </a:rPr>
              <a:t>pour effectuer le couplage </a:t>
            </a:r>
          </a:p>
          <a:p>
            <a:r>
              <a:rPr lang="fr-FR" dirty="0" err="1" smtClean="0">
                <a:solidFill>
                  <a:schemeClr val="tx1">
                    <a:lumMod val="85000"/>
                    <a:lumOff val="15000"/>
                  </a:schemeClr>
                </a:solidFill>
                <a:latin typeface="Calibri" charset="0"/>
              </a:rPr>
              <a:t>Exp</a:t>
            </a:r>
            <a:r>
              <a:rPr lang="fr-FR" dirty="0" smtClean="0">
                <a:solidFill>
                  <a:schemeClr val="tx1">
                    <a:lumMod val="85000"/>
                    <a:lumOff val="15000"/>
                  </a:schemeClr>
                </a:solidFill>
                <a:latin typeface="Calibri" charset="0"/>
              </a:rPr>
              <a:t>: modèle DEVS (</a:t>
            </a:r>
            <a:r>
              <a:rPr lang="fr-FR" dirty="0" err="1" smtClean="0">
                <a:solidFill>
                  <a:schemeClr val="tx1">
                    <a:lumMod val="85000"/>
                    <a:lumOff val="15000"/>
                  </a:schemeClr>
                </a:solidFill>
                <a:latin typeface="Calibri" charset="0"/>
              </a:rPr>
              <a:t>Discrete</a:t>
            </a:r>
            <a:r>
              <a:rPr lang="fr-FR" dirty="0" smtClean="0">
                <a:solidFill>
                  <a:schemeClr val="tx1">
                    <a:lumMod val="85000"/>
                    <a:lumOff val="15000"/>
                  </a:schemeClr>
                </a:solidFill>
                <a:latin typeface="Calibri" charset="0"/>
              </a:rPr>
              <a:t> Event System </a:t>
            </a:r>
            <a:r>
              <a:rPr lang="fr-FR" dirty="0" err="1" smtClean="0">
                <a:solidFill>
                  <a:schemeClr val="tx1">
                    <a:lumMod val="85000"/>
                    <a:lumOff val="15000"/>
                  </a:schemeClr>
                </a:solidFill>
                <a:latin typeface="Calibri" charset="0"/>
              </a:rPr>
              <a:t>Speciﬁcation</a:t>
            </a:r>
            <a:r>
              <a:rPr lang="fr-FR" dirty="0" smtClean="0">
                <a:solidFill>
                  <a:schemeClr val="tx1">
                    <a:lumMod val="85000"/>
                    <a:lumOff val="15000"/>
                  </a:schemeClr>
                </a:solidFill>
                <a:latin typeface="Calibri" charset="0"/>
              </a:rPr>
              <a:t>) [Duboz,2004] ou modèle DS  [DAV&amp;</a:t>
            </a:r>
            <a:r>
              <a:rPr lang="fr-FR" dirty="0" err="1" smtClean="0">
                <a:solidFill>
                  <a:schemeClr val="tx1">
                    <a:lumMod val="85000"/>
                    <a:lumOff val="15000"/>
                  </a:schemeClr>
                </a:solidFill>
                <a:latin typeface="Calibri" charset="0"/>
              </a:rPr>
              <a:t>alt</a:t>
            </a:r>
            <a:r>
              <a:rPr lang="fr-FR" dirty="0" smtClean="0">
                <a:solidFill>
                  <a:schemeClr val="tx1">
                    <a:lumMod val="85000"/>
                    <a:lumOff val="15000"/>
                  </a:schemeClr>
                </a:solidFill>
                <a:latin typeface="Calibri" charset="0"/>
              </a:rPr>
              <a:t>,2007]</a:t>
            </a:r>
          </a:p>
          <a:p>
            <a:endParaRPr lang="fr-FR" dirty="0" smtClean="0">
              <a:solidFill>
                <a:srgbClr val="808080"/>
              </a:solidFill>
              <a:latin typeface="Calibri" charset="0"/>
            </a:endParaRPr>
          </a:p>
          <a:p>
            <a:endParaRPr lang="fr-FR" dirty="0" smtClean="0">
              <a:solidFill>
                <a:srgbClr val="808080"/>
              </a:solidFill>
              <a:latin typeface="Calibri" charset="0"/>
            </a:endParaRPr>
          </a:p>
          <a:p>
            <a:endParaRPr lang="fr-FR" dirty="0" smtClean="0">
              <a:solidFill>
                <a:srgbClr val="808080"/>
              </a:solidFill>
              <a:latin typeface="Calibri" charset="0"/>
            </a:endParaRPr>
          </a:p>
          <a:p>
            <a:endParaRPr lang="fr-FR" dirty="0" smtClean="0">
              <a:solidFill>
                <a:srgbClr val="808080"/>
              </a:solidFill>
              <a:latin typeface="Calibri" charset="0"/>
            </a:endParaRPr>
          </a:p>
          <a:p>
            <a:endParaRPr lang="fr-FR" dirty="0">
              <a:solidFill>
                <a:srgbClr val="808080"/>
              </a:solidFill>
              <a:latin typeface="Calibri" charset="0"/>
            </a:endParaRPr>
          </a:p>
        </p:txBody>
      </p:sp>
      <p:sp>
        <p:nvSpPr>
          <p:cNvPr id="29" name="Rectangle 28"/>
          <p:cNvSpPr/>
          <p:nvPr/>
        </p:nvSpPr>
        <p:spPr>
          <a:xfrm>
            <a:off x="142844" y="1428736"/>
            <a:ext cx="4143404" cy="607602"/>
          </a:xfrm>
          <a:prstGeom prst="rect">
            <a:avLst/>
          </a:prstGeom>
        </p:spPr>
        <p:txBody>
          <a:bodyPr wrap="square">
            <a:spAutoFit/>
          </a:bodyPr>
          <a:lstStyle/>
          <a:p>
            <a:pPr algn="ctr"/>
            <a:r>
              <a:rPr lang="fr-FR" b="1" dirty="0" smtClean="0">
                <a:solidFill>
                  <a:schemeClr val="tx1">
                    <a:lumMod val="50000"/>
                    <a:lumOff val="50000"/>
                  </a:schemeClr>
                </a:solidFill>
                <a:latin typeface="Calibri" charset="0"/>
              </a:rPr>
              <a:t>Méthodes basées sur un facteur de Couplage </a:t>
            </a:r>
            <a:endParaRPr lang="fr-FR" b="1" dirty="0">
              <a:solidFill>
                <a:schemeClr val="tx1">
                  <a:lumMod val="50000"/>
                  <a:lumOff val="50000"/>
                </a:schemeClr>
              </a:solidFill>
            </a:endParaRPr>
          </a:p>
        </p:txBody>
      </p:sp>
      <p:sp>
        <p:nvSpPr>
          <p:cNvPr id="20" name="Organigramme : Document 19"/>
          <p:cNvSpPr/>
          <p:nvPr/>
        </p:nvSpPr>
        <p:spPr>
          <a:xfrm>
            <a:off x="3357554" y="2928933"/>
            <a:ext cx="642942" cy="714380"/>
          </a:xfrm>
          <a:prstGeom prst="flowChartDocument">
            <a:avLst/>
          </a:prstGeom>
          <a:solidFill>
            <a:schemeClr val="tx1">
              <a:lumMod val="50000"/>
              <a:lumOff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smtClean="0"/>
              <a:t>Modèle</a:t>
            </a:r>
            <a:endParaRPr lang="fr-FR" sz="1100" dirty="0"/>
          </a:p>
        </p:txBody>
      </p:sp>
      <p:sp>
        <p:nvSpPr>
          <p:cNvPr id="21" name="Organigramme : Document 20"/>
          <p:cNvSpPr/>
          <p:nvPr/>
        </p:nvSpPr>
        <p:spPr>
          <a:xfrm>
            <a:off x="5076056" y="3501008"/>
            <a:ext cx="642942" cy="714380"/>
          </a:xfrm>
          <a:prstGeom prst="flowChartDocument">
            <a:avLst/>
          </a:prstGeom>
          <a:solidFill>
            <a:schemeClr val="tx1">
              <a:lumMod val="50000"/>
              <a:lumOff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smtClean="0"/>
              <a:t>Modèle</a:t>
            </a:r>
          </a:p>
        </p:txBody>
      </p:sp>
      <p:sp>
        <p:nvSpPr>
          <p:cNvPr id="22" name="Organigramme : Document 21"/>
          <p:cNvSpPr/>
          <p:nvPr/>
        </p:nvSpPr>
        <p:spPr>
          <a:xfrm>
            <a:off x="3929058" y="4429132"/>
            <a:ext cx="642942" cy="714380"/>
          </a:xfrm>
          <a:prstGeom prst="flowChartDocument">
            <a:avLst/>
          </a:prstGeom>
          <a:solidFill>
            <a:schemeClr val="tx1">
              <a:lumMod val="50000"/>
              <a:lumOff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smtClean="0"/>
              <a:t>Modèle</a:t>
            </a:r>
          </a:p>
        </p:txBody>
      </p:sp>
      <p:sp>
        <p:nvSpPr>
          <p:cNvPr id="49" name="Rectangle 48"/>
          <p:cNvSpPr/>
          <p:nvPr/>
        </p:nvSpPr>
        <p:spPr>
          <a:xfrm>
            <a:off x="5214942" y="1988840"/>
            <a:ext cx="3786214" cy="2153410"/>
          </a:xfrm>
          <a:prstGeom prst="rect">
            <a:avLst/>
          </a:prstGeom>
        </p:spPr>
        <p:txBody>
          <a:bodyPr wrap="square">
            <a:spAutoFit/>
          </a:bodyPr>
          <a:lstStyle/>
          <a:p>
            <a:pPr>
              <a:buFont typeface="Wingdings" pitchFamily="2" charset="2"/>
              <a:buChar char="ü"/>
            </a:pPr>
            <a:r>
              <a:rPr lang="fr-FR" dirty="0" smtClean="0">
                <a:solidFill>
                  <a:srgbClr val="808080"/>
                </a:solidFill>
                <a:latin typeface="Calibri" charset="0"/>
              </a:rPr>
              <a:t> </a:t>
            </a:r>
            <a:r>
              <a:rPr lang="fr-FR" dirty="0" smtClean="0">
                <a:solidFill>
                  <a:schemeClr val="tx1">
                    <a:lumMod val="85000"/>
                    <a:lumOff val="15000"/>
                  </a:schemeClr>
                </a:solidFill>
                <a:latin typeface="Calibri" charset="0"/>
              </a:rPr>
              <a:t>Où une </a:t>
            </a:r>
            <a:r>
              <a:rPr lang="fr-FR" b="1" dirty="0" smtClean="0">
                <a:solidFill>
                  <a:srgbClr val="FF0000"/>
                </a:solidFill>
                <a:latin typeface="Calibri" charset="0"/>
              </a:rPr>
              <a:t>interface</a:t>
            </a:r>
            <a:r>
              <a:rPr lang="fr-FR" dirty="0" smtClean="0">
                <a:solidFill>
                  <a:srgbClr val="808080"/>
                </a:solidFill>
                <a:latin typeface="Calibri" charset="0"/>
              </a:rPr>
              <a:t> </a:t>
            </a:r>
            <a:r>
              <a:rPr lang="fr-FR" dirty="0" smtClean="0">
                <a:solidFill>
                  <a:schemeClr val="tx1">
                    <a:lumMod val="85000"/>
                    <a:lumOff val="15000"/>
                  </a:schemeClr>
                </a:solidFill>
                <a:latin typeface="Calibri" charset="0"/>
              </a:rPr>
              <a:t>est utilisée pour coupler des modèles différents</a:t>
            </a:r>
          </a:p>
          <a:p>
            <a:r>
              <a:rPr lang="fr-FR" dirty="0" err="1" smtClean="0">
                <a:solidFill>
                  <a:schemeClr val="tx1">
                    <a:lumMod val="85000"/>
                    <a:lumOff val="15000"/>
                  </a:schemeClr>
                </a:solidFill>
                <a:latin typeface="Calibri" charset="0"/>
              </a:rPr>
              <a:t>Exp</a:t>
            </a:r>
            <a:r>
              <a:rPr lang="fr-FR" dirty="0" smtClean="0">
                <a:solidFill>
                  <a:schemeClr val="tx1">
                    <a:lumMod val="85000"/>
                    <a:lumOff val="15000"/>
                  </a:schemeClr>
                </a:solidFill>
                <a:latin typeface="Calibri" charset="0"/>
              </a:rPr>
              <a:t> : modèle Osiris [FIA,2001] ou modèle  AA4MM [SIE, 2011]</a:t>
            </a:r>
          </a:p>
          <a:p>
            <a:r>
              <a:rPr lang="fr-FR" dirty="0" smtClean="0">
                <a:solidFill>
                  <a:srgbClr val="808080"/>
                </a:solidFill>
                <a:latin typeface="Calibri" charset="0"/>
              </a:rPr>
              <a:t>         </a:t>
            </a:r>
          </a:p>
          <a:p>
            <a:endParaRPr lang="fr-FR" dirty="0" smtClean="0">
              <a:solidFill>
                <a:srgbClr val="808080"/>
              </a:solidFill>
              <a:latin typeface="Calibri" charset="0"/>
            </a:endParaRPr>
          </a:p>
          <a:p>
            <a:endParaRPr lang="fr-FR" dirty="0" smtClean="0">
              <a:solidFill>
                <a:srgbClr val="808080"/>
              </a:solidFill>
              <a:latin typeface="Calibri" charset="0"/>
            </a:endParaRPr>
          </a:p>
          <a:p>
            <a:endParaRPr lang="fr-FR" dirty="0" smtClean="0">
              <a:solidFill>
                <a:srgbClr val="808080"/>
              </a:solidFill>
              <a:latin typeface="Calibri" charset="0"/>
            </a:endParaRPr>
          </a:p>
        </p:txBody>
      </p:sp>
      <p:sp>
        <p:nvSpPr>
          <p:cNvPr id="51" name="Rectangle 50"/>
          <p:cNvSpPr/>
          <p:nvPr/>
        </p:nvSpPr>
        <p:spPr>
          <a:xfrm>
            <a:off x="4786314" y="1428736"/>
            <a:ext cx="4143404" cy="349968"/>
          </a:xfrm>
          <a:prstGeom prst="rect">
            <a:avLst/>
          </a:prstGeom>
        </p:spPr>
        <p:txBody>
          <a:bodyPr wrap="square">
            <a:spAutoFit/>
          </a:bodyPr>
          <a:lstStyle/>
          <a:p>
            <a:pPr algn="ctr"/>
            <a:r>
              <a:rPr lang="fr-FR" b="1" dirty="0" smtClean="0">
                <a:solidFill>
                  <a:schemeClr val="tx1">
                    <a:lumMod val="50000"/>
                    <a:lumOff val="50000"/>
                  </a:schemeClr>
                </a:solidFill>
                <a:latin typeface="Calibri" charset="0"/>
              </a:rPr>
              <a:t>Méthodes basées sur des intermédiaires </a:t>
            </a:r>
            <a:endParaRPr lang="fr-FR" b="1" dirty="0">
              <a:solidFill>
                <a:schemeClr val="tx1">
                  <a:lumMod val="50000"/>
                  <a:lumOff val="50000"/>
                </a:schemeClr>
              </a:solidFill>
            </a:endParaRPr>
          </a:p>
        </p:txBody>
      </p:sp>
      <p:sp>
        <p:nvSpPr>
          <p:cNvPr id="23" name="ZoneTexte 22"/>
          <p:cNvSpPr txBox="1"/>
          <p:nvPr/>
        </p:nvSpPr>
        <p:spPr>
          <a:xfrm>
            <a:off x="3286116" y="3685494"/>
            <a:ext cx="2000264" cy="607602"/>
          </a:xfrm>
          <a:prstGeom prst="rect">
            <a:avLst/>
          </a:prstGeom>
          <a:noFill/>
        </p:spPr>
        <p:txBody>
          <a:bodyPr wrap="square" rtlCol="0">
            <a:spAutoFit/>
          </a:bodyPr>
          <a:lstStyle/>
          <a:p>
            <a:pPr algn="ctr"/>
            <a:r>
              <a:rPr lang="fr-FR" b="1" dirty="0" smtClean="0">
                <a:solidFill>
                  <a:srgbClr val="0070C0"/>
                </a:solidFill>
              </a:rPr>
              <a:t>Principes de couplage</a:t>
            </a:r>
          </a:p>
        </p:txBody>
      </p:sp>
      <p:sp>
        <p:nvSpPr>
          <p:cNvPr id="56" name="Rectangle 55"/>
          <p:cNvSpPr/>
          <p:nvPr/>
        </p:nvSpPr>
        <p:spPr>
          <a:xfrm>
            <a:off x="2228796" y="5150734"/>
            <a:ext cx="4143404" cy="607602"/>
          </a:xfrm>
          <a:prstGeom prst="rect">
            <a:avLst/>
          </a:prstGeom>
        </p:spPr>
        <p:txBody>
          <a:bodyPr wrap="square">
            <a:spAutoFit/>
          </a:bodyPr>
          <a:lstStyle/>
          <a:p>
            <a:pPr algn="ctr"/>
            <a:r>
              <a:rPr lang="fr-FR" b="1" dirty="0" smtClean="0">
                <a:solidFill>
                  <a:schemeClr val="tx1">
                    <a:lumMod val="50000"/>
                    <a:lumOff val="50000"/>
                  </a:schemeClr>
                </a:solidFill>
                <a:latin typeface="Calibri" charset="0"/>
              </a:rPr>
              <a:t>Méthodes basées sur </a:t>
            </a:r>
            <a:r>
              <a:rPr lang="fr-FR" b="1" dirty="0" smtClean="0">
                <a:solidFill>
                  <a:schemeClr val="tx1">
                    <a:lumMod val="50000"/>
                    <a:lumOff val="50000"/>
                  </a:schemeClr>
                </a:solidFill>
                <a:latin typeface="Calibri" charset="0"/>
              </a:rPr>
              <a:t>l’intégration </a:t>
            </a:r>
            <a:r>
              <a:rPr lang="fr-FR" b="1" dirty="0" smtClean="0">
                <a:solidFill>
                  <a:schemeClr val="tx1">
                    <a:lumMod val="50000"/>
                    <a:lumOff val="50000"/>
                  </a:schemeClr>
                </a:solidFill>
                <a:latin typeface="Calibri" charset="0"/>
              </a:rPr>
              <a:t>des modèles </a:t>
            </a:r>
            <a:endParaRPr lang="fr-FR" b="1" dirty="0">
              <a:solidFill>
                <a:schemeClr val="tx1">
                  <a:lumMod val="50000"/>
                  <a:lumOff val="50000"/>
                </a:schemeClr>
              </a:solidFill>
            </a:endParaRPr>
          </a:p>
        </p:txBody>
      </p:sp>
      <p:sp>
        <p:nvSpPr>
          <p:cNvPr id="57" name="Rectangle 56"/>
          <p:cNvSpPr/>
          <p:nvPr/>
        </p:nvSpPr>
        <p:spPr>
          <a:xfrm>
            <a:off x="812576" y="5751299"/>
            <a:ext cx="7143800" cy="1638141"/>
          </a:xfrm>
          <a:prstGeom prst="rect">
            <a:avLst/>
          </a:prstGeom>
        </p:spPr>
        <p:txBody>
          <a:bodyPr wrap="square">
            <a:spAutoFit/>
          </a:bodyPr>
          <a:lstStyle/>
          <a:p>
            <a:pPr>
              <a:buFont typeface="Wingdings" pitchFamily="2" charset="2"/>
              <a:buChar char="ü"/>
            </a:pPr>
            <a:r>
              <a:rPr lang="fr-FR" dirty="0" smtClean="0">
                <a:solidFill>
                  <a:schemeClr val="tx1">
                    <a:lumMod val="85000"/>
                    <a:lumOff val="15000"/>
                  </a:schemeClr>
                </a:solidFill>
                <a:latin typeface="Calibri" charset="0"/>
              </a:rPr>
              <a:t>Où les modèles sont</a:t>
            </a:r>
            <a:r>
              <a:rPr lang="fr-FR" dirty="0" smtClean="0">
                <a:solidFill>
                  <a:srgbClr val="808080"/>
                </a:solidFill>
                <a:latin typeface="Calibri" charset="0"/>
              </a:rPr>
              <a:t> </a:t>
            </a:r>
            <a:r>
              <a:rPr lang="fr-FR" b="1" dirty="0" smtClean="0">
                <a:solidFill>
                  <a:srgbClr val="FF0000"/>
                </a:solidFill>
                <a:latin typeface="Calibri" charset="0"/>
              </a:rPr>
              <a:t>intégrés</a:t>
            </a:r>
            <a:r>
              <a:rPr lang="fr-FR" dirty="0" smtClean="0">
                <a:solidFill>
                  <a:srgbClr val="808080"/>
                </a:solidFill>
                <a:latin typeface="Calibri" charset="0"/>
              </a:rPr>
              <a:t> </a:t>
            </a:r>
            <a:r>
              <a:rPr lang="fr-FR" dirty="0" smtClean="0">
                <a:solidFill>
                  <a:schemeClr val="tx1">
                    <a:lumMod val="85000"/>
                    <a:lumOff val="15000"/>
                  </a:schemeClr>
                </a:solidFill>
                <a:latin typeface="Calibri" charset="0"/>
              </a:rPr>
              <a:t>et modifiés pour construire un</a:t>
            </a:r>
            <a:r>
              <a:rPr lang="fr-FR" dirty="0" smtClean="0">
                <a:solidFill>
                  <a:srgbClr val="808080"/>
                </a:solidFill>
                <a:latin typeface="Calibri" charset="0"/>
              </a:rPr>
              <a:t> </a:t>
            </a:r>
            <a:r>
              <a:rPr lang="fr-FR" b="1" dirty="0" smtClean="0">
                <a:solidFill>
                  <a:srgbClr val="FF0000"/>
                </a:solidFill>
                <a:latin typeface="Calibri" charset="0"/>
              </a:rPr>
              <a:t>nouveau modèle</a:t>
            </a:r>
            <a:r>
              <a:rPr lang="fr-FR" b="1" dirty="0" smtClean="0">
                <a:solidFill>
                  <a:schemeClr val="tx1">
                    <a:lumMod val="85000"/>
                    <a:lumOff val="15000"/>
                  </a:schemeClr>
                </a:solidFill>
                <a:latin typeface="Calibri" charset="0"/>
              </a:rPr>
              <a:t> </a:t>
            </a:r>
            <a:r>
              <a:rPr lang="fr-FR" dirty="0" err="1" smtClean="0">
                <a:solidFill>
                  <a:schemeClr val="tx1">
                    <a:lumMod val="85000"/>
                    <a:lumOff val="15000"/>
                  </a:schemeClr>
                </a:solidFill>
                <a:latin typeface="Calibri" charset="0"/>
              </a:rPr>
              <a:t>exp</a:t>
            </a:r>
            <a:r>
              <a:rPr lang="fr-FR" dirty="0" smtClean="0">
                <a:solidFill>
                  <a:schemeClr val="tx1">
                    <a:lumMod val="85000"/>
                    <a:lumOff val="15000"/>
                  </a:schemeClr>
                </a:solidFill>
                <a:latin typeface="Calibri" charset="0"/>
              </a:rPr>
              <a:t>: modèle </a:t>
            </a:r>
            <a:r>
              <a:rPr lang="fr-FR" dirty="0" err="1" smtClean="0">
                <a:solidFill>
                  <a:schemeClr val="tx1">
                    <a:lumMod val="85000"/>
                    <a:lumOff val="15000"/>
                  </a:schemeClr>
                </a:solidFill>
                <a:latin typeface="Calibri" charset="0"/>
              </a:rPr>
              <a:t>Belouze</a:t>
            </a:r>
            <a:r>
              <a:rPr lang="fr-FR" dirty="0" smtClean="0">
                <a:solidFill>
                  <a:schemeClr val="tx1">
                    <a:lumMod val="85000"/>
                    <a:lumOff val="15000"/>
                  </a:schemeClr>
                </a:solidFill>
                <a:latin typeface="Calibri" charset="0"/>
              </a:rPr>
              <a:t> [Bel, 1996]</a:t>
            </a:r>
          </a:p>
          <a:p>
            <a:endParaRPr lang="fr-FR" dirty="0" smtClean="0">
              <a:solidFill>
                <a:srgbClr val="808080"/>
              </a:solidFill>
              <a:latin typeface="Calibri" charset="0"/>
            </a:endParaRPr>
          </a:p>
          <a:p>
            <a:endParaRPr lang="fr-FR" dirty="0" smtClean="0">
              <a:solidFill>
                <a:srgbClr val="808080"/>
              </a:solidFill>
              <a:latin typeface="Calibri" charset="0"/>
              <a:cs typeface="Arial Unicode MS" charset="0"/>
            </a:endParaRPr>
          </a:p>
          <a:p>
            <a:endParaRPr lang="fr-FR" dirty="0" smtClean="0">
              <a:solidFill>
                <a:srgbClr val="808080"/>
              </a:solidFill>
              <a:latin typeface="Calibri" charset="0"/>
            </a:endParaRPr>
          </a:p>
          <a:p>
            <a:endParaRPr lang="fr-FR" b="1" dirty="0">
              <a:solidFill>
                <a:srgbClr val="FF0000"/>
              </a:solidFill>
            </a:endParaRP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1"/>
          <p:cNvSpPr>
            <a:spLocks noChangeShapeType="1"/>
          </p:cNvSpPr>
          <p:nvPr/>
        </p:nvSpPr>
        <p:spPr bwMode="auto">
          <a:xfrm>
            <a:off x="5572125" y="1309688"/>
            <a:ext cx="1285875" cy="1587"/>
          </a:xfrm>
          <a:prstGeom prst="line">
            <a:avLst/>
          </a:prstGeom>
          <a:noFill/>
          <a:ln w="25560">
            <a:solidFill>
              <a:srgbClr val="F79646"/>
            </a:solidFill>
            <a:prstDash val="dash"/>
            <a:round/>
            <a:headEnd type="triangle" w="med" len="med"/>
            <a:tailEnd type="triangle" w="med" len="med"/>
          </a:ln>
        </p:spPr>
        <p:txBody>
          <a:bodyPr/>
          <a:lstStyle/>
          <a:p>
            <a:endParaRPr lang="fr-FR"/>
          </a:p>
        </p:txBody>
      </p:sp>
      <p:pic>
        <p:nvPicPr>
          <p:cNvPr id="8195" name="Picture 2"/>
          <p:cNvPicPr>
            <a:picLocks noChangeAspect="1" noChangeArrowheads="1"/>
          </p:cNvPicPr>
          <p:nvPr/>
        </p:nvPicPr>
        <p:blipFill>
          <a:blip r:embed="rId3" cstate="print"/>
          <a:srcRect/>
          <a:stretch>
            <a:fillRect/>
          </a:stretch>
        </p:blipFill>
        <p:spPr bwMode="auto">
          <a:xfrm>
            <a:off x="0" y="0"/>
            <a:ext cx="9144000" cy="1357313"/>
          </a:xfrm>
          <a:prstGeom prst="rect">
            <a:avLst/>
          </a:prstGeom>
          <a:noFill/>
          <a:ln w="9525">
            <a:noFill/>
            <a:round/>
            <a:headEnd/>
            <a:tailEnd/>
          </a:ln>
        </p:spPr>
      </p:pic>
      <p:sp>
        <p:nvSpPr>
          <p:cNvPr id="8198" name="Text Box 5"/>
          <p:cNvSpPr txBox="1">
            <a:spLocks noChangeArrowheads="1"/>
          </p:cNvSpPr>
          <p:nvPr/>
        </p:nvSpPr>
        <p:spPr bwMode="auto">
          <a:xfrm>
            <a:off x="7010400" y="6286520"/>
            <a:ext cx="2133600" cy="365125"/>
          </a:xfrm>
          <a:prstGeom prst="rect">
            <a:avLst/>
          </a:prstGeom>
          <a:noFill/>
          <a:ln w="9525">
            <a:noFill/>
            <a:round/>
            <a:headEnd/>
            <a:tailEnd/>
          </a:ln>
        </p:spPr>
        <p:txBody>
          <a:bodyPr lIns="90000" tIns="45000" rIns="90000" bIns="45000"/>
          <a:lstStyle/>
          <a:p>
            <a:pPr algn="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DF544AC6-3209-4F5A-88F1-8AB2FD52237A}" type="slidenum">
              <a:rPr lang="fr-FR">
                <a:solidFill>
                  <a:srgbClr val="000000"/>
                </a:solidFill>
                <a:latin typeface="Calibri" charset="0"/>
                <a:cs typeface="Arial Unicode MS" charset="0"/>
              </a:rPr>
              <a:pPr algn="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14</a:t>
            </a:fld>
            <a:endParaRPr lang="fr-FR" dirty="0">
              <a:solidFill>
                <a:srgbClr val="000000"/>
              </a:solidFill>
              <a:latin typeface="Calibri" charset="0"/>
              <a:cs typeface="Arial Unicode MS" charset="0"/>
            </a:endParaRPr>
          </a:p>
        </p:txBody>
      </p:sp>
      <p:sp>
        <p:nvSpPr>
          <p:cNvPr id="26" name="Rectangle 3"/>
          <p:cNvSpPr>
            <a:spLocks noChangeArrowheads="1"/>
          </p:cNvSpPr>
          <p:nvPr/>
        </p:nvSpPr>
        <p:spPr bwMode="auto">
          <a:xfrm>
            <a:off x="0" y="714356"/>
            <a:ext cx="9144000" cy="571481"/>
          </a:xfrm>
          <a:prstGeom prst="rect">
            <a:avLst/>
          </a:prstGeom>
          <a:noFill/>
          <a:ln w="9525">
            <a:noFill/>
            <a:round/>
            <a:headEnd/>
            <a:tailEnd/>
          </a:ln>
        </p:spPr>
        <p:txBody>
          <a:bodyPr anchor="ctr"/>
          <a:lstStyle/>
          <a:p>
            <a:pPr algn="ctr">
              <a:lnSpc>
                <a:spcPct val="100000"/>
              </a:lnSpc>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4000" b="1" dirty="0" smtClean="0">
                <a:solidFill>
                  <a:srgbClr val="FFFFFF"/>
                </a:solidFill>
                <a:latin typeface="Calibri" charset="0"/>
              </a:rPr>
              <a:t> </a:t>
            </a:r>
            <a:r>
              <a:rPr lang="fr-FR" sz="4400" b="1" dirty="0" smtClean="0">
                <a:solidFill>
                  <a:srgbClr val="FFFFFF"/>
                </a:solidFill>
                <a:latin typeface="Calibri" charset="0"/>
              </a:rPr>
              <a:t>Les approches de couplage</a:t>
            </a:r>
          </a:p>
          <a:p>
            <a:pPr algn="ct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4000" b="1" dirty="0">
              <a:solidFill>
                <a:srgbClr val="FFFFFF"/>
              </a:solidFill>
              <a:latin typeface="Calibri" charset="0"/>
            </a:endParaRPr>
          </a:p>
        </p:txBody>
      </p:sp>
      <p:sp>
        <p:nvSpPr>
          <p:cNvPr id="43" name="Rectangle 42"/>
          <p:cNvSpPr/>
          <p:nvPr/>
        </p:nvSpPr>
        <p:spPr>
          <a:xfrm>
            <a:off x="0" y="1357298"/>
            <a:ext cx="4214810" cy="626967"/>
          </a:xfrm>
          <a:prstGeom prst="rect">
            <a:avLst/>
          </a:prstGeom>
        </p:spPr>
        <p:txBody>
          <a:bodyPr wrap="square">
            <a:spAutoFit/>
          </a:bodyPr>
          <a:lstStyle/>
          <a:p>
            <a:pPr algn="ctr" hangingPunct="1">
              <a:lnSpc>
                <a:spcPct val="100000"/>
              </a:lnSpc>
              <a:spcBef>
                <a:spcPts val="363"/>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fr-FR" b="1" dirty="0" smtClean="0">
                <a:solidFill>
                  <a:srgbClr val="4F81BD"/>
                </a:solidFill>
                <a:latin typeface="Calibri" charset="0"/>
              </a:rPr>
              <a:t>Le modèle DEVS</a:t>
            </a:r>
          </a:p>
          <a:p>
            <a:pPr algn="ctr">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fr-FR" dirty="0" smtClean="0">
                <a:solidFill>
                  <a:srgbClr val="4F81BD"/>
                </a:solidFill>
                <a:latin typeface="Calibri" charset="0"/>
              </a:rPr>
              <a:t>[Duboz, 2004]</a:t>
            </a:r>
            <a:endParaRPr lang="fr-FR" dirty="0">
              <a:solidFill>
                <a:srgbClr val="4F81BD"/>
              </a:solidFill>
              <a:latin typeface="Calibri" charset="0"/>
            </a:endParaRPr>
          </a:p>
        </p:txBody>
      </p:sp>
      <p:sp>
        <p:nvSpPr>
          <p:cNvPr id="48" name="Rectangle 47"/>
          <p:cNvSpPr/>
          <p:nvPr/>
        </p:nvSpPr>
        <p:spPr>
          <a:xfrm>
            <a:off x="214282" y="2000240"/>
            <a:ext cx="3421614" cy="1895775"/>
          </a:xfrm>
          <a:prstGeom prst="rect">
            <a:avLst/>
          </a:prstGeom>
        </p:spPr>
        <p:txBody>
          <a:bodyPr wrap="square">
            <a:spAutoFit/>
          </a:bodyPr>
          <a:lstStyle/>
          <a:p>
            <a:r>
              <a:rPr lang="fr-FR" b="1" dirty="0" smtClean="0">
                <a:solidFill>
                  <a:schemeClr val="tx1">
                    <a:lumMod val="65000"/>
                    <a:lumOff val="35000"/>
                  </a:schemeClr>
                </a:solidFill>
                <a:latin typeface="Calibri" charset="0"/>
              </a:rPr>
              <a:t>But</a:t>
            </a:r>
            <a:r>
              <a:rPr lang="fr-FR" dirty="0" smtClean="0">
                <a:solidFill>
                  <a:schemeClr val="tx1">
                    <a:lumMod val="65000"/>
                    <a:lumOff val="35000"/>
                  </a:schemeClr>
                </a:solidFill>
                <a:latin typeface="Calibri" charset="0"/>
              </a:rPr>
              <a:t>: coupler des systèmes à </a:t>
            </a:r>
            <a:r>
              <a:rPr lang="fr-FR" b="1" dirty="0" smtClean="0">
                <a:solidFill>
                  <a:srgbClr val="FF0000"/>
                </a:solidFill>
                <a:latin typeface="Calibri" charset="0"/>
              </a:rPr>
              <a:t>événements discrets </a:t>
            </a:r>
            <a:r>
              <a:rPr lang="fr-FR" dirty="0" smtClean="0">
                <a:solidFill>
                  <a:schemeClr val="tx1">
                    <a:lumMod val="65000"/>
                    <a:lumOff val="35000"/>
                  </a:schemeClr>
                </a:solidFill>
                <a:latin typeface="Calibri" charset="0"/>
              </a:rPr>
              <a:t>décrits par des fonctions de transitions d'états et des systèmes </a:t>
            </a:r>
            <a:r>
              <a:rPr lang="fr-FR" b="1" dirty="0" smtClean="0">
                <a:solidFill>
                  <a:srgbClr val="FF0000"/>
                </a:solidFill>
                <a:latin typeface="Calibri" charset="0"/>
              </a:rPr>
              <a:t>continus</a:t>
            </a:r>
            <a:r>
              <a:rPr lang="fr-FR" dirty="0" smtClean="0">
                <a:solidFill>
                  <a:schemeClr val="tx1">
                    <a:lumMod val="65000"/>
                    <a:lumOff val="35000"/>
                  </a:schemeClr>
                </a:solidFill>
                <a:latin typeface="Calibri" charset="0"/>
              </a:rPr>
              <a:t> décrits par des équations différentielles</a:t>
            </a:r>
          </a:p>
          <a:p>
            <a:endParaRPr lang="fr-FR" dirty="0" smtClean="0">
              <a:solidFill>
                <a:schemeClr val="tx1">
                  <a:lumMod val="65000"/>
                  <a:lumOff val="35000"/>
                </a:schemeClr>
              </a:solidFill>
              <a:latin typeface="Calibri" charset="0"/>
            </a:endParaRPr>
          </a:p>
        </p:txBody>
      </p:sp>
      <p:sp>
        <p:nvSpPr>
          <p:cNvPr id="49" name="Rectangle 48"/>
          <p:cNvSpPr/>
          <p:nvPr/>
        </p:nvSpPr>
        <p:spPr>
          <a:xfrm>
            <a:off x="134864" y="4208734"/>
            <a:ext cx="3429024" cy="1380506"/>
          </a:xfrm>
          <a:prstGeom prst="rect">
            <a:avLst/>
          </a:prstGeom>
        </p:spPr>
        <p:txBody>
          <a:bodyPr wrap="square">
            <a:spAutoFit/>
          </a:bodyPr>
          <a:lstStyle/>
          <a:p>
            <a:r>
              <a:rPr lang="fr-FR" b="1" dirty="0" smtClean="0">
                <a:solidFill>
                  <a:schemeClr val="tx1">
                    <a:lumMod val="65000"/>
                    <a:lumOff val="35000"/>
                  </a:schemeClr>
                </a:solidFill>
                <a:latin typeface="Calibri" charset="0"/>
              </a:rPr>
              <a:t>Principe</a:t>
            </a:r>
            <a:r>
              <a:rPr lang="fr-FR" dirty="0" smtClean="0">
                <a:solidFill>
                  <a:schemeClr val="tx1">
                    <a:lumMod val="65000"/>
                    <a:lumOff val="35000"/>
                  </a:schemeClr>
                </a:solidFill>
                <a:latin typeface="Calibri" charset="0"/>
              </a:rPr>
              <a:t>: Les interactions sont assurées à travers les </a:t>
            </a:r>
            <a:r>
              <a:rPr lang="fr-FR" b="1" dirty="0" smtClean="0">
                <a:solidFill>
                  <a:srgbClr val="FF0000"/>
                </a:solidFill>
                <a:latin typeface="Calibri" charset="0"/>
              </a:rPr>
              <a:t>ports d’entrée et de sortie</a:t>
            </a:r>
            <a:r>
              <a:rPr lang="fr-FR" dirty="0" smtClean="0">
                <a:solidFill>
                  <a:schemeClr val="tx1">
                    <a:lumMod val="65000"/>
                    <a:lumOff val="35000"/>
                  </a:schemeClr>
                </a:solidFill>
                <a:latin typeface="Calibri" charset="0"/>
              </a:rPr>
              <a:t> des modèles, ce qui favorise la modularité.    </a:t>
            </a:r>
          </a:p>
          <a:p>
            <a:endParaRPr lang="fr-FR" dirty="0">
              <a:solidFill>
                <a:schemeClr val="tx1">
                  <a:lumMod val="65000"/>
                  <a:lumOff val="35000"/>
                </a:schemeClr>
              </a:solidFill>
              <a:latin typeface="Calibri" charset="0"/>
            </a:endParaRPr>
          </a:p>
        </p:txBody>
      </p:sp>
      <p:sp>
        <p:nvSpPr>
          <p:cNvPr id="78" name="Rectangle 5"/>
          <p:cNvSpPr>
            <a:spLocks noChangeArrowheads="1"/>
          </p:cNvSpPr>
          <p:nvPr/>
        </p:nvSpPr>
        <p:spPr bwMode="auto">
          <a:xfrm>
            <a:off x="5929322" y="2276872"/>
            <a:ext cx="3214678" cy="660400"/>
          </a:xfrm>
          <a:prstGeom prst="rect">
            <a:avLst/>
          </a:prstGeom>
          <a:noFill/>
          <a:ln w="9525">
            <a:noFill/>
            <a:round/>
            <a:headEnd/>
            <a:tailEnd/>
          </a:ln>
        </p:spPr>
        <p:txBody>
          <a:bodyPr lIns="90000" tIns="45000" rIns="90000" bIns="45000"/>
          <a:lstStyle/>
          <a:p>
            <a:pPr algn="ctr" hangingPunct="1">
              <a:lnSpc>
                <a:spcPct val="100000"/>
              </a:lnSpc>
              <a:spcBef>
                <a:spcPts val="363"/>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fr-FR" b="1" dirty="0">
                <a:solidFill>
                  <a:srgbClr val="4F81BD"/>
                </a:solidFill>
                <a:latin typeface="Calibri" charset="0"/>
              </a:rPr>
              <a:t>Le modèle </a:t>
            </a:r>
            <a:r>
              <a:rPr lang="fr-FR" b="1" dirty="0" smtClean="0">
                <a:solidFill>
                  <a:srgbClr val="4F81BD"/>
                </a:solidFill>
                <a:latin typeface="Calibri" charset="0"/>
              </a:rPr>
              <a:t>HLA</a:t>
            </a:r>
            <a:endParaRPr lang="fr-FR" b="1" dirty="0">
              <a:solidFill>
                <a:srgbClr val="4F81BD"/>
              </a:solidFill>
              <a:latin typeface="Calibri" charset="0"/>
            </a:endParaRPr>
          </a:p>
          <a:p>
            <a:pPr algn="ctr">
              <a:lnSpc>
                <a:spcPct val="100000"/>
              </a:lnSpc>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fr-FR" dirty="0" smtClean="0">
                <a:solidFill>
                  <a:srgbClr val="4F81BD"/>
                </a:solidFill>
                <a:latin typeface="Calibri" charset="0"/>
                <a:cs typeface="Arial" charset="0"/>
              </a:rPr>
              <a:t>[Star, </a:t>
            </a:r>
            <a:r>
              <a:rPr lang="fr-FR" dirty="0">
                <a:solidFill>
                  <a:srgbClr val="4F81BD"/>
                </a:solidFill>
                <a:latin typeface="Calibri" charset="0"/>
                <a:cs typeface="Arial" charset="0"/>
              </a:rPr>
              <a:t>2005]</a:t>
            </a:r>
          </a:p>
        </p:txBody>
      </p:sp>
      <p:sp>
        <p:nvSpPr>
          <p:cNvPr id="80" name="Rectangle 79"/>
          <p:cNvSpPr/>
          <p:nvPr/>
        </p:nvSpPr>
        <p:spPr>
          <a:xfrm>
            <a:off x="3286116" y="5191766"/>
            <a:ext cx="5857884" cy="1122871"/>
          </a:xfrm>
          <a:prstGeom prst="rect">
            <a:avLst/>
          </a:prstGeom>
        </p:spPr>
        <p:txBody>
          <a:bodyPr wrap="square">
            <a:spAutoFit/>
          </a:bodyPr>
          <a:lstStyle/>
          <a:p>
            <a:r>
              <a:rPr lang="fr-FR" b="1" dirty="0" smtClean="0">
                <a:solidFill>
                  <a:schemeClr val="tx1">
                    <a:lumMod val="65000"/>
                    <a:lumOff val="35000"/>
                  </a:schemeClr>
                </a:solidFill>
                <a:latin typeface="Calibri" charset="0"/>
              </a:rPr>
              <a:t>But</a:t>
            </a:r>
            <a:r>
              <a:rPr lang="fr-FR" dirty="0" smtClean="0">
                <a:solidFill>
                  <a:schemeClr val="tx1">
                    <a:lumMod val="65000"/>
                    <a:lumOff val="35000"/>
                  </a:schemeClr>
                </a:solidFill>
                <a:latin typeface="Calibri" charset="0"/>
              </a:rPr>
              <a:t>: </a:t>
            </a:r>
            <a:r>
              <a:rPr lang="fr-FR" dirty="0" smtClean="0">
                <a:solidFill>
                  <a:schemeClr val="tx1">
                    <a:lumMod val="65000"/>
                    <a:lumOff val="35000"/>
                  </a:schemeClr>
                </a:solidFill>
                <a:latin typeface="Calibri" charset="0"/>
                <a:cs typeface="Arial Unicode MS" charset="0"/>
              </a:rPr>
              <a:t>Intégrer des mécanismes pour la </a:t>
            </a:r>
            <a:r>
              <a:rPr lang="fr-FR" b="1" dirty="0" smtClean="0">
                <a:solidFill>
                  <a:srgbClr val="FF0000"/>
                </a:solidFill>
                <a:latin typeface="Calibri" charset="0"/>
              </a:rPr>
              <a:t>synchronisation de simulateurs</a:t>
            </a:r>
            <a:r>
              <a:rPr lang="fr-FR" dirty="0" smtClean="0">
                <a:solidFill>
                  <a:schemeClr val="tx1">
                    <a:lumMod val="65000"/>
                    <a:lumOff val="35000"/>
                  </a:schemeClr>
                </a:solidFill>
                <a:latin typeface="Calibri" charset="0"/>
                <a:cs typeface="Arial Unicode MS" charset="0"/>
              </a:rPr>
              <a:t> dans le temps lors des échanges de données  </a:t>
            </a:r>
            <a:endParaRPr lang="fr-FR" dirty="0" smtClean="0">
              <a:solidFill>
                <a:schemeClr val="tx1">
                  <a:lumMod val="65000"/>
                  <a:lumOff val="35000"/>
                </a:schemeClr>
              </a:solidFill>
              <a:latin typeface="Calibri" charset="0"/>
            </a:endParaRPr>
          </a:p>
          <a:p>
            <a:endParaRPr lang="fr-FR" dirty="0" smtClean="0">
              <a:solidFill>
                <a:schemeClr val="tx1">
                  <a:lumMod val="65000"/>
                  <a:lumOff val="35000"/>
                </a:schemeClr>
              </a:solidFill>
              <a:latin typeface="Calibri" charset="0"/>
            </a:endParaRPr>
          </a:p>
          <a:p>
            <a:endParaRPr lang="fr-FR" dirty="0" smtClean="0">
              <a:solidFill>
                <a:schemeClr val="tx1">
                  <a:lumMod val="65000"/>
                  <a:lumOff val="35000"/>
                </a:schemeClr>
              </a:solidFill>
              <a:latin typeface="Calibri" charset="0"/>
            </a:endParaRPr>
          </a:p>
        </p:txBody>
      </p:sp>
      <p:cxnSp>
        <p:nvCxnSpPr>
          <p:cNvPr id="34" name="Connecteur droit 33"/>
          <p:cNvCxnSpPr/>
          <p:nvPr/>
        </p:nvCxnSpPr>
        <p:spPr bwMode="auto">
          <a:xfrm rot="5400000" flipH="1" flipV="1">
            <a:off x="1821637" y="1821645"/>
            <a:ext cx="4929222" cy="4429156"/>
          </a:xfrm>
          <a:prstGeom prst="line">
            <a:avLst/>
          </a:prstGeom>
          <a:solidFill>
            <a:srgbClr val="00B8FF"/>
          </a:solidFill>
          <a:ln w="25400" cap="flat" cmpd="sng" algn="ctr">
            <a:solidFill>
              <a:srgbClr val="66FF33"/>
            </a:solidFill>
            <a:prstDash val="solid"/>
            <a:round/>
            <a:headEnd type="none" w="med" len="med"/>
            <a:tailEnd type="none" w="med" len="med"/>
          </a:ln>
          <a:effectLst/>
        </p:spPr>
      </p:cxnSp>
      <p:sp>
        <p:nvSpPr>
          <p:cNvPr id="27" name="Ellipse 26"/>
          <p:cNvSpPr/>
          <p:nvPr/>
        </p:nvSpPr>
        <p:spPr>
          <a:xfrm rot="648066">
            <a:off x="3340903" y="2969808"/>
            <a:ext cx="2051818" cy="1858407"/>
          </a:xfrm>
          <a:prstGeom prst="ellipse">
            <a:avLst/>
          </a:prstGeom>
          <a:solidFill>
            <a:schemeClr val="bg1"/>
          </a:solidFill>
          <a:ln w="38100">
            <a:solidFill>
              <a:srgbClr val="66FF33"/>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rgbClr val="FF3300"/>
                </a:solidFill>
              </a:ln>
            </a:endParaRPr>
          </a:p>
        </p:txBody>
      </p:sp>
      <p:sp>
        <p:nvSpPr>
          <p:cNvPr id="33" name="ZoneTexte 32"/>
          <p:cNvSpPr txBox="1"/>
          <p:nvPr/>
        </p:nvSpPr>
        <p:spPr>
          <a:xfrm>
            <a:off x="3357554" y="3427859"/>
            <a:ext cx="2000264" cy="865237"/>
          </a:xfrm>
          <a:prstGeom prst="rect">
            <a:avLst/>
          </a:prstGeom>
          <a:noFill/>
        </p:spPr>
        <p:txBody>
          <a:bodyPr wrap="square" rtlCol="0">
            <a:spAutoFit/>
          </a:bodyPr>
          <a:lstStyle/>
          <a:p>
            <a:pPr algn="ctr"/>
            <a:r>
              <a:rPr lang="fr-FR" b="1" dirty="0" smtClean="0">
                <a:solidFill>
                  <a:srgbClr val="0070C0"/>
                </a:solidFill>
              </a:rPr>
              <a:t>Approches </a:t>
            </a:r>
          </a:p>
          <a:p>
            <a:pPr algn="ctr"/>
            <a:r>
              <a:rPr lang="fr-FR" b="1" dirty="0" smtClean="0">
                <a:solidFill>
                  <a:srgbClr val="0070C0"/>
                </a:solidFill>
              </a:rPr>
              <a:t>de couplage </a:t>
            </a:r>
          </a:p>
          <a:p>
            <a:pPr algn="ctr"/>
            <a:r>
              <a:rPr lang="fr-FR" b="1" dirty="0" smtClean="0">
                <a:solidFill>
                  <a:srgbClr val="0070C0"/>
                </a:solidFill>
              </a:rPr>
              <a:t>de modèles</a:t>
            </a:r>
            <a:endParaRPr lang="fr-FR" b="1" dirty="0">
              <a:solidFill>
                <a:srgbClr val="0070C0"/>
              </a:solidFill>
            </a:endParaRPr>
          </a:p>
        </p:txBody>
      </p:sp>
      <p:sp>
        <p:nvSpPr>
          <p:cNvPr id="28" name="Organigramme : Document 27"/>
          <p:cNvSpPr/>
          <p:nvPr/>
        </p:nvSpPr>
        <p:spPr>
          <a:xfrm>
            <a:off x="3500430" y="2708920"/>
            <a:ext cx="642942" cy="714380"/>
          </a:xfrm>
          <a:prstGeom prst="flowChartDocument">
            <a:avLst/>
          </a:prstGeom>
          <a:solidFill>
            <a:schemeClr val="tx1">
              <a:lumMod val="50000"/>
              <a:lumOff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smtClean="0"/>
              <a:t>Modèle</a:t>
            </a:r>
            <a:endParaRPr lang="fr-FR" sz="1100" dirty="0"/>
          </a:p>
        </p:txBody>
      </p:sp>
      <p:sp>
        <p:nvSpPr>
          <p:cNvPr id="29" name="Organigramme : Document 28"/>
          <p:cNvSpPr/>
          <p:nvPr/>
        </p:nvSpPr>
        <p:spPr>
          <a:xfrm>
            <a:off x="5072066" y="3286124"/>
            <a:ext cx="642942" cy="714380"/>
          </a:xfrm>
          <a:prstGeom prst="flowChartDocument">
            <a:avLst/>
          </a:prstGeom>
          <a:solidFill>
            <a:schemeClr val="tx1">
              <a:lumMod val="50000"/>
              <a:lumOff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smtClean="0"/>
              <a:t>Modèle</a:t>
            </a:r>
          </a:p>
        </p:txBody>
      </p:sp>
      <p:sp>
        <p:nvSpPr>
          <p:cNvPr id="32" name="Organigramme : Document 31"/>
          <p:cNvSpPr/>
          <p:nvPr/>
        </p:nvSpPr>
        <p:spPr>
          <a:xfrm>
            <a:off x="4000496" y="4500570"/>
            <a:ext cx="642942" cy="714380"/>
          </a:xfrm>
          <a:prstGeom prst="flowChartDocument">
            <a:avLst/>
          </a:prstGeom>
          <a:solidFill>
            <a:schemeClr val="tx1">
              <a:lumMod val="50000"/>
              <a:lumOff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smtClean="0"/>
              <a:t>Modèle</a:t>
            </a:r>
          </a:p>
        </p:txBody>
      </p:sp>
      <p:sp>
        <p:nvSpPr>
          <p:cNvPr id="81" name="Rectangle 80"/>
          <p:cNvSpPr/>
          <p:nvPr/>
        </p:nvSpPr>
        <p:spPr>
          <a:xfrm>
            <a:off x="2357422" y="5917742"/>
            <a:ext cx="6643734" cy="607602"/>
          </a:xfrm>
          <a:prstGeom prst="rect">
            <a:avLst/>
          </a:prstGeom>
        </p:spPr>
        <p:txBody>
          <a:bodyPr wrap="square">
            <a:spAutoFit/>
          </a:bodyPr>
          <a:lstStyle/>
          <a:p>
            <a:r>
              <a:rPr lang="fr-FR" b="1" dirty="0" smtClean="0">
                <a:solidFill>
                  <a:schemeClr val="tx1">
                    <a:lumMod val="65000"/>
                    <a:lumOff val="35000"/>
                  </a:schemeClr>
                </a:solidFill>
                <a:latin typeface="Calibri" charset="0"/>
              </a:rPr>
              <a:t>Principe</a:t>
            </a:r>
            <a:r>
              <a:rPr lang="fr-FR" dirty="0" smtClean="0">
                <a:solidFill>
                  <a:schemeClr val="tx1">
                    <a:lumMod val="65000"/>
                    <a:lumOff val="35000"/>
                  </a:schemeClr>
                </a:solidFill>
                <a:latin typeface="Calibri" charset="0"/>
              </a:rPr>
              <a:t>: Les simulateurs sont assimilés à des </a:t>
            </a:r>
            <a:r>
              <a:rPr lang="fr-FR" b="1" dirty="0" smtClean="0">
                <a:solidFill>
                  <a:srgbClr val="FF0000"/>
                </a:solidFill>
                <a:latin typeface="Calibri" charset="0"/>
              </a:rPr>
              <a:t>fédérés</a:t>
            </a:r>
            <a:r>
              <a:rPr lang="fr-FR" dirty="0" smtClean="0">
                <a:solidFill>
                  <a:schemeClr val="tx1">
                    <a:lumMod val="65000"/>
                    <a:lumOff val="35000"/>
                  </a:schemeClr>
                </a:solidFill>
                <a:latin typeface="Calibri" charset="0"/>
              </a:rPr>
              <a:t>. Une </a:t>
            </a:r>
            <a:r>
              <a:rPr lang="fr-FR" b="1" dirty="0" smtClean="0">
                <a:solidFill>
                  <a:srgbClr val="FF0000"/>
                </a:solidFill>
                <a:latin typeface="Calibri" charset="0"/>
              </a:rPr>
              <a:t>interface (RTI)</a:t>
            </a:r>
            <a:r>
              <a:rPr lang="fr-FR" dirty="0" smtClean="0">
                <a:solidFill>
                  <a:schemeClr val="tx1">
                    <a:lumMod val="65000"/>
                    <a:lumOff val="35000"/>
                  </a:schemeClr>
                </a:solidFill>
                <a:latin typeface="Calibri" charset="0"/>
              </a:rPr>
              <a:t> assure la synchronisation des échanges entre les fédérés</a:t>
            </a:r>
            <a:endParaRPr lang="fr-FR" dirty="0">
              <a:solidFill>
                <a:schemeClr val="tx1">
                  <a:lumMod val="65000"/>
                  <a:lumOff val="35000"/>
                </a:schemeClr>
              </a:solidFill>
            </a:endParaRPr>
          </a:p>
        </p:txBody>
      </p:sp>
      <p:pic>
        <p:nvPicPr>
          <p:cNvPr id="344065" name="Picture 1"/>
          <p:cNvPicPr>
            <a:picLocks noChangeAspect="1" noChangeArrowheads="1"/>
          </p:cNvPicPr>
          <p:nvPr/>
        </p:nvPicPr>
        <p:blipFill>
          <a:blip r:embed="rId4" cstate="print"/>
          <a:srcRect/>
          <a:stretch>
            <a:fillRect/>
          </a:stretch>
        </p:blipFill>
        <p:spPr bwMode="auto">
          <a:xfrm>
            <a:off x="3563888" y="1412776"/>
            <a:ext cx="1224136" cy="1170209"/>
          </a:xfrm>
          <a:prstGeom prst="rect">
            <a:avLst/>
          </a:prstGeom>
          <a:noFill/>
          <a:ln w="9525">
            <a:noFill/>
            <a:miter lim="800000"/>
            <a:headEnd/>
            <a:tailEnd/>
          </a:ln>
        </p:spPr>
      </p:pic>
      <p:pic>
        <p:nvPicPr>
          <p:cNvPr id="344066" name="Picture 2"/>
          <p:cNvPicPr>
            <a:picLocks noChangeAspect="1" noChangeArrowheads="1"/>
          </p:cNvPicPr>
          <p:nvPr/>
        </p:nvPicPr>
        <p:blipFill>
          <a:blip r:embed="rId5" cstate="print"/>
          <a:srcRect/>
          <a:stretch>
            <a:fillRect/>
          </a:stretch>
        </p:blipFill>
        <p:spPr bwMode="auto">
          <a:xfrm>
            <a:off x="6516216" y="2996952"/>
            <a:ext cx="2354386" cy="1793319"/>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1"/>
          <p:cNvSpPr>
            <a:spLocks noChangeShapeType="1"/>
          </p:cNvSpPr>
          <p:nvPr/>
        </p:nvSpPr>
        <p:spPr bwMode="auto">
          <a:xfrm>
            <a:off x="5572125" y="1309688"/>
            <a:ext cx="1285875" cy="1587"/>
          </a:xfrm>
          <a:prstGeom prst="line">
            <a:avLst/>
          </a:prstGeom>
          <a:noFill/>
          <a:ln w="25560">
            <a:solidFill>
              <a:srgbClr val="F79646"/>
            </a:solidFill>
            <a:prstDash val="dash"/>
            <a:round/>
            <a:headEnd type="triangle" w="med" len="med"/>
            <a:tailEnd type="triangle" w="med" len="med"/>
          </a:ln>
        </p:spPr>
        <p:txBody>
          <a:bodyPr/>
          <a:lstStyle/>
          <a:p>
            <a:endParaRPr lang="fr-FR"/>
          </a:p>
        </p:txBody>
      </p:sp>
      <p:pic>
        <p:nvPicPr>
          <p:cNvPr id="8195" name="Picture 2"/>
          <p:cNvPicPr>
            <a:picLocks noChangeAspect="1" noChangeArrowheads="1"/>
          </p:cNvPicPr>
          <p:nvPr/>
        </p:nvPicPr>
        <p:blipFill>
          <a:blip r:embed="rId3" cstate="print"/>
          <a:srcRect/>
          <a:stretch>
            <a:fillRect/>
          </a:stretch>
        </p:blipFill>
        <p:spPr bwMode="auto">
          <a:xfrm>
            <a:off x="0" y="0"/>
            <a:ext cx="9144000" cy="1357313"/>
          </a:xfrm>
          <a:prstGeom prst="rect">
            <a:avLst/>
          </a:prstGeom>
          <a:noFill/>
          <a:ln w="9525">
            <a:noFill/>
            <a:round/>
            <a:headEnd/>
            <a:tailEnd/>
          </a:ln>
        </p:spPr>
      </p:pic>
      <p:sp>
        <p:nvSpPr>
          <p:cNvPr id="8198" name="Text Box 5"/>
          <p:cNvSpPr txBox="1">
            <a:spLocks noChangeArrowheads="1"/>
          </p:cNvSpPr>
          <p:nvPr/>
        </p:nvSpPr>
        <p:spPr bwMode="auto">
          <a:xfrm>
            <a:off x="7010400" y="6286520"/>
            <a:ext cx="2133600" cy="365125"/>
          </a:xfrm>
          <a:prstGeom prst="rect">
            <a:avLst/>
          </a:prstGeom>
          <a:noFill/>
          <a:ln w="9525">
            <a:noFill/>
            <a:round/>
            <a:headEnd/>
            <a:tailEnd/>
          </a:ln>
        </p:spPr>
        <p:txBody>
          <a:bodyPr lIns="90000" tIns="45000" rIns="90000" bIns="45000"/>
          <a:lstStyle/>
          <a:p>
            <a:pPr algn="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DF544AC6-3209-4F5A-88F1-8AB2FD52237A}" type="slidenum">
              <a:rPr lang="fr-FR">
                <a:solidFill>
                  <a:srgbClr val="000000"/>
                </a:solidFill>
                <a:latin typeface="Calibri" charset="0"/>
                <a:cs typeface="Arial Unicode MS" charset="0"/>
              </a:rPr>
              <a:pPr algn="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15</a:t>
            </a:fld>
            <a:endParaRPr lang="fr-FR" dirty="0">
              <a:solidFill>
                <a:srgbClr val="000000"/>
              </a:solidFill>
              <a:latin typeface="Calibri" charset="0"/>
              <a:cs typeface="Arial Unicode MS" charset="0"/>
            </a:endParaRPr>
          </a:p>
        </p:txBody>
      </p:sp>
      <p:cxnSp>
        <p:nvCxnSpPr>
          <p:cNvPr id="34" name="Connecteur droit 33"/>
          <p:cNvCxnSpPr/>
          <p:nvPr/>
        </p:nvCxnSpPr>
        <p:spPr bwMode="auto">
          <a:xfrm rot="5400000" flipH="1" flipV="1">
            <a:off x="1821637" y="1821645"/>
            <a:ext cx="4929222" cy="4429156"/>
          </a:xfrm>
          <a:prstGeom prst="line">
            <a:avLst/>
          </a:prstGeom>
          <a:solidFill>
            <a:srgbClr val="00B8FF"/>
          </a:solidFill>
          <a:ln w="25400" cap="flat" cmpd="sng" algn="ctr">
            <a:solidFill>
              <a:srgbClr val="66FF33"/>
            </a:solidFill>
            <a:prstDash val="solid"/>
            <a:round/>
            <a:headEnd type="none" w="med" len="med"/>
            <a:tailEnd type="none" w="med" len="med"/>
          </a:ln>
          <a:effectLst/>
        </p:spPr>
      </p:cxnSp>
      <p:sp>
        <p:nvSpPr>
          <p:cNvPr id="27" name="Ellipse 26"/>
          <p:cNvSpPr/>
          <p:nvPr/>
        </p:nvSpPr>
        <p:spPr>
          <a:xfrm rot="648066">
            <a:off x="3340903" y="2969808"/>
            <a:ext cx="2051818" cy="1858407"/>
          </a:xfrm>
          <a:prstGeom prst="ellipse">
            <a:avLst/>
          </a:prstGeom>
          <a:solidFill>
            <a:schemeClr val="bg1"/>
          </a:solidFill>
          <a:ln w="38100">
            <a:solidFill>
              <a:srgbClr val="66FF33"/>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rgbClr val="FF3300"/>
                </a:solidFill>
              </a:ln>
            </a:endParaRPr>
          </a:p>
        </p:txBody>
      </p:sp>
      <p:sp>
        <p:nvSpPr>
          <p:cNvPr id="33" name="ZoneTexte 32"/>
          <p:cNvSpPr txBox="1"/>
          <p:nvPr/>
        </p:nvSpPr>
        <p:spPr>
          <a:xfrm>
            <a:off x="3357554" y="3377699"/>
            <a:ext cx="2000264" cy="1122871"/>
          </a:xfrm>
          <a:prstGeom prst="rect">
            <a:avLst/>
          </a:prstGeom>
          <a:noFill/>
        </p:spPr>
        <p:txBody>
          <a:bodyPr wrap="square" rtlCol="0">
            <a:spAutoFit/>
          </a:bodyPr>
          <a:lstStyle/>
          <a:p>
            <a:pPr algn="ctr"/>
            <a:r>
              <a:rPr lang="fr-FR" b="1" dirty="0" smtClean="0">
                <a:solidFill>
                  <a:srgbClr val="0070C0"/>
                </a:solidFill>
              </a:rPr>
              <a:t>Approches </a:t>
            </a:r>
          </a:p>
          <a:p>
            <a:pPr algn="ctr"/>
            <a:r>
              <a:rPr lang="fr-FR" b="1" dirty="0" smtClean="0">
                <a:solidFill>
                  <a:srgbClr val="0070C0"/>
                </a:solidFill>
              </a:rPr>
              <a:t>de couplage </a:t>
            </a:r>
          </a:p>
          <a:p>
            <a:pPr algn="ctr"/>
            <a:r>
              <a:rPr lang="fr-FR" b="1" dirty="0" smtClean="0">
                <a:solidFill>
                  <a:srgbClr val="0070C0"/>
                </a:solidFill>
              </a:rPr>
              <a:t>de modèles spatiaux</a:t>
            </a:r>
            <a:endParaRPr lang="fr-FR" b="1" dirty="0">
              <a:solidFill>
                <a:srgbClr val="0070C0"/>
              </a:solidFill>
            </a:endParaRPr>
          </a:p>
        </p:txBody>
      </p:sp>
      <p:sp>
        <p:nvSpPr>
          <p:cNvPr id="28" name="Organigramme : Document 27"/>
          <p:cNvSpPr/>
          <p:nvPr/>
        </p:nvSpPr>
        <p:spPr>
          <a:xfrm>
            <a:off x="3500430" y="2708920"/>
            <a:ext cx="642942" cy="714380"/>
          </a:xfrm>
          <a:prstGeom prst="flowChartDocument">
            <a:avLst/>
          </a:prstGeom>
          <a:solidFill>
            <a:schemeClr val="tx1">
              <a:lumMod val="50000"/>
              <a:lumOff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smtClean="0"/>
              <a:t>Modèle</a:t>
            </a:r>
            <a:endParaRPr lang="fr-FR" sz="1100" dirty="0"/>
          </a:p>
        </p:txBody>
      </p:sp>
      <p:sp>
        <p:nvSpPr>
          <p:cNvPr id="29" name="Organigramme : Document 28"/>
          <p:cNvSpPr/>
          <p:nvPr/>
        </p:nvSpPr>
        <p:spPr>
          <a:xfrm>
            <a:off x="5072066" y="3286124"/>
            <a:ext cx="642942" cy="714380"/>
          </a:xfrm>
          <a:prstGeom prst="flowChartDocument">
            <a:avLst/>
          </a:prstGeom>
          <a:solidFill>
            <a:schemeClr val="tx1">
              <a:lumMod val="50000"/>
              <a:lumOff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smtClean="0"/>
              <a:t>Modèle</a:t>
            </a:r>
          </a:p>
        </p:txBody>
      </p:sp>
      <p:sp>
        <p:nvSpPr>
          <p:cNvPr id="32" name="Organigramme : Document 31"/>
          <p:cNvSpPr/>
          <p:nvPr/>
        </p:nvSpPr>
        <p:spPr>
          <a:xfrm>
            <a:off x="4000496" y="4500570"/>
            <a:ext cx="642942" cy="714380"/>
          </a:xfrm>
          <a:prstGeom prst="flowChartDocument">
            <a:avLst/>
          </a:prstGeom>
          <a:solidFill>
            <a:schemeClr val="tx1">
              <a:lumMod val="50000"/>
              <a:lumOff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smtClean="0"/>
              <a:t>Modèle</a:t>
            </a:r>
          </a:p>
        </p:txBody>
      </p:sp>
      <p:sp>
        <p:nvSpPr>
          <p:cNvPr id="20" name="Rectangle 5"/>
          <p:cNvSpPr>
            <a:spLocks noChangeArrowheads="1"/>
          </p:cNvSpPr>
          <p:nvPr/>
        </p:nvSpPr>
        <p:spPr bwMode="auto">
          <a:xfrm>
            <a:off x="-32" y="1411278"/>
            <a:ext cx="4500562" cy="660400"/>
          </a:xfrm>
          <a:prstGeom prst="rect">
            <a:avLst/>
          </a:prstGeom>
          <a:noFill/>
          <a:ln w="9525">
            <a:noFill/>
            <a:round/>
            <a:headEnd/>
            <a:tailEnd/>
          </a:ln>
        </p:spPr>
        <p:txBody>
          <a:bodyPr lIns="90000" tIns="45000" rIns="90000" bIns="45000"/>
          <a:lstStyle/>
          <a:p>
            <a:pPr algn="ctr" hangingPunct="1">
              <a:lnSpc>
                <a:spcPct val="100000"/>
              </a:lnSpc>
              <a:spcBef>
                <a:spcPts val="363"/>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fr-FR" b="1" dirty="0">
                <a:solidFill>
                  <a:srgbClr val="4F81BD"/>
                </a:solidFill>
                <a:latin typeface="Calibri" charset="0"/>
              </a:rPr>
              <a:t>Le modèle </a:t>
            </a:r>
            <a:r>
              <a:rPr lang="fr-FR" b="1" dirty="0" err="1">
                <a:solidFill>
                  <a:srgbClr val="4F81BD"/>
                </a:solidFill>
                <a:latin typeface="Calibri" charset="0"/>
              </a:rPr>
              <a:t>Urbansim</a:t>
            </a:r>
            <a:endParaRPr lang="fr-FR" b="1" dirty="0">
              <a:solidFill>
                <a:srgbClr val="4F81BD"/>
              </a:solidFill>
              <a:latin typeface="Calibri" charset="0"/>
            </a:endParaRPr>
          </a:p>
          <a:p>
            <a:pPr algn="ctr">
              <a:lnSpc>
                <a:spcPct val="100000"/>
              </a:lnSpc>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fr-FR" dirty="0">
                <a:solidFill>
                  <a:srgbClr val="4F81BD"/>
                </a:solidFill>
                <a:latin typeface="Calibri" charset="0"/>
              </a:rPr>
              <a:t>[WAD, 2002], [Nic, 2007], [DEY&amp;NIC, 2005]</a:t>
            </a:r>
          </a:p>
        </p:txBody>
      </p:sp>
      <p:sp>
        <p:nvSpPr>
          <p:cNvPr id="21" name="Rectangle 20"/>
          <p:cNvSpPr/>
          <p:nvPr/>
        </p:nvSpPr>
        <p:spPr>
          <a:xfrm>
            <a:off x="142844" y="2806195"/>
            <a:ext cx="3214710" cy="1122871"/>
          </a:xfrm>
          <a:prstGeom prst="rect">
            <a:avLst/>
          </a:prstGeom>
        </p:spPr>
        <p:txBody>
          <a:bodyPr wrap="square">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b="1" dirty="0" smtClean="0">
                <a:solidFill>
                  <a:schemeClr val="tx1">
                    <a:lumMod val="65000"/>
                    <a:lumOff val="35000"/>
                  </a:schemeClr>
                </a:solidFill>
                <a:latin typeface="Calibri" charset="0"/>
              </a:rPr>
              <a:t>But</a:t>
            </a:r>
            <a:r>
              <a:rPr lang="fr-FR" dirty="0" smtClean="0">
                <a:solidFill>
                  <a:schemeClr val="tx1">
                    <a:lumMod val="65000"/>
                    <a:lumOff val="35000"/>
                  </a:schemeClr>
                </a:solidFill>
                <a:latin typeface="Calibri" charset="0"/>
              </a:rPr>
              <a:t> : lier la planification de l’occupation de l’espace aux </a:t>
            </a:r>
            <a:r>
              <a:rPr lang="fr-FR" b="1" dirty="0" smtClean="0">
                <a:solidFill>
                  <a:srgbClr val="FF0000"/>
                </a:solidFill>
                <a:latin typeface="Calibri" charset="0"/>
              </a:rPr>
              <a:t>transports</a:t>
            </a:r>
            <a:r>
              <a:rPr lang="fr-FR" dirty="0" smtClean="0">
                <a:solidFill>
                  <a:schemeClr val="tx1">
                    <a:lumMod val="65000"/>
                    <a:lumOff val="35000"/>
                  </a:schemeClr>
                </a:solidFill>
                <a:latin typeface="Calibri" charset="0"/>
              </a:rPr>
              <a:t> et contrôler ses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dirty="0" smtClean="0">
                <a:solidFill>
                  <a:schemeClr val="tx1">
                    <a:lumMod val="65000"/>
                    <a:lumOff val="35000"/>
                  </a:schemeClr>
                </a:solidFill>
                <a:latin typeface="Calibri" charset="0"/>
              </a:rPr>
              <a:t>effets sur l’environnement  </a:t>
            </a:r>
            <a:endParaRPr lang="fr-FR" dirty="0">
              <a:solidFill>
                <a:schemeClr val="tx1">
                  <a:lumMod val="65000"/>
                  <a:lumOff val="35000"/>
                </a:schemeClr>
              </a:solidFill>
              <a:latin typeface="Calibri" charset="0"/>
            </a:endParaRPr>
          </a:p>
        </p:txBody>
      </p:sp>
      <p:pic>
        <p:nvPicPr>
          <p:cNvPr id="22" name="Picture 6"/>
          <p:cNvPicPr>
            <a:picLocks noChangeAspect="1" noChangeArrowheads="1"/>
          </p:cNvPicPr>
          <p:nvPr/>
        </p:nvPicPr>
        <p:blipFill>
          <a:blip r:embed="rId4" cstate="print"/>
          <a:srcRect/>
          <a:stretch>
            <a:fillRect/>
          </a:stretch>
        </p:blipFill>
        <p:spPr bwMode="auto">
          <a:xfrm>
            <a:off x="2714612" y="2000240"/>
            <a:ext cx="2780546" cy="857256"/>
          </a:xfrm>
          <a:prstGeom prst="rect">
            <a:avLst/>
          </a:prstGeom>
          <a:noFill/>
          <a:ln w="9525">
            <a:noFill/>
            <a:round/>
            <a:headEnd/>
            <a:tailEnd/>
          </a:ln>
        </p:spPr>
      </p:pic>
      <p:sp>
        <p:nvSpPr>
          <p:cNvPr id="23" name="Rectangle 22"/>
          <p:cNvSpPr/>
          <p:nvPr/>
        </p:nvSpPr>
        <p:spPr>
          <a:xfrm>
            <a:off x="142844" y="3905882"/>
            <a:ext cx="3500462" cy="1380506"/>
          </a:xfrm>
          <a:prstGeom prst="rect">
            <a:avLst/>
          </a:prstGeom>
        </p:spPr>
        <p:txBody>
          <a:bodyPr wrap="square">
            <a:spAutoFit/>
          </a:bodyPr>
          <a:lstStyle/>
          <a:p>
            <a:r>
              <a:rPr lang="fr-FR" b="1" dirty="0" smtClean="0">
                <a:solidFill>
                  <a:schemeClr val="tx1">
                    <a:lumMod val="65000"/>
                    <a:lumOff val="35000"/>
                  </a:schemeClr>
                </a:solidFill>
                <a:latin typeface="Calibri" charset="0"/>
              </a:rPr>
              <a:t>Principe</a:t>
            </a:r>
            <a:r>
              <a:rPr lang="fr-FR" dirty="0" smtClean="0">
                <a:solidFill>
                  <a:schemeClr val="tx1">
                    <a:lumMod val="65000"/>
                    <a:lumOff val="35000"/>
                  </a:schemeClr>
                </a:solidFill>
                <a:latin typeface="Calibri" charset="0"/>
              </a:rPr>
              <a:t>: utilisation d’un </a:t>
            </a:r>
            <a:r>
              <a:rPr lang="fr-FR" b="1" dirty="0" smtClean="0">
                <a:solidFill>
                  <a:srgbClr val="FF0000"/>
                </a:solidFill>
                <a:latin typeface="Calibri" charset="0"/>
              </a:rPr>
              <a:t>module de coordination</a:t>
            </a:r>
            <a:r>
              <a:rPr lang="fr-FR" dirty="0" smtClean="0">
                <a:solidFill>
                  <a:schemeClr val="tx1">
                    <a:lumMod val="65000"/>
                    <a:lumOff val="35000"/>
                  </a:schemeClr>
                </a:solidFill>
                <a:latin typeface="Calibri" charset="0"/>
              </a:rPr>
              <a:t> pour assurer l’organisation des échanges entre les différents autres modèles</a:t>
            </a:r>
          </a:p>
          <a:p>
            <a:endParaRPr lang="fr-FR" dirty="0">
              <a:solidFill>
                <a:schemeClr val="tx1">
                  <a:lumMod val="65000"/>
                  <a:lumOff val="35000"/>
                </a:schemeClr>
              </a:solidFill>
            </a:endParaRPr>
          </a:p>
        </p:txBody>
      </p:sp>
      <p:sp>
        <p:nvSpPr>
          <p:cNvPr id="24" name="Rectangle 23"/>
          <p:cNvSpPr/>
          <p:nvPr/>
        </p:nvSpPr>
        <p:spPr>
          <a:xfrm>
            <a:off x="3071802" y="5286388"/>
            <a:ext cx="5429288" cy="865237"/>
          </a:xfrm>
          <a:prstGeom prst="rect">
            <a:avLst/>
          </a:prstGeom>
        </p:spPr>
        <p:txBody>
          <a:bodyPr wrap="square">
            <a:spAutoFit/>
          </a:bodyPr>
          <a:lstStyle/>
          <a:p>
            <a:r>
              <a:rPr lang="fr-FR" b="1" dirty="0" smtClean="0">
                <a:solidFill>
                  <a:schemeClr val="tx1">
                    <a:lumMod val="65000"/>
                    <a:lumOff val="35000"/>
                  </a:schemeClr>
                </a:solidFill>
                <a:latin typeface="Calibri" charset="0"/>
              </a:rPr>
              <a:t>But:</a:t>
            </a:r>
            <a:r>
              <a:rPr lang="fr-FR" dirty="0" smtClean="0">
                <a:solidFill>
                  <a:schemeClr val="tx1">
                    <a:lumMod val="65000"/>
                    <a:lumOff val="35000"/>
                  </a:schemeClr>
                </a:solidFill>
                <a:latin typeface="Calibri" charset="0"/>
              </a:rPr>
              <a:t> simuler la dynamique du </a:t>
            </a:r>
            <a:r>
              <a:rPr lang="fr-FR" b="1" dirty="0" smtClean="0">
                <a:solidFill>
                  <a:srgbClr val="FF0000"/>
                </a:solidFill>
                <a:latin typeface="Calibri" charset="0"/>
              </a:rPr>
              <a:t>mode d’occupation des sols </a:t>
            </a:r>
            <a:r>
              <a:rPr lang="fr-FR" dirty="0" smtClean="0">
                <a:solidFill>
                  <a:schemeClr val="tx1">
                    <a:lumMod val="65000"/>
                    <a:lumOff val="35000"/>
                  </a:schemeClr>
                </a:solidFill>
                <a:latin typeface="Calibri" charset="0"/>
              </a:rPr>
              <a:t>en fonction de l’évolution </a:t>
            </a:r>
            <a:r>
              <a:rPr lang="fr-FR" b="1" dirty="0" smtClean="0">
                <a:solidFill>
                  <a:srgbClr val="FF0000"/>
                </a:solidFill>
                <a:latin typeface="Calibri" charset="0"/>
              </a:rPr>
              <a:t>démographique</a:t>
            </a:r>
          </a:p>
          <a:p>
            <a:endParaRPr lang="fr-FR" b="1" dirty="0" smtClean="0">
              <a:solidFill>
                <a:schemeClr val="tx1">
                  <a:lumMod val="65000"/>
                  <a:lumOff val="35000"/>
                </a:schemeClr>
              </a:solidFill>
              <a:latin typeface="Calibri" charset="0"/>
            </a:endParaRPr>
          </a:p>
        </p:txBody>
      </p:sp>
      <p:sp>
        <p:nvSpPr>
          <p:cNvPr id="25" name="Rectangle 5"/>
          <p:cNvSpPr>
            <a:spLocks noChangeArrowheads="1"/>
          </p:cNvSpPr>
          <p:nvPr/>
        </p:nvSpPr>
        <p:spPr bwMode="auto">
          <a:xfrm>
            <a:off x="4929190" y="4214818"/>
            <a:ext cx="2428860" cy="660400"/>
          </a:xfrm>
          <a:prstGeom prst="rect">
            <a:avLst/>
          </a:prstGeom>
          <a:noFill/>
          <a:ln w="9525">
            <a:noFill/>
            <a:round/>
            <a:headEnd/>
            <a:tailEnd/>
          </a:ln>
        </p:spPr>
        <p:txBody>
          <a:bodyPr lIns="90000" tIns="45000" rIns="90000" bIns="45000"/>
          <a:lstStyle/>
          <a:p>
            <a:pPr algn="ctr" hangingPunct="1">
              <a:lnSpc>
                <a:spcPct val="100000"/>
              </a:lnSpc>
              <a:spcBef>
                <a:spcPts val="363"/>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fr-FR" b="1" dirty="0">
                <a:solidFill>
                  <a:srgbClr val="4F81BD"/>
                </a:solidFill>
                <a:latin typeface="Calibri" charset="0"/>
              </a:rPr>
              <a:t>Le modèle DS</a:t>
            </a:r>
          </a:p>
          <a:p>
            <a:pPr algn="ctr" hangingPunct="1">
              <a:lnSpc>
                <a:spcPct val="100000"/>
              </a:lnSpc>
              <a:spcBef>
                <a:spcPts val="363"/>
              </a:spcBef>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fr-FR" dirty="0">
                <a:solidFill>
                  <a:srgbClr val="4F81BD"/>
                </a:solidFill>
                <a:latin typeface="Calibri" charset="0"/>
              </a:rPr>
              <a:t>[DAV&amp;Alt, 2007]</a:t>
            </a:r>
          </a:p>
          <a:p>
            <a:pPr algn="ctr" hangingPunct="1">
              <a:lnSpc>
                <a:spcPct val="100000"/>
              </a:lnSpc>
              <a:spcBef>
                <a:spcPts val="363"/>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lang="fr-FR" b="1" dirty="0">
              <a:solidFill>
                <a:srgbClr val="4F81BD"/>
              </a:solidFill>
              <a:latin typeface="Calibri" charset="0"/>
            </a:endParaRPr>
          </a:p>
          <a:p>
            <a:pPr algn="ctr" hangingPunct="1">
              <a:lnSpc>
                <a:spcPct val="100000"/>
              </a:lnSpc>
              <a:spcBef>
                <a:spcPts val="363"/>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lang="fr-FR" b="1" dirty="0">
              <a:solidFill>
                <a:srgbClr val="4F81BD"/>
              </a:solidFill>
              <a:latin typeface="Calibri" charset="0"/>
            </a:endParaRPr>
          </a:p>
        </p:txBody>
      </p:sp>
      <p:pic>
        <p:nvPicPr>
          <p:cNvPr id="30" name="Picture 2"/>
          <p:cNvPicPr>
            <a:picLocks noChangeAspect="1" noChangeArrowheads="1"/>
          </p:cNvPicPr>
          <p:nvPr/>
        </p:nvPicPr>
        <p:blipFill>
          <a:blip r:embed="rId5" cstate="print"/>
          <a:srcRect/>
          <a:stretch>
            <a:fillRect/>
          </a:stretch>
        </p:blipFill>
        <p:spPr bwMode="auto">
          <a:xfrm>
            <a:off x="6929454" y="4286256"/>
            <a:ext cx="2050561" cy="1000132"/>
          </a:xfrm>
          <a:prstGeom prst="rect">
            <a:avLst/>
          </a:prstGeom>
          <a:noFill/>
          <a:ln w="9525">
            <a:noFill/>
            <a:miter lim="800000"/>
            <a:headEnd/>
            <a:tailEnd/>
          </a:ln>
        </p:spPr>
      </p:pic>
      <p:sp>
        <p:nvSpPr>
          <p:cNvPr id="31" name="Rectangle 30"/>
          <p:cNvSpPr/>
          <p:nvPr/>
        </p:nvSpPr>
        <p:spPr>
          <a:xfrm>
            <a:off x="3071802" y="5893232"/>
            <a:ext cx="5357850" cy="607602"/>
          </a:xfrm>
          <a:prstGeom prst="rect">
            <a:avLst/>
          </a:prstGeom>
        </p:spPr>
        <p:txBody>
          <a:bodyPr wrap="square">
            <a:spAutoFit/>
          </a:bodyPr>
          <a:lstStyle/>
          <a:p>
            <a:r>
              <a:rPr lang="fr-FR" b="1" dirty="0" smtClean="0">
                <a:solidFill>
                  <a:schemeClr val="tx1">
                    <a:lumMod val="65000"/>
                    <a:lumOff val="35000"/>
                  </a:schemeClr>
                </a:solidFill>
                <a:latin typeface="Calibri" charset="0"/>
              </a:rPr>
              <a:t>Principe</a:t>
            </a:r>
            <a:r>
              <a:rPr lang="fr-FR" dirty="0" smtClean="0">
                <a:solidFill>
                  <a:schemeClr val="tx1">
                    <a:lumMod val="65000"/>
                    <a:lumOff val="35000"/>
                  </a:schemeClr>
                </a:solidFill>
                <a:latin typeface="Calibri" charset="0"/>
              </a:rPr>
              <a:t>: le couplage se fait à travers </a:t>
            </a:r>
            <a:r>
              <a:rPr lang="fr-FR" b="1" dirty="0" smtClean="0">
                <a:solidFill>
                  <a:srgbClr val="FF0000"/>
                </a:solidFill>
                <a:latin typeface="Calibri" charset="0"/>
              </a:rPr>
              <a:t>l’environnement</a:t>
            </a:r>
            <a:r>
              <a:rPr lang="fr-FR" dirty="0" smtClean="0">
                <a:solidFill>
                  <a:schemeClr val="tx1">
                    <a:lumMod val="65000"/>
                    <a:lumOff val="35000"/>
                  </a:schemeClr>
                </a:solidFill>
                <a:latin typeface="Calibri" charset="0"/>
              </a:rPr>
              <a:t> </a:t>
            </a:r>
          </a:p>
          <a:p>
            <a:r>
              <a:rPr lang="fr-FR" dirty="0" smtClean="0">
                <a:solidFill>
                  <a:schemeClr val="tx1">
                    <a:lumMod val="65000"/>
                    <a:lumOff val="35000"/>
                  </a:schemeClr>
                </a:solidFill>
                <a:latin typeface="Calibri" charset="0"/>
              </a:rPr>
              <a:t>en utilisant des agents superviseurs</a:t>
            </a:r>
          </a:p>
        </p:txBody>
      </p:sp>
      <p:sp>
        <p:nvSpPr>
          <p:cNvPr id="35" name="Rectangle 3"/>
          <p:cNvSpPr>
            <a:spLocks noChangeArrowheads="1"/>
          </p:cNvSpPr>
          <p:nvPr/>
        </p:nvSpPr>
        <p:spPr bwMode="auto">
          <a:xfrm>
            <a:off x="0" y="714356"/>
            <a:ext cx="9144000" cy="571481"/>
          </a:xfrm>
          <a:prstGeom prst="rect">
            <a:avLst/>
          </a:prstGeom>
          <a:noFill/>
          <a:ln w="9525">
            <a:noFill/>
            <a:round/>
            <a:headEnd/>
            <a:tailEnd/>
          </a:ln>
        </p:spPr>
        <p:txBody>
          <a:bodyPr anchor="ctr"/>
          <a:lstStyle/>
          <a:p>
            <a:pPr algn="ctr">
              <a:lnSpc>
                <a:spcPct val="100000"/>
              </a:lnSpc>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4400" b="1" dirty="0" smtClean="0">
                <a:solidFill>
                  <a:srgbClr val="FFFFFF"/>
                </a:solidFill>
                <a:latin typeface="Calibri" charset="0"/>
              </a:rPr>
              <a:t> Les approches de couplage</a:t>
            </a:r>
          </a:p>
          <a:p>
            <a:pPr algn="ct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4000" b="1" dirty="0">
              <a:solidFill>
                <a:srgbClr val="FFFFFF"/>
              </a:solidFill>
              <a:latin typeface="Calibri" charset="0"/>
            </a:endParaRP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Line 1"/>
          <p:cNvSpPr>
            <a:spLocks noChangeShapeType="1"/>
          </p:cNvSpPr>
          <p:nvPr/>
        </p:nvSpPr>
        <p:spPr bwMode="auto">
          <a:xfrm>
            <a:off x="5572125" y="1309688"/>
            <a:ext cx="1285875" cy="1587"/>
          </a:xfrm>
          <a:prstGeom prst="line">
            <a:avLst/>
          </a:prstGeom>
          <a:noFill/>
          <a:ln w="25560">
            <a:solidFill>
              <a:srgbClr val="F79646"/>
            </a:solidFill>
            <a:prstDash val="dash"/>
            <a:round/>
            <a:headEnd type="triangle" w="med" len="med"/>
            <a:tailEnd type="triangle" w="med" len="med"/>
          </a:ln>
        </p:spPr>
        <p:txBody>
          <a:bodyPr/>
          <a:lstStyle/>
          <a:p>
            <a:endParaRPr lang="fr-FR"/>
          </a:p>
        </p:txBody>
      </p:sp>
      <p:pic>
        <p:nvPicPr>
          <p:cNvPr id="7171" name="Picture 2"/>
          <p:cNvPicPr>
            <a:picLocks noChangeAspect="1" noChangeArrowheads="1"/>
          </p:cNvPicPr>
          <p:nvPr/>
        </p:nvPicPr>
        <p:blipFill>
          <a:blip r:embed="rId3" cstate="print"/>
          <a:srcRect/>
          <a:stretch>
            <a:fillRect/>
          </a:stretch>
        </p:blipFill>
        <p:spPr bwMode="auto">
          <a:xfrm>
            <a:off x="0" y="0"/>
            <a:ext cx="9144000" cy="1357313"/>
          </a:xfrm>
          <a:prstGeom prst="rect">
            <a:avLst/>
          </a:prstGeom>
          <a:noFill/>
          <a:ln w="9525">
            <a:noFill/>
            <a:round/>
            <a:headEnd/>
            <a:tailEnd/>
          </a:ln>
        </p:spPr>
      </p:pic>
      <p:sp>
        <p:nvSpPr>
          <p:cNvPr id="7173" name="Rectangle 4"/>
          <p:cNvSpPr>
            <a:spLocks noChangeArrowheads="1"/>
          </p:cNvSpPr>
          <p:nvPr/>
        </p:nvSpPr>
        <p:spPr bwMode="auto">
          <a:xfrm>
            <a:off x="1000100" y="2500306"/>
            <a:ext cx="6929486" cy="1014209"/>
          </a:xfrm>
          <a:prstGeom prst="rect">
            <a:avLst/>
          </a:prstGeom>
          <a:noFill/>
          <a:ln w="9525">
            <a:noFill/>
            <a:round/>
            <a:headEnd/>
            <a:tailEnd/>
          </a:ln>
        </p:spPr>
        <p:txBody>
          <a:bodyPr wrap="square" lIns="90000" tIns="45000" rIns="90000" bIns="45000">
            <a:spAutoFit/>
          </a:bodyPr>
          <a:lstStyle/>
          <a:p>
            <a:pPr algn="just">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sz="2000" b="1" dirty="0" smtClean="0">
                <a:solidFill>
                  <a:srgbClr val="808080"/>
                </a:solidFill>
                <a:latin typeface="Calibri" charset="0"/>
              </a:rPr>
              <a:t>Ces approches sont généralement </a:t>
            </a:r>
            <a:r>
              <a:rPr lang="fr-FR" sz="2000" b="1" dirty="0" smtClean="0">
                <a:solidFill>
                  <a:srgbClr val="FF0000"/>
                </a:solidFill>
                <a:latin typeface="Calibri" charset="0"/>
              </a:rPr>
              <a:t>peu génériques </a:t>
            </a:r>
            <a:r>
              <a:rPr lang="fr-FR" sz="2000" b="1" dirty="0" smtClean="0">
                <a:solidFill>
                  <a:srgbClr val="808080"/>
                </a:solidFill>
                <a:latin typeface="Calibri" charset="0"/>
              </a:rPr>
              <a:t>et </a:t>
            </a:r>
            <a:r>
              <a:rPr lang="fr-FR" sz="2000" b="1" dirty="0" smtClean="0">
                <a:solidFill>
                  <a:srgbClr val="808080"/>
                </a:solidFill>
                <a:latin typeface="Calibri" charset="0"/>
              </a:rPr>
              <a:t>difficiles  </a:t>
            </a:r>
            <a:r>
              <a:rPr lang="fr-FR" sz="2000" b="1" dirty="0" smtClean="0">
                <a:solidFill>
                  <a:srgbClr val="808080"/>
                </a:solidFill>
                <a:latin typeface="Calibri" charset="0"/>
              </a:rPr>
              <a:t>à ré-implémenter dans </a:t>
            </a:r>
            <a:r>
              <a:rPr lang="fr-FR" sz="2000" b="1" dirty="0" smtClean="0">
                <a:solidFill>
                  <a:srgbClr val="FF0000"/>
                </a:solidFill>
                <a:latin typeface="Calibri" charset="0"/>
              </a:rPr>
              <a:t>un autre contexte </a:t>
            </a:r>
            <a:endParaRPr lang="fr-FR" sz="2000" b="1" dirty="0">
              <a:solidFill>
                <a:srgbClr val="FF0000"/>
              </a:solidFill>
              <a:latin typeface="Calibri" charset="0"/>
            </a:endParaRPr>
          </a:p>
          <a:p>
            <a:pPr algn="just">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endParaRPr lang="fr-FR" sz="2000" dirty="0">
              <a:solidFill>
                <a:srgbClr val="808080"/>
              </a:solidFill>
              <a:latin typeface="Calibri" charset="0"/>
            </a:endParaRPr>
          </a:p>
        </p:txBody>
      </p:sp>
      <p:sp>
        <p:nvSpPr>
          <p:cNvPr id="7174" name="Text Box 5"/>
          <p:cNvSpPr txBox="1">
            <a:spLocks noChangeArrowheads="1"/>
          </p:cNvSpPr>
          <p:nvPr/>
        </p:nvSpPr>
        <p:spPr bwMode="auto">
          <a:xfrm>
            <a:off x="6553200" y="6356350"/>
            <a:ext cx="2133600" cy="365125"/>
          </a:xfrm>
          <a:prstGeom prst="rect">
            <a:avLst/>
          </a:prstGeom>
          <a:noFill/>
          <a:ln w="9525">
            <a:noFill/>
            <a:round/>
            <a:headEnd/>
            <a:tailEnd/>
          </a:ln>
        </p:spPr>
        <p:txBody>
          <a:bodyPr lIns="90000" tIns="45000" rIns="90000" bIns="4500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3B445EF-D9B2-4DB3-AC76-853323A0A4A5}" type="slidenum">
              <a:rPr lang="fr-FR">
                <a:solidFill>
                  <a:srgbClr val="000000"/>
                </a:solidFill>
                <a:latin typeface="Calibri" charset="0"/>
                <a:cs typeface="Arial Unicode MS" charset="0"/>
              </a:rPr>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16</a:t>
            </a:fld>
            <a:endParaRPr lang="fr-FR">
              <a:solidFill>
                <a:srgbClr val="000000"/>
              </a:solidFill>
              <a:latin typeface="Calibri" charset="0"/>
              <a:cs typeface="Arial Unicode MS" charset="0"/>
            </a:endParaRPr>
          </a:p>
        </p:txBody>
      </p:sp>
      <p:sp>
        <p:nvSpPr>
          <p:cNvPr id="7175" name="Rectangle 6"/>
          <p:cNvSpPr>
            <a:spLocks noChangeArrowheads="1"/>
          </p:cNvSpPr>
          <p:nvPr/>
        </p:nvSpPr>
        <p:spPr bwMode="auto">
          <a:xfrm>
            <a:off x="0" y="1500188"/>
            <a:ext cx="9429750" cy="660400"/>
          </a:xfrm>
          <a:prstGeom prst="rect">
            <a:avLst/>
          </a:prstGeom>
          <a:noFill/>
          <a:ln w="9525">
            <a:noFill/>
            <a:round/>
            <a:headEnd/>
            <a:tailEnd/>
          </a:ln>
        </p:spPr>
        <p:txBody>
          <a:bodyPr lIns="90000" tIns="45000" rIns="90000" bIns="45000"/>
          <a:lstStyle/>
          <a:p>
            <a:pPr algn="ctr" hangingPunct="1">
              <a:lnSpc>
                <a:spcPct val="100000"/>
              </a:lnSpc>
              <a:spcBef>
                <a:spcPts val="363"/>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fr-FR" sz="2800" b="1" dirty="0" smtClean="0">
                <a:solidFill>
                  <a:srgbClr val="4F81BD"/>
                </a:solidFill>
                <a:latin typeface="Calibri" charset="0"/>
              </a:rPr>
              <a:t>Les limites </a:t>
            </a:r>
            <a:endParaRPr lang="fr-FR" sz="2800" b="1" dirty="0">
              <a:solidFill>
                <a:srgbClr val="4F81BD"/>
              </a:solidFill>
              <a:latin typeface="Calibri" charset="0"/>
            </a:endParaRPr>
          </a:p>
          <a:p>
            <a:pPr algn="ctr">
              <a:lnSpc>
                <a:spcPct val="100000"/>
              </a:lnSpc>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fr-FR" sz="2800" dirty="0" smtClean="0">
                <a:solidFill>
                  <a:srgbClr val="4F81BD"/>
                </a:solidFill>
                <a:latin typeface="Calibri" charset="0"/>
              </a:rPr>
              <a:t> </a:t>
            </a:r>
            <a:endParaRPr lang="fr-FR" sz="2800" dirty="0">
              <a:solidFill>
                <a:srgbClr val="4F81BD"/>
              </a:solidFill>
              <a:latin typeface="Calibri" charset="0"/>
            </a:endParaRPr>
          </a:p>
        </p:txBody>
      </p:sp>
      <p:sp>
        <p:nvSpPr>
          <p:cNvPr id="16" name="Rectangle 15"/>
          <p:cNvSpPr/>
          <p:nvPr/>
        </p:nvSpPr>
        <p:spPr>
          <a:xfrm>
            <a:off x="714348" y="2357430"/>
            <a:ext cx="356188" cy="664797"/>
          </a:xfrm>
          <a:prstGeom prst="rect">
            <a:avLst/>
          </a:prstGeom>
        </p:spPr>
        <p:txBody>
          <a:bodyPr wrap="none">
            <a:spAutoFit/>
          </a:bodyPr>
          <a:lstStyle/>
          <a:p>
            <a:r>
              <a:rPr lang="fr-FR" sz="4000" b="1" dirty="0" smtClean="0">
                <a:solidFill>
                  <a:srgbClr val="66FF33"/>
                </a:solidFill>
              </a:rPr>
              <a:t>-</a:t>
            </a:r>
            <a:endParaRPr lang="fr-FR" sz="4000" dirty="0"/>
          </a:p>
        </p:txBody>
      </p:sp>
      <p:sp>
        <p:nvSpPr>
          <p:cNvPr id="20" name="Rectangle 4"/>
          <p:cNvSpPr>
            <a:spLocks noChangeArrowheads="1"/>
          </p:cNvSpPr>
          <p:nvPr/>
        </p:nvSpPr>
        <p:spPr bwMode="auto">
          <a:xfrm>
            <a:off x="1000100" y="3494911"/>
            <a:ext cx="6929486" cy="1014209"/>
          </a:xfrm>
          <a:prstGeom prst="rect">
            <a:avLst/>
          </a:prstGeom>
          <a:noFill/>
          <a:ln w="9525">
            <a:noFill/>
            <a:round/>
            <a:headEnd/>
            <a:tailEnd/>
          </a:ln>
        </p:spPr>
        <p:txBody>
          <a:bodyPr wrap="square" lIns="90000" tIns="45000" rIns="90000" bIns="45000">
            <a:spAutoFit/>
          </a:bodyPr>
          <a:lstStyle/>
          <a:p>
            <a:pPr algn="just">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sz="2000" b="1" dirty="0" smtClean="0">
                <a:solidFill>
                  <a:srgbClr val="808080"/>
                </a:solidFill>
                <a:latin typeface="Calibri" charset="0"/>
              </a:rPr>
              <a:t>L’ensemble de ces méthodes ne permet pas de coupler des </a:t>
            </a:r>
            <a:r>
              <a:rPr lang="fr-FR" sz="2000" b="1" dirty="0" smtClean="0">
                <a:solidFill>
                  <a:srgbClr val="FF0000"/>
                </a:solidFill>
                <a:latin typeface="Calibri" charset="0"/>
              </a:rPr>
              <a:t>modèles implémentés sur des simulateurs</a:t>
            </a:r>
            <a:endParaRPr lang="fr-FR" sz="2000" dirty="0">
              <a:solidFill>
                <a:srgbClr val="FF0000"/>
              </a:solidFill>
              <a:latin typeface="Calibri" charset="0"/>
            </a:endParaRPr>
          </a:p>
          <a:p>
            <a:pPr algn="just">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endParaRPr lang="fr-FR" sz="2000" dirty="0">
              <a:solidFill>
                <a:srgbClr val="808080"/>
              </a:solidFill>
              <a:latin typeface="Calibri" charset="0"/>
            </a:endParaRPr>
          </a:p>
        </p:txBody>
      </p:sp>
      <p:sp>
        <p:nvSpPr>
          <p:cNvPr id="23" name="Rectangle 22"/>
          <p:cNvSpPr/>
          <p:nvPr/>
        </p:nvSpPr>
        <p:spPr>
          <a:xfrm>
            <a:off x="714348" y="3352035"/>
            <a:ext cx="356188" cy="664797"/>
          </a:xfrm>
          <a:prstGeom prst="rect">
            <a:avLst/>
          </a:prstGeom>
        </p:spPr>
        <p:txBody>
          <a:bodyPr wrap="none">
            <a:spAutoFit/>
          </a:bodyPr>
          <a:lstStyle/>
          <a:p>
            <a:r>
              <a:rPr lang="fr-FR" sz="4000" b="1" dirty="0" smtClean="0">
                <a:solidFill>
                  <a:srgbClr val="66FF33"/>
                </a:solidFill>
              </a:rPr>
              <a:t>-</a:t>
            </a:r>
            <a:endParaRPr lang="fr-FR" sz="4000" dirty="0"/>
          </a:p>
        </p:txBody>
      </p:sp>
      <p:sp>
        <p:nvSpPr>
          <p:cNvPr id="27" name="Rectangle 4"/>
          <p:cNvSpPr>
            <a:spLocks noChangeArrowheads="1"/>
          </p:cNvSpPr>
          <p:nvPr/>
        </p:nvSpPr>
        <p:spPr bwMode="auto">
          <a:xfrm>
            <a:off x="1000100" y="4507980"/>
            <a:ext cx="6929486" cy="1014209"/>
          </a:xfrm>
          <a:prstGeom prst="rect">
            <a:avLst/>
          </a:prstGeom>
          <a:noFill/>
          <a:ln w="9525">
            <a:noFill/>
            <a:round/>
            <a:headEnd/>
            <a:tailEnd/>
          </a:ln>
        </p:spPr>
        <p:txBody>
          <a:bodyPr wrap="square" lIns="90000" tIns="45000" rIns="90000" bIns="45000">
            <a:spAutoFit/>
          </a:bodyPr>
          <a:lstStyle/>
          <a:p>
            <a:pPr algn="just">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sz="2000" b="1" dirty="0" smtClean="0">
                <a:solidFill>
                  <a:srgbClr val="808080"/>
                </a:solidFill>
                <a:latin typeface="Calibri" charset="0"/>
              </a:rPr>
              <a:t>Que faire en cas de couplage de </a:t>
            </a:r>
            <a:r>
              <a:rPr lang="fr-FR" sz="2000" b="1" dirty="0" smtClean="0">
                <a:solidFill>
                  <a:srgbClr val="FF0000"/>
                </a:solidFill>
                <a:latin typeface="Calibri" charset="0"/>
              </a:rPr>
              <a:t>modèles hétérogènes </a:t>
            </a:r>
            <a:r>
              <a:rPr lang="fr-FR" sz="2000" b="1" dirty="0" smtClean="0">
                <a:solidFill>
                  <a:srgbClr val="808080"/>
                </a:solidFill>
                <a:latin typeface="Calibri" charset="0"/>
              </a:rPr>
              <a:t>(mathématiques, informatiques, </a:t>
            </a:r>
            <a:r>
              <a:rPr lang="fr-FR" sz="2000" b="1" dirty="0" err="1" smtClean="0">
                <a:solidFill>
                  <a:srgbClr val="808080"/>
                </a:solidFill>
                <a:latin typeface="Calibri" charset="0"/>
              </a:rPr>
              <a:t>etc</a:t>
            </a:r>
            <a:r>
              <a:rPr lang="fr-FR" sz="2000" b="1" dirty="0" smtClean="0">
                <a:solidFill>
                  <a:srgbClr val="808080"/>
                </a:solidFill>
                <a:latin typeface="Calibri" charset="0"/>
              </a:rPr>
              <a:t>…)</a:t>
            </a:r>
          </a:p>
          <a:p>
            <a:pPr algn="just">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endParaRPr lang="fr-FR" sz="2000" dirty="0">
              <a:solidFill>
                <a:srgbClr val="808080"/>
              </a:solidFill>
              <a:latin typeface="Calibri" charset="0"/>
            </a:endParaRPr>
          </a:p>
        </p:txBody>
      </p:sp>
      <p:sp>
        <p:nvSpPr>
          <p:cNvPr id="28" name="Rectangle 27"/>
          <p:cNvSpPr/>
          <p:nvPr/>
        </p:nvSpPr>
        <p:spPr>
          <a:xfrm>
            <a:off x="714348" y="4365104"/>
            <a:ext cx="356188" cy="664797"/>
          </a:xfrm>
          <a:prstGeom prst="rect">
            <a:avLst/>
          </a:prstGeom>
        </p:spPr>
        <p:txBody>
          <a:bodyPr wrap="none">
            <a:spAutoFit/>
          </a:bodyPr>
          <a:lstStyle/>
          <a:p>
            <a:r>
              <a:rPr lang="fr-FR" sz="4000" b="1" dirty="0" smtClean="0">
                <a:solidFill>
                  <a:srgbClr val="66FF33"/>
                </a:solidFill>
              </a:rPr>
              <a:t>-</a:t>
            </a:r>
            <a:endParaRPr lang="fr-FR" sz="4000" dirty="0"/>
          </a:p>
        </p:txBody>
      </p:sp>
      <p:sp>
        <p:nvSpPr>
          <p:cNvPr id="13" name="Rectangle 4"/>
          <p:cNvSpPr>
            <a:spLocks noChangeArrowheads="1"/>
          </p:cNvSpPr>
          <p:nvPr/>
        </p:nvSpPr>
        <p:spPr bwMode="auto">
          <a:xfrm>
            <a:off x="1026890" y="5516092"/>
            <a:ext cx="6929486" cy="1014209"/>
          </a:xfrm>
          <a:prstGeom prst="rect">
            <a:avLst/>
          </a:prstGeom>
          <a:noFill/>
          <a:ln w="9525">
            <a:noFill/>
            <a:round/>
            <a:headEnd/>
            <a:tailEnd/>
          </a:ln>
        </p:spPr>
        <p:txBody>
          <a:bodyPr wrap="square" lIns="90000" tIns="45000" rIns="90000" bIns="45000">
            <a:spAutoFit/>
          </a:bodyPr>
          <a:lstStyle/>
          <a:p>
            <a:pPr algn="just">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sz="2000" b="1" dirty="0" smtClean="0">
                <a:solidFill>
                  <a:srgbClr val="808080"/>
                </a:solidFill>
                <a:latin typeface="Calibri" charset="0"/>
              </a:rPr>
              <a:t>Pas de prise en considération de la différence des </a:t>
            </a:r>
            <a:r>
              <a:rPr lang="fr-FR" sz="2000" b="1" dirty="0" smtClean="0">
                <a:solidFill>
                  <a:srgbClr val="FF0000"/>
                </a:solidFill>
                <a:latin typeface="Calibri" charset="0"/>
              </a:rPr>
              <a:t>échelles spatiales </a:t>
            </a:r>
            <a:r>
              <a:rPr lang="fr-FR" sz="2000" b="1" dirty="0" smtClean="0">
                <a:solidFill>
                  <a:srgbClr val="808080"/>
                </a:solidFill>
                <a:latin typeface="Calibri" charset="0"/>
              </a:rPr>
              <a:t>et</a:t>
            </a:r>
            <a:r>
              <a:rPr lang="fr-FR" sz="2000" b="1" dirty="0" smtClean="0">
                <a:solidFill>
                  <a:srgbClr val="FF0000"/>
                </a:solidFill>
                <a:latin typeface="Calibri" charset="0"/>
              </a:rPr>
              <a:t> temporelles</a:t>
            </a:r>
            <a:endParaRPr lang="fr-FR" sz="2000" b="1" dirty="0" smtClean="0">
              <a:solidFill>
                <a:srgbClr val="808080"/>
              </a:solidFill>
              <a:latin typeface="Calibri" charset="0"/>
            </a:endParaRPr>
          </a:p>
          <a:p>
            <a:pPr algn="just">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endParaRPr lang="fr-FR" sz="2000" dirty="0">
              <a:solidFill>
                <a:srgbClr val="808080"/>
              </a:solidFill>
              <a:latin typeface="Calibri" charset="0"/>
            </a:endParaRPr>
          </a:p>
        </p:txBody>
      </p:sp>
      <p:sp>
        <p:nvSpPr>
          <p:cNvPr id="14" name="Rectangle 13"/>
          <p:cNvSpPr/>
          <p:nvPr/>
        </p:nvSpPr>
        <p:spPr>
          <a:xfrm>
            <a:off x="741138" y="5373216"/>
            <a:ext cx="356188" cy="664797"/>
          </a:xfrm>
          <a:prstGeom prst="rect">
            <a:avLst/>
          </a:prstGeom>
        </p:spPr>
        <p:txBody>
          <a:bodyPr wrap="none">
            <a:spAutoFit/>
          </a:bodyPr>
          <a:lstStyle/>
          <a:p>
            <a:r>
              <a:rPr lang="fr-FR" sz="4000" b="1" dirty="0" smtClean="0">
                <a:solidFill>
                  <a:srgbClr val="66FF33"/>
                </a:solidFill>
              </a:rPr>
              <a:t>-</a:t>
            </a:r>
            <a:endParaRPr lang="fr-FR" sz="4000" dirty="0"/>
          </a:p>
        </p:txBody>
      </p:sp>
      <p:sp>
        <p:nvSpPr>
          <p:cNvPr id="15" name="Rectangle 3"/>
          <p:cNvSpPr>
            <a:spLocks noChangeArrowheads="1"/>
          </p:cNvSpPr>
          <p:nvPr/>
        </p:nvSpPr>
        <p:spPr bwMode="auto">
          <a:xfrm>
            <a:off x="0" y="714356"/>
            <a:ext cx="9144000" cy="571481"/>
          </a:xfrm>
          <a:prstGeom prst="rect">
            <a:avLst/>
          </a:prstGeom>
          <a:noFill/>
          <a:ln w="9525">
            <a:noFill/>
            <a:round/>
            <a:headEnd/>
            <a:tailEnd/>
          </a:ln>
        </p:spPr>
        <p:txBody>
          <a:bodyPr anchor="ctr"/>
          <a:lstStyle/>
          <a:p>
            <a:pPr algn="ctr">
              <a:lnSpc>
                <a:spcPct val="100000"/>
              </a:lnSpc>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4000" b="1" dirty="0" smtClean="0">
                <a:solidFill>
                  <a:srgbClr val="FFFFFF"/>
                </a:solidFill>
                <a:latin typeface="Calibri" charset="0"/>
              </a:rPr>
              <a:t> </a:t>
            </a:r>
            <a:r>
              <a:rPr lang="fr-FR" sz="4400" b="1" dirty="0" smtClean="0">
                <a:solidFill>
                  <a:srgbClr val="FFFFFF"/>
                </a:solidFill>
                <a:latin typeface="Calibri" charset="0"/>
              </a:rPr>
              <a:t>Les approches de couplage utilisées</a:t>
            </a:r>
          </a:p>
          <a:p>
            <a:pPr algn="ct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4000" b="1" dirty="0">
              <a:solidFill>
                <a:srgbClr val="FFFFFF"/>
              </a:solidFill>
              <a:latin typeface="Calibri" charset="0"/>
            </a:endParaRP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 name="Image 101" descr="umlfrançais.png"/>
          <p:cNvPicPr>
            <a:picLocks noChangeAspect="1"/>
          </p:cNvPicPr>
          <p:nvPr/>
        </p:nvPicPr>
        <p:blipFill>
          <a:blip r:embed="rId3" cstate="print"/>
          <a:stretch>
            <a:fillRect/>
          </a:stretch>
        </p:blipFill>
        <p:spPr>
          <a:xfrm>
            <a:off x="1762144" y="2348880"/>
            <a:ext cx="5051481" cy="3768405"/>
          </a:xfrm>
          <a:prstGeom prst="rect">
            <a:avLst/>
          </a:prstGeom>
        </p:spPr>
      </p:pic>
      <p:sp>
        <p:nvSpPr>
          <p:cNvPr id="162" name="Espace réservé du numéro de diapositive 161"/>
          <p:cNvSpPr>
            <a:spLocks noGrp="1"/>
          </p:cNvSpPr>
          <p:nvPr>
            <p:ph type="sldNum" sz="quarter" idx="4294967295"/>
          </p:nvPr>
        </p:nvSpPr>
        <p:spPr>
          <a:xfrm>
            <a:off x="8532813" y="6492875"/>
            <a:ext cx="2133600" cy="365125"/>
          </a:xfrm>
          <a:prstGeom prst="rect">
            <a:avLst/>
          </a:prstGeom>
        </p:spPr>
        <p:txBody>
          <a:bodyPr/>
          <a:lstStyle/>
          <a:p>
            <a:pPr algn="ctr">
              <a:defRPr/>
            </a:pPr>
            <a:fld id="{0831EBBF-0844-483C-9D5C-C01665914B5E}" type="slidenum">
              <a:rPr lang="fr-FR">
                <a:solidFill>
                  <a:schemeClr val="tx1">
                    <a:lumMod val="85000"/>
                    <a:lumOff val="15000"/>
                  </a:schemeClr>
                </a:solidFill>
              </a:rPr>
              <a:pPr algn="ctr">
                <a:defRPr/>
              </a:pPr>
              <a:t>17</a:t>
            </a:fld>
            <a:endParaRPr lang="fr-FR" dirty="0">
              <a:solidFill>
                <a:schemeClr val="tx1">
                  <a:lumMod val="85000"/>
                  <a:lumOff val="15000"/>
                </a:schemeClr>
              </a:solidFill>
            </a:endParaRPr>
          </a:p>
        </p:txBody>
      </p:sp>
      <p:pic>
        <p:nvPicPr>
          <p:cNvPr id="65" name="Picture 2"/>
          <p:cNvPicPr>
            <a:picLocks noChangeAspect="1" noChangeArrowheads="1"/>
          </p:cNvPicPr>
          <p:nvPr/>
        </p:nvPicPr>
        <p:blipFill>
          <a:blip r:embed="rId4" cstate="print"/>
          <a:srcRect/>
          <a:stretch>
            <a:fillRect/>
          </a:stretch>
        </p:blipFill>
        <p:spPr bwMode="auto">
          <a:xfrm>
            <a:off x="0" y="0"/>
            <a:ext cx="9144000" cy="1357313"/>
          </a:xfrm>
          <a:prstGeom prst="rect">
            <a:avLst/>
          </a:prstGeom>
          <a:noFill/>
          <a:ln w="9525">
            <a:noFill/>
            <a:round/>
            <a:headEnd/>
            <a:tailEnd/>
          </a:ln>
          <a:effectLst/>
        </p:spPr>
      </p:pic>
      <p:sp>
        <p:nvSpPr>
          <p:cNvPr id="67" name="Rectangle 3"/>
          <p:cNvSpPr>
            <a:spLocks noChangeArrowheads="1"/>
          </p:cNvSpPr>
          <p:nvPr/>
        </p:nvSpPr>
        <p:spPr bwMode="auto">
          <a:xfrm>
            <a:off x="657225" y="142875"/>
            <a:ext cx="7772400" cy="1071563"/>
          </a:xfrm>
          <a:prstGeom prst="rect">
            <a:avLst/>
          </a:prstGeom>
          <a:noFill/>
          <a:ln w="9525">
            <a:noFill/>
            <a:round/>
            <a:headEnd/>
            <a:tailEnd/>
          </a:ln>
          <a:effectLst/>
        </p:spPr>
        <p:txBody>
          <a:bodyPr anchor="ctr"/>
          <a:lstStyle/>
          <a:p>
            <a:pPr algn="ct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4400" b="1" dirty="0" smtClean="0">
                <a:solidFill>
                  <a:srgbClr val="FFFFFF"/>
                </a:solidFill>
                <a:latin typeface="Calibri" charset="0"/>
                <a:ea typeface="Calibri" charset="0"/>
                <a:cs typeface="Calibri" charset="0"/>
              </a:rPr>
              <a:t>Approche de couplage proposée</a:t>
            </a:r>
            <a:endParaRPr lang="fr-FR" sz="4400" b="1" dirty="0">
              <a:solidFill>
                <a:srgbClr val="FFFFFF"/>
              </a:solidFill>
              <a:latin typeface="Calibri" charset="0"/>
              <a:ea typeface="SimSun" charset="0"/>
              <a:cs typeface="SimSun" charset="0"/>
            </a:endParaRPr>
          </a:p>
        </p:txBody>
      </p:sp>
      <p:sp>
        <p:nvSpPr>
          <p:cNvPr id="72" name="Rectangle 31"/>
          <p:cNvSpPr>
            <a:spLocks noChangeArrowheads="1"/>
          </p:cNvSpPr>
          <p:nvPr/>
        </p:nvSpPr>
        <p:spPr bwMode="auto">
          <a:xfrm>
            <a:off x="1979959" y="1414413"/>
            <a:ext cx="5040313" cy="1006475"/>
          </a:xfrm>
          <a:prstGeom prst="rect">
            <a:avLst/>
          </a:prstGeom>
          <a:noFill/>
          <a:ln w="9525">
            <a:noFill/>
            <a:miter lim="800000"/>
            <a:headEnd/>
            <a:tailEnd/>
          </a:ln>
          <a:effectLst/>
        </p:spPr>
        <p:txBody>
          <a:bodyPr/>
          <a:lstStyle/>
          <a:p>
            <a:pPr algn="ctr">
              <a:spcBef>
                <a:spcPct val="20000"/>
              </a:spcBef>
            </a:pPr>
            <a:r>
              <a:rPr lang="fr-FR" sz="2800" b="1" dirty="0" smtClean="0">
                <a:solidFill>
                  <a:srgbClr val="4F81BD"/>
                </a:solidFill>
                <a:latin typeface="Calibri" charset="0"/>
              </a:rPr>
              <a:t>Introduire l'espace dans l’approche de couplage</a:t>
            </a:r>
          </a:p>
        </p:txBody>
      </p:sp>
      <p:sp>
        <p:nvSpPr>
          <p:cNvPr id="75" name="Text Box 86"/>
          <p:cNvSpPr txBox="1">
            <a:spLocks noChangeArrowheads="1"/>
          </p:cNvSpPr>
          <p:nvPr/>
        </p:nvSpPr>
        <p:spPr bwMode="auto">
          <a:xfrm>
            <a:off x="5508104" y="2563763"/>
            <a:ext cx="3384376" cy="865237"/>
          </a:xfrm>
          <a:prstGeom prst="rect">
            <a:avLst/>
          </a:prstGeom>
          <a:noFill/>
          <a:ln w="19050">
            <a:solidFill>
              <a:schemeClr val="tx1">
                <a:lumMod val="65000"/>
                <a:lumOff val="35000"/>
              </a:schemeClr>
            </a:solidFill>
            <a:prstDash val="dash"/>
            <a:miter lim="800000"/>
            <a:headEnd/>
            <a:tailEnd/>
          </a:ln>
          <a:effectLst/>
        </p:spPr>
        <p:txBody>
          <a:bodyPr wrap="square">
            <a:spAutoFit/>
          </a:bodyPr>
          <a:lstStyle/>
          <a:p>
            <a:pPr algn="just">
              <a:spcBef>
                <a:spcPct val="50000"/>
              </a:spcBef>
            </a:pPr>
            <a:r>
              <a:rPr lang="fr-FR" dirty="0" smtClean="0">
                <a:solidFill>
                  <a:schemeClr val="tx1">
                    <a:lumMod val="65000"/>
                    <a:lumOff val="35000"/>
                  </a:schemeClr>
                </a:solidFill>
              </a:rPr>
              <a:t>Agent qui </a:t>
            </a:r>
            <a:r>
              <a:rPr lang="fr-FR" b="1" dirty="0" smtClean="0">
                <a:solidFill>
                  <a:srgbClr val="FF0000"/>
                </a:solidFill>
              </a:rPr>
              <a:t>interprète</a:t>
            </a:r>
            <a:r>
              <a:rPr lang="fr-FR" dirty="0" smtClean="0">
                <a:solidFill>
                  <a:schemeClr val="tx1">
                    <a:lumMod val="65000"/>
                    <a:lumOff val="35000"/>
                  </a:schemeClr>
                </a:solidFill>
              </a:rPr>
              <a:t> et les données </a:t>
            </a:r>
            <a:r>
              <a:rPr lang="fr-FR" b="1" dirty="0" smtClean="0">
                <a:solidFill>
                  <a:srgbClr val="FF0000"/>
                </a:solidFill>
              </a:rPr>
              <a:t>spatialise</a:t>
            </a:r>
            <a:r>
              <a:rPr lang="fr-FR" dirty="0" smtClean="0">
                <a:solidFill>
                  <a:schemeClr val="tx1">
                    <a:lumMod val="65000"/>
                    <a:lumOff val="35000"/>
                  </a:schemeClr>
                </a:solidFill>
              </a:rPr>
              <a:t> au niveau de l’environnement partagé. </a:t>
            </a:r>
            <a:endParaRPr lang="fr-FR" b="1" dirty="0" smtClean="0">
              <a:solidFill>
                <a:srgbClr val="FF0000"/>
              </a:solidFill>
            </a:endParaRPr>
          </a:p>
        </p:txBody>
      </p:sp>
      <p:cxnSp>
        <p:nvCxnSpPr>
          <p:cNvPr id="101" name="Connecteur droit avec flèche 100"/>
          <p:cNvCxnSpPr/>
          <p:nvPr/>
        </p:nvCxnSpPr>
        <p:spPr bwMode="auto">
          <a:xfrm flipH="1">
            <a:off x="6588224" y="3429000"/>
            <a:ext cx="1080120" cy="576064"/>
          </a:xfrm>
          <a:prstGeom prst="straightConnector1">
            <a:avLst/>
          </a:prstGeom>
          <a:solidFill>
            <a:srgbClr val="00B8FF"/>
          </a:solidFill>
          <a:ln w="25400" cap="flat" cmpd="sng" algn="ctr">
            <a:solidFill>
              <a:srgbClr val="FF0000"/>
            </a:solidFill>
            <a:prstDash val="dash"/>
            <a:round/>
            <a:headEnd type="none" w="med" len="med"/>
            <a:tailEnd type="arrow"/>
          </a:ln>
          <a:effectLst/>
        </p:spPr>
      </p:cxnSp>
      <p:sp>
        <p:nvSpPr>
          <p:cNvPr id="68" name="Text Box 86"/>
          <p:cNvSpPr txBox="1">
            <a:spLocks noChangeArrowheads="1"/>
          </p:cNvSpPr>
          <p:nvPr/>
        </p:nvSpPr>
        <p:spPr bwMode="auto">
          <a:xfrm>
            <a:off x="5580112" y="5589240"/>
            <a:ext cx="3312368" cy="1122871"/>
          </a:xfrm>
          <a:prstGeom prst="rect">
            <a:avLst/>
          </a:prstGeom>
          <a:noFill/>
          <a:ln w="19050">
            <a:solidFill>
              <a:schemeClr val="tx1">
                <a:lumMod val="65000"/>
                <a:lumOff val="35000"/>
              </a:schemeClr>
            </a:solidFill>
            <a:prstDash val="dash"/>
            <a:miter lim="800000"/>
            <a:headEnd/>
            <a:tailEnd/>
          </a:ln>
          <a:effectLst/>
        </p:spPr>
        <p:txBody>
          <a:bodyPr wrap="square">
            <a:spAutoFit/>
          </a:bodyPr>
          <a:lstStyle/>
          <a:p>
            <a:pPr algn="just">
              <a:spcBef>
                <a:spcPct val="50000"/>
              </a:spcBef>
            </a:pPr>
            <a:r>
              <a:rPr lang="fr-FR" dirty="0" smtClean="0">
                <a:solidFill>
                  <a:schemeClr val="tx1">
                    <a:lumMod val="65000"/>
                    <a:lumOff val="35000"/>
                  </a:schemeClr>
                </a:solidFill>
              </a:rPr>
              <a:t>Chaque </a:t>
            </a:r>
            <a:r>
              <a:rPr lang="fr-FR" b="1" dirty="0" smtClean="0">
                <a:solidFill>
                  <a:srgbClr val="FF0000"/>
                </a:solidFill>
              </a:rPr>
              <a:t>groupe</a:t>
            </a:r>
            <a:r>
              <a:rPr lang="fr-FR" dirty="0" smtClean="0">
                <a:solidFill>
                  <a:schemeClr val="tx1">
                    <a:lumMod val="65000"/>
                    <a:lumOff val="35000"/>
                  </a:schemeClr>
                </a:solidFill>
              </a:rPr>
              <a:t> rassemble tous les éléments nécessaires à l'exécution d'un modèle et à sa </a:t>
            </a:r>
            <a:r>
              <a:rPr lang="fr-FR" b="1" dirty="0" smtClean="0">
                <a:solidFill>
                  <a:srgbClr val="FF0000"/>
                </a:solidFill>
              </a:rPr>
              <a:t>spatialisation</a:t>
            </a:r>
          </a:p>
        </p:txBody>
      </p:sp>
      <p:sp>
        <p:nvSpPr>
          <p:cNvPr id="73" name="Text Box 86"/>
          <p:cNvSpPr txBox="1">
            <a:spLocks noChangeArrowheads="1"/>
          </p:cNvSpPr>
          <p:nvPr/>
        </p:nvSpPr>
        <p:spPr bwMode="auto">
          <a:xfrm>
            <a:off x="395536" y="2564904"/>
            <a:ext cx="2808312" cy="607602"/>
          </a:xfrm>
          <a:prstGeom prst="rect">
            <a:avLst/>
          </a:prstGeom>
          <a:noFill/>
          <a:ln w="19050">
            <a:solidFill>
              <a:schemeClr val="tx1">
                <a:lumMod val="65000"/>
                <a:lumOff val="35000"/>
              </a:schemeClr>
            </a:solidFill>
            <a:prstDash val="dash"/>
            <a:miter lim="800000"/>
            <a:headEnd/>
            <a:tailEnd/>
          </a:ln>
          <a:effectLst/>
        </p:spPr>
        <p:txBody>
          <a:bodyPr wrap="square">
            <a:spAutoFit/>
          </a:bodyPr>
          <a:lstStyle/>
          <a:p>
            <a:pPr algn="just">
              <a:spcBef>
                <a:spcPct val="50000"/>
              </a:spcBef>
            </a:pPr>
            <a:r>
              <a:rPr lang="fr-FR" dirty="0" smtClean="0">
                <a:solidFill>
                  <a:schemeClr val="tx1">
                    <a:lumMod val="65000"/>
                    <a:lumOff val="35000"/>
                  </a:schemeClr>
                </a:solidFill>
              </a:rPr>
              <a:t>Agent qui représente le </a:t>
            </a:r>
            <a:r>
              <a:rPr lang="fr-FR" b="1" dirty="0" smtClean="0">
                <a:solidFill>
                  <a:srgbClr val="FF0000"/>
                </a:solidFill>
              </a:rPr>
              <a:t>modèle à coupler</a:t>
            </a:r>
          </a:p>
        </p:txBody>
      </p:sp>
      <p:sp>
        <p:nvSpPr>
          <p:cNvPr id="74" name="Text Box 86"/>
          <p:cNvSpPr txBox="1">
            <a:spLocks noChangeArrowheads="1"/>
          </p:cNvSpPr>
          <p:nvPr/>
        </p:nvSpPr>
        <p:spPr bwMode="auto">
          <a:xfrm>
            <a:off x="179512" y="5876131"/>
            <a:ext cx="2664296" cy="865237"/>
          </a:xfrm>
          <a:prstGeom prst="rect">
            <a:avLst/>
          </a:prstGeom>
          <a:noFill/>
          <a:ln w="19050">
            <a:solidFill>
              <a:schemeClr val="tx1">
                <a:lumMod val="65000"/>
                <a:lumOff val="35000"/>
              </a:schemeClr>
            </a:solidFill>
            <a:prstDash val="dash"/>
            <a:miter lim="800000"/>
            <a:headEnd/>
            <a:tailEnd/>
          </a:ln>
          <a:effectLst/>
        </p:spPr>
        <p:txBody>
          <a:bodyPr wrap="square">
            <a:spAutoFit/>
          </a:bodyPr>
          <a:lstStyle/>
          <a:p>
            <a:pPr algn="just">
              <a:spcBef>
                <a:spcPct val="50000"/>
              </a:spcBef>
            </a:pPr>
            <a:r>
              <a:rPr lang="fr-FR" dirty="0" smtClean="0">
                <a:solidFill>
                  <a:schemeClr val="tx1">
                    <a:lumMod val="65000"/>
                    <a:lumOff val="35000"/>
                  </a:schemeClr>
                </a:solidFill>
              </a:rPr>
              <a:t>Agent responsable de la </a:t>
            </a:r>
            <a:r>
              <a:rPr lang="fr-FR" b="1" dirty="0" smtClean="0">
                <a:solidFill>
                  <a:srgbClr val="FF0000"/>
                </a:solidFill>
              </a:rPr>
              <a:t>collecte</a:t>
            </a:r>
            <a:r>
              <a:rPr lang="fr-FR" dirty="0" smtClean="0">
                <a:solidFill>
                  <a:schemeClr val="tx1">
                    <a:lumMod val="65000"/>
                    <a:lumOff val="35000"/>
                  </a:schemeClr>
                </a:solidFill>
              </a:rPr>
              <a:t> des données depuis </a:t>
            </a:r>
            <a:r>
              <a:rPr lang="fr-FR" b="1" dirty="0" smtClean="0">
                <a:solidFill>
                  <a:srgbClr val="FF0000"/>
                </a:solidFill>
              </a:rPr>
              <a:t>l’espace</a:t>
            </a:r>
          </a:p>
        </p:txBody>
      </p:sp>
      <p:cxnSp>
        <p:nvCxnSpPr>
          <p:cNvPr id="98" name="Connecteur droit avec flèche 97"/>
          <p:cNvCxnSpPr/>
          <p:nvPr/>
        </p:nvCxnSpPr>
        <p:spPr bwMode="auto">
          <a:xfrm>
            <a:off x="3203848" y="2708920"/>
            <a:ext cx="648072" cy="432048"/>
          </a:xfrm>
          <a:prstGeom prst="straightConnector1">
            <a:avLst/>
          </a:prstGeom>
          <a:solidFill>
            <a:srgbClr val="00B8FF"/>
          </a:solidFill>
          <a:ln w="25400" cap="flat" cmpd="sng" algn="ctr">
            <a:solidFill>
              <a:srgbClr val="FF0000"/>
            </a:solidFill>
            <a:prstDash val="dash"/>
            <a:round/>
            <a:headEnd type="none" w="med" len="med"/>
            <a:tailEnd type="arrow"/>
          </a:ln>
          <a:effectLst/>
        </p:spPr>
      </p:cxnSp>
      <p:cxnSp>
        <p:nvCxnSpPr>
          <p:cNvPr id="99" name="Connecteur droit avec flèche 98"/>
          <p:cNvCxnSpPr/>
          <p:nvPr/>
        </p:nvCxnSpPr>
        <p:spPr bwMode="auto">
          <a:xfrm flipV="1">
            <a:off x="1043608" y="4293096"/>
            <a:ext cx="1080120" cy="1584176"/>
          </a:xfrm>
          <a:prstGeom prst="straightConnector1">
            <a:avLst/>
          </a:prstGeom>
          <a:solidFill>
            <a:srgbClr val="00B8FF"/>
          </a:solidFill>
          <a:ln w="25400" cap="flat" cmpd="sng" algn="ctr">
            <a:solidFill>
              <a:srgbClr val="FF0000"/>
            </a:solidFill>
            <a:prstDash val="dash"/>
            <a:round/>
            <a:headEnd type="none" w="med" len="med"/>
            <a:tailEnd type="arrow"/>
          </a:ln>
          <a:effectLst/>
        </p:spPr>
      </p:cxnSp>
      <p:sp>
        <p:nvSpPr>
          <p:cNvPr id="97" name="Flèche droite 96"/>
          <p:cNvSpPr/>
          <p:nvPr/>
        </p:nvSpPr>
        <p:spPr bwMode="auto">
          <a:xfrm>
            <a:off x="4716016" y="5949280"/>
            <a:ext cx="720080" cy="432048"/>
          </a:xfrm>
          <a:prstGeom prst="rightArrow">
            <a:avLst/>
          </a:prstGeom>
          <a:solidFill>
            <a:srgbClr val="66FF33"/>
          </a:solidFill>
          <a:ln w="9525" cap="flat" cmpd="sng" algn="ctr">
            <a:solidFill>
              <a:srgbClr val="66FF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smtClean="0">
              <a:ln>
                <a:noFill/>
              </a:ln>
              <a:solidFill>
                <a:schemeClr val="bg1"/>
              </a:solidFill>
              <a:effectLst/>
              <a:latin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Pensées 83"/>
          <p:cNvSpPr/>
          <p:nvPr/>
        </p:nvSpPr>
        <p:spPr>
          <a:xfrm>
            <a:off x="6084168" y="1844824"/>
            <a:ext cx="2808313" cy="1728191"/>
          </a:xfrm>
          <a:prstGeom prst="cloudCallout">
            <a:avLst>
              <a:gd name="adj1" fmla="val 42348"/>
              <a:gd name="adj2" fmla="val 63726"/>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34" name="AutoShape 15"/>
          <p:cNvSpPr>
            <a:spLocks noChangeArrowheads="1"/>
          </p:cNvSpPr>
          <p:nvPr/>
        </p:nvSpPr>
        <p:spPr bwMode="auto">
          <a:xfrm>
            <a:off x="3276154" y="5157344"/>
            <a:ext cx="2160587" cy="1295400"/>
          </a:xfrm>
          <a:prstGeom prst="parallelogram">
            <a:avLst>
              <a:gd name="adj" fmla="val 42162"/>
            </a:avLst>
          </a:prstGeom>
          <a:solidFill>
            <a:schemeClr val="bg1">
              <a:lumMod val="65000"/>
            </a:schemeClr>
          </a:solidFill>
          <a:ln w="9525">
            <a:solidFill>
              <a:schemeClr val="bg1">
                <a:lumMod val="65000"/>
              </a:schemeClr>
            </a:solidFill>
            <a:miter lim="800000"/>
            <a:headEnd/>
            <a:tailEnd/>
          </a:ln>
        </p:spPr>
        <p:txBody>
          <a:bodyPr wrap="none" anchor="ctr"/>
          <a:lstStyle/>
          <a:p>
            <a:pPr>
              <a:defRPr/>
            </a:pPr>
            <a:endParaRPr lang="fr-FR"/>
          </a:p>
        </p:txBody>
      </p:sp>
      <p:sp>
        <p:nvSpPr>
          <p:cNvPr id="162" name="Espace réservé du numéro de diapositive 161"/>
          <p:cNvSpPr>
            <a:spLocks noGrp="1"/>
          </p:cNvSpPr>
          <p:nvPr>
            <p:ph type="sldNum" sz="quarter" idx="4294967295"/>
          </p:nvPr>
        </p:nvSpPr>
        <p:spPr>
          <a:xfrm>
            <a:off x="8532813" y="6492875"/>
            <a:ext cx="2133600" cy="365125"/>
          </a:xfrm>
          <a:prstGeom prst="rect">
            <a:avLst/>
          </a:prstGeom>
        </p:spPr>
        <p:txBody>
          <a:bodyPr/>
          <a:lstStyle/>
          <a:p>
            <a:pPr algn="ctr">
              <a:defRPr/>
            </a:pPr>
            <a:fld id="{0831EBBF-0844-483C-9D5C-C01665914B5E}" type="slidenum">
              <a:rPr lang="fr-FR">
                <a:solidFill>
                  <a:schemeClr val="tx1">
                    <a:lumMod val="85000"/>
                    <a:lumOff val="15000"/>
                  </a:schemeClr>
                </a:solidFill>
              </a:rPr>
              <a:pPr algn="ctr">
                <a:defRPr/>
              </a:pPr>
              <a:t>18</a:t>
            </a:fld>
            <a:endParaRPr lang="fr-FR" dirty="0">
              <a:solidFill>
                <a:schemeClr val="tx1">
                  <a:lumMod val="85000"/>
                  <a:lumOff val="15000"/>
                </a:schemeClr>
              </a:solidFill>
            </a:endParaRPr>
          </a:p>
        </p:txBody>
      </p:sp>
      <p:pic>
        <p:nvPicPr>
          <p:cNvPr id="108" name="Picture 8"/>
          <p:cNvPicPr>
            <a:picLocks noChangeAspect="1" noChangeArrowheads="1"/>
          </p:cNvPicPr>
          <p:nvPr/>
        </p:nvPicPr>
        <p:blipFill>
          <a:blip r:embed="rId4" cstate="print"/>
          <a:srcRect/>
          <a:stretch>
            <a:fillRect/>
          </a:stretch>
        </p:blipFill>
        <p:spPr bwMode="auto">
          <a:xfrm>
            <a:off x="3852416" y="5373244"/>
            <a:ext cx="1057275" cy="944562"/>
          </a:xfrm>
          <a:prstGeom prst="rect">
            <a:avLst/>
          </a:prstGeom>
          <a:noFill/>
          <a:ln w="9525">
            <a:noFill/>
            <a:miter lim="800000"/>
            <a:headEnd/>
            <a:tailEnd/>
          </a:ln>
        </p:spPr>
      </p:pic>
      <p:sp>
        <p:nvSpPr>
          <p:cNvPr id="111" name="Rectangle 110"/>
          <p:cNvSpPr/>
          <p:nvPr/>
        </p:nvSpPr>
        <p:spPr>
          <a:xfrm>
            <a:off x="1416199" y="5373216"/>
            <a:ext cx="1787649" cy="607602"/>
          </a:xfrm>
          <a:prstGeom prst="rect">
            <a:avLst/>
          </a:prstGeom>
        </p:spPr>
        <p:txBody>
          <a:bodyPr wrap="square">
            <a:spAutoFit/>
          </a:bodyPr>
          <a:lstStyle/>
          <a:p>
            <a:pPr>
              <a:defRPr/>
            </a:pPr>
            <a:r>
              <a:rPr lang="fr-FR" b="1" dirty="0" smtClean="0">
                <a:solidFill>
                  <a:schemeClr val="tx1">
                    <a:lumMod val="65000"/>
                    <a:lumOff val="35000"/>
                  </a:schemeClr>
                </a:solidFill>
              </a:rPr>
              <a:t>Densités des parcelles</a:t>
            </a:r>
            <a:endParaRPr lang="fr-FR" b="1" dirty="0">
              <a:solidFill>
                <a:schemeClr val="tx1">
                  <a:lumMod val="85000"/>
                  <a:lumOff val="15000"/>
                </a:schemeClr>
              </a:solidFill>
            </a:endParaRPr>
          </a:p>
        </p:txBody>
      </p:sp>
      <p:sp>
        <p:nvSpPr>
          <p:cNvPr id="194" name="Rectangle 193"/>
          <p:cNvSpPr>
            <a:spLocks noChangeArrowheads="1"/>
          </p:cNvSpPr>
          <p:nvPr/>
        </p:nvSpPr>
        <p:spPr bwMode="auto">
          <a:xfrm>
            <a:off x="6372200" y="3007924"/>
            <a:ext cx="2088232" cy="493084"/>
          </a:xfrm>
          <a:prstGeom prst="rect">
            <a:avLst/>
          </a:prstGeom>
          <a:noFill/>
          <a:ln w="9525">
            <a:noFill/>
            <a:miter lim="800000"/>
            <a:headEnd/>
            <a:tailEnd/>
          </a:ln>
        </p:spPr>
        <p:txBody>
          <a:bodyPr wrap="square">
            <a:spAutoFit/>
          </a:bodyPr>
          <a:lstStyle/>
          <a:p>
            <a:pPr algn="ctr">
              <a:defRPr/>
            </a:pPr>
            <a:r>
              <a:rPr lang="fr-FR" sz="1400" b="1" dirty="0" smtClean="0">
                <a:solidFill>
                  <a:schemeClr val="tx1">
                    <a:lumMod val="65000"/>
                    <a:lumOff val="35000"/>
                  </a:schemeClr>
                </a:solidFill>
              </a:rPr>
              <a:t>Modèle démographique</a:t>
            </a:r>
            <a:endParaRPr lang="fr-FR" sz="1400" b="1" dirty="0">
              <a:solidFill>
                <a:schemeClr val="tx1">
                  <a:lumMod val="65000"/>
                  <a:lumOff val="35000"/>
                </a:schemeClr>
              </a:solidFill>
            </a:endParaRPr>
          </a:p>
        </p:txBody>
      </p:sp>
      <p:sp>
        <p:nvSpPr>
          <p:cNvPr id="116" name="Rectangle 115"/>
          <p:cNvSpPr/>
          <p:nvPr/>
        </p:nvSpPr>
        <p:spPr>
          <a:xfrm>
            <a:off x="2267744" y="6452744"/>
            <a:ext cx="4032448" cy="349968"/>
          </a:xfrm>
          <a:prstGeom prst="rect">
            <a:avLst/>
          </a:prstGeom>
        </p:spPr>
        <p:txBody>
          <a:bodyPr wrap="square">
            <a:spAutoFit/>
          </a:bodyPr>
          <a:lstStyle/>
          <a:p>
            <a:pPr algn="ctr">
              <a:defRPr/>
            </a:pPr>
            <a:r>
              <a:rPr lang="fr-FR" b="1" dirty="0" smtClean="0">
                <a:solidFill>
                  <a:schemeClr val="tx1">
                    <a:lumMod val="65000"/>
                    <a:lumOff val="35000"/>
                  </a:schemeClr>
                </a:solidFill>
              </a:rPr>
              <a:t>Environnement (espace partagé) </a:t>
            </a:r>
            <a:endParaRPr lang="fr-FR" b="1" dirty="0">
              <a:solidFill>
                <a:schemeClr val="tx1">
                  <a:lumMod val="65000"/>
                  <a:lumOff val="35000"/>
                </a:schemeClr>
              </a:solidFill>
            </a:endParaRPr>
          </a:p>
        </p:txBody>
      </p:sp>
      <p:sp>
        <p:nvSpPr>
          <p:cNvPr id="300" name="Ellipse 299"/>
          <p:cNvSpPr/>
          <p:nvPr/>
        </p:nvSpPr>
        <p:spPr bwMode="auto">
          <a:xfrm rot="214261">
            <a:off x="4885874" y="2822743"/>
            <a:ext cx="4252660" cy="3271362"/>
          </a:xfrm>
          <a:prstGeom prst="ellipse">
            <a:avLst/>
          </a:prstGeom>
          <a:solidFill>
            <a:schemeClr val="tx1">
              <a:lumMod val="50000"/>
              <a:lumOff val="50000"/>
            </a:schemeClr>
          </a:solidFill>
          <a:ln w="9525" cap="flat" cmpd="sng" algn="ctr">
            <a:solidFill>
              <a:schemeClr val="accent2">
                <a:lumMod val="60000"/>
                <a:lumOff val="40000"/>
              </a:schemeClr>
            </a:solidFill>
            <a:prstDash val="solid"/>
            <a:round/>
            <a:headEnd type="none" w="med" len="med"/>
            <a:tailEnd type="none" w="med" len="med"/>
          </a:ln>
          <a:effectLst/>
          <a:scene3d>
            <a:camera prst="isometricOffAxis1Top"/>
            <a:lightRig rig="threePt" dir="t"/>
          </a:scene3d>
        </p:spPr>
        <p:txBody>
          <a:bodyPr/>
          <a:lstStyle/>
          <a:p>
            <a:pPr defTabSz="449263" hangingPunct="0">
              <a:lnSpc>
                <a:spcPct val="93000"/>
              </a:lnSpc>
              <a:buClr>
                <a:srgbClr val="000000"/>
              </a:buClr>
              <a:buSzPct val="100000"/>
              <a:buFont typeface="Times New Roman" pitchFamily="16" charset="0"/>
              <a:buNone/>
              <a:defRPr/>
            </a:pPr>
            <a:endParaRPr lang="fr-FR">
              <a:solidFill>
                <a:schemeClr val="bg1"/>
              </a:solidFill>
              <a:latin typeface="Arial" charset="0"/>
              <a:cs typeface="+mn-cs"/>
            </a:endParaRPr>
          </a:p>
        </p:txBody>
      </p:sp>
      <p:sp>
        <p:nvSpPr>
          <p:cNvPr id="301" name="Décagone 300"/>
          <p:cNvSpPr/>
          <p:nvPr/>
        </p:nvSpPr>
        <p:spPr>
          <a:xfrm>
            <a:off x="5003850" y="3717032"/>
            <a:ext cx="576262" cy="215900"/>
          </a:xfrm>
          <a:prstGeom prst="decagon">
            <a:avLst/>
          </a:prstGeom>
          <a:solidFill>
            <a:srgbClr val="66FF33"/>
          </a:solid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chemeClr val="tx1">
                  <a:lumMod val="85000"/>
                  <a:lumOff val="15000"/>
                </a:schemeClr>
              </a:solidFill>
            </a:endParaRPr>
          </a:p>
        </p:txBody>
      </p:sp>
      <p:sp>
        <p:nvSpPr>
          <p:cNvPr id="304" name="Décagone 303"/>
          <p:cNvSpPr/>
          <p:nvPr/>
        </p:nvSpPr>
        <p:spPr>
          <a:xfrm>
            <a:off x="8172822" y="3839719"/>
            <a:ext cx="576263" cy="215900"/>
          </a:xfrm>
          <a:prstGeom prst="decagon">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chemeClr val="tx1">
                  <a:lumMod val="85000"/>
                  <a:lumOff val="15000"/>
                </a:schemeClr>
              </a:solidFill>
            </a:endParaRPr>
          </a:p>
        </p:txBody>
      </p:sp>
      <p:cxnSp>
        <p:nvCxnSpPr>
          <p:cNvPr id="305" name="Connecteur droit 304"/>
          <p:cNvCxnSpPr/>
          <p:nvPr/>
        </p:nvCxnSpPr>
        <p:spPr>
          <a:xfrm flipH="1">
            <a:off x="8461747" y="4055619"/>
            <a:ext cx="7938" cy="290512"/>
          </a:xfrm>
          <a:prstGeom prst="line">
            <a:avLst/>
          </a:prstGeom>
          <a:ln w="76200">
            <a:solidFill>
              <a:srgbClr val="FFCCCC"/>
            </a:solidFill>
          </a:ln>
        </p:spPr>
        <p:style>
          <a:lnRef idx="1">
            <a:schemeClr val="accent1"/>
          </a:lnRef>
          <a:fillRef idx="0">
            <a:schemeClr val="accent1"/>
          </a:fillRef>
          <a:effectRef idx="0">
            <a:schemeClr val="accent1"/>
          </a:effectRef>
          <a:fontRef idx="minor">
            <a:schemeClr val="tx1"/>
          </a:fontRef>
        </p:style>
      </p:cxnSp>
      <p:sp>
        <p:nvSpPr>
          <p:cNvPr id="307" name="Décagone 306"/>
          <p:cNvSpPr/>
          <p:nvPr/>
        </p:nvSpPr>
        <p:spPr>
          <a:xfrm>
            <a:off x="6624191" y="3573019"/>
            <a:ext cx="576263" cy="215900"/>
          </a:xfrm>
          <a:prstGeom prst="decagon">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chemeClr val="tx1">
                  <a:lumMod val="85000"/>
                  <a:lumOff val="15000"/>
                </a:schemeClr>
              </a:solidFill>
            </a:endParaRPr>
          </a:p>
        </p:txBody>
      </p:sp>
      <p:cxnSp>
        <p:nvCxnSpPr>
          <p:cNvPr id="308" name="Connecteur droit 307"/>
          <p:cNvCxnSpPr/>
          <p:nvPr/>
        </p:nvCxnSpPr>
        <p:spPr>
          <a:xfrm flipH="1">
            <a:off x="6878191" y="3779394"/>
            <a:ext cx="7938" cy="288925"/>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09" name="Connecteur droit 308"/>
          <p:cNvCxnSpPr/>
          <p:nvPr/>
        </p:nvCxnSpPr>
        <p:spPr>
          <a:xfrm flipH="1">
            <a:off x="5284837" y="3932932"/>
            <a:ext cx="7938" cy="290513"/>
          </a:xfrm>
          <a:prstGeom prst="line">
            <a:avLst/>
          </a:prstGeom>
          <a:ln w="76200">
            <a:solidFill>
              <a:srgbClr val="3FFE12"/>
            </a:solidFill>
          </a:ln>
        </p:spPr>
        <p:style>
          <a:lnRef idx="1">
            <a:schemeClr val="accent1"/>
          </a:lnRef>
          <a:fillRef idx="0">
            <a:schemeClr val="accent1"/>
          </a:fillRef>
          <a:effectRef idx="0">
            <a:schemeClr val="accent1"/>
          </a:effectRef>
          <a:fontRef idx="minor">
            <a:schemeClr val="tx1"/>
          </a:fontRef>
        </p:style>
      </p:cxnSp>
      <p:cxnSp>
        <p:nvCxnSpPr>
          <p:cNvPr id="311" name="Connecteur droit 310"/>
          <p:cNvCxnSpPr/>
          <p:nvPr/>
        </p:nvCxnSpPr>
        <p:spPr>
          <a:xfrm flipV="1">
            <a:off x="5436096" y="3907981"/>
            <a:ext cx="1332558" cy="169091"/>
          </a:xfrm>
          <a:prstGeom prst="line">
            <a:avLst/>
          </a:prstGeom>
          <a:ln w="38100">
            <a:solidFill>
              <a:schemeClr val="tx1">
                <a:lumMod val="85000"/>
                <a:lumOff val="15000"/>
              </a:schemeClr>
            </a:solidFill>
            <a:prstDash val="solid"/>
            <a:headEnd type="stealth"/>
            <a:tailEnd type="triangle"/>
          </a:ln>
        </p:spPr>
        <p:style>
          <a:lnRef idx="1">
            <a:schemeClr val="accent1"/>
          </a:lnRef>
          <a:fillRef idx="0">
            <a:schemeClr val="accent1"/>
          </a:fillRef>
          <a:effectRef idx="0">
            <a:schemeClr val="accent1"/>
          </a:effectRef>
          <a:fontRef idx="minor">
            <a:schemeClr val="tx1"/>
          </a:fontRef>
        </p:style>
      </p:cxnSp>
      <p:cxnSp>
        <p:nvCxnSpPr>
          <p:cNvPr id="312" name="Connecteur droit 311"/>
          <p:cNvCxnSpPr/>
          <p:nvPr/>
        </p:nvCxnSpPr>
        <p:spPr>
          <a:xfrm>
            <a:off x="6913116" y="3933381"/>
            <a:ext cx="1403300" cy="287707"/>
          </a:xfrm>
          <a:prstGeom prst="line">
            <a:avLst/>
          </a:prstGeom>
          <a:ln w="38100">
            <a:solidFill>
              <a:schemeClr val="tx1">
                <a:lumMod val="85000"/>
                <a:lumOff val="15000"/>
              </a:schemeClr>
            </a:solidFill>
            <a:prstDash val="solid"/>
            <a:headEnd type="stealth"/>
            <a:tailEnd type="triangle"/>
          </a:ln>
        </p:spPr>
        <p:style>
          <a:lnRef idx="1">
            <a:schemeClr val="accent1"/>
          </a:lnRef>
          <a:fillRef idx="0">
            <a:schemeClr val="accent1"/>
          </a:fillRef>
          <a:effectRef idx="0">
            <a:schemeClr val="accent1"/>
          </a:effectRef>
          <a:fontRef idx="minor">
            <a:schemeClr val="tx1"/>
          </a:fontRef>
        </p:style>
      </p:cxnSp>
      <p:sp>
        <p:nvSpPr>
          <p:cNvPr id="317" name="Ellipse 316"/>
          <p:cNvSpPr/>
          <p:nvPr/>
        </p:nvSpPr>
        <p:spPr bwMode="auto">
          <a:xfrm rot="214261">
            <a:off x="-3180" y="2793604"/>
            <a:ext cx="4190577" cy="3231555"/>
          </a:xfrm>
          <a:prstGeom prst="ellipse">
            <a:avLst/>
          </a:prstGeom>
          <a:solidFill>
            <a:schemeClr val="tx1">
              <a:lumMod val="50000"/>
              <a:lumOff val="50000"/>
            </a:schemeClr>
          </a:solidFill>
          <a:ln w="9525" cap="flat" cmpd="sng" algn="ctr">
            <a:solidFill>
              <a:schemeClr val="accent2">
                <a:lumMod val="60000"/>
                <a:lumOff val="40000"/>
              </a:schemeClr>
            </a:solidFill>
            <a:prstDash val="solid"/>
            <a:round/>
            <a:headEnd type="none" w="med" len="med"/>
            <a:tailEnd type="none" w="med" len="med"/>
          </a:ln>
          <a:effectLst/>
          <a:scene3d>
            <a:camera prst="isometricOffAxis1Top"/>
            <a:lightRig rig="threePt" dir="t"/>
          </a:scene3d>
        </p:spPr>
        <p:txBody>
          <a:bodyPr/>
          <a:lstStyle/>
          <a:p>
            <a:pPr defTabSz="449263" hangingPunct="0">
              <a:lnSpc>
                <a:spcPct val="93000"/>
              </a:lnSpc>
              <a:buClr>
                <a:srgbClr val="000000"/>
              </a:buClr>
              <a:buSzPct val="100000"/>
              <a:buFont typeface="Times New Roman" pitchFamily="16" charset="0"/>
              <a:buNone/>
              <a:defRPr/>
            </a:pPr>
            <a:endParaRPr lang="fr-FR">
              <a:solidFill>
                <a:schemeClr val="bg1"/>
              </a:solidFill>
              <a:latin typeface="Arial" charset="0"/>
              <a:cs typeface="+mn-cs"/>
            </a:endParaRPr>
          </a:p>
        </p:txBody>
      </p:sp>
      <p:sp>
        <p:nvSpPr>
          <p:cNvPr id="318" name="Décagone 317"/>
          <p:cNvSpPr/>
          <p:nvPr/>
        </p:nvSpPr>
        <p:spPr>
          <a:xfrm>
            <a:off x="3419872" y="3788271"/>
            <a:ext cx="576263" cy="215900"/>
          </a:xfrm>
          <a:prstGeom prst="decagon">
            <a:avLst/>
          </a:prstGeom>
          <a:solidFill>
            <a:srgbClr val="66FF33"/>
          </a:solid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chemeClr val="tx1">
                  <a:lumMod val="85000"/>
                  <a:lumOff val="15000"/>
                </a:schemeClr>
              </a:solidFill>
            </a:endParaRPr>
          </a:p>
        </p:txBody>
      </p:sp>
      <p:sp>
        <p:nvSpPr>
          <p:cNvPr id="321" name="Décagone 320"/>
          <p:cNvSpPr/>
          <p:nvPr/>
        </p:nvSpPr>
        <p:spPr>
          <a:xfrm>
            <a:off x="227038" y="3717481"/>
            <a:ext cx="576263" cy="215900"/>
          </a:xfrm>
          <a:prstGeom prst="decagon">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chemeClr val="tx1">
                  <a:lumMod val="85000"/>
                  <a:lumOff val="15000"/>
                </a:schemeClr>
              </a:solidFill>
            </a:endParaRPr>
          </a:p>
        </p:txBody>
      </p:sp>
      <p:cxnSp>
        <p:nvCxnSpPr>
          <p:cNvPr id="322" name="Connecteur droit 321"/>
          <p:cNvCxnSpPr/>
          <p:nvPr/>
        </p:nvCxnSpPr>
        <p:spPr>
          <a:xfrm flipH="1">
            <a:off x="514376" y="3933381"/>
            <a:ext cx="7937" cy="288925"/>
          </a:xfrm>
          <a:prstGeom prst="line">
            <a:avLst/>
          </a:prstGeom>
          <a:ln w="76200">
            <a:solidFill>
              <a:srgbClr val="FFCCCC"/>
            </a:solidFill>
          </a:ln>
        </p:spPr>
        <p:style>
          <a:lnRef idx="1">
            <a:schemeClr val="accent1"/>
          </a:lnRef>
          <a:fillRef idx="0">
            <a:schemeClr val="accent1"/>
          </a:fillRef>
          <a:effectRef idx="0">
            <a:schemeClr val="accent1"/>
          </a:effectRef>
          <a:fontRef idx="minor">
            <a:schemeClr val="tx1"/>
          </a:fontRef>
        </p:style>
      </p:cxnSp>
      <p:sp>
        <p:nvSpPr>
          <p:cNvPr id="4144" name="ZoneTexte 263"/>
          <p:cNvSpPr txBox="1">
            <a:spLocks noChangeArrowheads="1"/>
          </p:cNvSpPr>
          <p:nvPr/>
        </p:nvSpPr>
        <p:spPr bwMode="auto">
          <a:xfrm>
            <a:off x="179512" y="4150869"/>
            <a:ext cx="1331913" cy="493084"/>
          </a:xfrm>
          <a:prstGeom prst="rect">
            <a:avLst/>
          </a:prstGeom>
          <a:noFill/>
          <a:ln w="9525">
            <a:noFill/>
            <a:miter lim="800000"/>
            <a:headEnd/>
            <a:tailEnd/>
          </a:ln>
        </p:spPr>
        <p:txBody>
          <a:bodyPr>
            <a:spAutoFit/>
          </a:bodyPr>
          <a:lstStyle/>
          <a:p>
            <a:r>
              <a:rPr lang="fr-FR" sz="1400" b="1" dirty="0" smtClean="0"/>
              <a:t>A</a:t>
            </a:r>
            <a:r>
              <a:rPr lang="fr-FR" sz="1400" b="1" dirty="0" smtClean="0">
                <a:solidFill>
                  <a:schemeClr val="bg1"/>
                </a:solidFill>
              </a:rPr>
              <a:t>gent modèle</a:t>
            </a:r>
            <a:endParaRPr lang="fr-FR" sz="1400" b="1" dirty="0">
              <a:solidFill>
                <a:schemeClr val="bg1"/>
              </a:solidFill>
            </a:endParaRPr>
          </a:p>
        </p:txBody>
      </p:sp>
      <p:sp>
        <p:nvSpPr>
          <p:cNvPr id="324" name="Décagone 323"/>
          <p:cNvSpPr/>
          <p:nvPr/>
        </p:nvSpPr>
        <p:spPr>
          <a:xfrm>
            <a:off x="2171254" y="3573019"/>
            <a:ext cx="576262" cy="215900"/>
          </a:xfrm>
          <a:prstGeom prst="decagon">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chemeClr val="tx1">
                  <a:lumMod val="85000"/>
                  <a:lumOff val="15000"/>
                </a:schemeClr>
              </a:solidFill>
            </a:endParaRPr>
          </a:p>
        </p:txBody>
      </p:sp>
      <p:cxnSp>
        <p:nvCxnSpPr>
          <p:cNvPr id="325" name="Connecteur droit 324"/>
          <p:cNvCxnSpPr/>
          <p:nvPr/>
        </p:nvCxnSpPr>
        <p:spPr>
          <a:xfrm flipH="1">
            <a:off x="2425254" y="3779394"/>
            <a:ext cx="7937" cy="288925"/>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26" name="Connecteur droit 325"/>
          <p:cNvCxnSpPr/>
          <p:nvPr/>
        </p:nvCxnSpPr>
        <p:spPr>
          <a:xfrm flipH="1">
            <a:off x="3700860" y="4004171"/>
            <a:ext cx="7937" cy="288925"/>
          </a:xfrm>
          <a:prstGeom prst="line">
            <a:avLst/>
          </a:prstGeom>
          <a:ln w="76200">
            <a:solidFill>
              <a:srgbClr val="3FFE12"/>
            </a:solidFill>
          </a:ln>
        </p:spPr>
        <p:style>
          <a:lnRef idx="1">
            <a:schemeClr val="accent1"/>
          </a:lnRef>
          <a:fillRef idx="0">
            <a:schemeClr val="accent1"/>
          </a:fillRef>
          <a:effectRef idx="0">
            <a:schemeClr val="accent1"/>
          </a:effectRef>
          <a:fontRef idx="minor">
            <a:schemeClr val="tx1"/>
          </a:fontRef>
        </p:style>
      </p:cxnSp>
      <p:cxnSp>
        <p:nvCxnSpPr>
          <p:cNvPr id="327" name="Connecteur droit 326"/>
          <p:cNvCxnSpPr/>
          <p:nvPr/>
        </p:nvCxnSpPr>
        <p:spPr>
          <a:xfrm flipV="1">
            <a:off x="539552" y="3933056"/>
            <a:ext cx="1800597" cy="216024"/>
          </a:xfrm>
          <a:prstGeom prst="line">
            <a:avLst/>
          </a:prstGeom>
          <a:ln w="38100">
            <a:solidFill>
              <a:schemeClr val="tx1">
                <a:lumMod val="85000"/>
                <a:lumOff val="15000"/>
              </a:schemeClr>
            </a:solidFill>
            <a:prstDash val="solid"/>
            <a:headEnd type="stealth"/>
            <a:tailEnd type="triangle"/>
          </a:ln>
        </p:spPr>
        <p:style>
          <a:lnRef idx="1">
            <a:schemeClr val="accent1"/>
          </a:lnRef>
          <a:fillRef idx="0">
            <a:schemeClr val="accent1"/>
          </a:fillRef>
          <a:effectRef idx="0">
            <a:schemeClr val="accent1"/>
          </a:effectRef>
          <a:fontRef idx="minor">
            <a:schemeClr val="tx1"/>
          </a:fontRef>
        </p:style>
      </p:cxnSp>
      <p:cxnSp>
        <p:nvCxnSpPr>
          <p:cNvPr id="328" name="Connecteur droit 327"/>
          <p:cNvCxnSpPr/>
          <p:nvPr/>
        </p:nvCxnSpPr>
        <p:spPr>
          <a:xfrm>
            <a:off x="2458591" y="3933381"/>
            <a:ext cx="1033289" cy="215699"/>
          </a:xfrm>
          <a:prstGeom prst="line">
            <a:avLst/>
          </a:prstGeom>
          <a:ln w="38100">
            <a:solidFill>
              <a:schemeClr val="tx1">
                <a:lumMod val="85000"/>
                <a:lumOff val="15000"/>
              </a:schemeClr>
            </a:solidFill>
            <a:prstDash val="solid"/>
            <a:headEnd type="stealth"/>
            <a:tailEnd type="triangle"/>
          </a:ln>
        </p:spPr>
        <p:style>
          <a:lnRef idx="1">
            <a:schemeClr val="accent1"/>
          </a:lnRef>
          <a:fillRef idx="0">
            <a:schemeClr val="accent1"/>
          </a:fillRef>
          <a:effectRef idx="0">
            <a:schemeClr val="accent1"/>
          </a:effectRef>
          <a:fontRef idx="minor">
            <a:schemeClr val="tx1"/>
          </a:fontRef>
        </p:style>
      </p:cxnSp>
      <p:sp>
        <p:nvSpPr>
          <p:cNvPr id="426" name="Arc 425"/>
          <p:cNvSpPr/>
          <p:nvPr/>
        </p:nvSpPr>
        <p:spPr>
          <a:xfrm rot="8210566">
            <a:off x="3847739" y="4737062"/>
            <a:ext cx="3593357" cy="566738"/>
          </a:xfrm>
          <a:prstGeom prst="arc">
            <a:avLst>
              <a:gd name="adj1" fmla="val 11488748"/>
              <a:gd name="adj2" fmla="val 21503210"/>
            </a:avLst>
          </a:prstGeom>
          <a:ln w="1905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b="1">
              <a:solidFill>
                <a:schemeClr val="tx1">
                  <a:lumMod val="85000"/>
                  <a:lumOff val="15000"/>
                </a:schemeClr>
              </a:solidFill>
            </a:endParaRPr>
          </a:p>
        </p:txBody>
      </p:sp>
      <p:sp>
        <p:nvSpPr>
          <p:cNvPr id="410" name="Arc 409"/>
          <p:cNvSpPr/>
          <p:nvPr/>
        </p:nvSpPr>
        <p:spPr>
          <a:xfrm rot="7752464">
            <a:off x="4227860" y="4877150"/>
            <a:ext cx="1630363" cy="517525"/>
          </a:xfrm>
          <a:prstGeom prst="arc">
            <a:avLst>
              <a:gd name="adj1" fmla="val 11488748"/>
              <a:gd name="adj2" fmla="val 104658"/>
            </a:avLst>
          </a:prstGeom>
          <a:ln w="19050">
            <a:headEnd type="none"/>
            <a:tailEnd type="triangl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b="1">
              <a:solidFill>
                <a:schemeClr val="tx1">
                  <a:lumMod val="85000"/>
                  <a:lumOff val="15000"/>
                </a:schemeClr>
              </a:solidFill>
            </a:endParaRPr>
          </a:p>
        </p:txBody>
      </p:sp>
      <p:sp>
        <p:nvSpPr>
          <p:cNvPr id="425" name="Arc 424"/>
          <p:cNvSpPr/>
          <p:nvPr/>
        </p:nvSpPr>
        <p:spPr>
          <a:xfrm rot="13067373">
            <a:off x="2039968" y="5246600"/>
            <a:ext cx="3164747" cy="339778"/>
          </a:xfrm>
          <a:prstGeom prst="arc">
            <a:avLst>
              <a:gd name="adj1" fmla="val 11488748"/>
              <a:gd name="adj2" fmla="val 21529129"/>
            </a:avLst>
          </a:prstGeom>
          <a:noFill/>
          <a:ln w="1905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b="1">
              <a:solidFill>
                <a:schemeClr val="tx1">
                  <a:lumMod val="85000"/>
                  <a:lumOff val="15000"/>
                </a:schemeClr>
              </a:solidFill>
            </a:endParaRPr>
          </a:p>
        </p:txBody>
      </p:sp>
      <p:cxnSp>
        <p:nvCxnSpPr>
          <p:cNvPr id="336" name="Connecteur droit avec flèche 335"/>
          <p:cNvCxnSpPr/>
          <p:nvPr/>
        </p:nvCxnSpPr>
        <p:spPr>
          <a:xfrm flipH="1" flipV="1">
            <a:off x="2987824" y="5373216"/>
            <a:ext cx="72007" cy="24672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8" name="Connecteur droit avec flèche 337"/>
          <p:cNvCxnSpPr/>
          <p:nvPr/>
        </p:nvCxnSpPr>
        <p:spPr>
          <a:xfrm>
            <a:off x="5220072" y="4756001"/>
            <a:ext cx="0" cy="25717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53" name="Arc 252"/>
          <p:cNvSpPr/>
          <p:nvPr/>
        </p:nvSpPr>
        <p:spPr>
          <a:xfrm rot="12903472">
            <a:off x="3182491" y="4933506"/>
            <a:ext cx="1611313" cy="431800"/>
          </a:xfrm>
          <a:prstGeom prst="arc">
            <a:avLst>
              <a:gd name="adj1" fmla="val 11488748"/>
              <a:gd name="adj2" fmla="val 21529129"/>
            </a:avLst>
          </a:prstGeom>
          <a:ln w="19050">
            <a:headEnd type="triangle"/>
            <a:tailEnd type="non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b="1">
              <a:solidFill>
                <a:schemeClr val="tx1">
                  <a:lumMod val="85000"/>
                  <a:lumOff val="15000"/>
                </a:schemeClr>
              </a:solidFill>
            </a:endParaRPr>
          </a:p>
        </p:txBody>
      </p:sp>
      <p:sp>
        <p:nvSpPr>
          <p:cNvPr id="63" name="Rectangle 62"/>
          <p:cNvSpPr/>
          <p:nvPr/>
        </p:nvSpPr>
        <p:spPr>
          <a:xfrm>
            <a:off x="5951116" y="5300067"/>
            <a:ext cx="1573212" cy="865237"/>
          </a:xfrm>
          <a:prstGeom prst="rect">
            <a:avLst/>
          </a:prstGeom>
        </p:spPr>
        <p:txBody>
          <a:bodyPr>
            <a:spAutoFit/>
          </a:bodyPr>
          <a:lstStyle/>
          <a:p>
            <a:pPr>
              <a:defRPr/>
            </a:pPr>
            <a:r>
              <a:rPr lang="fr-FR" b="1" dirty="0" smtClean="0">
                <a:solidFill>
                  <a:schemeClr val="tx1">
                    <a:lumMod val="65000"/>
                    <a:lumOff val="35000"/>
                  </a:schemeClr>
                </a:solidFill>
              </a:rPr>
              <a:t>Population existante </a:t>
            </a:r>
          </a:p>
          <a:p>
            <a:pPr>
              <a:defRPr/>
            </a:pPr>
            <a:endParaRPr lang="fr-FR" b="1" dirty="0">
              <a:solidFill>
                <a:schemeClr val="tx1">
                  <a:lumMod val="85000"/>
                  <a:lumOff val="15000"/>
                </a:schemeClr>
              </a:solidFill>
            </a:endParaRPr>
          </a:p>
        </p:txBody>
      </p:sp>
      <p:cxnSp>
        <p:nvCxnSpPr>
          <p:cNvPr id="64" name="Connecteur droit avec flèche 63"/>
          <p:cNvCxnSpPr/>
          <p:nvPr/>
        </p:nvCxnSpPr>
        <p:spPr>
          <a:xfrm flipV="1">
            <a:off x="5806083" y="5445252"/>
            <a:ext cx="73025" cy="2159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158" name="ZoneTexte 263"/>
          <p:cNvSpPr txBox="1">
            <a:spLocks noChangeArrowheads="1"/>
          </p:cNvSpPr>
          <p:nvPr/>
        </p:nvSpPr>
        <p:spPr bwMode="auto">
          <a:xfrm>
            <a:off x="2699792" y="4232060"/>
            <a:ext cx="1368425" cy="493084"/>
          </a:xfrm>
          <a:prstGeom prst="rect">
            <a:avLst/>
          </a:prstGeom>
          <a:noFill/>
          <a:ln w="9525">
            <a:noFill/>
            <a:miter lim="800000"/>
            <a:headEnd/>
            <a:tailEnd/>
          </a:ln>
        </p:spPr>
        <p:txBody>
          <a:bodyPr>
            <a:spAutoFit/>
          </a:bodyPr>
          <a:lstStyle/>
          <a:p>
            <a:pPr algn="ctr"/>
            <a:r>
              <a:rPr lang="fr-FR" sz="1400" b="1" dirty="0" smtClean="0">
                <a:solidFill>
                  <a:schemeClr val="bg1"/>
                </a:solidFill>
              </a:rPr>
              <a:t>Agent interpréteur </a:t>
            </a:r>
            <a:endParaRPr lang="fr-FR" sz="1400" b="1" dirty="0">
              <a:solidFill>
                <a:schemeClr val="bg1"/>
              </a:solidFill>
            </a:endParaRPr>
          </a:p>
        </p:txBody>
      </p:sp>
      <p:cxnSp>
        <p:nvCxnSpPr>
          <p:cNvPr id="66" name="Connecteur droit avec flèche 65"/>
          <p:cNvCxnSpPr/>
          <p:nvPr/>
        </p:nvCxnSpPr>
        <p:spPr>
          <a:xfrm>
            <a:off x="3707954" y="4797152"/>
            <a:ext cx="0" cy="25717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pic>
        <p:nvPicPr>
          <p:cNvPr id="65" name="Picture 2"/>
          <p:cNvPicPr>
            <a:picLocks noChangeAspect="1" noChangeArrowheads="1"/>
          </p:cNvPicPr>
          <p:nvPr/>
        </p:nvPicPr>
        <p:blipFill>
          <a:blip r:embed="rId5" cstate="print"/>
          <a:srcRect/>
          <a:stretch>
            <a:fillRect/>
          </a:stretch>
        </p:blipFill>
        <p:spPr bwMode="auto">
          <a:xfrm>
            <a:off x="0" y="0"/>
            <a:ext cx="9144000" cy="1357313"/>
          </a:xfrm>
          <a:prstGeom prst="rect">
            <a:avLst/>
          </a:prstGeom>
          <a:noFill/>
          <a:ln w="9525">
            <a:noFill/>
            <a:round/>
            <a:headEnd/>
            <a:tailEnd/>
          </a:ln>
          <a:effectLst/>
        </p:spPr>
      </p:pic>
      <p:sp>
        <p:nvSpPr>
          <p:cNvPr id="67" name="Rectangle 3"/>
          <p:cNvSpPr>
            <a:spLocks noChangeArrowheads="1"/>
          </p:cNvSpPr>
          <p:nvPr/>
        </p:nvSpPr>
        <p:spPr bwMode="auto">
          <a:xfrm>
            <a:off x="657225" y="142875"/>
            <a:ext cx="7772400" cy="1071563"/>
          </a:xfrm>
          <a:prstGeom prst="rect">
            <a:avLst/>
          </a:prstGeom>
          <a:noFill/>
          <a:ln w="9525">
            <a:noFill/>
            <a:round/>
            <a:headEnd/>
            <a:tailEnd/>
          </a:ln>
          <a:effectLst/>
        </p:spPr>
        <p:txBody>
          <a:bodyPr anchor="ctr"/>
          <a:lstStyle/>
          <a:p>
            <a:pPr algn="ct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4400" b="1" dirty="0" smtClean="0">
                <a:solidFill>
                  <a:srgbClr val="FFFFFF"/>
                </a:solidFill>
                <a:latin typeface="Calibri" charset="0"/>
                <a:ea typeface="Calibri" charset="0"/>
                <a:cs typeface="Calibri" charset="0"/>
              </a:rPr>
              <a:t>Approche de couplage proposée</a:t>
            </a:r>
            <a:endParaRPr lang="fr-FR" sz="4400" b="1" dirty="0">
              <a:solidFill>
                <a:srgbClr val="FFFFFF"/>
              </a:solidFill>
              <a:latin typeface="Calibri" charset="0"/>
              <a:ea typeface="SimSun" charset="0"/>
              <a:cs typeface="SimSun" charset="0"/>
            </a:endParaRPr>
          </a:p>
        </p:txBody>
      </p:sp>
      <p:sp>
        <p:nvSpPr>
          <p:cNvPr id="4141" name="ZoneTexte 263"/>
          <p:cNvSpPr txBox="1">
            <a:spLocks noChangeArrowheads="1"/>
          </p:cNvSpPr>
          <p:nvPr/>
        </p:nvSpPr>
        <p:spPr bwMode="auto">
          <a:xfrm>
            <a:off x="1738561" y="3985769"/>
            <a:ext cx="1177255" cy="493084"/>
          </a:xfrm>
          <a:prstGeom prst="rect">
            <a:avLst/>
          </a:prstGeom>
          <a:noFill/>
          <a:ln w="9525">
            <a:noFill/>
            <a:miter lim="800000"/>
            <a:headEnd/>
            <a:tailEnd/>
          </a:ln>
        </p:spPr>
        <p:txBody>
          <a:bodyPr wrap="square">
            <a:spAutoFit/>
          </a:bodyPr>
          <a:lstStyle/>
          <a:p>
            <a:pPr algn="ctr"/>
            <a:r>
              <a:rPr lang="fr-FR" sz="1400" b="1" dirty="0" smtClean="0"/>
              <a:t>A</a:t>
            </a:r>
            <a:r>
              <a:rPr lang="fr-FR" sz="1400" b="1" dirty="0" smtClean="0">
                <a:solidFill>
                  <a:schemeClr val="bg1"/>
                </a:solidFill>
              </a:rPr>
              <a:t>gent collecteur</a:t>
            </a:r>
            <a:endParaRPr lang="fr-FR" sz="1400" b="1" dirty="0">
              <a:solidFill>
                <a:schemeClr val="bg1"/>
              </a:solidFill>
            </a:endParaRPr>
          </a:p>
        </p:txBody>
      </p:sp>
      <p:sp>
        <p:nvSpPr>
          <p:cNvPr id="69" name="ZoneTexte 263"/>
          <p:cNvSpPr txBox="1">
            <a:spLocks noChangeArrowheads="1"/>
          </p:cNvSpPr>
          <p:nvPr/>
        </p:nvSpPr>
        <p:spPr bwMode="auto">
          <a:xfrm>
            <a:off x="4932040" y="4149080"/>
            <a:ext cx="1368425" cy="493084"/>
          </a:xfrm>
          <a:prstGeom prst="rect">
            <a:avLst/>
          </a:prstGeom>
          <a:noFill/>
          <a:ln w="9525">
            <a:noFill/>
            <a:miter lim="800000"/>
            <a:headEnd/>
            <a:tailEnd/>
          </a:ln>
        </p:spPr>
        <p:txBody>
          <a:bodyPr>
            <a:spAutoFit/>
          </a:bodyPr>
          <a:lstStyle/>
          <a:p>
            <a:pPr algn="ctr"/>
            <a:r>
              <a:rPr lang="fr-FR" sz="1400" b="1" dirty="0" smtClean="0">
                <a:solidFill>
                  <a:schemeClr val="bg1"/>
                </a:solidFill>
              </a:rPr>
              <a:t>Agent interpréteur </a:t>
            </a:r>
            <a:endParaRPr lang="fr-FR" sz="1400" b="1" dirty="0">
              <a:solidFill>
                <a:schemeClr val="bg1"/>
              </a:solidFill>
            </a:endParaRPr>
          </a:p>
        </p:txBody>
      </p:sp>
      <p:sp>
        <p:nvSpPr>
          <p:cNvPr id="70" name="ZoneTexte 263"/>
          <p:cNvSpPr txBox="1">
            <a:spLocks noChangeArrowheads="1"/>
          </p:cNvSpPr>
          <p:nvPr/>
        </p:nvSpPr>
        <p:spPr bwMode="auto">
          <a:xfrm>
            <a:off x="6275065" y="4016036"/>
            <a:ext cx="1177255" cy="493084"/>
          </a:xfrm>
          <a:prstGeom prst="rect">
            <a:avLst/>
          </a:prstGeom>
          <a:noFill/>
          <a:ln w="9525">
            <a:noFill/>
            <a:miter lim="800000"/>
            <a:headEnd/>
            <a:tailEnd/>
          </a:ln>
        </p:spPr>
        <p:txBody>
          <a:bodyPr wrap="square">
            <a:spAutoFit/>
          </a:bodyPr>
          <a:lstStyle/>
          <a:p>
            <a:pPr algn="ctr"/>
            <a:r>
              <a:rPr lang="fr-FR" sz="1400" b="1" dirty="0" smtClean="0"/>
              <a:t>A</a:t>
            </a:r>
            <a:r>
              <a:rPr lang="fr-FR" sz="1400" b="1" dirty="0" smtClean="0">
                <a:solidFill>
                  <a:schemeClr val="bg1"/>
                </a:solidFill>
              </a:rPr>
              <a:t>gent collecteur</a:t>
            </a:r>
            <a:endParaRPr lang="fr-FR" sz="1400" b="1" dirty="0">
              <a:solidFill>
                <a:schemeClr val="bg1"/>
              </a:solidFill>
            </a:endParaRPr>
          </a:p>
        </p:txBody>
      </p:sp>
      <p:sp>
        <p:nvSpPr>
          <p:cNvPr id="71" name="ZoneTexte 263"/>
          <p:cNvSpPr txBox="1">
            <a:spLocks noChangeArrowheads="1"/>
          </p:cNvSpPr>
          <p:nvPr/>
        </p:nvSpPr>
        <p:spPr bwMode="auto">
          <a:xfrm>
            <a:off x="8028384" y="4221088"/>
            <a:ext cx="1331913" cy="493084"/>
          </a:xfrm>
          <a:prstGeom prst="rect">
            <a:avLst/>
          </a:prstGeom>
          <a:noFill/>
          <a:ln w="9525">
            <a:noFill/>
            <a:miter lim="800000"/>
            <a:headEnd/>
            <a:tailEnd/>
          </a:ln>
        </p:spPr>
        <p:txBody>
          <a:bodyPr>
            <a:spAutoFit/>
          </a:bodyPr>
          <a:lstStyle/>
          <a:p>
            <a:r>
              <a:rPr lang="fr-FR" sz="1400" b="1" dirty="0" smtClean="0"/>
              <a:t>A</a:t>
            </a:r>
            <a:r>
              <a:rPr lang="fr-FR" sz="1400" b="1" dirty="0" smtClean="0">
                <a:solidFill>
                  <a:schemeClr val="bg1"/>
                </a:solidFill>
              </a:rPr>
              <a:t>gent modèle</a:t>
            </a:r>
            <a:endParaRPr lang="fr-FR" sz="1400" b="1" dirty="0">
              <a:solidFill>
                <a:schemeClr val="bg1"/>
              </a:solidFill>
            </a:endParaRPr>
          </a:p>
        </p:txBody>
      </p:sp>
      <p:sp>
        <p:nvSpPr>
          <p:cNvPr id="68" name="Rectangle 31"/>
          <p:cNvSpPr>
            <a:spLocks noChangeArrowheads="1"/>
          </p:cNvSpPr>
          <p:nvPr/>
        </p:nvSpPr>
        <p:spPr bwMode="auto">
          <a:xfrm>
            <a:off x="1331640" y="1493831"/>
            <a:ext cx="6408712" cy="1006475"/>
          </a:xfrm>
          <a:prstGeom prst="rect">
            <a:avLst/>
          </a:prstGeom>
          <a:noFill/>
          <a:ln w="9525">
            <a:noFill/>
            <a:miter lim="800000"/>
            <a:headEnd/>
            <a:tailEnd/>
          </a:ln>
          <a:effectLst/>
        </p:spPr>
        <p:txBody>
          <a:bodyPr/>
          <a:lstStyle/>
          <a:p>
            <a:pPr algn="ctr">
              <a:spcBef>
                <a:spcPct val="20000"/>
              </a:spcBef>
            </a:pPr>
            <a:r>
              <a:rPr lang="fr-FR" sz="2800" b="1" dirty="0" smtClean="0">
                <a:solidFill>
                  <a:srgbClr val="4F81BD"/>
                </a:solidFill>
                <a:latin typeface="Calibri" charset="0"/>
              </a:rPr>
              <a:t>Fonctionnement du </a:t>
            </a:r>
            <a:r>
              <a:rPr lang="fr-FR" sz="2800" b="1" dirty="0" err="1" smtClean="0">
                <a:solidFill>
                  <a:srgbClr val="4F81BD"/>
                </a:solidFill>
                <a:latin typeface="Calibri" charset="0"/>
              </a:rPr>
              <a:t>métamodèle</a:t>
            </a:r>
            <a:endParaRPr lang="fr-FR" sz="2800" b="1" dirty="0" smtClean="0">
              <a:solidFill>
                <a:srgbClr val="4F81BD"/>
              </a:solidFill>
              <a:latin typeface="Calibri" charset="0"/>
            </a:endParaRPr>
          </a:p>
        </p:txBody>
      </p:sp>
      <p:sp>
        <p:nvSpPr>
          <p:cNvPr id="72" name="Text Box 57"/>
          <p:cNvSpPr txBox="1">
            <a:spLocks noChangeArrowheads="1"/>
          </p:cNvSpPr>
          <p:nvPr/>
        </p:nvSpPr>
        <p:spPr bwMode="auto">
          <a:xfrm>
            <a:off x="4499992" y="2174302"/>
            <a:ext cx="1790700" cy="1465263"/>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fr-FR" sz="1300" b="1" dirty="0">
                <a:solidFill>
                  <a:schemeClr val="tx1">
                    <a:lumMod val="65000"/>
                    <a:lumOff val="35000"/>
                  </a:schemeClr>
                </a:solidFill>
                <a:latin typeface="+mn-lt"/>
                <a:cs typeface="+mn-cs"/>
              </a:rPr>
              <a:t>Interprétation en terme d’espace: </a:t>
            </a:r>
          </a:p>
          <a:p>
            <a:pPr fontAlgn="auto">
              <a:spcBef>
                <a:spcPts val="0"/>
              </a:spcBef>
              <a:spcAft>
                <a:spcPts val="0"/>
              </a:spcAft>
              <a:buFontTx/>
              <a:buChar char="-"/>
              <a:defRPr/>
            </a:pPr>
            <a:r>
              <a:rPr lang="fr-FR" sz="1300" b="1" dirty="0">
                <a:solidFill>
                  <a:schemeClr val="tx1">
                    <a:lumMod val="65000"/>
                    <a:lumOff val="35000"/>
                  </a:schemeClr>
                </a:solidFill>
                <a:latin typeface="+mn-lt"/>
                <a:cs typeface="+mn-cs"/>
              </a:rPr>
              <a:t>Espace résidentiel</a:t>
            </a:r>
          </a:p>
          <a:p>
            <a:pPr fontAlgn="auto">
              <a:spcBef>
                <a:spcPts val="0"/>
              </a:spcBef>
              <a:spcAft>
                <a:spcPts val="0"/>
              </a:spcAft>
              <a:buFontTx/>
              <a:buChar char="-"/>
              <a:defRPr/>
            </a:pPr>
            <a:r>
              <a:rPr lang="fr-FR" sz="1300" b="1" dirty="0">
                <a:solidFill>
                  <a:schemeClr val="tx1">
                    <a:lumMod val="65000"/>
                    <a:lumOff val="35000"/>
                  </a:schemeClr>
                </a:solidFill>
                <a:latin typeface="+mn-lt"/>
                <a:cs typeface="+mn-cs"/>
              </a:rPr>
              <a:t> espace vert </a:t>
            </a:r>
          </a:p>
          <a:p>
            <a:pPr fontAlgn="auto">
              <a:spcBef>
                <a:spcPts val="0"/>
              </a:spcBef>
              <a:spcAft>
                <a:spcPts val="0"/>
              </a:spcAft>
              <a:buFontTx/>
              <a:buChar char="-"/>
              <a:defRPr/>
            </a:pPr>
            <a:r>
              <a:rPr lang="fr-FR" sz="1300" b="1" dirty="0">
                <a:solidFill>
                  <a:schemeClr val="tx1">
                    <a:lumMod val="65000"/>
                    <a:lumOff val="35000"/>
                  </a:schemeClr>
                </a:solidFill>
                <a:latin typeface="+mn-lt"/>
                <a:cs typeface="+mn-cs"/>
              </a:rPr>
              <a:t> espace public (école, collège, hôpital, </a:t>
            </a:r>
            <a:r>
              <a:rPr lang="fr-FR" sz="1300" b="1" dirty="0" err="1">
                <a:solidFill>
                  <a:schemeClr val="tx1">
                    <a:lumMod val="65000"/>
                    <a:lumOff val="35000"/>
                  </a:schemeClr>
                </a:solidFill>
                <a:latin typeface="+mn-lt"/>
                <a:cs typeface="+mn-cs"/>
              </a:rPr>
              <a:t>etc</a:t>
            </a:r>
            <a:r>
              <a:rPr lang="fr-FR" sz="1300" b="1" dirty="0">
                <a:solidFill>
                  <a:schemeClr val="tx1">
                    <a:lumMod val="65000"/>
                    <a:lumOff val="35000"/>
                  </a:schemeClr>
                </a:solidFill>
                <a:latin typeface="+mn-lt"/>
                <a:cs typeface="+mn-cs"/>
              </a:rPr>
              <a:t>…)</a:t>
            </a:r>
          </a:p>
        </p:txBody>
      </p:sp>
      <p:graphicFrame>
        <p:nvGraphicFramePr>
          <p:cNvPr id="73" name="Tableau 72"/>
          <p:cNvGraphicFramePr>
            <a:graphicFrameLocks noGrp="1"/>
          </p:cNvGraphicFramePr>
          <p:nvPr/>
        </p:nvGraphicFramePr>
        <p:xfrm>
          <a:off x="3419847" y="2606350"/>
          <a:ext cx="817563" cy="731838"/>
        </p:xfrm>
        <a:graphic>
          <a:graphicData uri="http://schemas.openxmlformats.org/drawingml/2006/table">
            <a:tbl>
              <a:tblPr firstRow="1" bandRow="1">
                <a:tableStyleId>{5C22544A-7EE6-4342-B048-85BDC9FD1C3A}</a:tableStyleId>
              </a:tblPr>
              <a:tblGrid>
                <a:gridCol w="272521"/>
                <a:gridCol w="272521"/>
                <a:gridCol w="272521"/>
              </a:tblGrid>
              <a:tr h="365919">
                <a:tc>
                  <a:txBody>
                    <a:bodyPr/>
                    <a:lstStyle/>
                    <a:p>
                      <a:endParaRPr lang="fr-FR" sz="1800" dirty="0"/>
                    </a:p>
                  </a:txBody>
                  <a:tcPr marL="91481" marR="91481" marT="45740" marB="45740"/>
                </a:tc>
                <a:tc>
                  <a:txBody>
                    <a:bodyPr/>
                    <a:lstStyle/>
                    <a:p>
                      <a:endParaRPr lang="fr-FR" sz="1800" dirty="0"/>
                    </a:p>
                  </a:txBody>
                  <a:tcPr marL="91481" marR="91481" marT="45740" marB="45740"/>
                </a:tc>
                <a:tc>
                  <a:txBody>
                    <a:bodyPr/>
                    <a:lstStyle/>
                    <a:p>
                      <a:endParaRPr lang="fr-FR" sz="1800" dirty="0"/>
                    </a:p>
                  </a:txBody>
                  <a:tcPr marL="91481" marR="91481" marT="45740" marB="45740"/>
                </a:tc>
              </a:tr>
              <a:tr h="365919">
                <a:tc>
                  <a:txBody>
                    <a:bodyPr/>
                    <a:lstStyle/>
                    <a:p>
                      <a:endParaRPr lang="fr-FR" sz="1800"/>
                    </a:p>
                  </a:txBody>
                  <a:tcPr marL="91481" marR="91481" marT="45740" marB="45740"/>
                </a:tc>
                <a:tc>
                  <a:txBody>
                    <a:bodyPr/>
                    <a:lstStyle/>
                    <a:p>
                      <a:endParaRPr lang="fr-FR" sz="1800"/>
                    </a:p>
                  </a:txBody>
                  <a:tcPr marL="91481" marR="91481" marT="45740" marB="45740"/>
                </a:tc>
                <a:tc>
                  <a:txBody>
                    <a:bodyPr/>
                    <a:lstStyle/>
                    <a:p>
                      <a:endParaRPr lang="fr-FR" sz="1800" dirty="0"/>
                    </a:p>
                  </a:txBody>
                  <a:tcPr marL="91481" marR="91481" marT="45740" marB="45740"/>
                </a:tc>
              </a:tr>
            </a:tbl>
          </a:graphicData>
        </a:graphic>
      </p:graphicFrame>
      <p:sp>
        <p:nvSpPr>
          <p:cNvPr id="74" name="Rectangle 73"/>
          <p:cNvSpPr/>
          <p:nvPr/>
        </p:nvSpPr>
        <p:spPr>
          <a:xfrm>
            <a:off x="3203848" y="1958278"/>
            <a:ext cx="1800225" cy="692150"/>
          </a:xfrm>
          <a:prstGeom prst="rect">
            <a:avLst/>
          </a:prstGeom>
        </p:spPr>
        <p:txBody>
          <a:bodyPr>
            <a:spAutoFit/>
          </a:bodyPr>
          <a:lstStyle/>
          <a:p>
            <a:pPr fontAlgn="auto">
              <a:spcBef>
                <a:spcPts val="0"/>
              </a:spcBef>
              <a:spcAft>
                <a:spcPts val="0"/>
              </a:spcAft>
              <a:defRPr/>
            </a:pPr>
            <a:r>
              <a:rPr lang="fr-FR" sz="1400" b="1" dirty="0">
                <a:solidFill>
                  <a:schemeClr val="tx1">
                    <a:lumMod val="65000"/>
                    <a:lumOff val="35000"/>
                  </a:schemeClr>
                </a:solidFill>
                <a:latin typeface="+mn-lt"/>
                <a:cs typeface="+mn-cs"/>
              </a:rPr>
              <a:t>Tableau des règles d’interprétation</a:t>
            </a:r>
          </a:p>
          <a:p>
            <a:pPr fontAlgn="auto">
              <a:spcBef>
                <a:spcPts val="0"/>
              </a:spcBef>
              <a:spcAft>
                <a:spcPts val="0"/>
              </a:spcAft>
              <a:defRPr/>
            </a:pPr>
            <a:endParaRPr lang="fr-FR" sz="1400" b="1" dirty="0">
              <a:solidFill>
                <a:schemeClr val="tx1">
                  <a:lumMod val="85000"/>
                  <a:lumOff val="15000"/>
                </a:schemeClr>
              </a:solidFill>
              <a:latin typeface="+mn-lt"/>
              <a:cs typeface="+mn-cs"/>
            </a:endParaRPr>
          </a:p>
        </p:txBody>
      </p:sp>
      <p:graphicFrame>
        <p:nvGraphicFramePr>
          <p:cNvPr id="77" name="Object 85"/>
          <p:cNvGraphicFramePr>
            <a:graphicFrameLocks noChangeAspect="1"/>
          </p:cNvGraphicFramePr>
          <p:nvPr/>
        </p:nvGraphicFramePr>
        <p:xfrm>
          <a:off x="6300192" y="2492648"/>
          <a:ext cx="206375" cy="438150"/>
        </p:xfrm>
        <a:graphic>
          <a:graphicData uri="http://schemas.openxmlformats.org/presentationml/2006/ole">
            <p:oleObj spid="_x0000_s374786" name="Visio" r:id="rId6" imgW="774192" imgH="2052645" progId="">
              <p:embed/>
            </p:oleObj>
          </a:graphicData>
        </a:graphic>
      </p:graphicFrame>
      <p:sp>
        <p:nvSpPr>
          <p:cNvPr id="80" name="AutoShape 4"/>
          <p:cNvSpPr>
            <a:spLocks noChangeArrowheads="1"/>
          </p:cNvSpPr>
          <p:nvPr/>
        </p:nvSpPr>
        <p:spPr bwMode="auto">
          <a:xfrm>
            <a:off x="6516216" y="2060849"/>
            <a:ext cx="2304256" cy="936103"/>
          </a:xfrm>
          <a:prstGeom prst="parallelogram">
            <a:avLst>
              <a:gd name="adj" fmla="val 42243"/>
            </a:avLst>
          </a:prstGeom>
          <a:gradFill rotWithShape="1">
            <a:gsLst>
              <a:gs pos="0">
                <a:srgbClr val="76765E"/>
              </a:gs>
              <a:gs pos="100000">
                <a:srgbClr val="FFFFCC"/>
              </a:gs>
            </a:gsLst>
            <a:lin ang="2700000" scaled="1"/>
          </a:gradFill>
          <a:ln w="9525">
            <a:solidFill>
              <a:schemeClr val="tx1"/>
            </a:solidFill>
            <a:miter lim="800000"/>
            <a:headEnd/>
            <a:tailEnd/>
          </a:ln>
        </p:spPr>
        <p:txBody>
          <a:bodyPr wrap="none" anchor="ctr"/>
          <a:lstStyle/>
          <a:p>
            <a:endParaRPr lang="fr-FR"/>
          </a:p>
        </p:txBody>
      </p:sp>
      <p:sp>
        <p:nvSpPr>
          <p:cNvPr id="78" name="Text Box 57"/>
          <p:cNvSpPr txBox="1">
            <a:spLocks noChangeArrowheads="1"/>
          </p:cNvSpPr>
          <p:nvPr/>
        </p:nvSpPr>
        <p:spPr bwMode="auto">
          <a:xfrm>
            <a:off x="6876256" y="2060848"/>
            <a:ext cx="1944688" cy="1001556"/>
          </a:xfrm>
          <a:prstGeom prst="rect">
            <a:avLst/>
          </a:prstGeom>
          <a:noFill/>
          <a:ln w="9525">
            <a:noFill/>
            <a:miter lim="800000"/>
            <a:headEnd/>
            <a:tailEnd/>
          </a:ln>
        </p:spPr>
        <p:txBody>
          <a:bodyPr>
            <a:spAutoFit/>
          </a:bodyPr>
          <a:lstStyle/>
          <a:p>
            <a:pPr>
              <a:spcBef>
                <a:spcPct val="50000"/>
              </a:spcBef>
              <a:defRPr/>
            </a:pPr>
            <a:r>
              <a:rPr lang="fr-FR" sz="1400" b="1" dirty="0">
                <a:solidFill>
                  <a:schemeClr val="tx1">
                    <a:lumMod val="65000"/>
                    <a:lumOff val="35000"/>
                  </a:schemeClr>
                </a:solidFill>
              </a:rPr>
              <a:t>Pop </a:t>
            </a:r>
            <a:r>
              <a:rPr lang="fr-FR" sz="1400" b="1" dirty="0" err="1">
                <a:solidFill>
                  <a:schemeClr val="tx1">
                    <a:lumMod val="65000"/>
                    <a:lumOff val="35000"/>
                  </a:schemeClr>
                </a:solidFill>
              </a:rPr>
              <a:t>init</a:t>
            </a:r>
            <a:r>
              <a:rPr lang="fr-FR" sz="1400" b="1" dirty="0">
                <a:solidFill>
                  <a:schemeClr val="tx1">
                    <a:lumMod val="65000"/>
                    <a:lumOff val="35000"/>
                  </a:schemeClr>
                </a:solidFill>
              </a:rPr>
              <a:t> = X</a:t>
            </a:r>
          </a:p>
          <a:p>
            <a:pPr>
              <a:spcBef>
                <a:spcPct val="50000"/>
              </a:spcBef>
              <a:defRPr/>
            </a:pPr>
            <a:r>
              <a:rPr lang="fr-FR" sz="1400" b="1" dirty="0" err="1">
                <a:solidFill>
                  <a:schemeClr val="tx1">
                    <a:lumMod val="65000"/>
                    <a:lumOff val="35000"/>
                  </a:schemeClr>
                </a:solidFill>
              </a:rPr>
              <a:t>Nouv</a:t>
            </a:r>
            <a:r>
              <a:rPr lang="fr-FR" sz="1400" b="1" dirty="0">
                <a:solidFill>
                  <a:schemeClr val="tx1">
                    <a:lumMod val="65000"/>
                    <a:lumOff val="35000"/>
                  </a:schemeClr>
                </a:solidFill>
              </a:rPr>
              <a:t> pop = Pop </a:t>
            </a:r>
            <a:r>
              <a:rPr lang="fr-FR" sz="1400" b="1" dirty="0" err="1">
                <a:solidFill>
                  <a:schemeClr val="tx1">
                    <a:lumMod val="65000"/>
                    <a:lumOff val="35000"/>
                  </a:schemeClr>
                </a:solidFill>
              </a:rPr>
              <a:t>init</a:t>
            </a:r>
            <a:r>
              <a:rPr lang="fr-FR" sz="1400" b="1" dirty="0">
                <a:solidFill>
                  <a:schemeClr val="tx1">
                    <a:lumMod val="65000"/>
                    <a:lumOff val="35000"/>
                  </a:schemeClr>
                </a:solidFill>
              </a:rPr>
              <a:t> + Pop </a:t>
            </a:r>
            <a:r>
              <a:rPr lang="fr-FR" sz="1400" b="1" dirty="0" err="1">
                <a:solidFill>
                  <a:schemeClr val="tx1">
                    <a:lumMod val="65000"/>
                    <a:lumOff val="35000"/>
                  </a:schemeClr>
                </a:solidFill>
              </a:rPr>
              <a:t>init</a:t>
            </a:r>
            <a:r>
              <a:rPr lang="fr-FR" sz="1400" b="1" dirty="0">
                <a:solidFill>
                  <a:schemeClr val="tx1">
                    <a:lumMod val="65000"/>
                    <a:lumOff val="35000"/>
                  </a:schemeClr>
                </a:solidFill>
              </a:rPr>
              <a:t> * taux d’accroissement</a:t>
            </a:r>
          </a:p>
        </p:txBody>
      </p:sp>
      <p:sp>
        <p:nvSpPr>
          <p:cNvPr id="81" name="Pensées 80"/>
          <p:cNvSpPr/>
          <p:nvPr/>
        </p:nvSpPr>
        <p:spPr>
          <a:xfrm>
            <a:off x="178966" y="1916832"/>
            <a:ext cx="2808858" cy="1656184"/>
          </a:xfrm>
          <a:prstGeom prst="cloudCallout">
            <a:avLst>
              <a:gd name="adj1" fmla="val -21144"/>
              <a:gd name="adj2" fmla="val 5938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82" name="AutoShape 4"/>
          <p:cNvSpPr>
            <a:spLocks noChangeArrowheads="1"/>
          </p:cNvSpPr>
          <p:nvPr/>
        </p:nvSpPr>
        <p:spPr bwMode="auto">
          <a:xfrm>
            <a:off x="467544" y="2132856"/>
            <a:ext cx="2376264" cy="936104"/>
          </a:xfrm>
          <a:prstGeom prst="parallelogram">
            <a:avLst>
              <a:gd name="adj" fmla="val 42216"/>
            </a:avLst>
          </a:prstGeom>
          <a:gradFill rotWithShape="1">
            <a:gsLst>
              <a:gs pos="0">
                <a:srgbClr val="76765E"/>
              </a:gs>
              <a:gs pos="100000">
                <a:srgbClr val="FFFFCC"/>
              </a:gs>
            </a:gsLst>
            <a:lin ang="2700000" scaled="1"/>
          </a:gradFill>
          <a:ln w="9525">
            <a:solidFill>
              <a:schemeClr val="tx1"/>
            </a:solidFill>
            <a:miter lim="800000"/>
            <a:headEnd/>
            <a:tailEnd/>
          </a:ln>
        </p:spPr>
        <p:txBody>
          <a:bodyPr wrap="none" anchor="ctr"/>
          <a:lstStyle/>
          <a:p>
            <a:endParaRPr lang="fr-FR"/>
          </a:p>
        </p:txBody>
      </p:sp>
      <p:graphicFrame>
        <p:nvGraphicFramePr>
          <p:cNvPr id="83" name="Object 35"/>
          <p:cNvGraphicFramePr>
            <a:graphicFrameLocks noChangeAspect="1"/>
          </p:cNvGraphicFramePr>
          <p:nvPr/>
        </p:nvGraphicFramePr>
        <p:xfrm>
          <a:off x="261293" y="2420888"/>
          <a:ext cx="422275" cy="492125"/>
        </p:xfrm>
        <a:graphic>
          <a:graphicData uri="http://schemas.openxmlformats.org/presentationml/2006/ole">
            <p:oleObj spid="_x0000_s374787" name="Visio" r:id="rId7" imgW="809549" imgH="941222" progId="">
              <p:embed/>
            </p:oleObj>
          </a:graphicData>
        </a:graphic>
      </p:graphicFrame>
      <p:sp>
        <p:nvSpPr>
          <p:cNvPr id="85" name="Text Box 57"/>
          <p:cNvSpPr txBox="1">
            <a:spLocks noChangeArrowheads="1"/>
          </p:cNvSpPr>
          <p:nvPr/>
        </p:nvSpPr>
        <p:spPr bwMode="auto">
          <a:xfrm>
            <a:off x="755576" y="2132856"/>
            <a:ext cx="2016224" cy="970779"/>
          </a:xfrm>
          <a:prstGeom prst="rect">
            <a:avLst/>
          </a:prstGeom>
          <a:noFill/>
          <a:ln w="9525">
            <a:noFill/>
            <a:miter lim="800000"/>
            <a:headEnd/>
            <a:tailEnd/>
          </a:ln>
        </p:spPr>
        <p:txBody>
          <a:bodyPr wrap="square">
            <a:spAutoFit/>
          </a:bodyPr>
          <a:lstStyle/>
          <a:p>
            <a:pPr>
              <a:spcBef>
                <a:spcPct val="50000"/>
              </a:spcBef>
              <a:spcAft>
                <a:spcPts val="600"/>
              </a:spcAft>
              <a:defRPr/>
            </a:pPr>
            <a:r>
              <a:rPr lang="fr-FR" sz="1400" b="1" dirty="0">
                <a:solidFill>
                  <a:schemeClr val="tx1">
                    <a:lumMod val="65000"/>
                    <a:lumOff val="35000"/>
                  </a:schemeClr>
                </a:solidFill>
              </a:rPr>
              <a:t>Augmenter les espaces disponibles</a:t>
            </a:r>
          </a:p>
          <a:p>
            <a:pPr>
              <a:spcBef>
                <a:spcPts val="0"/>
              </a:spcBef>
              <a:defRPr/>
            </a:pPr>
            <a:r>
              <a:rPr lang="fr-FR" sz="1400" b="1" dirty="0">
                <a:solidFill>
                  <a:schemeClr val="tx1">
                    <a:lumMod val="65000"/>
                    <a:lumOff val="35000"/>
                  </a:schemeClr>
                </a:solidFill>
              </a:rPr>
              <a:t>Cas 1: densifier </a:t>
            </a:r>
          </a:p>
          <a:p>
            <a:pPr>
              <a:spcBef>
                <a:spcPts val="0"/>
              </a:spcBef>
              <a:defRPr/>
            </a:pPr>
            <a:r>
              <a:rPr lang="fr-FR" sz="1400" b="1" dirty="0">
                <a:solidFill>
                  <a:schemeClr val="tx1">
                    <a:lumMod val="65000"/>
                    <a:lumOff val="35000"/>
                  </a:schemeClr>
                </a:solidFill>
              </a:rPr>
              <a:t>Cas 2: ajout zone</a:t>
            </a:r>
          </a:p>
        </p:txBody>
      </p:sp>
      <p:sp>
        <p:nvSpPr>
          <p:cNvPr id="87" name="Rectangle 86"/>
          <p:cNvSpPr/>
          <p:nvPr/>
        </p:nvSpPr>
        <p:spPr>
          <a:xfrm>
            <a:off x="7164263" y="3645024"/>
            <a:ext cx="1800225" cy="292100"/>
          </a:xfrm>
          <a:prstGeom prst="rect">
            <a:avLst/>
          </a:prstGeom>
        </p:spPr>
        <p:txBody>
          <a:bodyPr>
            <a:spAutoFit/>
          </a:bodyPr>
          <a:lstStyle/>
          <a:p>
            <a:pPr fontAlgn="auto">
              <a:spcBef>
                <a:spcPts val="0"/>
              </a:spcBef>
              <a:spcAft>
                <a:spcPts val="0"/>
              </a:spcAft>
              <a:defRPr/>
            </a:pPr>
            <a:r>
              <a:rPr lang="fr-FR" sz="1400" b="1" dirty="0">
                <a:solidFill>
                  <a:schemeClr val="tx1">
                    <a:lumMod val="65000"/>
                    <a:lumOff val="35000"/>
                  </a:schemeClr>
                </a:solidFill>
                <a:latin typeface="+mn-lt"/>
                <a:cs typeface="+mn-cs"/>
              </a:rPr>
              <a:t>▲Population</a:t>
            </a:r>
          </a:p>
        </p:txBody>
      </p:sp>
      <p:sp>
        <p:nvSpPr>
          <p:cNvPr id="89" name="Rectangle 88"/>
          <p:cNvSpPr/>
          <p:nvPr/>
        </p:nvSpPr>
        <p:spPr>
          <a:xfrm>
            <a:off x="683568" y="3068961"/>
            <a:ext cx="1584176" cy="493084"/>
          </a:xfrm>
          <a:prstGeom prst="rect">
            <a:avLst/>
          </a:prstGeom>
        </p:spPr>
        <p:txBody>
          <a:bodyPr wrap="square">
            <a:spAutoFit/>
          </a:bodyPr>
          <a:lstStyle/>
          <a:p>
            <a:pPr algn="ctr">
              <a:defRPr/>
            </a:pPr>
            <a:r>
              <a:rPr lang="fr-FR" sz="1400" b="1" dirty="0" smtClean="0">
                <a:solidFill>
                  <a:schemeClr val="tx1">
                    <a:lumMod val="65000"/>
                    <a:lumOff val="35000"/>
                  </a:schemeClr>
                </a:solidFill>
              </a:rPr>
              <a:t>Modèle d’aménagement</a:t>
            </a:r>
            <a:endParaRPr lang="fr-FR" sz="1400" b="1" dirty="0">
              <a:solidFill>
                <a:schemeClr val="tx1">
                  <a:lumMod val="65000"/>
                  <a:lumOff val="35000"/>
                </a:schemeClr>
              </a:solidFill>
            </a:endParaRPr>
          </a:p>
        </p:txBody>
      </p:sp>
      <p:cxnSp>
        <p:nvCxnSpPr>
          <p:cNvPr id="92" name="Connecteur droit avec flèche 91"/>
          <p:cNvCxnSpPr/>
          <p:nvPr/>
        </p:nvCxnSpPr>
        <p:spPr>
          <a:xfrm flipH="1" flipV="1">
            <a:off x="7596336" y="3933056"/>
            <a:ext cx="360041" cy="7200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6" name="Rectangle 95"/>
          <p:cNvSpPr/>
          <p:nvPr/>
        </p:nvSpPr>
        <p:spPr>
          <a:xfrm>
            <a:off x="5076056" y="3429000"/>
            <a:ext cx="2016249" cy="493084"/>
          </a:xfrm>
          <a:prstGeom prst="rect">
            <a:avLst/>
          </a:prstGeom>
        </p:spPr>
        <p:txBody>
          <a:bodyPr wrap="square">
            <a:spAutoFit/>
          </a:bodyPr>
          <a:lstStyle/>
          <a:p>
            <a:pPr algn="ctr" fontAlgn="auto">
              <a:spcBef>
                <a:spcPts val="0"/>
              </a:spcBef>
              <a:spcAft>
                <a:spcPts val="0"/>
              </a:spcAft>
              <a:defRPr/>
            </a:pPr>
            <a:r>
              <a:rPr lang="fr-FR" sz="1400" b="1" dirty="0">
                <a:solidFill>
                  <a:schemeClr val="tx1">
                    <a:lumMod val="65000"/>
                    <a:lumOff val="35000"/>
                  </a:schemeClr>
                </a:solidFill>
                <a:latin typeface="+mn-lt"/>
                <a:cs typeface="+mn-cs"/>
              </a:rPr>
              <a:t>▲</a:t>
            </a:r>
            <a:r>
              <a:rPr lang="fr-FR" sz="1400" b="1" dirty="0" smtClean="0">
                <a:solidFill>
                  <a:schemeClr val="tx1">
                    <a:lumMod val="65000"/>
                    <a:lumOff val="35000"/>
                  </a:schemeClr>
                </a:solidFill>
                <a:latin typeface="+mn-lt"/>
                <a:cs typeface="+mn-cs"/>
              </a:rPr>
              <a:t>Population </a:t>
            </a:r>
          </a:p>
          <a:p>
            <a:pPr algn="ctr" fontAlgn="auto">
              <a:spcBef>
                <a:spcPts val="0"/>
              </a:spcBef>
              <a:spcAft>
                <a:spcPts val="0"/>
              </a:spcAft>
              <a:defRPr/>
            </a:pPr>
            <a:r>
              <a:rPr lang="fr-FR" sz="1400" b="1" dirty="0" smtClean="0">
                <a:solidFill>
                  <a:schemeClr val="tx1">
                    <a:lumMod val="65000"/>
                    <a:lumOff val="35000"/>
                  </a:schemeClr>
                </a:solidFill>
                <a:latin typeface="+mn-lt"/>
                <a:cs typeface="+mn-cs"/>
              </a:rPr>
              <a:t>+ pop existante </a:t>
            </a:r>
            <a:endParaRPr lang="fr-FR" sz="1400" b="1" dirty="0">
              <a:solidFill>
                <a:schemeClr val="tx1">
                  <a:lumMod val="65000"/>
                  <a:lumOff val="35000"/>
                </a:schemeClr>
              </a:solidFill>
              <a:latin typeface="+mn-lt"/>
              <a:cs typeface="+mn-cs"/>
            </a:endParaRPr>
          </a:p>
        </p:txBody>
      </p:sp>
      <p:cxnSp>
        <p:nvCxnSpPr>
          <p:cNvPr id="97" name="Connecteur droit avec flèche 96"/>
          <p:cNvCxnSpPr/>
          <p:nvPr/>
        </p:nvCxnSpPr>
        <p:spPr>
          <a:xfrm flipH="1">
            <a:off x="5796136" y="3861048"/>
            <a:ext cx="360042" cy="7200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0" name="Rectangle 99"/>
          <p:cNvSpPr/>
          <p:nvPr/>
        </p:nvSpPr>
        <p:spPr>
          <a:xfrm>
            <a:off x="7164288" y="4437112"/>
            <a:ext cx="1008112" cy="493084"/>
          </a:xfrm>
          <a:prstGeom prst="rect">
            <a:avLst/>
          </a:prstGeom>
        </p:spPr>
        <p:txBody>
          <a:bodyPr wrap="square">
            <a:spAutoFit/>
          </a:bodyPr>
          <a:lstStyle/>
          <a:p>
            <a:pPr fontAlgn="auto">
              <a:spcBef>
                <a:spcPts val="0"/>
              </a:spcBef>
              <a:spcAft>
                <a:spcPts val="0"/>
              </a:spcAft>
              <a:defRPr/>
            </a:pPr>
            <a:r>
              <a:rPr lang="fr-FR" sz="1400" b="1" dirty="0" smtClean="0">
                <a:latin typeface="+mn-lt"/>
                <a:cs typeface="+mn-cs"/>
              </a:rPr>
              <a:t>Population existante</a:t>
            </a:r>
            <a:endParaRPr lang="fr-FR" sz="1400" b="1" dirty="0">
              <a:latin typeface="+mn-lt"/>
              <a:cs typeface="+mn-cs"/>
            </a:endParaRPr>
          </a:p>
        </p:txBody>
      </p:sp>
      <p:cxnSp>
        <p:nvCxnSpPr>
          <p:cNvPr id="101" name="Connecteur droit avec flèche 100"/>
          <p:cNvCxnSpPr/>
          <p:nvPr/>
        </p:nvCxnSpPr>
        <p:spPr>
          <a:xfrm>
            <a:off x="7524328" y="4293096"/>
            <a:ext cx="360038" cy="7200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183" name="Object 87"/>
          <p:cNvGraphicFramePr>
            <a:graphicFrameLocks noChangeAspect="1"/>
          </p:cNvGraphicFramePr>
          <p:nvPr/>
        </p:nvGraphicFramePr>
        <p:xfrm>
          <a:off x="4427984" y="5445224"/>
          <a:ext cx="144463" cy="306388"/>
        </p:xfrm>
        <a:graphic>
          <a:graphicData uri="http://schemas.openxmlformats.org/presentationml/2006/ole">
            <p:oleObj spid="_x0000_s374788" name="Visio" r:id="rId8" imgW="774192" imgH="2052645" progId="">
              <p:embed/>
            </p:oleObj>
          </a:graphicData>
        </a:graphic>
      </p:graphicFrame>
      <p:graphicFrame>
        <p:nvGraphicFramePr>
          <p:cNvPr id="4184" name="Object 88"/>
          <p:cNvGraphicFramePr>
            <a:graphicFrameLocks noChangeAspect="1"/>
          </p:cNvGraphicFramePr>
          <p:nvPr/>
        </p:nvGraphicFramePr>
        <p:xfrm>
          <a:off x="4283968" y="5661248"/>
          <a:ext cx="144462" cy="306387"/>
        </p:xfrm>
        <a:graphic>
          <a:graphicData uri="http://schemas.openxmlformats.org/presentationml/2006/ole">
            <p:oleObj spid="_x0000_s374789" name="Visio" r:id="rId9" imgW="774192" imgH="2052645" progId="">
              <p:embed/>
            </p:oleObj>
          </a:graphicData>
        </a:graphic>
      </p:graphicFrame>
      <p:sp>
        <p:nvSpPr>
          <p:cNvPr id="103" name="Rectangle 102"/>
          <p:cNvSpPr/>
          <p:nvPr/>
        </p:nvSpPr>
        <p:spPr>
          <a:xfrm>
            <a:off x="971600" y="4376076"/>
            <a:ext cx="1152128" cy="493084"/>
          </a:xfrm>
          <a:prstGeom prst="rect">
            <a:avLst/>
          </a:prstGeom>
        </p:spPr>
        <p:txBody>
          <a:bodyPr wrap="square">
            <a:spAutoFit/>
          </a:bodyPr>
          <a:lstStyle/>
          <a:p>
            <a:pPr fontAlgn="auto">
              <a:spcBef>
                <a:spcPts val="0"/>
              </a:spcBef>
              <a:spcAft>
                <a:spcPts val="0"/>
              </a:spcAft>
              <a:defRPr/>
            </a:pPr>
            <a:r>
              <a:rPr lang="fr-FR" sz="1400" b="1" dirty="0" smtClean="0">
                <a:latin typeface="+mn-lt"/>
                <a:cs typeface="+mn-cs"/>
              </a:rPr>
              <a:t>Densité des parcelles</a:t>
            </a:r>
            <a:endParaRPr lang="fr-FR" sz="1400" b="1" dirty="0">
              <a:latin typeface="+mn-lt"/>
              <a:cs typeface="+mn-cs"/>
            </a:endParaRPr>
          </a:p>
        </p:txBody>
      </p:sp>
      <p:cxnSp>
        <p:nvCxnSpPr>
          <p:cNvPr id="104" name="Connecteur droit avec flèche 103"/>
          <p:cNvCxnSpPr/>
          <p:nvPr/>
        </p:nvCxnSpPr>
        <p:spPr>
          <a:xfrm flipH="1">
            <a:off x="1187624" y="4229472"/>
            <a:ext cx="432048" cy="6362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7" name="Rectangle 106"/>
          <p:cNvSpPr/>
          <p:nvPr/>
        </p:nvSpPr>
        <p:spPr>
          <a:xfrm>
            <a:off x="899592" y="3640956"/>
            <a:ext cx="1800225" cy="292100"/>
          </a:xfrm>
          <a:prstGeom prst="rect">
            <a:avLst/>
          </a:prstGeom>
        </p:spPr>
        <p:txBody>
          <a:bodyPr>
            <a:spAutoFit/>
          </a:bodyPr>
          <a:lstStyle/>
          <a:p>
            <a:pPr fontAlgn="auto">
              <a:spcBef>
                <a:spcPts val="0"/>
              </a:spcBef>
              <a:spcAft>
                <a:spcPts val="0"/>
              </a:spcAft>
              <a:defRPr/>
            </a:pPr>
            <a:r>
              <a:rPr lang="fr-FR" sz="1400" b="1" dirty="0" smtClean="0">
                <a:solidFill>
                  <a:schemeClr val="tx1">
                    <a:lumMod val="65000"/>
                    <a:lumOff val="35000"/>
                  </a:schemeClr>
                </a:solidFill>
                <a:latin typeface="+mn-lt"/>
                <a:cs typeface="+mn-cs"/>
              </a:rPr>
              <a:t>▲</a:t>
            </a:r>
            <a:r>
              <a:rPr lang="fr-FR" sz="1400" b="1" dirty="0" smtClean="0">
                <a:solidFill>
                  <a:schemeClr val="tx1">
                    <a:lumMod val="65000"/>
                    <a:lumOff val="35000"/>
                  </a:schemeClr>
                </a:solidFill>
                <a:latin typeface="+mn-lt"/>
              </a:rPr>
              <a:t>densité</a:t>
            </a:r>
            <a:endParaRPr lang="fr-FR" sz="1400" b="1" dirty="0">
              <a:solidFill>
                <a:schemeClr val="tx1">
                  <a:lumMod val="65000"/>
                  <a:lumOff val="35000"/>
                </a:schemeClr>
              </a:solidFill>
              <a:latin typeface="+mn-lt"/>
              <a:cs typeface="+mn-cs"/>
            </a:endParaRPr>
          </a:p>
        </p:txBody>
      </p:sp>
      <p:cxnSp>
        <p:nvCxnSpPr>
          <p:cNvPr id="109" name="Connecteur droit avec flèche 108"/>
          <p:cNvCxnSpPr/>
          <p:nvPr/>
        </p:nvCxnSpPr>
        <p:spPr>
          <a:xfrm>
            <a:off x="1187624" y="3933056"/>
            <a:ext cx="360013"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3" name="Rectangle 112"/>
          <p:cNvSpPr/>
          <p:nvPr/>
        </p:nvSpPr>
        <p:spPr>
          <a:xfrm>
            <a:off x="2699767" y="3573016"/>
            <a:ext cx="1800225" cy="292100"/>
          </a:xfrm>
          <a:prstGeom prst="rect">
            <a:avLst/>
          </a:prstGeom>
        </p:spPr>
        <p:txBody>
          <a:bodyPr>
            <a:spAutoFit/>
          </a:bodyPr>
          <a:lstStyle/>
          <a:p>
            <a:pPr fontAlgn="auto">
              <a:spcBef>
                <a:spcPts val="0"/>
              </a:spcBef>
              <a:spcAft>
                <a:spcPts val="0"/>
              </a:spcAft>
              <a:defRPr/>
            </a:pPr>
            <a:r>
              <a:rPr lang="fr-FR" sz="1400" b="1" dirty="0" smtClean="0">
                <a:solidFill>
                  <a:schemeClr val="tx1">
                    <a:lumMod val="65000"/>
                    <a:lumOff val="35000"/>
                  </a:schemeClr>
                </a:solidFill>
                <a:latin typeface="+mn-lt"/>
                <a:cs typeface="+mn-cs"/>
              </a:rPr>
              <a:t>▲</a:t>
            </a:r>
            <a:r>
              <a:rPr lang="fr-FR" sz="1400" b="1" dirty="0" smtClean="0">
                <a:solidFill>
                  <a:schemeClr val="tx1">
                    <a:lumMod val="65000"/>
                    <a:lumOff val="35000"/>
                  </a:schemeClr>
                </a:solidFill>
                <a:latin typeface="+mn-lt"/>
              </a:rPr>
              <a:t>densité</a:t>
            </a:r>
            <a:endParaRPr lang="fr-FR" sz="1400" b="1" dirty="0">
              <a:solidFill>
                <a:schemeClr val="tx1">
                  <a:lumMod val="65000"/>
                  <a:lumOff val="35000"/>
                </a:schemeClr>
              </a:solidFill>
              <a:latin typeface="+mn-lt"/>
              <a:cs typeface="+mn-cs"/>
            </a:endParaRPr>
          </a:p>
        </p:txBody>
      </p:sp>
      <p:cxnSp>
        <p:nvCxnSpPr>
          <p:cNvPr id="115" name="Connecteur droit avec flèche 114"/>
          <p:cNvCxnSpPr/>
          <p:nvPr/>
        </p:nvCxnSpPr>
        <p:spPr>
          <a:xfrm>
            <a:off x="2843808" y="3861048"/>
            <a:ext cx="360040" cy="7200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4" name="Rectangle 113"/>
          <p:cNvSpPr/>
          <p:nvPr/>
        </p:nvSpPr>
        <p:spPr>
          <a:xfrm>
            <a:off x="4427959" y="5026012"/>
            <a:ext cx="1800225" cy="779252"/>
          </a:xfrm>
          <a:prstGeom prst="rect">
            <a:avLst/>
          </a:prstGeom>
        </p:spPr>
        <p:txBody>
          <a:bodyPr>
            <a:spAutoFit/>
          </a:bodyPr>
          <a:lstStyle/>
          <a:p>
            <a:pPr algn="ctr">
              <a:defRPr/>
            </a:pPr>
            <a:r>
              <a:rPr lang="fr-FR" sz="1600" b="1" dirty="0" smtClean="0">
                <a:solidFill>
                  <a:schemeClr val="tx1">
                    <a:lumMod val="65000"/>
                    <a:lumOff val="35000"/>
                  </a:schemeClr>
                </a:solidFill>
              </a:rPr>
              <a:t>Placement des agents </a:t>
            </a:r>
            <a:endParaRPr lang="fr-FR" sz="1600" b="1" dirty="0">
              <a:solidFill>
                <a:schemeClr val="tx1">
                  <a:lumMod val="65000"/>
                  <a:lumOff val="35000"/>
                </a:schemeClr>
              </a:solidFill>
            </a:endParaRPr>
          </a:p>
          <a:p>
            <a:pPr algn="ctr">
              <a:defRPr/>
            </a:pPr>
            <a:endParaRPr lang="fr-FR" sz="1600" b="1" dirty="0">
              <a:solidFill>
                <a:schemeClr val="tx1">
                  <a:lumMod val="85000"/>
                  <a:lumOff val="15000"/>
                </a:schemeClr>
              </a:solidFill>
            </a:endParaRPr>
          </a:p>
        </p:txBody>
      </p:sp>
      <p:sp>
        <p:nvSpPr>
          <p:cNvPr id="117" name="Rectangle 116"/>
          <p:cNvSpPr/>
          <p:nvPr/>
        </p:nvSpPr>
        <p:spPr>
          <a:xfrm>
            <a:off x="2843808" y="4941168"/>
            <a:ext cx="1800225" cy="779252"/>
          </a:xfrm>
          <a:prstGeom prst="rect">
            <a:avLst/>
          </a:prstGeom>
        </p:spPr>
        <p:txBody>
          <a:bodyPr>
            <a:spAutoFit/>
          </a:bodyPr>
          <a:lstStyle/>
          <a:p>
            <a:pPr algn="ctr">
              <a:defRPr/>
            </a:pPr>
            <a:r>
              <a:rPr lang="fr-FR" sz="1600" b="1" dirty="0" smtClean="0">
                <a:solidFill>
                  <a:schemeClr val="tx1">
                    <a:lumMod val="65000"/>
                    <a:lumOff val="35000"/>
                  </a:schemeClr>
                </a:solidFill>
              </a:rPr>
              <a:t>Augmentation  des espaces disponibles </a:t>
            </a:r>
            <a:endParaRPr lang="fr-FR" sz="1600" b="1" dirty="0">
              <a:solidFill>
                <a:schemeClr val="tx1">
                  <a:lumMod val="85000"/>
                  <a:lumOff val="15000"/>
                </a:schemeClr>
              </a:solidFill>
            </a:endParaRPr>
          </a:p>
        </p:txBody>
      </p:sp>
      <p:graphicFrame>
        <p:nvGraphicFramePr>
          <p:cNvPr id="4099" name="Object 35"/>
          <p:cNvGraphicFramePr>
            <a:graphicFrameLocks noChangeAspect="1"/>
          </p:cNvGraphicFramePr>
          <p:nvPr/>
        </p:nvGraphicFramePr>
        <p:xfrm>
          <a:off x="3851920" y="5817195"/>
          <a:ext cx="422275" cy="492125"/>
        </p:xfrm>
        <a:graphic>
          <a:graphicData uri="http://schemas.openxmlformats.org/presentationml/2006/ole">
            <p:oleObj spid="_x0000_s374790" name="Visio" r:id="rId10" imgW="809549" imgH="941222" progId="">
              <p:embed/>
            </p:oleObj>
          </a:graphicData>
        </a:graphic>
      </p:graphicFrame>
      <p:sp>
        <p:nvSpPr>
          <p:cNvPr id="75" name="Accolade fermante 74"/>
          <p:cNvSpPr/>
          <p:nvPr/>
        </p:nvSpPr>
        <p:spPr bwMode="auto">
          <a:xfrm>
            <a:off x="4716016" y="5373216"/>
            <a:ext cx="360040" cy="936104"/>
          </a:xfrm>
          <a:prstGeom prst="rightBrace">
            <a:avLst/>
          </a:prstGeom>
          <a:noFill/>
          <a:ln w="9525" cap="flat" cmpd="sng" algn="ctr">
            <a:solidFill>
              <a:schemeClr val="tx1">
                <a:lumMod val="95000"/>
                <a:lumOff val="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dirty="0" smtClean="0">
              <a:ln>
                <a:noFill/>
              </a:ln>
              <a:solidFill>
                <a:schemeClr val="tx1">
                  <a:lumMod val="95000"/>
                  <a:lumOff val="5000"/>
                </a:schemeClr>
              </a:solidFill>
              <a:effectLst/>
              <a:latin typeface="Arial" charset="0"/>
            </a:endParaRPr>
          </a:p>
        </p:txBody>
      </p:sp>
      <p:sp>
        <p:nvSpPr>
          <p:cNvPr id="76" name="Accolade fermante 75"/>
          <p:cNvSpPr/>
          <p:nvPr/>
        </p:nvSpPr>
        <p:spPr bwMode="auto">
          <a:xfrm flipH="1">
            <a:off x="3563888" y="5733256"/>
            <a:ext cx="288032" cy="576064"/>
          </a:xfrm>
          <a:prstGeom prst="rightBrace">
            <a:avLst/>
          </a:prstGeom>
          <a:noFill/>
          <a:ln w="9525" cap="flat" cmpd="sng" algn="ctr">
            <a:solidFill>
              <a:schemeClr val="accent4">
                <a:lumMod val="75000"/>
                <a:lumOff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smtClean="0">
              <a:ln>
                <a:noFill/>
              </a:ln>
              <a:solidFill>
                <a:schemeClr val="bg1"/>
              </a:solidFill>
              <a:effectLst/>
              <a:latin typeface="Arial" charset="0"/>
            </a:endParaRPr>
          </a:p>
        </p:txBody>
      </p:sp>
      <p:sp>
        <p:nvSpPr>
          <p:cNvPr id="79" name="Rectangle 78"/>
          <p:cNvSpPr/>
          <p:nvPr/>
        </p:nvSpPr>
        <p:spPr>
          <a:xfrm>
            <a:off x="5004048" y="5949280"/>
            <a:ext cx="1573212" cy="607602"/>
          </a:xfrm>
          <a:prstGeom prst="rect">
            <a:avLst/>
          </a:prstGeom>
        </p:spPr>
        <p:txBody>
          <a:bodyPr>
            <a:spAutoFit/>
          </a:bodyPr>
          <a:lstStyle/>
          <a:p>
            <a:pPr>
              <a:defRPr/>
            </a:pPr>
            <a:r>
              <a:rPr lang="fr-FR" b="1" dirty="0" smtClean="0">
                <a:solidFill>
                  <a:srgbClr val="FF0000"/>
                </a:solidFill>
              </a:rPr>
              <a:t>Echelle ville </a:t>
            </a:r>
          </a:p>
          <a:p>
            <a:pPr>
              <a:defRPr/>
            </a:pPr>
            <a:endParaRPr lang="fr-FR" b="1" dirty="0">
              <a:solidFill>
                <a:srgbClr val="FF0000"/>
              </a:solidFill>
            </a:endParaRPr>
          </a:p>
        </p:txBody>
      </p:sp>
      <p:sp>
        <p:nvSpPr>
          <p:cNvPr id="86" name="Rectangle 85"/>
          <p:cNvSpPr/>
          <p:nvPr/>
        </p:nvSpPr>
        <p:spPr>
          <a:xfrm>
            <a:off x="2339752" y="5876131"/>
            <a:ext cx="1573212" cy="865237"/>
          </a:xfrm>
          <a:prstGeom prst="rect">
            <a:avLst/>
          </a:prstGeom>
        </p:spPr>
        <p:txBody>
          <a:bodyPr>
            <a:spAutoFit/>
          </a:bodyPr>
          <a:lstStyle/>
          <a:p>
            <a:pPr>
              <a:defRPr/>
            </a:pPr>
            <a:r>
              <a:rPr lang="fr-FR" b="1" dirty="0" smtClean="0">
                <a:solidFill>
                  <a:srgbClr val="FF0000"/>
                </a:solidFill>
              </a:rPr>
              <a:t>Echelle parcelle </a:t>
            </a:r>
          </a:p>
          <a:p>
            <a:pPr>
              <a:defRPr/>
            </a:pPr>
            <a:endParaRPr lang="fr-FR" b="1" dirty="0">
              <a:solidFill>
                <a:srgbClr val="FF0000"/>
              </a:solidFill>
            </a:endParaRPr>
          </a:p>
        </p:txBody>
      </p:sp>
      <p:cxnSp>
        <p:nvCxnSpPr>
          <p:cNvPr id="91" name="Connecteur droit avec flèche 90"/>
          <p:cNvCxnSpPr/>
          <p:nvPr/>
        </p:nvCxnSpPr>
        <p:spPr bwMode="auto">
          <a:xfrm flipH="1" flipV="1">
            <a:off x="4266839" y="3140969"/>
            <a:ext cx="881225" cy="504055"/>
          </a:xfrm>
          <a:prstGeom prst="straightConnector1">
            <a:avLst/>
          </a:prstGeom>
          <a:solidFill>
            <a:srgbClr val="00B8FF"/>
          </a:solidFill>
          <a:ln w="9525"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checkerboard(across)">
                                      <p:cBhvr>
                                        <p:cTn id="7" dur="500"/>
                                        <p:tgtEl>
                                          <p:spTgt spid="19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checkerboard(across)">
                                      <p:cBhvr>
                                        <p:cTn id="10" dur="500"/>
                                        <p:tgtEl>
                                          <p:spTgt spid="78"/>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80"/>
                                        </p:tgtEl>
                                        <p:attrNameLst>
                                          <p:attrName>style.visibility</p:attrName>
                                        </p:attrNameLst>
                                      </p:cBhvr>
                                      <p:to>
                                        <p:strVal val="visible"/>
                                      </p:to>
                                    </p:set>
                                    <p:animEffect transition="in" filter="checkerboard(across)">
                                      <p:cBhvr>
                                        <p:cTn id="13" dur="500"/>
                                        <p:tgtEl>
                                          <p:spTgt spid="80"/>
                                        </p:tgtEl>
                                      </p:cBhvr>
                                    </p:animEffect>
                                  </p:childTnLst>
                                </p:cTn>
                              </p:par>
                              <p:par>
                                <p:cTn id="14" presetID="5" presetClass="entr" presetSubtype="10" fill="hold" nodeType="withEffect">
                                  <p:stCondLst>
                                    <p:cond delay="0"/>
                                  </p:stCondLst>
                                  <p:childTnLst>
                                    <p:set>
                                      <p:cBhvr>
                                        <p:cTn id="15" dur="1" fill="hold">
                                          <p:stCondLst>
                                            <p:cond delay="0"/>
                                          </p:stCondLst>
                                        </p:cTn>
                                        <p:tgtEl>
                                          <p:spTgt spid="77"/>
                                        </p:tgtEl>
                                        <p:attrNameLst>
                                          <p:attrName>style.visibility</p:attrName>
                                        </p:attrNameLst>
                                      </p:cBhvr>
                                      <p:to>
                                        <p:strVal val="visible"/>
                                      </p:to>
                                    </p:set>
                                    <p:animEffect transition="in" filter="checkerboard(across)">
                                      <p:cBhvr>
                                        <p:cTn id="16" dur="500"/>
                                        <p:tgtEl>
                                          <p:spTgt spid="77"/>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84"/>
                                        </p:tgtEl>
                                        <p:attrNameLst>
                                          <p:attrName>style.visibility</p:attrName>
                                        </p:attrNameLst>
                                      </p:cBhvr>
                                      <p:to>
                                        <p:strVal val="visible"/>
                                      </p:to>
                                    </p:set>
                                    <p:animEffect transition="in" filter="checkerboard(across)">
                                      <p:cBhvr>
                                        <p:cTn id="21" dur="500"/>
                                        <p:tgtEl>
                                          <p:spTgt spid="84"/>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304"/>
                                        </p:tgtEl>
                                        <p:attrNameLst>
                                          <p:attrName>style.visibility</p:attrName>
                                        </p:attrNameLst>
                                      </p:cBhvr>
                                      <p:to>
                                        <p:strVal val="visible"/>
                                      </p:to>
                                    </p:set>
                                    <p:animEffect transition="in" filter="checkerboard(across)">
                                      <p:cBhvr>
                                        <p:cTn id="24" dur="500"/>
                                        <p:tgtEl>
                                          <p:spTgt spid="304"/>
                                        </p:tgtEl>
                                      </p:cBhvr>
                                    </p:animEffect>
                                  </p:childTnLst>
                                </p:cTn>
                              </p:par>
                              <p:par>
                                <p:cTn id="25" presetID="5" presetClass="entr" presetSubtype="10" fill="hold" nodeType="withEffect">
                                  <p:stCondLst>
                                    <p:cond delay="0"/>
                                  </p:stCondLst>
                                  <p:childTnLst>
                                    <p:set>
                                      <p:cBhvr>
                                        <p:cTn id="26" dur="1" fill="hold">
                                          <p:stCondLst>
                                            <p:cond delay="0"/>
                                          </p:stCondLst>
                                        </p:cTn>
                                        <p:tgtEl>
                                          <p:spTgt spid="305"/>
                                        </p:tgtEl>
                                        <p:attrNameLst>
                                          <p:attrName>style.visibility</p:attrName>
                                        </p:attrNameLst>
                                      </p:cBhvr>
                                      <p:to>
                                        <p:strVal val="visible"/>
                                      </p:to>
                                    </p:set>
                                    <p:animEffect transition="in" filter="checkerboard(across)">
                                      <p:cBhvr>
                                        <p:cTn id="27" dur="500"/>
                                        <p:tgtEl>
                                          <p:spTgt spid="305"/>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checkerboard(across)">
                                      <p:cBhvr>
                                        <p:cTn id="30" dur="500"/>
                                        <p:tgtEl>
                                          <p:spTgt spid="71"/>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85"/>
                                        </p:tgtEl>
                                        <p:attrNameLst>
                                          <p:attrName>style.visibility</p:attrName>
                                        </p:attrNameLst>
                                      </p:cBhvr>
                                      <p:to>
                                        <p:strVal val="visible"/>
                                      </p:to>
                                    </p:set>
                                    <p:animEffect transition="in" filter="checkerboard(across)">
                                      <p:cBhvr>
                                        <p:cTn id="35" dur="500"/>
                                        <p:tgtEl>
                                          <p:spTgt spid="85"/>
                                        </p:tgtEl>
                                      </p:cBhvr>
                                    </p:animEffect>
                                  </p:childTnLst>
                                </p:cTn>
                              </p:par>
                              <p:par>
                                <p:cTn id="36" presetID="5" presetClass="entr" presetSubtype="10" fill="hold" nodeType="withEffect">
                                  <p:stCondLst>
                                    <p:cond delay="0"/>
                                  </p:stCondLst>
                                  <p:childTnLst>
                                    <p:set>
                                      <p:cBhvr>
                                        <p:cTn id="37" dur="1" fill="hold">
                                          <p:stCondLst>
                                            <p:cond delay="0"/>
                                          </p:stCondLst>
                                        </p:cTn>
                                        <p:tgtEl>
                                          <p:spTgt spid="83"/>
                                        </p:tgtEl>
                                        <p:attrNameLst>
                                          <p:attrName>style.visibility</p:attrName>
                                        </p:attrNameLst>
                                      </p:cBhvr>
                                      <p:to>
                                        <p:strVal val="visible"/>
                                      </p:to>
                                    </p:set>
                                    <p:animEffect transition="in" filter="checkerboard(across)">
                                      <p:cBhvr>
                                        <p:cTn id="38" dur="500"/>
                                        <p:tgtEl>
                                          <p:spTgt spid="83"/>
                                        </p:tgtEl>
                                      </p:cBhvr>
                                    </p:animEffect>
                                  </p:childTnLst>
                                </p:cTn>
                              </p:par>
                              <p:par>
                                <p:cTn id="39" presetID="5" presetClass="entr" presetSubtype="10" fill="hold" grpId="0" nodeType="withEffect">
                                  <p:stCondLst>
                                    <p:cond delay="0"/>
                                  </p:stCondLst>
                                  <p:childTnLst>
                                    <p:set>
                                      <p:cBhvr>
                                        <p:cTn id="40" dur="1" fill="hold">
                                          <p:stCondLst>
                                            <p:cond delay="0"/>
                                          </p:stCondLst>
                                        </p:cTn>
                                        <p:tgtEl>
                                          <p:spTgt spid="82"/>
                                        </p:tgtEl>
                                        <p:attrNameLst>
                                          <p:attrName>style.visibility</p:attrName>
                                        </p:attrNameLst>
                                      </p:cBhvr>
                                      <p:to>
                                        <p:strVal val="visible"/>
                                      </p:to>
                                    </p:set>
                                    <p:animEffect transition="in" filter="checkerboard(across)">
                                      <p:cBhvr>
                                        <p:cTn id="41" dur="500"/>
                                        <p:tgtEl>
                                          <p:spTgt spid="82"/>
                                        </p:tgtEl>
                                      </p:cBhvr>
                                    </p:animEffect>
                                  </p:childTnLst>
                                </p:cTn>
                              </p:par>
                              <p:par>
                                <p:cTn id="42" presetID="5" presetClass="entr" presetSubtype="10" fill="hold" grpId="0" nodeType="withEffect">
                                  <p:stCondLst>
                                    <p:cond delay="0"/>
                                  </p:stCondLst>
                                  <p:childTnLst>
                                    <p:set>
                                      <p:cBhvr>
                                        <p:cTn id="43" dur="1" fill="hold">
                                          <p:stCondLst>
                                            <p:cond delay="0"/>
                                          </p:stCondLst>
                                        </p:cTn>
                                        <p:tgtEl>
                                          <p:spTgt spid="89"/>
                                        </p:tgtEl>
                                        <p:attrNameLst>
                                          <p:attrName>style.visibility</p:attrName>
                                        </p:attrNameLst>
                                      </p:cBhvr>
                                      <p:to>
                                        <p:strVal val="visible"/>
                                      </p:to>
                                    </p:set>
                                    <p:animEffect transition="in" filter="checkerboard(across)">
                                      <p:cBhvr>
                                        <p:cTn id="44" dur="500"/>
                                        <p:tgtEl>
                                          <p:spTgt spid="89"/>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checkerboard(across)">
                                      <p:cBhvr>
                                        <p:cTn id="49" dur="500"/>
                                        <p:tgtEl>
                                          <p:spTgt spid="81"/>
                                        </p:tgtEl>
                                      </p:cBhvr>
                                    </p:animEffect>
                                  </p:childTnLst>
                                </p:cTn>
                              </p:par>
                              <p:par>
                                <p:cTn id="50" presetID="5" presetClass="entr" presetSubtype="10" fill="hold" grpId="0" nodeType="withEffect">
                                  <p:stCondLst>
                                    <p:cond delay="0"/>
                                  </p:stCondLst>
                                  <p:childTnLst>
                                    <p:set>
                                      <p:cBhvr>
                                        <p:cTn id="51" dur="1" fill="hold">
                                          <p:stCondLst>
                                            <p:cond delay="0"/>
                                          </p:stCondLst>
                                        </p:cTn>
                                        <p:tgtEl>
                                          <p:spTgt spid="321"/>
                                        </p:tgtEl>
                                        <p:attrNameLst>
                                          <p:attrName>style.visibility</p:attrName>
                                        </p:attrNameLst>
                                      </p:cBhvr>
                                      <p:to>
                                        <p:strVal val="visible"/>
                                      </p:to>
                                    </p:set>
                                    <p:animEffect transition="in" filter="checkerboard(across)">
                                      <p:cBhvr>
                                        <p:cTn id="52" dur="500"/>
                                        <p:tgtEl>
                                          <p:spTgt spid="321"/>
                                        </p:tgtEl>
                                      </p:cBhvr>
                                    </p:animEffect>
                                  </p:childTnLst>
                                </p:cTn>
                              </p:par>
                              <p:par>
                                <p:cTn id="53" presetID="5" presetClass="entr" presetSubtype="10" fill="hold" nodeType="withEffect">
                                  <p:stCondLst>
                                    <p:cond delay="0"/>
                                  </p:stCondLst>
                                  <p:childTnLst>
                                    <p:set>
                                      <p:cBhvr>
                                        <p:cTn id="54" dur="1" fill="hold">
                                          <p:stCondLst>
                                            <p:cond delay="0"/>
                                          </p:stCondLst>
                                        </p:cTn>
                                        <p:tgtEl>
                                          <p:spTgt spid="322"/>
                                        </p:tgtEl>
                                        <p:attrNameLst>
                                          <p:attrName>style.visibility</p:attrName>
                                        </p:attrNameLst>
                                      </p:cBhvr>
                                      <p:to>
                                        <p:strVal val="visible"/>
                                      </p:to>
                                    </p:set>
                                    <p:animEffect transition="in" filter="checkerboard(across)">
                                      <p:cBhvr>
                                        <p:cTn id="55" dur="500"/>
                                        <p:tgtEl>
                                          <p:spTgt spid="322"/>
                                        </p:tgtEl>
                                      </p:cBhvr>
                                    </p:animEffect>
                                  </p:childTnLst>
                                </p:cTn>
                              </p:par>
                              <p:par>
                                <p:cTn id="56" presetID="5" presetClass="entr" presetSubtype="10" fill="hold" grpId="0" nodeType="withEffect">
                                  <p:stCondLst>
                                    <p:cond delay="0"/>
                                  </p:stCondLst>
                                  <p:childTnLst>
                                    <p:set>
                                      <p:cBhvr>
                                        <p:cTn id="57" dur="1" fill="hold">
                                          <p:stCondLst>
                                            <p:cond delay="0"/>
                                          </p:stCondLst>
                                        </p:cTn>
                                        <p:tgtEl>
                                          <p:spTgt spid="4144"/>
                                        </p:tgtEl>
                                        <p:attrNameLst>
                                          <p:attrName>style.visibility</p:attrName>
                                        </p:attrNameLst>
                                      </p:cBhvr>
                                      <p:to>
                                        <p:strVal val="visible"/>
                                      </p:to>
                                    </p:set>
                                    <p:animEffect transition="in" filter="checkerboard(across)">
                                      <p:cBhvr>
                                        <p:cTn id="58" dur="500"/>
                                        <p:tgtEl>
                                          <p:spTgt spid="4144"/>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307"/>
                                        </p:tgtEl>
                                        <p:attrNameLst>
                                          <p:attrName>style.visibility</p:attrName>
                                        </p:attrNameLst>
                                      </p:cBhvr>
                                      <p:to>
                                        <p:strVal val="visible"/>
                                      </p:to>
                                    </p:set>
                                    <p:anim calcmode="lin" valueType="num">
                                      <p:cBhvr additive="base">
                                        <p:cTn id="63" dur="500" fill="hold"/>
                                        <p:tgtEl>
                                          <p:spTgt spid="307"/>
                                        </p:tgtEl>
                                        <p:attrNameLst>
                                          <p:attrName>ppt_x</p:attrName>
                                        </p:attrNameLst>
                                      </p:cBhvr>
                                      <p:tavLst>
                                        <p:tav tm="0">
                                          <p:val>
                                            <p:strVal val="#ppt_x"/>
                                          </p:val>
                                        </p:tav>
                                        <p:tav tm="100000">
                                          <p:val>
                                            <p:strVal val="#ppt_x"/>
                                          </p:val>
                                        </p:tav>
                                      </p:tavLst>
                                    </p:anim>
                                    <p:anim calcmode="lin" valueType="num">
                                      <p:cBhvr additive="base">
                                        <p:cTn id="64" dur="500" fill="hold"/>
                                        <p:tgtEl>
                                          <p:spTgt spid="307"/>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308"/>
                                        </p:tgtEl>
                                        <p:attrNameLst>
                                          <p:attrName>style.visibility</p:attrName>
                                        </p:attrNameLst>
                                      </p:cBhvr>
                                      <p:to>
                                        <p:strVal val="visible"/>
                                      </p:to>
                                    </p:set>
                                    <p:anim calcmode="lin" valueType="num">
                                      <p:cBhvr additive="base">
                                        <p:cTn id="67" dur="500" fill="hold"/>
                                        <p:tgtEl>
                                          <p:spTgt spid="308"/>
                                        </p:tgtEl>
                                        <p:attrNameLst>
                                          <p:attrName>ppt_x</p:attrName>
                                        </p:attrNameLst>
                                      </p:cBhvr>
                                      <p:tavLst>
                                        <p:tav tm="0">
                                          <p:val>
                                            <p:strVal val="#ppt_x"/>
                                          </p:val>
                                        </p:tav>
                                        <p:tav tm="100000">
                                          <p:val>
                                            <p:strVal val="#ppt_x"/>
                                          </p:val>
                                        </p:tav>
                                      </p:tavLst>
                                    </p:anim>
                                    <p:anim calcmode="lin" valueType="num">
                                      <p:cBhvr additive="base">
                                        <p:cTn id="68" dur="500" fill="hold"/>
                                        <p:tgtEl>
                                          <p:spTgt spid="30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70"/>
                                        </p:tgtEl>
                                        <p:attrNameLst>
                                          <p:attrName>style.visibility</p:attrName>
                                        </p:attrNameLst>
                                      </p:cBhvr>
                                      <p:to>
                                        <p:strVal val="visible"/>
                                      </p:to>
                                    </p:set>
                                    <p:anim calcmode="lin" valueType="num">
                                      <p:cBhvr additive="base">
                                        <p:cTn id="71" dur="500" fill="hold"/>
                                        <p:tgtEl>
                                          <p:spTgt spid="70"/>
                                        </p:tgtEl>
                                        <p:attrNameLst>
                                          <p:attrName>ppt_x</p:attrName>
                                        </p:attrNameLst>
                                      </p:cBhvr>
                                      <p:tavLst>
                                        <p:tav tm="0">
                                          <p:val>
                                            <p:strVal val="#ppt_x"/>
                                          </p:val>
                                        </p:tav>
                                        <p:tav tm="100000">
                                          <p:val>
                                            <p:strVal val="#ppt_x"/>
                                          </p:val>
                                        </p:tav>
                                      </p:tavLst>
                                    </p:anim>
                                    <p:anim calcmode="lin" valueType="num">
                                      <p:cBhvr additive="base">
                                        <p:cTn id="72" dur="500" fill="hold"/>
                                        <p:tgtEl>
                                          <p:spTgt spid="70"/>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426"/>
                                        </p:tgtEl>
                                        <p:attrNameLst>
                                          <p:attrName>style.visibility</p:attrName>
                                        </p:attrNameLst>
                                      </p:cBhvr>
                                      <p:to>
                                        <p:strVal val="visible"/>
                                      </p:to>
                                    </p:set>
                                    <p:anim calcmode="lin" valueType="num">
                                      <p:cBhvr additive="base">
                                        <p:cTn id="75" dur="500" fill="hold"/>
                                        <p:tgtEl>
                                          <p:spTgt spid="426"/>
                                        </p:tgtEl>
                                        <p:attrNameLst>
                                          <p:attrName>ppt_x</p:attrName>
                                        </p:attrNameLst>
                                      </p:cBhvr>
                                      <p:tavLst>
                                        <p:tav tm="0">
                                          <p:val>
                                            <p:strVal val="#ppt_x"/>
                                          </p:val>
                                        </p:tav>
                                        <p:tav tm="100000">
                                          <p:val>
                                            <p:strVal val="#ppt_x"/>
                                          </p:val>
                                        </p:tav>
                                      </p:tavLst>
                                    </p:anim>
                                    <p:anim calcmode="lin" valueType="num">
                                      <p:cBhvr additive="base">
                                        <p:cTn id="76" dur="500" fill="hold"/>
                                        <p:tgtEl>
                                          <p:spTgt spid="426"/>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additive="base">
                                        <p:cTn id="79" dur="500" fill="hold"/>
                                        <p:tgtEl>
                                          <p:spTgt spid="63"/>
                                        </p:tgtEl>
                                        <p:attrNameLst>
                                          <p:attrName>ppt_x</p:attrName>
                                        </p:attrNameLst>
                                      </p:cBhvr>
                                      <p:tavLst>
                                        <p:tav tm="0">
                                          <p:val>
                                            <p:strVal val="#ppt_x"/>
                                          </p:val>
                                        </p:tav>
                                        <p:tav tm="100000">
                                          <p:val>
                                            <p:strVal val="#ppt_x"/>
                                          </p:val>
                                        </p:tav>
                                      </p:tavLst>
                                    </p:anim>
                                    <p:anim calcmode="lin" valueType="num">
                                      <p:cBhvr additive="base">
                                        <p:cTn id="80" dur="500" fill="hold"/>
                                        <p:tgtEl>
                                          <p:spTgt spid="63"/>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64"/>
                                        </p:tgtEl>
                                        <p:attrNameLst>
                                          <p:attrName>style.visibility</p:attrName>
                                        </p:attrNameLst>
                                      </p:cBhvr>
                                      <p:to>
                                        <p:strVal val="visible"/>
                                      </p:to>
                                    </p:set>
                                    <p:anim calcmode="lin" valueType="num">
                                      <p:cBhvr additive="base">
                                        <p:cTn id="83" dur="500" fill="hold"/>
                                        <p:tgtEl>
                                          <p:spTgt spid="64"/>
                                        </p:tgtEl>
                                        <p:attrNameLst>
                                          <p:attrName>ppt_x</p:attrName>
                                        </p:attrNameLst>
                                      </p:cBhvr>
                                      <p:tavLst>
                                        <p:tav tm="0">
                                          <p:val>
                                            <p:strVal val="#ppt_x"/>
                                          </p:val>
                                        </p:tav>
                                        <p:tav tm="100000">
                                          <p:val>
                                            <p:strVal val="#ppt_x"/>
                                          </p:val>
                                        </p:tav>
                                      </p:tavLst>
                                    </p:anim>
                                    <p:anim calcmode="lin" valueType="num">
                                      <p:cBhvr additive="base">
                                        <p:cTn id="84"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8" fill="hold" nodeType="clickEffect">
                                  <p:stCondLst>
                                    <p:cond delay="0"/>
                                  </p:stCondLst>
                                  <p:childTnLst>
                                    <p:set>
                                      <p:cBhvr>
                                        <p:cTn id="88" dur="1" fill="hold">
                                          <p:stCondLst>
                                            <p:cond delay="0"/>
                                          </p:stCondLst>
                                        </p:cTn>
                                        <p:tgtEl>
                                          <p:spTgt spid="312"/>
                                        </p:tgtEl>
                                        <p:attrNameLst>
                                          <p:attrName>style.visibility</p:attrName>
                                        </p:attrNameLst>
                                      </p:cBhvr>
                                      <p:to>
                                        <p:strVal val="visible"/>
                                      </p:to>
                                    </p:set>
                                    <p:anim calcmode="lin" valueType="num">
                                      <p:cBhvr additive="base">
                                        <p:cTn id="89" dur="500" fill="hold"/>
                                        <p:tgtEl>
                                          <p:spTgt spid="312"/>
                                        </p:tgtEl>
                                        <p:attrNameLst>
                                          <p:attrName>ppt_x</p:attrName>
                                        </p:attrNameLst>
                                      </p:cBhvr>
                                      <p:tavLst>
                                        <p:tav tm="0">
                                          <p:val>
                                            <p:strVal val="0-#ppt_w/2"/>
                                          </p:val>
                                        </p:tav>
                                        <p:tav tm="100000">
                                          <p:val>
                                            <p:strVal val="#ppt_x"/>
                                          </p:val>
                                        </p:tav>
                                      </p:tavLst>
                                    </p:anim>
                                    <p:anim calcmode="lin" valueType="num">
                                      <p:cBhvr additive="base">
                                        <p:cTn id="90" dur="500" fill="hold"/>
                                        <p:tgtEl>
                                          <p:spTgt spid="312"/>
                                        </p:tgtEl>
                                        <p:attrNameLst>
                                          <p:attrName>ppt_y</p:attrName>
                                        </p:attrNameLst>
                                      </p:cBhvr>
                                      <p:tavLst>
                                        <p:tav tm="0">
                                          <p:val>
                                            <p:strVal val="#ppt_y"/>
                                          </p:val>
                                        </p:tav>
                                        <p:tav tm="100000">
                                          <p:val>
                                            <p:strVal val="#ppt_y"/>
                                          </p:val>
                                        </p:tav>
                                      </p:tavLst>
                                    </p:anim>
                                  </p:childTnLst>
                                </p:cTn>
                              </p:par>
                              <p:par>
                                <p:cTn id="91" presetID="2" presetClass="entr" presetSubtype="8" fill="hold" nodeType="withEffect">
                                  <p:stCondLst>
                                    <p:cond delay="0"/>
                                  </p:stCondLst>
                                  <p:childTnLst>
                                    <p:set>
                                      <p:cBhvr>
                                        <p:cTn id="92" dur="1" fill="hold">
                                          <p:stCondLst>
                                            <p:cond delay="0"/>
                                          </p:stCondLst>
                                        </p:cTn>
                                        <p:tgtEl>
                                          <p:spTgt spid="101"/>
                                        </p:tgtEl>
                                        <p:attrNameLst>
                                          <p:attrName>style.visibility</p:attrName>
                                        </p:attrNameLst>
                                      </p:cBhvr>
                                      <p:to>
                                        <p:strVal val="visible"/>
                                      </p:to>
                                    </p:set>
                                    <p:anim calcmode="lin" valueType="num">
                                      <p:cBhvr additive="base">
                                        <p:cTn id="93" dur="500" fill="hold"/>
                                        <p:tgtEl>
                                          <p:spTgt spid="101"/>
                                        </p:tgtEl>
                                        <p:attrNameLst>
                                          <p:attrName>ppt_x</p:attrName>
                                        </p:attrNameLst>
                                      </p:cBhvr>
                                      <p:tavLst>
                                        <p:tav tm="0">
                                          <p:val>
                                            <p:strVal val="0-#ppt_w/2"/>
                                          </p:val>
                                        </p:tav>
                                        <p:tav tm="100000">
                                          <p:val>
                                            <p:strVal val="#ppt_x"/>
                                          </p:val>
                                        </p:tav>
                                      </p:tavLst>
                                    </p:anim>
                                    <p:anim calcmode="lin" valueType="num">
                                      <p:cBhvr additive="base">
                                        <p:cTn id="94" dur="500" fill="hold"/>
                                        <p:tgtEl>
                                          <p:spTgt spid="101"/>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additive="base">
                                        <p:cTn id="97" dur="500" fill="hold"/>
                                        <p:tgtEl>
                                          <p:spTgt spid="100"/>
                                        </p:tgtEl>
                                        <p:attrNameLst>
                                          <p:attrName>ppt_x</p:attrName>
                                        </p:attrNameLst>
                                      </p:cBhvr>
                                      <p:tavLst>
                                        <p:tav tm="0">
                                          <p:val>
                                            <p:strVal val="0-#ppt_w/2"/>
                                          </p:val>
                                        </p:tav>
                                        <p:tav tm="100000">
                                          <p:val>
                                            <p:strVal val="#ppt_x"/>
                                          </p:val>
                                        </p:tav>
                                      </p:tavLst>
                                    </p:anim>
                                    <p:anim calcmode="lin" valueType="num">
                                      <p:cBhvr additive="base">
                                        <p:cTn id="98" dur="500" fill="hold"/>
                                        <p:tgtEl>
                                          <p:spTgt spid="100"/>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2" fill="hold" nodeType="clickEffect">
                                  <p:stCondLst>
                                    <p:cond delay="0"/>
                                  </p:stCondLst>
                                  <p:childTnLst>
                                    <p:set>
                                      <p:cBhvr>
                                        <p:cTn id="102" dur="1" fill="hold">
                                          <p:stCondLst>
                                            <p:cond delay="0"/>
                                          </p:stCondLst>
                                        </p:cTn>
                                        <p:tgtEl>
                                          <p:spTgt spid="92"/>
                                        </p:tgtEl>
                                        <p:attrNameLst>
                                          <p:attrName>style.visibility</p:attrName>
                                        </p:attrNameLst>
                                      </p:cBhvr>
                                      <p:to>
                                        <p:strVal val="visible"/>
                                      </p:to>
                                    </p:set>
                                    <p:anim calcmode="lin" valueType="num">
                                      <p:cBhvr additive="base">
                                        <p:cTn id="103" dur="500" fill="hold"/>
                                        <p:tgtEl>
                                          <p:spTgt spid="92"/>
                                        </p:tgtEl>
                                        <p:attrNameLst>
                                          <p:attrName>ppt_x</p:attrName>
                                        </p:attrNameLst>
                                      </p:cBhvr>
                                      <p:tavLst>
                                        <p:tav tm="0">
                                          <p:val>
                                            <p:strVal val="1+#ppt_w/2"/>
                                          </p:val>
                                        </p:tav>
                                        <p:tav tm="100000">
                                          <p:val>
                                            <p:strVal val="#ppt_x"/>
                                          </p:val>
                                        </p:tav>
                                      </p:tavLst>
                                    </p:anim>
                                    <p:anim calcmode="lin" valueType="num">
                                      <p:cBhvr additive="base">
                                        <p:cTn id="104" dur="500" fill="hold"/>
                                        <p:tgtEl>
                                          <p:spTgt spid="92"/>
                                        </p:tgtEl>
                                        <p:attrNameLst>
                                          <p:attrName>ppt_y</p:attrName>
                                        </p:attrNameLst>
                                      </p:cBhvr>
                                      <p:tavLst>
                                        <p:tav tm="0">
                                          <p:val>
                                            <p:strVal val="#ppt_y"/>
                                          </p:val>
                                        </p:tav>
                                        <p:tav tm="100000">
                                          <p:val>
                                            <p:strVal val="#ppt_y"/>
                                          </p:val>
                                        </p:tav>
                                      </p:tavLst>
                                    </p:anim>
                                  </p:childTnLst>
                                </p:cTn>
                              </p:par>
                              <p:par>
                                <p:cTn id="105" presetID="2" presetClass="entr" presetSubtype="2" fill="hold" nodeType="withEffect">
                                  <p:stCondLst>
                                    <p:cond delay="0"/>
                                  </p:stCondLst>
                                  <p:childTnLst>
                                    <p:set>
                                      <p:cBhvr>
                                        <p:cTn id="106" dur="1" fill="hold">
                                          <p:stCondLst>
                                            <p:cond delay="0"/>
                                          </p:stCondLst>
                                        </p:cTn>
                                        <p:tgtEl>
                                          <p:spTgt spid="87"/>
                                        </p:tgtEl>
                                        <p:attrNameLst>
                                          <p:attrName>style.visibility</p:attrName>
                                        </p:attrNameLst>
                                      </p:cBhvr>
                                      <p:to>
                                        <p:strVal val="visible"/>
                                      </p:to>
                                    </p:set>
                                    <p:anim calcmode="lin" valueType="num">
                                      <p:cBhvr additive="base">
                                        <p:cTn id="107" dur="500" fill="hold"/>
                                        <p:tgtEl>
                                          <p:spTgt spid="87"/>
                                        </p:tgtEl>
                                        <p:attrNameLst>
                                          <p:attrName>ppt_x</p:attrName>
                                        </p:attrNameLst>
                                      </p:cBhvr>
                                      <p:tavLst>
                                        <p:tav tm="0">
                                          <p:val>
                                            <p:strVal val="1+#ppt_w/2"/>
                                          </p:val>
                                        </p:tav>
                                        <p:tav tm="100000">
                                          <p:val>
                                            <p:strVal val="#ppt_x"/>
                                          </p:val>
                                        </p:tav>
                                      </p:tavLst>
                                    </p:anim>
                                    <p:anim calcmode="lin" valueType="num">
                                      <p:cBhvr additive="base">
                                        <p:cTn id="108" dur="500" fill="hold"/>
                                        <p:tgtEl>
                                          <p:spTgt spid="87"/>
                                        </p:tgtEl>
                                        <p:attrNameLst>
                                          <p:attrName>ppt_y</p:attrName>
                                        </p:attrNameLst>
                                      </p:cBhvr>
                                      <p:tavLst>
                                        <p:tav tm="0">
                                          <p:val>
                                            <p:strVal val="#ppt_y"/>
                                          </p:val>
                                        </p:tav>
                                        <p:tav tm="100000">
                                          <p:val>
                                            <p:strVal val="#ppt_y"/>
                                          </p:val>
                                        </p:tav>
                                      </p:tavLst>
                                    </p:anim>
                                  </p:childTnLst>
                                </p:cTn>
                              </p:par>
                              <p:par>
                                <p:cTn id="109" presetID="2" presetClass="entr" presetSubtype="2" fill="hold" nodeType="withEffect">
                                  <p:stCondLst>
                                    <p:cond delay="0"/>
                                  </p:stCondLst>
                                  <p:childTnLst>
                                    <p:set>
                                      <p:cBhvr>
                                        <p:cTn id="110" dur="1" fill="hold">
                                          <p:stCondLst>
                                            <p:cond delay="0"/>
                                          </p:stCondLst>
                                        </p:cTn>
                                        <p:tgtEl>
                                          <p:spTgt spid="97"/>
                                        </p:tgtEl>
                                        <p:attrNameLst>
                                          <p:attrName>style.visibility</p:attrName>
                                        </p:attrNameLst>
                                      </p:cBhvr>
                                      <p:to>
                                        <p:strVal val="visible"/>
                                      </p:to>
                                    </p:set>
                                    <p:anim calcmode="lin" valueType="num">
                                      <p:cBhvr additive="base">
                                        <p:cTn id="111" dur="500" fill="hold"/>
                                        <p:tgtEl>
                                          <p:spTgt spid="97"/>
                                        </p:tgtEl>
                                        <p:attrNameLst>
                                          <p:attrName>ppt_x</p:attrName>
                                        </p:attrNameLst>
                                      </p:cBhvr>
                                      <p:tavLst>
                                        <p:tav tm="0">
                                          <p:val>
                                            <p:strVal val="1+#ppt_w/2"/>
                                          </p:val>
                                        </p:tav>
                                        <p:tav tm="100000">
                                          <p:val>
                                            <p:strVal val="#ppt_x"/>
                                          </p:val>
                                        </p:tav>
                                      </p:tavLst>
                                    </p:anim>
                                    <p:anim calcmode="lin" valueType="num">
                                      <p:cBhvr additive="base">
                                        <p:cTn id="112" dur="500" fill="hold"/>
                                        <p:tgtEl>
                                          <p:spTgt spid="97"/>
                                        </p:tgtEl>
                                        <p:attrNameLst>
                                          <p:attrName>ppt_y</p:attrName>
                                        </p:attrNameLst>
                                      </p:cBhvr>
                                      <p:tavLst>
                                        <p:tav tm="0">
                                          <p:val>
                                            <p:strVal val="#ppt_y"/>
                                          </p:val>
                                        </p:tav>
                                        <p:tav tm="100000">
                                          <p:val>
                                            <p:strVal val="#ppt_y"/>
                                          </p:val>
                                        </p:tav>
                                      </p:tavLst>
                                    </p:anim>
                                  </p:childTnLst>
                                </p:cTn>
                              </p:par>
                              <p:par>
                                <p:cTn id="113" presetID="2" presetClass="entr" presetSubtype="2" fill="hold" nodeType="withEffect">
                                  <p:stCondLst>
                                    <p:cond delay="0"/>
                                  </p:stCondLst>
                                  <p:childTnLst>
                                    <p:set>
                                      <p:cBhvr>
                                        <p:cTn id="114" dur="1" fill="hold">
                                          <p:stCondLst>
                                            <p:cond delay="0"/>
                                          </p:stCondLst>
                                        </p:cTn>
                                        <p:tgtEl>
                                          <p:spTgt spid="96"/>
                                        </p:tgtEl>
                                        <p:attrNameLst>
                                          <p:attrName>style.visibility</p:attrName>
                                        </p:attrNameLst>
                                      </p:cBhvr>
                                      <p:to>
                                        <p:strVal val="visible"/>
                                      </p:to>
                                    </p:set>
                                    <p:anim calcmode="lin" valueType="num">
                                      <p:cBhvr additive="base">
                                        <p:cTn id="115" dur="500" fill="hold"/>
                                        <p:tgtEl>
                                          <p:spTgt spid="96"/>
                                        </p:tgtEl>
                                        <p:attrNameLst>
                                          <p:attrName>ppt_x</p:attrName>
                                        </p:attrNameLst>
                                      </p:cBhvr>
                                      <p:tavLst>
                                        <p:tav tm="0">
                                          <p:val>
                                            <p:strVal val="1+#ppt_w/2"/>
                                          </p:val>
                                        </p:tav>
                                        <p:tav tm="100000">
                                          <p:val>
                                            <p:strVal val="#ppt_x"/>
                                          </p:val>
                                        </p:tav>
                                      </p:tavLst>
                                    </p:anim>
                                    <p:anim calcmode="lin" valueType="num">
                                      <p:cBhvr additive="base">
                                        <p:cTn id="116" dur="500" fill="hold"/>
                                        <p:tgtEl>
                                          <p:spTgt spid="96"/>
                                        </p:tgtEl>
                                        <p:attrNameLst>
                                          <p:attrName>ppt_y</p:attrName>
                                        </p:attrNameLst>
                                      </p:cBhvr>
                                      <p:tavLst>
                                        <p:tav tm="0">
                                          <p:val>
                                            <p:strVal val="#ppt_y"/>
                                          </p:val>
                                        </p:tav>
                                        <p:tav tm="100000">
                                          <p:val>
                                            <p:strVal val="#ppt_y"/>
                                          </p:val>
                                        </p:tav>
                                      </p:tavLst>
                                    </p:anim>
                                  </p:childTnLst>
                                </p:cTn>
                              </p:par>
                              <p:par>
                                <p:cTn id="117" presetID="2" presetClass="entr" presetSubtype="2" fill="hold" nodeType="withEffect">
                                  <p:stCondLst>
                                    <p:cond delay="0"/>
                                  </p:stCondLst>
                                  <p:childTnLst>
                                    <p:set>
                                      <p:cBhvr>
                                        <p:cTn id="118" dur="1" fill="hold">
                                          <p:stCondLst>
                                            <p:cond delay="0"/>
                                          </p:stCondLst>
                                        </p:cTn>
                                        <p:tgtEl>
                                          <p:spTgt spid="311"/>
                                        </p:tgtEl>
                                        <p:attrNameLst>
                                          <p:attrName>style.visibility</p:attrName>
                                        </p:attrNameLst>
                                      </p:cBhvr>
                                      <p:to>
                                        <p:strVal val="visible"/>
                                      </p:to>
                                    </p:set>
                                    <p:anim calcmode="lin" valueType="num">
                                      <p:cBhvr additive="base">
                                        <p:cTn id="119" dur="500" fill="hold"/>
                                        <p:tgtEl>
                                          <p:spTgt spid="311"/>
                                        </p:tgtEl>
                                        <p:attrNameLst>
                                          <p:attrName>ppt_x</p:attrName>
                                        </p:attrNameLst>
                                      </p:cBhvr>
                                      <p:tavLst>
                                        <p:tav tm="0">
                                          <p:val>
                                            <p:strVal val="1+#ppt_w/2"/>
                                          </p:val>
                                        </p:tav>
                                        <p:tav tm="100000">
                                          <p:val>
                                            <p:strVal val="#ppt_x"/>
                                          </p:val>
                                        </p:tav>
                                      </p:tavLst>
                                    </p:anim>
                                    <p:anim calcmode="lin" valueType="num">
                                      <p:cBhvr additive="base">
                                        <p:cTn id="120" dur="500" fill="hold"/>
                                        <p:tgtEl>
                                          <p:spTgt spid="311"/>
                                        </p:tgtEl>
                                        <p:attrNameLst>
                                          <p:attrName>ppt_y</p:attrName>
                                        </p:attrNameLst>
                                      </p:cBhvr>
                                      <p:tavLst>
                                        <p:tav tm="0">
                                          <p:val>
                                            <p:strVal val="#ppt_y"/>
                                          </p:val>
                                        </p:tav>
                                        <p:tav tm="100000">
                                          <p:val>
                                            <p:strVal val="#ppt_y"/>
                                          </p:val>
                                        </p:tav>
                                      </p:tavLst>
                                    </p:anim>
                                  </p:childTnLst>
                                </p:cTn>
                              </p:par>
                              <p:par>
                                <p:cTn id="121" presetID="2" presetClass="entr" presetSubtype="2" fill="hold" nodeType="withEffect">
                                  <p:stCondLst>
                                    <p:cond delay="0"/>
                                  </p:stCondLst>
                                  <p:childTnLst>
                                    <p:set>
                                      <p:cBhvr>
                                        <p:cTn id="122" dur="1" fill="hold">
                                          <p:stCondLst>
                                            <p:cond delay="0"/>
                                          </p:stCondLst>
                                        </p:cTn>
                                        <p:tgtEl>
                                          <p:spTgt spid="301"/>
                                        </p:tgtEl>
                                        <p:attrNameLst>
                                          <p:attrName>style.visibility</p:attrName>
                                        </p:attrNameLst>
                                      </p:cBhvr>
                                      <p:to>
                                        <p:strVal val="visible"/>
                                      </p:to>
                                    </p:set>
                                    <p:anim calcmode="lin" valueType="num">
                                      <p:cBhvr additive="base">
                                        <p:cTn id="123" dur="500" fill="hold"/>
                                        <p:tgtEl>
                                          <p:spTgt spid="301"/>
                                        </p:tgtEl>
                                        <p:attrNameLst>
                                          <p:attrName>ppt_x</p:attrName>
                                        </p:attrNameLst>
                                      </p:cBhvr>
                                      <p:tavLst>
                                        <p:tav tm="0">
                                          <p:val>
                                            <p:strVal val="1+#ppt_w/2"/>
                                          </p:val>
                                        </p:tav>
                                        <p:tav tm="100000">
                                          <p:val>
                                            <p:strVal val="#ppt_x"/>
                                          </p:val>
                                        </p:tav>
                                      </p:tavLst>
                                    </p:anim>
                                    <p:anim calcmode="lin" valueType="num">
                                      <p:cBhvr additive="base">
                                        <p:cTn id="124" dur="500" fill="hold"/>
                                        <p:tgtEl>
                                          <p:spTgt spid="301"/>
                                        </p:tgtEl>
                                        <p:attrNameLst>
                                          <p:attrName>ppt_y</p:attrName>
                                        </p:attrNameLst>
                                      </p:cBhvr>
                                      <p:tavLst>
                                        <p:tav tm="0">
                                          <p:val>
                                            <p:strVal val="#ppt_y"/>
                                          </p:val>
                                        </p:tav>
                                        <p:tav tm="100000">
                                          <p:val>
                                            <p:strVal val="#ppt_y"/>
                                          </p:val>
                                        </p:tav>
                                      </p:tavLst>
                                    </p:anim>
                                  </p:childTnLst>
                                </p:cTn>
                              </p:par>
                              <p:par>
                                <p:cTn id="125" presetID="2" presetClass="entr" presetSubtype="2" fill="hold" nodeType="withEffect">
                                  <p:stCondLst>
                                    <p:cond delay="0"/>
                                  </p:stCondLst>
                                  <p:childTnLst>
                                    <p:set>
                                      <p:cBhvr>
                                        <p:cTn id="126" dur="1" fill="hold">
                                          <p:stCondLst>
                                            <p:cond delay="0"/>
                                          </p:stCondLst>
                                        </p:cTn>
                                        <p:tgtEl>
                                          <p:spTgt spid="309"/>
                                        </p:tgtEl>
                                        <p:attrNameLst>
                                          <p:attrName>style.visibility</p:attrName>
                                        </p:attrNameLst>
                                      </p:cBhvr>
                                      <p:to>
                                        <p:strVal val="visible"/>
                                      </p:to>
                                    </p:set>
                                    <p:anim calcmode="lin" valueType="num">
                                      <p:cBhvr additive="base">
                                        <p:cTn id="127" dur="500" fill="hold"/>
                                        <p:tgtEl>
                                          <p:spTgt spid="309"/>
                                        </p:tgtEl>
                                        <p:attrNameLst>
                                          <p:attrName>ppt_x</p:attrName>
                                        </p:attrNameLst>
                                      </p:cBhvr>
                                      <p:tavLst>
                                        <p:tav tm="0">
                                          <p:val>
                                            <p:strVal val="1+#ppt_w/2"/>
                                          </p:val>
                                        </p:tav>
                                        <p:tav tm="100000">
                                          <p:val>
                                            <p:strVal val="#ppt_x"/>
                                          </p:val>
                                        </p:tav>
                                      </p:tavLst>
                                    </p:anim>
                                    <p:anim calcmode="lin" valueType="num">
                                      <p:cBhvr additive="base">
                                        <p:cTn id="128" dur="500" fill="hold"/>
                                        <p:tgtEl>
                                          <p:spTgt spid="309"/>
                                        </p:tgtEl>
                                        <p:attrNameLst>
                                          <p:attrName>ppt_y</p:attrName>
                                        </p:attrNameLst>
                                      </p:cBhvr>
                                      <p:tavLst>
                                        <p:tav tm="0">
                                          <p:val>
                                            <p:strVal val="#ppt_y"/>
                                          </p:val>
                                        </p:tav>
                                        <p:tav tm="100000">
                                          <p:val>
                                            <p:strVal val="#ppt_y"/>
                                          </p:val>
                                        </p:tav>
                                      </p:tavLst>
                                    </p:anim>
                                  </p:childTnLst>
                                </p:cTn>
                              </p:par>
                              <p:par>
                                <p:cTn id="129" presetID="2" presetClass="entr" presetSubtype="2" fill="hold" nodeType="withEffect">
                                  <p:stCondLst>
                                    <p:cond delay="0"/>
                                  </p:stCondLst>
                                  <p:childTnLst>
                                    <p:set>
                                      <p:cBhvr>
                                        <p:cTn id="130" dur="1" fill="hold">
                                          <p:stCondLst>
                                            <p:cond delay="0"/>
                                          </p:stCondLst>
                                        </p:cTn>
                                        <p:tgtEl>
                                          <p:spTgt spid="69"/>
                                        </p:tgtEl>
                                        <p:attrNameLst>
                                          <p:attrName>style.visibility</p:attrName>
                                        </p:attrNameLst>
                                      </p:cBhvr>
                                      <p:to>
                                        <p:strVal val="visible"/>
                                      </p:to>
                                    </p:set>
                                    <p:anim calcmode="lin" valueType="num">
                                      <p:cBhvr additive="base">
                                        <p:cTn id="131" dur="500" fill="hold"/>
                                        <p:tgtEl>
                                          <p:spTgt spid="69"/>
                                        </p:tgtEl>
                                        <p:attrNameLst>
                                          <p:attrName>ppt_x</p:attrName>
                                        </p:attrNameLst>
                                      </p:cBhvr>
                                      <p:tavLst>
                                        <p:tav tm="0">
                                          <p:val>
                                            <p:strVal val="1+#ppt_w/2"/>
                                          </p:val>
                                        </p:tav>
                                        <p:tav tm="100000">
                                          <p:val>
                                            <p:strVal val="#ppt_x"/>
                                          </p:val>
                                        </p:tav>
                                      </p:tavLst>
                                    </p:anim>
                                    <p:anim calcmode="lin" valueType="num">
                                      <p:cBhvr additive="base">
                                        <p:cTn id="132" dur="500" fill="hold"/>
                                        <p:tgtEl>
                                          <p:spTgt spid="69"/>
                                        </p:tgtEl>
                                        <p:attrNameLst>
                                          <p:attrName>ppt_y</p:attrName>
                                        </p:attrNameLst>
                                      </p:cBhvr>
                                      <p:tavLst>
                                        <p:tav tm="0">
                                          <p:val>
                                            <p:strVal val="#ppt_y"/>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2" presetClass="entr" presetSubtype="1" fill="hold" grpId="0" nodeType="clickEffect">
                                  <p:stCondLst>
                                    <p:cond delay="0"/>
                                  </p:stCondLst>
                                  <p:childTnLst>
                                    <p:set>
                                      <p:cBhvr>
                                        <p:cTn id="136" dur="1" fill="hold">
                                          <p:stCondLst>
                                            <p:cond delay="0"/>
                                          </p:stCondLst>
                                        </p:cTn>
                                        <p:tgtEl>
                                          <p:spTgt spid="72"/>
                                        </p:tgtEl>
                                        <p:attrNameLst>
                                          <p:attrName>style.visibility</p:attrName>
                                        </p:attrNameLst>
                                      </p:cBhvr>
                                      <p:to>
                                        <p:strVal val="visible"/>
                                      </p:to>
                                    </p:set>
                                    <p:anim calcmode="lin" valueType="num">
                                      <p:cBhvr additive="base">
                                        <p:cTn id="137" dur="500" fill="hold"/>
                                        <p:tgtEl>
                                          <p:spTgt spid="72"/>
                                        </p:tgtEl>
                                        <p:attrNameLst>
                                          <p:attrName>ppt_x</p:attrName>
                                        </p:attrNameLst>
                                      </p:cBhvr>
                                      <p:tavLst>
                                        <p:tav tm="0">
                                          <p:val>
                                            <p:strVal val="#ppt_x"/>
                                          </p:val>
                                        </p:tav>
                                        <p:tav tm="100000">
                                          <p:val>
                                            <p:strVal val="#ppt_x"/>
                                          </p:val>
                                        </p:tav>
                                      </p:tavLst>
                                    </p:anim>
                                    <p:anim calcmode="lin" valueType="num">
                                      <p:cBhvr additive="base">
                                        <p:cTn id="138" dur="500" fill="hold"/>
                                        <p:tgtEl>
                                          <p:spTgt spid="72"/>
                                        </p:tgtEl>
                                        <p:attrNameLst>
                                          <p:attrName>ppt_y</p:attrName>
                                        </p:attrNameLst>
                                      </p:cBhvr>
                                      <p:tavLst>
                                        <p:tav tm="0">
                                          <p:val>
                                            <p:strVal val="0-#ppt_h/2"/>
                                          </p:val>
                                        </p:tav>
                                        <p:tav tm="100000">
                                          <p:val>
                                            <p:strVal val="#ppt_y"/>
                                          </p:val>
                                        </p:tav>
                                      </p:tavLst>
                                    </p:anim>
                                  </p:childTnLst>
                                </p:cTn>
                              </p:par>
                              <p:par>
                                <p:cTn id="139" presetID="2" presetClass="entr" presetSubtype="1" fill="hold" grpId="0" nodeType="with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500" fill="hold"/>
                                        <p:tgtEl>
                                          <p:spTgt spid="74"/>
                                        </p:tgtEl>
                                        <p:attrNameLst>
                                          <p:attrName>ppt_x</p:attrName>
                                        </p:attrNameLst>
                                      </p:cBhvr>
                                      <p:tavLst>
                                        <p:tav tm="0">
                                          <p:val>
                                            <p:strVal val="#ppt_x"/>
                                          </p:val>
                                        </p:tav>
                                        <p:tav tm="100000">
                                          <p:val>
                                            <p:strVal val="#ppt_x"/>
                                          </p:val>
                                        </p:tav>
                                      </p:tavLst>
                                    </p:anim>
                                    <p:anim calcmode="lin" valueType="num">
                                      <p:cBhvr additive="base">
                                        <p:cTn id="142" dur="500" fill="hold"/>
                                        <p:tgtEl>
                                          <p:spTgt spid="74"/>
                                        </p:tgtEl>
                                        <p:attrNameLst>
                                          <p:attrName>ppt_y</p:attrName>
                                        </p:attrNameLst>
                                      </p:cBhvr>
                                      <p:tavLst>
                                        <p:tav tm="0">
                                          <p:val>
                                            <p:strVal val="0-#ppt_h/2"/>
                                          </p:val>
                                        </p:tav>
                                        <p:tav tm="100000">
                                          <p:val>
                                            <p:strVal val="#ppt_y"/>
                                          </p:val>
                                        </p:tav>
                                      </p:tavLst>
                                    </p:anim>
                                  </p:childTnLst>
                                </p:cTn>
                              </p:par>
                              <p:par>
                                <p:cTn id="143" presetID="2" presetClass="entr" presetSubtype="1" fill="hold" nodeType="withEffect">
                                  <p:stCondLst>
                                    <p:cond delay="0"/>
                                  </p:stCondLst>
                                  <p:childTnLst>
                                    <p:set>
                                      <p:cBhvr>
                                        <p:cTn id="144" dur="1" fill="hold">
                                          <p:stCondLst>
                                            <p:cond delay="0"/>
                                          </p:stCondLst>
                                        </p:cTn>
                                        <p:tgtEl>
                                          <p:spTgt spid="73"/>
                                        </p:tgtEl>
                                        <p:attrNameLst>
                                          <p:attrName>style.visibility</p:attrName>
                                        </p:attrNameLst>
                                      </p:cBhvr>
                                      <p:to>
                                        <p:strVal val="visible"/>
                                      </p:to>
                                    </p:set>
                                    <p:anim calcmode="lin" valueType="num">
                                      <p:cBhvr additive="base">
                                        <p:cTn id="145" dur="500" fill="hold"/>
                                        <p:tgtEl>
                                          <p:spTgt spid="73"/>
                                        </p:tgtEl>
                                        <p:attrNameLst>
                                          <p:attrName>ppt_x</p:attrName>
                                        </p:attrNameLst>
                                      </p:cBhvr>
                                      <p:tavLst>
                                        <p:tav tm="0">
                                          <p:val>
                                            <p:strVal val="#ppt_x"/>
                                          </p:val>
                                        </p:tav>
                                        <p:tav tm="100000">
                                          <p:val>
                                            <p:strVal val="#ppt_x"/>
                                          </p:val>
                                        </p:tav>
                                      </p:tavLst>
                                    </p:anim>
                                    <p:anim calcmode="lin" valueType="num">
                                      <p:cBhvr additive="base">
                                        <p:cTn id="146" dur="500" fill="hold"/>
                                        <p:tgtEl>
                                          <p:spTgt spid="73"/>
                                        </p:tgtEl>
                                        <p:attrNameLst>
                                          <p:attrName>ppt_y</p:attrName>
                                        </p:attrNameLst>
                                      </p:cBhvr>
                                      <p:tavLst>
                                        <p:tav tm="0">
                                          <p:val>
                                            <p:strVal val="0-#ppt_h/2"/>
                                          </p:val>
                                        </p:tav>
                                        <p:tav tm="100000">
                                          <p:val>
                                            <p:strVal val="#ppt_y"/>
                                          </p:val>
                                        </p:tav>
                                      </p:tavLst>
                                    </p:anim>
                                  </p:childTnLst>
                                </p:cTn>
                              </p:par>
                              <p:par>
                                <p:cTn id="147" presetID="5" presetClass="entr" presetSubtype="10" fill="hold" nodeType="withEffect">
                                  <p:stCondLst>
                                    <p:cond delay="0"/>
                                  </p:stCondLst>
                                  <p:childTnLst>
                                    <p:set>
                                      <p:cBhvr>
                                        <p:cTn id="148" dur="1" fill="hold">
                                          <p:stCondLst>
                                            <p:cond delay="0"/>
                                          </p:stCondLst>
                                        </p:cTn>
                                        <p:tgtEl>
                                          <p:spTgt spid="91"/>
                                        </p:tgtEl>
                                        <p:attrNameLst>
                                          <p:attrName>style.visibility</p:attrName>
                                        </p:attrNameLst>
                                      </p:cBhvr>
                                      <p:to>
                                        <p:strVal val="visible"/>
                                      </p:to>
                                    </p:set>
                                    <p:animEffect transition="in" filter="checkerboard(across)">
                                      <p:cBhvr>
                                        <p:cTn id="149" dur="500"/>
                                        <p:tgtEl>
                                          <p:spTgt spid="91"/>
                                        </p:tgtEl>
                                      </p:cBhvr>
                                    </p:animEffect>
                                  </p:childTnLst>
                                </p:cTn>
                              </p:par>
                            </p:childTnLst>
                          </p:cTn>
                        </p:par>
                      </p:childTnLst>
                    </p:cTn>
                  </p:par>
                  <p:par>
                    <p:cTn id="150" fill="hold">
                      <p:stCondLst>
                        <p:cond delay="indefinite"/>
                      </p:stCondLst>
                      <p:childTnLst>
                        <p:par>
                          <p:cTn id="151" fill="hold">
                            <p:stCondLst>
                              <p:cond delay="0"/>
                            </p:stCondLst>
                            <p:childTnLst>
                              <p:par>
                                <p:cTn id="152" presetID="2" presetClass="entr" presetSubtype="1" fill="hold" nodeType="clickEffect">
                                  <p:stCondLst>
                                    <p:cond delay="0"/>
                                  </p:stCondLst>
                                  <p:childTnLst>
                                    <p:set>
                                      <p:cBhvr>
                                        <p:cTn id="153" dur="1" fill="hold">
                                          <p:stCondLst>
                                            <p:cond delay="0"/>
                                          </p:stCondLst>
                                        </p:cTn>
                                        <p:tgtEl>
                                          <p:spTgt spid="338"/>
                                        </p:tgtEl>
                                        <p:attrNameLst>
                                          <p:attrName>style.visibility</p:attrName>
                                        </p:attrNameLst>
                                      </p:cBhvr>
                                      <p:to>
                                        <p:strVal val="visible"/>
                                      </p:to>
                                    </p:set>
                                    <p:anim calcmode="lin" valueType="num">
                                      <p:cBhvr additive="base">
                                        <p:cTn id="154" dur="500" fill="hold"/>
                                        <p:tgtEl>
                                          <p:spTgt spid="338"/>
                                        </p:tgtEl>
                                        <p:attrNameLst>
                                          <p:attrName>ppt_x</p:attrName>
                                        </p:attrNameLst>
                                      </p:cBhvr>
                                      <p:tavLst>
                                        <p:tav tm="0">
                                          <p:val>
                                            <p:strVal val="#ppt_x"/>
                                          </p:val>
                                        </p:tav>
                                        <p:tav tm="100000">
                                          <p:val>
                                            <p:strVal val="#ppt_x"/>
                                          </p:val>
                                        </p:tav>
                                      </p:tavLst>
                                    </p:anim>
                                    <p:anim calcmode="lin" valueType="num">
                                      <p:cBhvr additive="base">
                                        <p:cTn id="155" dur="500" fill="hold"/>
                                        <p:tgtEl>
                                          <p:spTgt spid="338"/>
                                        </p:tgtEl>
                                        <p:attrNameLst>
                                          <p:attrName>ppt_y</p:attrName>
                                        </p:attrNameLst>
                                      </p:cBhvr>
                                      <p:tavLst>
                                        <p:tav tm="0">
                                          <p:val>
                                            <p:strVal val="0-#ppt_h/2"/>
                                          </p:val>
                                        </p:tav>
                                        <p:tav tm="100000">
                                          <p:val>
                                            <p:strVal val="#ppt_y"/>
                                          </p:val>
                                        </p:tav>
                                      </p:tavLst>
                                    </p:anim>
                                  </p:childTnLst>
                                </p:cTn>
                              </p:par>
                              <p:par>
                                <p:cTn id="156" presetID="2" presetClass="entr" presetSubtype="1" fill="hold" grpId="0" nodeType="withEffect">
                                  <p:stCondLst>
                                    <p:cond delay="0"/>
                                  </p:stCondLst>
                                  <p:childTnLst>
                                    <p:set>
                                      <p:cBhvr>
                                        <p:cTn id="157" dur="1" fill="hold">
                                          <p:stCondLst>
                                            <p:cond delay="0"/>
                                          </p:stCondLst>
                                        </p:cTn>
                                        <p:tgtEl>
                                          <p:spTgt spid="410"/>
                                        </p:tgtEl>
                                        <p:attrNameLst>
                                          <p:attrName>style.visibility</p:attrName>
                                        </p:attrNameLst>
                                      </p:cBhvr>
                                      <p:to>
                                        <p:strVal val="visible"/>
                                      </p:to>
                                    </p:set>
                                    <p:anim calcmode="lin" valueType="num">
                                      <p:cBhvr additive="base">
                                        <p:cTn id="158" dur="500" fill="hold"/>
                                        <p:tgtEl>
                                          <p:spTgt spid="410"/>
                                        </p:tgtEl>
                                        <p:attrNameLst>
                                          <p:attrName>ppt_x</p:attrName>
                                        </p:attrNameLst>
                                      </p:cBhvr>
                                      <p:tavLst>
                                        <p:tav tm="0">
                                          <p:val>
                                            <p:strVal val="#ppt_x"/>
                                          </p:val>
                                        </p:tav>
                                        <p:tav tm="100000">
                                          <p:val>
                                            <p:strVal val="#ppt_x"/>
                                          </p:val>
                                        </p:tav>
                                      </p:tavLst>
                                    </p:anim>
                                    <p:anim calcmode="lin" valueType="num">
                                      <p:cBhvr additive="base">
                                        <p:cTn id="159" dur="500" fill="hold"/>
                                        <p:tgtEl>
                                          <p:spTgt spid="410"/>
                                        </p:tgtEl>
                                        <p:attrNameLst>
                                          <p:attrName>ppt_y</p:attrName>
                                        </p:attrNameLst>
                                      </p:cBhvr>
                                      <p:tavLst>
                                        <p:tav tm="0">
                                          <p:val>
                                            <p:strVal val="0-#ppt_h/2"/>
                                          </p:val>
                                        </p:tav>
                                        <p:tav tm="100000">
                                          <p:val>
                                            <p:strVal val="#ppt_y"/>
                                          </p:val>
                                        </p:tav>
                                      </p:tavLst>
                                    </p:anim>
                                  </p:childTnLst>
                                </p:cTn>
                              </p:par>
                              <p:par>
                                <p:cTn id="160" presetID="2" presetClass="entr" presetSubtype="1" fill="hold" grpId="0" nodeType="withEffect">
                                  <p:stCondLst>
                                    <p:cond delay="0"/>
                                  </p:stCondLst>
                                  <p:childTnLst>
                                    <p:set>
                                      <p:cBhvr>
                                        <p:cTn id="161" dur="1" fill="hold">
                                          <p:stCondLst>
                                            <p:cond delay="0"/>
                                          </p:stCondLst>
                                        </p:cTn>
                                        <p:tgtEl>
                                          <p:spTgt spid="114"/>
                                        </p:tgtEl>
                                        <p:attrNameLst>
                                          <p:attrName>style.visibility</p:attrName>
                                        </p:attrNameLst>
                                      </p:cBhvr>
                                      <p:to>
                                        <p:strVal val="visible"/>
                                      </p:to>
                                    </p:set>
                                    <p:anim calcmode="lin" valueType="num">
                                      <p:cBhvr additive="base">
                                        <p:cTn id="162" dur="500" fill="hold"/>
                                        <p:tgtEl>
                                          <p:spTgt spid="114"/>
                                        </p:tgtEl>
                                        <p:attrNameLst>
                                          <p:attrName>ppt_x</p:attrName>
                                        </p:attrNameLst>
                                      </p:cBhvr>
                                      <p:tavLst>
                                        <p:tav tm="0">
                                          <p:val>
                                            <p:strVal val="#ppt_x"/>
                                          </p:val>
                                        </p:tav>
                                        <p:tav tm="100000">
                                          <p:val>
                                            <p:strVal val="#ppt_x"/>
                                          </p:val>
                                        </p:tav>
                                      </p:tavLst>
                                    </p:anim>
                                    <p:anim calcmode="lin" valueType="num">
                                      <p:cBhvr additive="base">
                                        <p:cTn id="163" dur="500" fill="hold"/>
                                        <p:tgtEl>
                                          <p:spTgt spid="114"/>
                                        </p:tgtEl>
                                        <p:attrNameLst>
                                          <p:attrName>ppt_y</p:attrName>
                                        </p:attrNameLst>
                                      </p:cBhvr>
                                      <p:tavLst>
                                        <p:tav tm="0">
                                          <p:val>
                                            <p:strVal val="0-#ppt_h/2"/>
                                          </p:val>
                                        </p:tav>
                                        <p:tav tm="100000">
                                          <p:val>
                                            <p:strVal val="#ppt_y"/>
                                          </p:val>
                                        </p:tav>
                                      </p:tavLst>
                                    </p:anim>
                                  </p:childTnLst>
                                </p:cTn>
                              </p:par>
                              <p:par>
                                <p:cTn id="164" presetID="2" presetClass="entr" presetSubtype="1" fill="hold" nodeType="withEffect">
                                  <p:stCondLst>
                                    <p:cond delay="0"/>
                                  </p:stCondLst>
                                  <p:childTnLst>
                                    <p:set>
                                      <p:cBhvr>
                                        <p:cTn id="165" dur="1" fill="hold">
                                          <p:stCondLst>
                                            <p:cond delay="0"/>
                                          </p:stCondLst>
                                        </p:cTn>
                                        <p:tgtEl>
                                          <p:spTgt spid="4184"/>
                                        </p:tgtEl>
                                        <p:attrNameLst>
                                          <p:attrName>style.visibility</p:attrName>
                                        </p:attrNameLst>
                                      </p:cBhvr>
                                      <p:to>
                                        <p:strVal val="visible"/>
                                      </p:to>
                                    </p:set>
                                    <p:anim calcmode="lin" valueType="num">
                                      <p:cBhvr additive="base">
                                        <p:cTn id="166" dur="500" fill="hold"/>
                                        <p:tgtEl>
                                          <p:spTgt spid="4184"/>
                                        </p:tgtEl>
                                        <p:attrNameLst>
                                          <p:attrName>ppt_x</p:attrName>
                                        </p:attrNameLst>
                                      </p:cBhvr>
                                      <p:tavLst>
                                        <p:tav tm="0">
                                          <p:val>
                                            <p:strVal val="#ppt_x"/>
                                          </p:val>
                                        </p:tav>
                                        <p:tav tm="100000">
                                          <p:val>
                                            <p:strVal val="#ppt_x"/>
                                          </p:val>
                                        </p:tav>
                                      </p:tavLst>
                                    </p:anim>
                                    <p:anim calcmode="lin" valueType="num">
                                      <p:cBhvr additive="base">
                                        <p:cTn id="167" dur="500" fill="hold"/>
                                        <p:tgtEl>
                                          <p:spTgt spid="4184"/>
                                        </p:tgtEl>
                                        <p:attrNameLst>
                                          <p:attrName>ppt_y</p:attrName>
                                        </p:attrNameLst>
                                      </p:cBhvr>
                                      <p:tavLst>
                                        <p:tav tm="0">
                                          <p:val>
                                            <p:strVal val="0-#ppt_h/2"/>
                                          </p:val>
                                        </p:tav>
                                        <p:tav tm="100000">
                                          <p:val>
                                            <p:strVal val="#ppt_y"/>
                                          </p:val>
                                        </p:tav>
                                      </p:tavLst>
                                    </p:anim>
                                  </p:childTnLst>
                                </p:cTn>
                              </p:par>
                              <p:par>
                                <p:cTn id="168" presetID="2" presetClass="entr" presetSubtype="1" fill="hold" nodeType="withEffect">
                                  <p:stCondLst>
                                    <p:cond delay="0"/>
                                  </p:stCondLst>
                                  <p:childTnLst>
                                    <p:set>
                                      <p:cBhvr>
                                        <p:cTn id="169" dur="1" fill="hold">
                                          <p:stCondLst>
                                            <p:cond delay="0"/>
                                          </p:stCondLst>
                                        </p:cTn>
                                        <p:tgtEl>
                                          <p:spTgt spid="4183"/>
                                        </p:tgtEl>
                                        <p:attrNameLst>
                                          <p:attrName>style.visibility</p:attrName>
                                        </p:attrNameLst>
                                      </p:cBhvr>
                                      <p:to>
                                        <p:strVal val="visible"/>
                                      </p:to>
                                    </p:set>
                                    <p:anim calcmode="lin" valueType="num">
                                      <p:cBhvr additive="base">
                                        <p:cTn id="170" dur="500" fill="hold"/>
                                        <p:tgtEl>
                                          <p:spTgt spid="4183"/>
                                        </p:tgtEl>
                                        <p:attrNameLst>
                                          <p:attrName>ppt_x</p:attrName>
                                        </p:attrNameLst>
                                      </p:cBhvr>
                                      <p:tavLst>
                                        <p:tav tm="0">
                                          <p:val>
                                            <p:strVal val="#ppt_x"/>
                                          </p:val>
                                        </p:tav>
                                        <p:tav tm="100000">
                                          <p:val>
                                            <p:strVal val="#ppt_x"/>
                                          </p:val>
                                        </p:tav>
                                      </p:tavLst>
                                    </p:anim>
                                    <p:anim calcmode="lin" valueType="num">
                                      <p:cBhvr additive="base">
                                        <p:cTn id="171" dur="500" fill="hold"/>
                                        <p:tgtEl>
                                          <p:spTgt spid="4183"/>
                                        </p:tgtEl>
                                        <p:attrNameLst>
                                          <p:attrName>ppt_y</p:attrName>
                                        </p:attrNameLst>
                                      </p:cBhvr>
                                      <p:tavLst>
                                        <p:tav tm="0">
                                          <p:val>
                                            <p:strVal val="0-#ppt_h/2"/>
                                          </p:val>
                                        </p:tav>
                                        <p:tav tm="100000">
                                          <p:val>
                                            <p:strVal val="#ppt_y"/>
                                          </p:val>
                                        </p:tav>
                                      </p:tavLst>
                                    </p:anim>
                                  </p:childTnLst>
                                </p:cTn>
                              </p:par>
                            </p:childTnLst>
                          </p:cTn>
                        </p:par>
                      </p:childTnLst>
                    </p:cTn>
                  </p:par>
                  <p:par>
                    <p:cTn id="172" fill="hold">
                      <p:stCondLst>
                        <p:cond delay="indefinite"/>
                      </p:stCondLst>
                      <p:childTnLst>
                        <p:par>
                          <p:cTn id="173" fill="hold">
                            <p:stCondLst>
                              <p:cond delay="0"/>
                            </p:stCondLst>
                            <p:childTnLst>
                              <p:par>
                                <p:cTn id="174" presetID="2" presetClass="entr" presetSubtype="1" fill="hold" nodeType="clickEffect">
                                  <p:stCondLst>
                                    <p:cond delay="0"/>
                                  </p:stCondLst>
                                  <p:childTnLst>
                                    <p:set>
                                      <p:cBhvr>
                                        <p:cTn id="175" dur="1" fill="hold">
                                          <p:stCondLst>
                                            <p:cond delay="0"/>
                                          </p:stCondLst>
                                        </p:cTn>
                                        <p:tgtEl>
                                          <p:spTgt spid="4099"/>
                                        </p:tgtEl>
                                        <p:attrNameLst>
                                          <p:attrName>style.visibility</p:attrName>
                                        </p:attrNameLst>
                                      </p:cBhvr>
                                      <p:to>
                                        <p:strVal val="visible"/>
                                      </p:to>
                                    </p:set>
                                    <p:anim calcmode="lin" valueType="num">
                                      <p:cBhvr additive="base">
                                        <p:cTn id="176" dur="500" fill="hold"/>
                                        <p:tgtEl>
                                          <p:spTgt spid="4099"/>
                                        </p:tgtEl>
                                        <p:attrNameLst>
                                          <p:attrName>ppt_x</p:attrName>
                                        </p:attrNameLst>
                                      </p:cBhvr>
                                      <p:tavLst>
                                        <p:tav tm="0">
                                          <p:val>
                                            <p:strVal val="#ppt_x"/>
                                          </p:val>
                                        </p:tav>
                                        <p:tav tm="100000">
                                          <p:val>
                                            <p:strVal val="#ppt_x"/>
                                          </p:val>
                                        </p:tav>
                                      </p:tavLst>
                                    </p:anim>
                                    <p:anim calcmode="lin" valueType="num">
                                      <p:cBhvr additive="base">
                                        <p:cTn id="177" dur="500" fill="hold"/>
                                        <p:tgtEl>
                                          <p:spTgt spid="4099"/>
                                        </p:tgtEl>
                                        <p:attrNameLst>
                                          <p:attrName>ppt_y</p:attrName>
                                        </p:attrNameLst>
                                      </p:cBhvr>
                                      <p:tavLst>
                                        <p:tav tm="0">
                                          <p:val>
                                            <p:strVal val="0-#ppt_h/2"/>
                                          </p:val>
                                        </p:tav>
                                        <p:tav tm="100000">
                                          <p:val>
                                            <p:strVal val="#ppt_y"/>
                                          </p:val>
                                        </p:tav>
                                      </p:tavLst>
                                    </p:anim>
                                  </p:childTnLst>
                                </p:cTn>
                              </p:par>
                              <p:par>
                                <p:cTn id="178" presetID="5" presetClass="entr" presetSubtype="10" fill="hold" grpId="0" nodeType="withEffect">
                                  <p:stCondLst>
                                    <p:cond delay="0"/>
                                  </p:stCondLst>
                                  <p:childTnLst>
                                    <p:set>
                                      <p:cBhvr>
                                        <p:cTn id="179" dur="1" fill="hold">
                                          <p:stCondLst>
                                            <p:cond delay="0"/>
                                          </p:stCondLst>
                                        </p:cTn>
                                        <p:tgtEl>
                                          <p:spTgt spid="425"/>
                                        </p:tgtEl>
                                        <p:attrNameLst>
                                          <p:attrName>style.visibility</p:attrName>
                                        </p:attrNameLst>
                                      </p:cBhvr>
                                      <p:to>
                                        <p:strVal val="visible"/>
                                      </p:to>
                                    </p:set>
                                    <p:animEffect transition="in" filter="checkerboard(across)">
                                      <p:cBhvr>
                                        <p:cTn id="180" dur="500"/>
                                        <p:tgtEl>
                                          <p:spTgt spid="425"/>
                                        </p:tgtEl>
                                      </p:cBhvr>
                                    </p:animEffect>
                                  </p:childTnLst>
                                </p:cTn>
                              </p:par>
                              <p:par>
                                <p:cTn id="181" presetID="5" presetClass="entr" presetSubtype="10" fill="hold" nodeType="withEffect">
                                  <p:stCondLst>
                                    <p:cond delay="0"/>
                                  </p:stCondLst>
                                  <p:childTnLst>
                                    <p:set>
                                      <p:cBhvr>
                                        <p:cTn id="182" dur="1" fill="hold">
                                          <p:stCondLst>
                                            <p:cond delay="0"/>
                                          </p:stCondLst>
                                        </p:cTn>
                                        <p:tgtEl>
                                          <p:spTgt spid="336"/>
                                        </p:tgtEl>
                                        <p:attrNameLst>
                                          <p:attrName>style.visibility</p:attrName>
                                        </p:attrNameLst>
                                      </p:cBhvr>
                                      <p:to>
                                        <p:strVal val="visible"/>
                                      </p:to>
                                    </p:set>
                                    <p:animEffect transition="in" filter="checkerboard(across)">
                                      <p:cBhvr>
                                        <p:cTn id="183" dur="500"/>
                                        <p:tgtEl>
                                          <p:spTgt spid="336"/>
                                        </p:tgtEl>
                                      </p:cBhvr>
                                    </p:animEffect>
                                  </p:childTnLst>
                                </p:cTn>
                              </p:par>
                              <p:par>
                                <p:cTn id="184" presetID="5" presetClass="entr" presetSubtype="10" fill="hold" grpId="0" nodeType="withEffect">
                                  <p:stCondLst>
                                    <p:cond delay="0"/>
                                  </p:stCondLst>
                                  <p:childTnLst>
                                    <p:set>
                                      <p:cBhvr>
                                        <p:cTn id="185" dur="1" fill="hold">
                                          <p:stCondLst>
                                            <p:cond delay="0"/>
                                          </p:stCondLst>
                                        </p:cTn>
                                        <p:tgtEl>
                                          <p:spTgt spid="111"/>
                                        </p:tgtEl>
                                        <p:attrNameLst>
                                          <p:attrName>style.visibility</p:attrName>
                                        </p:attrNameLst>
                                      </p:cBhvr>
                                      <p:to>
                                        <p:strVal val="visible"/>
                                      </p:to>
                                    </p:set>
                                    <p:animEffect transition="in" filter="checkerboard(across)">
                                      <p:cBhvr>
                                        <p:cTn id="186" dur="500"/>
                                        <p:tgtEl>
                                          <p:spTgt spid="111"/>
                                        </p:tgtEl>
                                      </p:cBhvr>
                                    </p:animEffect>
                                  </p:childTnLst>
                                </p:cTn>
                              </p:par>
                              <p:par>
                                <p:cTn id="187" presetID="5" presetClass="entr" presetSubtype="10" fill="hold" grpId="0" nodeType="withEffect">
                                  <p:stCondLst>
                                    <p:cond delay="0"/>
                                  </p:stCondLst>
                                  <p:childTnLst>
                                    <p:set>
                                      <p:cBhvr>
                                        <p:cTn id="188" dur="1" fill="hold">
                                          <p:stCondLst>
                                            <p:cond delay="0"/>
                                          </p:stCondLst>
                                        </p:cTn>
                                        <p:tgtEl>
                                          <p:spTgt spid="4141"/>
                                        </p:tgtEl>
                                        <p:attrNameLst>
                                          <p:attrName>style.visibility</p:attrName>
                                        </p:attrNameLst>
                                      </p:cBhvr>
                                      <p:to>
                                        <p:strVal val="visible"/>
                                      </p:to>
                                    </p:set>
                                    <p:animEffect transition="in" filter="checkerboard(across)">
                                      <p:cBhvr>
                                        <p:cTn id="189" dur="500"/>
                                        <p:tgtEl>
                                          <p:spTgt spid="4141"/>
                                        </p:tgtEl>
                                      </p:cBhvr>
                                    </p:animEffect>
                                  </p:childTnLst>
                                </p:cTn>
                              </p:par>
                              <p:par>
                                <p:cTn id="190" presetID="5" presetClass="entr" presetSubtype="10" fill="hold" grpId="0" nodeType="withEffect">
                                  <p:stCondLst>
                                    <p:cond delay="0"/>
                                  </p:stCondLst>
                                  <p:childTnLst>
                                    <p:set>
                                      <p:cBhvr>
                                        <p:cTn id="191" dur="1" fill="hold">
                                          <p:stCondLst>
                                            <p:cond delay="0"/>
                                          </p:stCondLst>
                                        </p:cTn>
                                        <p:tgtEl>
                                          <p:spTgt spid="324"/>
                                        </p:tgtEl>
                                        <p:attrNameLst>
                                          <p:attrName>style.visibility</p:attrName>
                                        </p:attrNameLst>
                                      </p:cBhvr>
                                      <p:to>
                                        <p:strVal val="visible"/>
                                      </p:to>
                                    </p:set>
                                    <p:animEffect transition="in" filter="checkerboard(across)">
                                      <p:cBhvr>
                                        <p:cTn id="192" dur="500"/>
                                        <p:tgtEl>
                                          <p:spTgt spid="324"/>
                                        </p:tgtEl>
                                      </p:cBhvr>
                                    </p:animEffect>
                                  </p:childTnLst>
                                </p:cTn>
                              </p:par>
                              <p:par>
                                <p:cTn id="193" presetID="5" presetClass="entr" presetSubtype="10" fill="hold" nodeType="withEffect">
                                  <p:stCondLst>
                                    <p:cond delay="0"/>
                                  </p:stCondLst>
                                  <p:childTnLst>
                                    <p:set>
                                      <p:cBhvr>
                                        <p:cTn id="194" dur="1" fill="hold">
                                          <p:stCondLst>
                                            <p:cond delay="0"/>
                                          </p:stCondLst>
                                        </p:cTn>
                                        <p:tgtEl>
                                          <p:spTgt spid="325"/>
                                        </p:tgtEl>
                                        <p:attrNameLst>
                                          <p:attrName>style.visibility</p:attrName>
                                        </p:attrNameLst>
                                      </p:cBhvr>
                                      <p:to>
                                        <p:strVal val="visible"/>
                                      </p:to>
                                    </p:set>
                                    <p:animEffect transition="in" filter="checkerboard(across)">
                                      <p:cBhvr>
                                        <p:cTn id="195" dur="500"/>
                                        <p:tgtEl>
                                          <p:spTgt spid="325"/>
                                        </p:tgtEl>
                                      </p:cBhvr>
                                    </p:animEffect>
                                  </p:childTnLst>
                                </p:cTn>
                              </p:par>
                            </p:childTnLst>
                          </p:cTn>
                        </p:par>
                      </p:childTnLst>
                    </p:cTn>
                  </p:par>
                  <p:par>
                    <p:cTn id="196" fill="hold">
                      <p:stCondLst>
                        <p:cond delay="indefinite"/>
                      </p:stCondLst>
                      <p:childTnLst>
                        <p:par>
                          <p:cTn id="197" fill="hold">
                            <p:stCondLst>
                              <p:cond delay="0"/>
                            </p:stCondLst>
                            <p:childTnLst>
                              <p:par>
                                <p:cTn id="198" presetID="2" presetClass="entr" presetSubtype="2" fill="hold" nodeType="clickEffect">
                                  <p:stCondLst>
                                    <p:cond delay="0"/>
                                  </p:stCondLst>
                                  <p:childTnLst>
                                    <p:set>
                                      <p:cBhvr>
                                        <p:cTn id="199" dur="1" fill="hold">
                                          <p:stCondLst>
                                            <p:cond delay="0"/>
                                          </p:stCondLst>
                                        </p:cTn>
                                        <p:tgtEl>
                                          <p:spTgt spid="327"/>
                                        </p:tgtEl>
                                        <p:attrNameLst>
                                          <p:attrName>style.visibility</p:attrName>
                                        </p:attrNameLst>
                                      </p:cBhvr>
                                      <p:to>
                                        <p:strVal val="visible"/>
                                      </p:to>
                                    </p:set>
                                    <p:anim calcmode="lin" valueType="num">
                                      <p:cBhvr additive="base">
                                        <p:cTn id="200" dur="500" fill="hold"/>
                                        <p:tgtEl>
                                          <p:spTgt spid="327"/>
                                        </p:tgtEl>
                                        <p:attrNameLst>
                                          <p:attrName>ppt_x</p:attrName>
                                        </p:attrNameLst>
                                      </p:cBhvr>
                                      <p:tavLst>
                                        <p:tav tm="0">
                                          <p:val>
                                            <p:strVal val="1+#ppt_w/2"/>
                                          </p:val>
                                        </p:tav>
                                        <p:tav tm="100000">
                                          <p:val>
                                            <p:strVal val="#ppt_x"/>
                                          </p:val>
                                        </p:tav>
                                      </p:tavLst>
                                    </p:anim>
                                    <p:anim calcmode="lin" valueType="num">
                                      <p:cBhvr additive="base">
                                        <p:cTn id="201" dur="500" fill="hold"/>
                                        <p:tgtEl>
                                          <p:spTgt spid="327"/>
                                        </p:tgtEl>
                                        <p:attrNameLst>
                                          <p:attrName>ppt_y</p:attrName>
                                        </p:attrNameLst>
                                      </p:cBhvr>
                                      <p:tavLst>
                                        <p:tav tm="0">
                                          <p:val>
                                            <p:strVal val="#ppt_y"/>
                                          </p:val>
                                        </p:tav>
                                        <p:tav tm="100000">
                                          <p:val>
                                            <p:strVal val="#ppt_y"/>
                                          </p:val>
                                        </p:tav>
                                      </p:tavLst>
                                    </p:anim>
                                  </p:childTnLst>
                                </p:cTn>
                              </p:par>
                              <p:par>
                                <p:cTn id="202" presetID="2" presetClass="entr" presetSubtype="2" fill="hold" nodeType="withEffect">
                                  <p:stCondLst>
                                    <p:cond delay="0"/>
                                  </p:stCondLst>
                                  <p:childTnLst>
                                    <p:set>
                                      <p:cBhvr>
                                        <p:cTn id="203" dur="1" fill="hold">
                                          <p:stCondLst>
                                            <p:cond delay="0"/>
                                          </p:stCondLst>
                                        </p:cTn>
                                        <p:tgtEl>
                                          <p:spTgt spid="104"/>
                                        </p:tgtEl>
                                        <p:attrNameLst>
                                          <p:attrName>style.visibility</p:attrName>
                                        </p:attrNameLst>
                                      </p:cBhvr>
                                      <p:to>
                                        <p:strVal val="visible"/>
                                      </p:to>
                                    </p:set>
                                    <p:anim calcmode="lin" valueType="num">
                                      <p:cBhvr additive="base">
                                        <p:cTn id="204" dur="500" fill="hold"/>
                                        <p:tgtEl>
                                          <p:spTgt spid="104"/>
                                        </p:tgtEl>
                                        <p:attrNameLst>
                                          <p:attrName>ppt_x</p:attrName>
                                        </p:attrNameLst>
                                      </p:cBhvr>
                                      <p:tavLst>
                                        <p:tav tm="0">
                                          <p:val>
                                            <p:strVal val="1+#ppt_w/2"/>
                                          </p:val>
                                        </p:tav>
                                        <p:tav tm="100000">
                                          <p:val>
                                            <p:strVal val="#ppt_x"/>
                                          </p:val>
                                        </p:tav>
                                      </p:tavLst>
                                    </p:anim>
                                    <p:anim calcmode="lin" valueType="num">
                                      <p:cBhvr additive="base">
                                        <p:cTn id="205" dur="500" fill="hold"/>
                                        <p:tgtEl>
                                          <p:spTgt spid="104"/>
                                        </p:tgtEl>
                                        <p:attrNameLst>
                                          <p:attrName>ppt_y</p:attrName>
                                        </p:attrNameLst>
                                      </p:cBhvr>
                                      <p:tavLst>
                                        <p:tav tm="0">
                                          <p:val>
                                            <p:strVal val="#ppt_y"/>
                                          </p:val>
                                        </p:tav>
                                        <p:tav tm="100000">
                                          <p:val>
                                            <p:strVal val="#ppt_y"/>
                                          </p:val>
                                        </p:tav>
                                      </p:tavLst>
                                    </p:anim>
                                  </p:childTnLst>
                                </p:cTn>
                              </p:par>
                              <p:par>
                                <p:cTn id="206" presetID="2" presetClass="entr" presetSubtype="2" fill="hold" grpId="0" nodeType="withEffect">
                                  <p:stCondLst>
                                    <p:cond delay="0"/>
                                  </p:stCondLst>
                                  <p:childTnLst>
                                    <p:set>
                                      <p:cBhvr>
                                        <p:cTn id="207" dur="1" fill="hold">
                                          <p:stCondLst>
                                            <p:cond delay="0"/>
                                          </p:stCondLst>
                                        </p:cTn>
                                        <p:tgtEl>
                                          <p:spTgt spid="103"/>
                                        </p:tgtEl>
                                        <p:attrNameLst>
                                          <p:attrName>style.visibility</p:attrName>
                                        </p:attrNameLst>
                                      </p:cBhvr>
                                      <p:to>
                                        <p:strVal val="visible"/>
                                      </p:to>
                                    </p:set>
                                    <p:anim calcmode="lin" valueType="num">
                                      <p:cBhvr additive="base">
                                        <p:cTn id="208" dur="500" fill="hold"/>
                                        <p:tgtEl>
                                          <p:spTgt spid="103"/>
                                        </p:tgtEl>
                                        <p:attrNameLst>
                                          <p:attrName>ppt_x</p:attrName>
                                        </p:attrNameLst>
                                      </p:cBhvr>
                                      <p:tavLst>
                                        <p:tav tm="0">
                                          <p:val>
                                            <p:strVal val="1+#ppt_w/2"/>
                                          </p:val>
                                        </p:tav>
                                        <p:tav tm="100000">
                                          <p:val>
                                            <p:strVal val="#ppt_x"/>
                                          </p:val>
                                        </p:tav>
                                      </p:tavLst>
                                    </p:anim>
                                    <p:anim calcmode="lin" valueType="num">
                                      <p:cBhvr additive="base">
                                        <p:cTn id="209" dur="500" fill="hold"/>
                                        <p:tgtEl>
                                          <p:spTgt spid="103"/>
                                        </p:tgtEl>
                                        <p:attrNameLst>
                                          <p:attrName>ppt_y</p:attrName>
                                        </p:attrNameLst>
                                      </p:cBhvr>
                                      <p:tavLst>
                                        <p:tav tm="0">
                                          <p:val>
                                            <p:strVal val="#ppt_y"/>
                                          </p:val>
                                        </p:tav>
                                        <p:tav tm="100000">
                                          <p:val>
                                            <p:strVal val="#ppt_y"/>
                                          </p:val>
                                        </p:tav>
                                      </p:tavLst>
                                    </p:anim>
                                  </p:childTnLst>
                                </p:cTn>
                              </p:par>
                            </p:childTnLst>
                          </p:cTn>
                        </p:par>
                      </p:childTnLst>
                    </p:cTn>
                  </p:par>
                  <p:par>
                    <p:cTn id="210" fill="hold">
                      <p:stCondLst>
                        <p:cond delay="indefinite"/>
                      </p:stCondLst>
                      <p:childTnLst>
                        <p:par>
                          <p:cTn id="211" fill="hold">
                            <p:stCondLst>
                              <p:cond delay="0"/>
                            </p:stCondLst>
                            <p:childTnLst>
                              <p:par>
                                <p:cTn id="212" presetID="2" presetClass="entr" presetSubtype="8" fill="hold" nodeType="clickEffect">
                                  <p:stCondLst>
                                    <p:cond delay="0"/>
                                  </p:stCondLst>
                                  <p:childTnLst>
                                    <p:set>
                                      <p:cBhvr>
                                        <p:cTn id="213" dur="1" fill="hold">
                                          <p:stCondLst>
                                            <p:cond delay="0"/>
                                          </p:stCondLst>
                                        </p:cTn>
                                        <p:tgtEl>
                                          <p:spTgt spid="109"/>
                                        </p:tgtEl>
                                        <p:attrNameLst>
                                          <p:attrName>style.visibility</p:attrName>
                                        </p:attrNameLst>
                                      </p:cBhvr>
                                      <p:to>
                                        <p:strVal val="visible"/>
                                      </p:to>
                                    </p:set>
                                    <p:anim calcmode="lin" valueType="num">
                                      <p:cBhvr additive="base">
                                        <p:cTn id="214" dur="500" fill="hold"/>
                                        <p:tgtEl>
                                          <p:spTgt spid="109"/>
                                        </p:tgtEl>
                                        <p:attrNameLst>
                                          <p:attrName>ppt_x</p:attrName>
                                        </p:attrNameLst>
                                      </p:cBhvr>
                                      <p:tavLst>
                                        <p:tav tm="0">
                                          <p:val>
                                            <p:strVal val="0-#ppt_w/2"/>
                                          </p:val>
                                        </p:tav>
                                        <p:tav tm="100000">
                                          <p:val>
                                            <p:strVal val="#ppt_x"/>
                                          </p:val>
                                        </p:tav>
                                      </p:tavLst>
                                    </p:anim>
                                    <p:anim calcmode="lin" valueType="num">
                                      <p:cBhvr additive="base">
                                        <p:cTn id="215" dur="500" fill="hold"/>
                                        <p:tgtEl>
                                          <p:spTgt spid="109"/>
                                        </p:tgtEl>
                                        <p:attrNameLst>
                                          <p:attrName>ppt_y</p:attrName>
                                        </p:attrNameLst>
                                      </p:cBhvr>
                                      <p:tavLst>
                                        <p:tav tm="0">
                                          <p:val>
                                            <p:strVal val="#ppt_y"/>
                                          </p:val>
                                        </p:tav>
                                        <p:tav tm="100000">
                                          <p:val>
                                            <p:strVal val="#ppt_y"/>
                                          </p:val>
                                        </p:tav>
                                      </p:tavLst>
                                    </p:anim>
                                  </p:childTnLst>
                                </p:cTn>
                              </p:par>
                              <p:par>
                                <p:cTn id="216" presetID="2" presetClass="entr" presetSubtype="8" fill="hold" grpId="0" nodeType="withEffect">
                                  <p:stCondLst>
                                    <p:cond delay="0"/>
                                  </p:stCondLst>
                                  <p:childTnLst>
                                    <p:set>
                                      <p:cBhvr>
                                        <p:cTn id="217" dur="1" fill="hold">
                                          <p:stCondLst>
                                            <p:cond delay="0"/>
                                          </p:stCondLst>
                                        </p:cTn>
                                        <p:tgtEl>
                                          <p:spTgt spid="107"/>
                                        </p:tgtEl>
                                        <p:attrNameLst>
                                          <p:attrName>style.visibility</p:attrName>
                                        </p:attrNameLst>
                                      </p:cBhvr>
                                      <p:to>
                                        <p:strVal val="visible"/>
                                      </p:to>
                                    </p:set>
                                    <p:anim calcmode="lin" valueType="num">
                                      <p:cBhvr additive="base">
                                        <p:cTn id="218" dur="500" fill="hold"/>
                                        <p:tgtEl>
                                          <p:spTgt spid="107"/>
                                        </p:tgtEl>
                                        <p:attrNameLst>
                                          <p:attrName>ppt_x</p:attrName>
                                        </p:attrNameLst>
                                      </p:cBhvr>
                                      <p:tavLst>
                                        <p:tav tm="0">
                                          <p:val>
                                            <p:strVal val="0-#ppt_w/2"/>
                                          </p:val>
                                        </p:tav>
                                        <p:tav tm="100000">
                                          <p:val>
                                            <p:strVal val="#ppt_x"/>
                                          </p:val>
                                        </p:tav>
                                      </p:tavLst>
                                    </p:anim>
                                    <p:anim calcmode="lin" valueType="num">
                                      <p:cBhvr additive="base">
                                        <p:cTn id="219" dur="500" fill="hold"/>
                                        <p:tgtEl>
                                          <p:spTgt spid="107"/>
                                        </p:tgtEl>
                                        <p:attrNameLst>
                                          <p:attrName>ppt_y</p:attrName>
                                        </p:attrNameLst>
                                      </p:cBhvr>
                                      <p:tavLst>
                                        <p:tav tm="0">
                                          <p:val>
                                            <p:strVal val="#ppt_y"/>
                                          </p:val>
                                        </p:tav>
                                        <p:tav tm="100000">
                                          <p:val>
                                            <p:strVal val="#ppt_y"/>
                                          </p:val>
                                        </p:tav>
                                      </p:tavLst>
                                    </p:anim>
                                  </p:childTnLst>
                                </p:cTn>
                              </p:par>
                              <p:par>
                                <p:cTn id="220" presetID="2" presetClass="entr" presetSubtype="8" fill="hold" nodeType="withEffect">
                                  <p:stCondLst>
                                    <p:cond delay="0"/>
                                  </p:stCondLst>
                                  <p:childTnLst>
                                    <p:set>
                                      <p:cBhvr>
                                        <p:cTn id="221" dur="1" fill="hold">
                                          <p:stCondLst>
                                            <p:cond delay="0"/>
                                          </p:stCondLst>
                                        </p:cTn>
                                        <p:tgtEl>
                                          <p:spTgt spid="115"/>
                                        </p:tgtEl>
                                        <p:attrNameLst>
                                          <p:attrName>style.visibility</p:attrName>
                                        </p:attrNameLst>
                                      </p:cBhvr>
                                      <p:to>
                                        <p:strVal val="visible"/>
                                      </p:to>
                                    </p:set>
                                    <p:anim calcmode="lin" valueType="num">
                                      <p:cBhvr additive="base">
                                        <p:cTn id="222" dur="500" fill="hold"/>
                                        <p:tgtEl>
                                          <p:spTgt spid="115"/>
                                        </p:tgtEl>
                                        <p:attrNameLst>
                                          <p:attrName>ppt_x</p:attrName>
                                        </p:attrNameLst>
                                      </p:cBhvr>
                                      <p:tavLst>
                                        <p:tav tm="0">
                                          <p:val>
                                            <p:strVal val="0-#ppt_w/2"/>
                                          </p:val>
                                        </p:tav>
                                        <p:tav tm="100000">
                                          <p:val>
                                            <p:strVal val="#ppt_x"/>
                                          </p:val>
                                        </p:tav>
                                      </p:tavLst>
                                    </p:anim>
                                    <p:anim calcmode="lin" valueType="num">
                                      <p:cBhvr additive="base">
                                        <p:cTn id="223" dur="500" fill="hold"/>
                                        <p:tgtEl>
                                          <p:spTgt spid="115"/>
                                        </p:tgtEl>
                                        <p:attrNameLst>
                                          <p:attrName>ppt_y</p:attrName>
                                        </p:attrNameLst>
                                      </p:cBhvr>
                                      <p:tavLst>
                                        <p:tav tm="0">
                                          <p:val>
                                            <p:strVal val="#ppt_y"/>
                                          </p:val>
                                        </p:tav>
                                        <p:tav tm="100000">
                                          <p:val>
                                            <p:strVal val="#ppt_y"/>
                                          </p:val>
                                        </p:tav>
                                      </p:tavLst>
                                    </p:anim>
                                  </p:childTnLst>
                                </p:cTn>
                              </p:par>
                              <p:par>
                                <p:cTn id="224" presetID="2" presetClass="entr" presetSubtype="8" fill="hold" grpId="0" nodeType="withEffect">
                                  <p:stCondLst>
                                    <p:cond delay="0"/>
                                  </p:stCondLst>
                                  <p:childTnLst>
                                    <p:set>
                                      <p:cBhvr>
                                        <p:cTn id="225" dur="1" fill="hold">
                                          <p:stCondLst>
                                            <p:cond delay="0"/>
                                          </p:stCondLst>
                                        </p:cTn>
                                        <p:tgtEl>
                                          <p:spTgt spid="113"/>
                                        </p:tgtEl>
                                        <p:attrNameLst>
                                          <p:attrName>style.visibility</p:attrName>
                                        </p:attrNameLst>
                                      </p:cBhvr>
                                      <p:to>
                                        <p:strVal val="visible"/>
                                      </p:to>
                                    </p:set>
                                    <p:anim calcmode="lin" valueType="num">
                                      <p:cBhvr additive="base">
                                        <p:cTn id="226" dur="500" fill="hold"/>
                                        <p:tgtEl>
                                          <p:spTgt spid="113"/>
                                        </p:tgtEl>
                                        <p:attrNameLst>
                                          <p:attrName>ppt_x</p:attrName>
                                        </p:attrNameLst>
                                      </p:cBhvr>
                                      <p:tavLst>
                                        <p:tav tm="0">
                                          <p:val>
                                            <p:strVal val="0-#ppt_w/2"/>
                                          </p:val>
                                        </p:tav>
                                        <p:tav tm="100000">
                                          <p:val>
                                            <p:strVal val="#ppt_x"/>
                                          </p:val>
                                        </p:tav>
                                      </p:tavLst>
                                    </p:anim>
                                    <p:anim calcmode="lin" valueType="num">
                                      <p:cBhvr additive="base">
                                        <p:cTn id="227" dur="500" fill="hold"/>
                                        <p:tgtEl>
                                          <p:spTgt spid="113"/>
                                        </p:tgtEl>
                                        <p:attrNameLst>
                                          <p:attrName>ppt_y</p:attrName>
                                        </p:attrNameLst>
                                      </p:cBhvr>
                                      <p:tavLst>
                                        <p:tav tm="0">
                                          <p:val>
                                            <p:strVal val="#ppt_y"/>
                                          </p:val>
                                        </p:tav>
                                        <p:tav tm="100000">
                                          <p:val>
                                            <p:strVal val="#ppt_y"/>
                                          </p:val>
                                        </p:tav>
                                      </p:tavLst>
                                    </p:anim>
                                  </p:childTnLst>
                                </p:cTn>
                              </p:par>
                              <p:par>
                                <p:cTn id="228" presetID="2" presetClass="entr" presetSubtype="8" fill="hold" grpId="0" nodeType="withEffect">
                                  <p:stCondLst>
                                    <p:cond delay="0"/>
                                  </p:stCondLst>
                                  <p:childTnLst>
                                    <p:set>
                                      <p:cBhvr>
                                        <p:cTn id="229" dur="1" fill="hold">
                                          <p:stCondLst>
                                            <p:cond delay="0"/>
                                          </p:stCondLst>
                                        </p:cTn>
                                        <p:tgtEl>
                                          <p:spTgt spid="318"/>
                                        </p:tgtEl>
                                        <p:attrNameLst>
                                          <p:attrName>style.visibility</p:attrName>
                                        </p:attrNameLst>
                                      </p:cBhvr>
                                      <p:to>
                                        <p:strVal val="visible"/>
                                      </p:to>
                                    </p:set>
                                    <p:anim calcmode="lin" valueType="num">
                                      <p:cBhvr additive="base">
                                        <p:cTn id="230" dur="500" fill="hold"/>
                                        <p:tgtEl>
                                          <p:spTgt spid="318"/>
                                        </p:tgtEl>
                                        <p:attrNameLst>
                                          <p:attrName>ppt_x</p:attrName>
                                        </p:attrNameLst>
                                      </p:cBhvr>
                                      <p:tavLst>
                                        <p:tav tm="0">
                                          <p:val>
                                            <p:strVal val="0-#ppt_w/2"/>
                                          </p:val>
                                        </p:tav>
                                        <p:tav tm="100000">
                                          <p:val>
                                            <p:strVal val="#ppt_x"/>
                                          </p:val>
                                        </p:tav>
                                      </p:tavLst>
                                    </p:anim>
                                    <p:anim calcmode="lin" valueType="num">
                                      <p:cBhvr additive="base">
                                        <p:cTn id="231" dur="500" fill="hold"/>
                                        <p:tgtEl>
                                          <p:spTgt spid="318"/>
                                        </p:tgtEl>
                                        <p:attrNameLst>
                                          <p:attrName>ppt_y</p:attrName>
                                        </p:attrNameLst>
                                      </p:cBhvr>
                                      <p:tavLst>
                                        <p:tav tm="0">
                                          <p:val>
                                            <p:strVal val="#ppt_y"/>
                                          </p:val>
                                        </p:tav>
                                        <p:tav tm="100000">
                                          <p:val>
                                            <p:strVal val="#ppt_y"/>
                                          </p:val>
                                        </p:tav>
                                      </p:tavLst>
                                    </p:anim>
                                  </p:childTnLst>
                                </p:cTn>
                              </p:par>
                              <p:par>
                                <p:cTn id="232" presetID="2" presetClass="entr" presetSubtype="8" fill="hold" nodeType="withEffect">
                                  <p:stCondLst>
                                    <p:cond delay="0"/>
                                  </p:stCondLst>
                                  <p:childTnLst>
                                    <p:set>
                                      <p:cBhvr>
                                        <p:cTn id="233" dur="1" fill="hold">
                                          <p:stCondLst>
                                            <p:cond delay="0"/>
                                          </p:stCondLst>
                                        </p:cTn>
                                        <p:tgtEl>
                                          <p:spTgt spid="326"/>
                                        </p:tgtEl>
                                        <p:attrNameLst>
                                          <p:attrName>style.visibility</p:attrName>
                                        </p:attrNameLst>
                                      </p:cBhvr>
                                      <p:to>
                                        <p:strVal val="visible"/>
                                      </p:to>
                                    </p:set>
                                    <p:anim calcmode="lin" valueType="num">
                                      <p:cBhvr additive="base">
                                        <p:cTn id="234" dur="500" fill="hold"/>
                                        <p:tgtEl>
                                          <p:spTgt spid="326"/>
                                        </p:tgtEl>
                                        <p:attrNameLst>
                                          <p:attrName>ppt_x</p:attrName>
                                        </p:attrNameLst>
                                      </p:cBhvr>
                                      <p:tavLst>
                                        <p:tav tm="0">
                                          <p:val>
                                            <p:strVal val="0-#ppt_w/2"/>
                                          </p:val>
                                        </p:tav>
                                        <p:tav tm="100000">
                                          <p:val>
                                            <p:strVal val="#ppt_x"/>
                                          </p:val>
                                        </p:tav>
                                      </p:tavLst>
                                    </p:anim>
                                    <p:anim calcmode="lin" valueType="num">
                                      <p:cBhvr additive="base">
                                        <p:cTn id="235" dur="500" fill="hold"/>
                                        <p:tgtEl>
                                          <p:spTgt spid="326"/>
                                        </p:tgtEl>
                                        <p:attrNameLst>
                                          <p:attrName>ppt_y</p:attrName>
                                        </p:attrNameLst>
                                      </p:cBhvr>
                                      <p:tavLst>
                                        <p:tav tm="0">
                                          <p:val>
                                            <p:strVal val="#ppt_y"/>
                                          </p:val>
                                        </p:tav>
                                        <p:tav tm="100000">
                                          <p:val>
                                            <p:strVal val="#ppt_y"/>
                                          </p:val>
                                        </p:tav>
                                      </p:tavLst>
                                    </p:anim>
                                  </p:childTnLst>
                                </p:cTn>
                              </p:par>
                              <p:par>
                                <p:cTn id="236" presetID="2" presetClass="entr" presetSubtype="8" fill="hold" nodeType="withEffect">
                                  <p:stCondLst>
                                    <p:cond delay="0"/>
                                  </p:stCondLst>
                                  <p:childTnLst>
                                    <p:set>
                                      <p:cBhvr>
                                        <p:cTn id="237" dur="1" fill="hold">
                                          <p:stCondLst>
                                            <p:cond delay="0"/>
                                          </p:stCondLst>
                                        </p:cTn>
                                        <p:tgtEl>
                                          <p:spTgt spid="328"/>
                                        </p:tgtEl>
                                        <p:attrNameLst>
                                          <p:attrName>style.visibility</p:attrName>
                                        </p:attrNameLst>
                                      </p:cBhvr>
                                      <p:to>
                                        <p:strVal val="visible"/>
                                      </p:to>
                                    </p:set>
                                    <p:anim calcmode="lin" valueType="num">
                                      <p:cBhvr additive="base">
                                        <p:cTn id="238" dur="500" fill="hold"/>
                                        <p:tgtEl>
                                          <p:spTgt spid="328"/>
                                        </p:tgtEl>
                                        <p:attrNameLst>
                                          <p:attrName>ppt_x</p:attrName>
                                        </p:attrNameLst>
                                      </p:cBhvr>
                                      <p:tavLst>
                                        <p:tav tm="0">
                                          <p:val>
                                            <p:strVal val="0-#ppt_w/2"/>
                                          </p:val>
                                        </p:tav>
                                        <p:tav tm="100000">
                                          <p:val>
                                            <p:strVal val="#ppt_x"/>
                                          </p:val>
                                        </p:tav>
                                      </p:tavLst>
                                    </p:anim>
                                    <p:anim calcmode="lin" valueType="num">
                                      <p:cBhvr additive="base">
                                        <p:cTn id="239" dur="500" fill="hold"/>
                                        <p:tgtEl>
                                          <p:spTgt spid="328"/>
                                        </p:tgtEl>
                                        <p:attrNameLst>
                                          <p:attrName>ppt_y</p:attrName>
                                        </p:attrNameLst>
                                      </p:cBhvr>
                                      <p:tavLst>
                                        <p:tav tm="0">
                                          <p:val>
                                            <p:strVal val="#ppt_y"/>
                                          </p:val>
                                        </p:tav>
                                        <p:tav tm="100000">
                                          <p:val>
                                            <p:strVal val="#ppt_y"/>
                                          </p:val>
                                        </p:tav>
                                      </p:tavLst>
                                    </p:anim>
                                  </p:childTnLst>
                                </p:cTn>
                              </p:par>
                              <p:par>
                                <p:cTn id="240" presetID="2" presetClass="entr" presetSubtype="8" fill="hold" grpId="0" nodeType="withEffect">
                                  <p:stCondLst>
                                    <p:cond delay="0"/>
                                  </p:stCondLst>
                                  <p:childTnLst>
                                    <p:set>
                                      <p:cBhvr>
                                        <p:cTn id="241" dur="1" fill="hold">
                                          <p:stCondLst>
                                            <p:cond delay="0"/>
                                          </p:stCondLst>
                                        </p:cTn>
                                        <p:tgtEl>
                                          <p:spTgt spid="4158"/>
                                        </p:tgtEl>
                                        <p:attrNameLst>
                                          <p:attrName>style.visibility</p:attrName>
                                        </p:attrNameLst>
                                      </p:cBhvr>
                                      <p:to>
                                        <p:strVal val="visible"/>
                                      </p:to>
                                    </p:set>
                                    <p:anim calcmode="lin" valueType="num">
                                      <p:cBhvr additive="base">
                                        <p:cTn id="242" dur="500" fill="hold"/>
                                        <p:tgtEl>
                                          <p:spTgt spid="4158"/>
                                        </p:tgtEl>
                                        <p:attrNameLst>
                                          <p:attrName>ppt_x</p:attrName>
                                        </p:attrNameLst>
                                      </p:cBhvr>
                                      <p:tavLst>
                                        <p:tav tm="0">
                                          <p:val>
                                            <p:strVal val="0-#ppt_w/2"/>
                                          </p:val>
                                        </p:tav>
                                        <p:tav tm="100000">
                                          <p:val>
                                            <p:strVal val="#ppt_x"/>
                                          </p:val>
                                        </p:tav>
                                      </p:tavLst>
                                    </p:anim>
                                    <p:anim calcmode="lin" valueType="num">
                                      <p:cBhvr additive="base">
                                        <p:cTn id="243" dur="500" fill="hold"/>
                                        <p:tgtEl>
                                          <p:spTgt spid="4158"/>
                                        </p:tgtEl>
                                        <p:attrNameLst>
                                          <p:attrName>ppt_y</p:attrName>
                                        </p:attrNameLst>
                                      </p:cBhvr>
                                      <p:tavLst>
                                        <p:tav tm="0">
                                          <p:val>
                                            <p:strVal val="#ppt_y"/>
                                          </p:val>
                                        </p:tav>
                                        <p:tav tm="100000">
                                          <p:val>
                                            <p:strVal val="#ppt_y"/>
                                          </p:val>
                                        </p:tav>
                                      </p:tavLst>
                                    </p:anim>
                                  </p:childTnLst>
                                </p:cTn>
                              </p:par>
                            </p:childTnLst>
                          </p:cTn>
                        </p:par>
                      </p:childTnLst>
                    </p:cTn>
                  </p:par>
                  <p:par>
                    <p:cTn id="244" fill="hold">
                      <p:stCondLst>
                        <p:cond delay="indefinite"/>
                      </p:stCondLst>
                      <p:childTnLst>
                        <p:par>
                          <p:cTn id="245" fill="hold">
                            <p:stCondLst>
                              <p:cond delay="0"/>
                            </p:stCondLst>
                            <p:childTnLst>
                              <p:par>
                                <p:cTn id="246" presetID="2" presetClass="entr" presetSubtype="1" fill="hold" grpId="0" nodeType="clickEffect">
                                  <p:stCondLst>
                                    <p:cond delay="0"/>
                                  </p:stCondLst>
                                  <p:childTnLst>
                                    <p:set>
                                      <p:cBhvr>
                                        <p:cTn id="247" dur="1" fill="hold">
                                          <p:stCondLst>
                                            <p:cond delay="0"/>
                                          </p:stCondLst>
                                        </p:cTn>
                                        <p:tgtEl>
                                          <p:spTgt spid="117"/>
                                        </p:tgtEl>
                                        <p:attrNameLst>
                                          <p:attrName>style.visibility</p:attrName>
                                        </p:attrNameLst>
                                      </p:cBhvr>
                                      <p:to>
                                        <p:strVal val="visible"/>
                                      </p:to>
                                    </p:set>
                                    <p:anim calcmode="lin" valueType="num">
                                      <p:cBhvr additive="base">
                                        <p:cTn id="248" dur="500" fill="hold"/>
                                        <p:tgtEl>
                                          <p:spTgt spid="117"/>
                                        </p:tgtEl>
                                        <p:attrNameLst>
                                          <p:attrName>ppt_x</p:attrName>
                                        </p:attrNameLst>
                                      </p:cBhvr>
                                      <p:tavLst>
                                        <p:tav tm="0">
                                          <p:val>
                                            <p:strVal val="#ppt_x"/>
                                          </p:val>
                                        </p:tav>
                                        <p:tav tm="100000">
                                          <p:val>
                                            <p:strVal val="#ppt_x"/>
                                          </p:val>
                                        </p:tav>
                                      </p:tavLst>
                                    </p:anim>
                                    <p:anim calcmode="lin" valueType="num">
                                      <p:cBhvr additive="base">
                                        <p:cTn id="249" dur="500" fill="hold"/>
                                        <p:tgtEl>
                                          <p:spTgt spid="117"/>
                                        </p:tgtEl>
                                        <p:attrNameLst>
                                          <p:attrName>ppt_y</p:attrName>
                                        </p:attrNameLst>
                                      </p:cBhvr>
                                      <p:tavLst>
                                        <p:tav tm="0">
                                          <p:val>
                                            <p:strVal val="0-#ppt_h/2"/>
                                          </p:val>
                                        </p:tav>
                                        <p:tav tm="100000">
                                          <p:val>
                                            <p:strVal val="#ppt_y"/>
                                          </p:val>
                                        </p:tav>
                                      </p:tavLst>
                                    </p:anim>
                                  </p:childTnLst>
                                </p:cTn>
                              </p:par>
                              <p:par>
                                <p:cTn id="250" presetID="2" presetClass="entr" presetSubtype="1" fill="hold" grpId="0" nodeType="withEffect">
                                  <p:stCondLst>
                                    <p:cond delay="0"/>
                                  </p:stCondLst>
                                  <p:childTnLst>
                                    <p:set>
                                      <p:cBhvr>
                                        <p:cTn id="251" dur="1" fill="hold">
                                          <p:stCondLst>
                                            <p:cond delay="0"/>
                                          </p:stCondLst>
                                        </p:cTn>
                                        <p:tgtEl>
                                          <p:spTgt spid="253"/>
                                        </p:tgtEl>
                                        <p:attrNameLst>
                                          <p:attrName>style.visibility</p:attrName>
                                        </p:attrNameLst>
                                      </p:cBhvr>
                                      <p:to>
                                        <p:strVal val="visible"/>
                                      </p:to>
                                    </p:set>
                                    <p:anim calcmode="lin" valueType="num">
                                      <p:cBhvr additive="base">
                                        <p:cTn id="252" dur="500" fill="hold"/>
                                        <p:tgtEl>
                                          <p:spTgt spid="253"/>
                                        </p:tgtEl>
                                        <p:attrNameLst>
                                          <p:attrName>ppt_x</p:attrName>
                                        </p:attrNameLst>
                                      </p:cBhvr>
                                      <p:tavLst>
                                        <p:tav tm="0">
                                          <p:val>
                                            <p:strVal val="#ppt_x"/>
                                          </p:val>
                                        </p:tav>
                                        <p:tav tm="100000">
                                          <p:val>
                                            <p:strVal val="#ppt_x"/>
                                          </p:val>
                                        </p:tav>
                                      </p:tavLst>
                                    </p:anim>
                                    <p:anim calcmode="lin" valueType="num">
                                      <p:cBhvr additive="base">
                                        <p:cTn id="253" dur="500" fill="hold"/>
                                        <p:tgtEl>
                                          <p:spTgt spid="253"/>
                                        </p:tgtEl>
                                        <p:attrNameLst>
                                          <p:attrName>ppt_y</p:attrName>
                                        </p:attrNameLst>
                                      </p:cBhvr>
                                      <p:tavLst>
                                        <p:tav tm="0">
                                          <p:val>
                                            <p:strVal val="0-#ppt_h/2"/>
                                          </p:val>
                                        </p:tav>
                                        <p:tav tm="100000">
                                          <p:val>
                                            <p:strVal val="#ppt_y"/>
                                          </p:val>
                                        </p:tav>
                                      </p:tavLst>
                                    </p:anim>
                                  </p:childTnLst>
                                </p:cTn>
                              </p:par>
                              <p:par>
                                <p:cTn id="254" presetID="2" presetClass="entr" presetSubtype="1" fill="hold" nodeType="withEffect">
                                  <p:stCondLst>
                                    <p:cond delay="0"/>
                                  </p:stCondLst>
                                  <p:childTnLst>
                                    <p:set>
                                      <p:cBhvr>
                                        <p:cTn id="255" dur="1" fill="hold">
                                          <p:stCondLst>
                                            <p:cond delay="0"/>
                                          </p:stCondLst>
                                        </p:cTn>
                                        <p:tgtEl>
                                          <p:spTgt spid="66"/>
                                        </p:tgtEl>
                                        <p:attrNameLst>
                                          <p:attrName>style.visibility</p:attrName>
                                        </p:attrNameLst>
                                      </p:cBhvr>
                                      <p:to>
                                        <p:strVal val="visible"/>
                                      </p:to>
                                    </p:set>
                                    <p:anim calcmode="lin" valueType="num">
                                      <p:cBhvr additive="base">
                                        <p:cTn id="256" dur="500" fill="hold"/>
                                        <p:tgtEl>
                                          <p:spTgt spid="66"/>
                                        </p:tgtEl>
                                        <p:attrNameLst>
                                          <p:attrName>ppt_x</p:attrName>
                                        </p:attrNameLst>
                                      </p:cBhvr>
                                      <p:tavLst>
                                        <p:tav tm="0">
                                          <p:val>
                                            <p:strVal val="#ppt_x"/>
                                          </p:val>
                                        </p:tav>
                                        <p:tav tm="100000">
                                          <p:val>
                                            <p:strVal val="#ppt_x"/>
                                          </p:val>
                                        </p:tav>
                                      </p:tavLst>
                                    </p:anim>
                                    <p:anim calcmode="lin" valueType="num">
                                      <p:cBhvr additive="base">
                                        <p:cTn id="257" dur="500" fill="hold"/>
                                        <p:tgtEl>
                                          <p:spTgt spid="66"/>
                                        </p:tgtEl>
                                        <p:attrNameLst>
                                          <p:attrName>ppt_y</p:attrName>
                                        </p:attrNameLst>
                                      </p:cBhvr>
                                      <p:tavLst>
                                        <p:tav tm="0">
                                          <p:val>
                                            <p:strVal val="0-#ppt_h/2"/>
                                          </p:val>
                                        </p:tav>
                                        <p:tav tm="100000">
                                          <p:val>
                                            <p:strVal val="#ppt_y"/>
                                          </p:val>
                                        </p:tav>
                                      </p:tavLst>
                                    </p:anim>
                                  </p:childTnLst>
                                </p:cTn>
                              </p:par>
                            </p:childTnLst>
                          </p:cTn>
                        </p:par>
                      </p:childTnLst>
                    </p:cTn>
                  </p:par>
                  <p:par>
                    <p:cTn id="258" fill="hold">
                      <p:stCondLst>
                        <p:cond delay="indefinite"/>
                      </p:stCondLst>
                      <p:childTnLst>
                        <p:par>
                          <p:cTn id="259" fill="hold">
                            <p:stCondLst>
                              <p:cond delay="0"/>
                            </p:stCondLst>
                            <p:childTnLst>
                              <p:par>
                                <p:cTn id="260" presetID="5" presetClass="entr" presetSubtype="10" fill="hold" grpId="0" nodeType="clickEffect">
                                  <p:stCondLst>
                                    <p:cond delay="0"/>
                                  </p:stCondLst>
                                  <p:childTnLst>
                                    <p:set>
                                      <p:cBhvr>
                                        <p:cTn id="261" dur="1" fill="hold">
                                          <p:stCondLst>
                                            <p:cond delay="0"/>
                                          </p:stCondLst>
                                        </p:cTn>
                                        <p:tgtEl>
                                          <p:spTgt spid="75"/>
                                        </p:tgtEl>
                                        <p:attrNameLst>
                                          <p:attrName>style.visibility</p:attrName>
                                        </p:attrNameLst>
                                      </p:cBhvr>
                                      <p:to>
                                        <p:strVal val="visible"/>
                                      </p:to>
                                    </p:set>
                                    <p:animEffect transition="in" filter="checkerboard(across)">
                                      <p:cBhvr>
                                        <p:cTn id="262" dur="500"/>
                                        <p:tgtEl>
                                          <p:spTgt spid="75"/>
                                        </p:tgtEl>
                                      </p:cBhvr>
                                    </p:animEffect>
                                  </p:childTnLst>
                                </p:cTn>
                              </p:par>
                              <p:par>
                                <p:cTn id="263" presetID="5" presetClass="entr" presetSubtype="10" fill="hold" grpId="1" nodeType="withEffect">
                                  <p:stCondLst>
                                    <p:cond delay="0"/>
                                  </p:stCondLst>
                                  <p:childTnLst>
                                    <p:set>
                                      <p:cBhvr>
                                        <p:cTn id="264" dur="1" fill="hold">
                                          <p:stCondLst>
                                            <p:cond delay="0"/>
                                          </p:stCondLst>
                                        </p:cTn>
                                        <p:tgtEl>
                                          <p:spTgt spid="79"/>
                                        </p:tgtEl>
                                        <p:attrNameLst>
                                          <p:attrName>style.visibility</p:attrName>
                                        </p:attrNameLst>
                                      </p:cBhvr>
                                      <p:to>
                                        <p:strVal val="visible"/>
                                      </p:to>
                                    </p:set>
                                    <p:animEffect transition="in" filter="checkerboard(across)">
                                      <p:cBhvr>
                                        <p:cTn id="265" dur="500"/>
                                        <p:tgtEl>
                                          <p:spTgt spid="79"/>
                                        </p:tgtEl>
                                      </p:cBhvr>
                                    </p:animEffect>
                                  </p:childTnLst>
                                </p:cTn>
                              </p:par>
                              <p:par>
                                <p:cTn id="266" presetID="5" presetClass="entr" presetSubtype="10" fill="hold" grpId="1" nodeType="withEffect">
                                  <p:stCondLst>
                                    <p:cond delay="0"/>
                                  </p:stCondLst>
                                  <p:childTnLst>
                                    <p:set>
                                      <p:cBhvr>
                                        <p:cTn id="267" dur="1" fill="hold">
                                          <p:stCondLst>
                                            <p:cond delay="0"/>
                                          </p:stCondLst>
                                        </p:cTn>
                                        <p:tgtEl>
                                          <p:spTgt spid="86"/>
                                        </p:tgtEl>
                                        <p:attrNameLst>
                                          <p:attrName>style.visibility</p:attrName>
                                        </p:attrNameLst>
                                      </p:cBhvr>
                                      <p:to>
                                        <p:strVal val="visible"/>
                                      </p:to>
                                    </p:set>
                                    <p:animEffect transition="in" filter="checkerboard(across)">
                                      <p:cBhvr>
                                        <p:cTn id="268" dur="500"/>
                                        <p:tgtEl>
                                          <p:spTgt spid="86"/>
                                        </p:tgtEl>
                                      </p:cBhvr>
                                    </p:animEffect>
                                  </p:childTnLst>
                                </p:cTn>
                              </p:par>
                              <p:par>
                                <p:cTn id="269" presetID="5" presetClass="entr" presetSubtype="10" fill="hold" grpId="0" nodeType="withEffect">
                                  <p:stCondLst>
                                    <p:cond delay="0"/>
                                  </p:stCondLst>
                                  <p:childTnLst>
                                    <p:set>
                                      <p:cBhvr>
                                        <p:cTn id="270" dur="1" fill="hold">
                                          <p:stCondLst>
                                            <p:cond delay="0"/>
                                          </p:stCondLst>
                                        </p:cTn>
                                        <p:tgtEl>
                                          <p:spTgt spid="76"/>
                                        </p:tgtEl>
                                        <p:attrNameLst>
                                          <p:attrName>style.visibility</p:attrName>
                                        </p:attrNameLst>
                                      </p:cBhvr>
                                      <p:to>
                                        <p:strVal val="visible"/>
                                      </p:to>
                                    </p:set>
                                    <p:animEffect transition="in" filter="checkerboard(across)">
                                      <p:cBhvr>
                                        <p:cTn id="271"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111" grpId="0"/>
      <p:bldP spid="194" grpId="0"/>
      <p:bldP spid="304" grpId="0" animBg="1"/>
      <p:bldP spid="307" grpId="0" animBg="1"/>
      <p:bldP spid="318" grpId="0" animBg="1"/>
      <p:bldP spid="321" grpId="0" animBg="1"/>
      <p:bldP spid="4144" grpId="0"/>
      <p:bldP spid="324" grpId="0" animBg="1"/>
      <p:bldP spid="426" grpId="0" animBg="1"/>
      <p:bldP spid="410" grpId="0" animBg="1"/>
      <p:bldP spid="425" grpId="0" animBg="1"/>
      <p:bldP spid="253" grpId="0" animBg="1"/>
      <p:bldP spid="63" grpId="0"/>
      <p:bldP spid="4158" grpId="0"/>
      <p:bldP spid="4141" grpId="0"/>
      <p:bldP spid="70" grpId="0"/>
      <p:bldP spid="71" grpId="0"/>
      <p:bldP spid="72" grpId="0"/>
      <p:bldP spid="74" grpId="0"/>
      <p:bldP spid="80" grpId="0" animBg="1"/>
      <p:bldP spid="78" grpId="0"/>
      <p:bldP spid="81" grpId="0" animBg="1"/>
      <p:bldP spid="82" grpId="0" animBg="1"/>
      <p:bldP spid="85" grpId="0"/>
      <p:bldP spid="89" grpId="0"/>
      <p:bldP spid="100" grpId="0"/>
      <p:bldP spid="103" grpId="0"/>
      <p:bldP spid="107" grpId="0"/>
      <p:bldP spid="113" grpId="0"/>
      <p:bldP spid="114" grpId="0"/>
      <p:bldP spid="117" grpId="0"/>
      <p:bldP spid="75" grpId="0" animBg="1"/>
      <p:bldP spid="76" grpId="0" animBg="1"/>
      <p:bldP spid="79" grpId="1"/>
      <p:bldP spid="86"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Line 1"/>
          <p:cNvSpPr>
            <a:spLocks noChangeShapeType="1"/>
          </p:cNvSpPr>
          <p:nvPr/>
        </p:nvSpPr>
        <p:spPr bwMode="auto">
          <a:xfrm>
            <a:off x="5572125" y="1309688"/>
            <a:ext cx="1285875" cy="1587"/>
          </a:xfrm>
          <a:prstGeom prst="line">
            <a:avLst/>
          </a:prstGeom>
          <a:noFill/>
          <a:ln w="25560">
            <a:solidFill>
              <a:srgbClr val="F79646"/>
            </a:solidFill>
            <a:prstDash val="dash"/>
            <a:round/>
            <a:headEnd type="triangle" w="med" len="med"/>
            <a:tailEnd type="triangle" w="med" len="med"/>
          </a:ln>
        </p:spPr>
        <p:txBody>
          <a:bodyPr/>
          <a:lstStyle/>
          <a:p>
            <a:endParaRPr lang="fr-FR"/>
          </a:p>
        </p:txBody>
      </p:sp>
      <p:pic>
        <p:nvPicPr>
          <p:cNvPr id="7171" name="Picture 2"/>
          <p:cNvPicPr>
            <a:picLocks noChangeAspect="1" noChangeArrowheads="1"/>
          </p:cNvPicPr>
          <p:nvPr/>
        </p:nvPicPr>
        <p:blipFill>
          <a:blip r:embed="rId3" cstate="print"/>
          <a:srcRect/>
          <a:stretch>
            <a:fillRect/>
          </a:stretch>
        </p:blipFill>
        <p:spPr bwMode="auto">
          <a:xfrm>
            <a:off x="0" y="0"/>
            <a:ext cx="9144000" cy="1357313"/>
          </a:xfrm>
          <a:prstGeom prst="rect">
            <a:avLst/>
          </a:prstGeom>
          <a:noFill/>
          <a:ln w="9525">
            <a:noFill/>
            <a:round/>
            <a:headEnd/>
            <a:tailEnd/>
          </a:ln>
        </p:spPr>
      </p:pic>
      <p:sp>
        <p:nvSpPr>
          <p:cNvPr id="7173" name="Rectangle 4"/>
          <p:cNvSpPr>
            <a:spLocks noChangeArrowheads="1"/>
          </p:cNvSpPr>
          <p:nvPr/>
        </p:nvSpPr>
        <p:spPr bwMode="auto">
          <a:xfrm>
            <a:off x="1288132" y="2207317"/>
            <a:ext cx="6929486" cy="706432"/>
          </a:xfrm>
          <a:prstGeom prst="rect">
            <a:avLst/>
          </a:prstGeom>
          <a:noFill/>
          <a:ln w="9525">
            <a:noFill/>
            <a:round/>
            <a:headEnd/>
            <a:tailEnd/>
          </a:ln>
        </p:spPr>
        <p:txBody>
          <a:bodyPr wrap="square" lIns="90000" tIns="45000" rIns="90000" bIns="45000">
            <a:spAutoFit/>
          </a:bodyPr>
          <a:lstStyle/>
          <a:p>
            <a:pPr algn="just">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sz="2000" b="1" dirty="0" smtClean="0">
                <a:solidFill>
                  <a:srgbClr val="FF0000"/>
                </a:solidFill>
                <a:latin typeface="Calibri" charset="0"/>
              </a:rPr>
              <a:t> Réutilisation </a:t>
            </a:r>
            <a:r>
              <a:rPr lang="fr-FR" sz="2000" b="1" dirty="0" smtClean="0">
                <a:solidFill>
                  <a:srgbClr val="808080"/>
                </a:solidFill>
                <a:latin typeface="Calibri" charset="0"/>
              </a:rPr>
              <a:t>de modèles éprouvés et testés dans la littérature</a:t>
            </a:r>
            <a:endParaRPr lang="fr-FR" sz="2000" b="1" dirty="0">
              <a:solidFill>
                <a:srgbClr val="FF0000"/>
              </a:solidFill>
              <a:latin typeface="Calibri" charset="0"/>
            </a:endParaRPr>
          </a:p>
          <a:p>
            <a:pPr algn="just">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endParaRPr lang="fr-FR" sz="2000" dirty="0">
              <a:solidFill>
                <a:srgbClr val="808080"/>
              </a:solidFill>
              <a:latin typeface="Calibri" charset="0"/>
            </a:endParaRPr>
          </a:p>
        </p:txBody>
      </p:sp>
      <p:sp>
        <p:nvSpPr>
          <p:cNvPr id="7174" name="Text Box 5"/>
          <p:cNvSpPr txBox="1">
            <a:spLocks noChangeArrowheads="1"/>
          </p:cNvSpPr>
          <p:nvPr/>
        </p:nvSpPr>
        <p:spPr bwMode="auto">
          <a:xfrm>
            <a:off x="6553200" y="6356350"/>
            <a:ext cx="2133600" cy="365125"/>
          </a:xfrm>
          <a:prstGeom prst="rect">
            <a:avLst/>
          </a:prstGeom>
          <a:noFill/>
          <a:ln w="9525">
            <a:noFill/>
            <a:round/>
            <a:headEnd/>
            <a:tailEnd/>
          </a:ln>
        </p:spPr>
        <p:txBody>
          <a:bodyPr lIns="90000" tIns="45000" rIns="90000" bIns="4500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3B445EF-D9B2-4DB3-AC76-853323A0A4A5}" type="slidenum">
              <a:rPr lang="fr-FR">
                <a:solidFill>
                  <a:srgbClr val="000000"/>
                </a:solidFill>
                <a:latin typeface="Calibri" charset="0"/>
                <a:cs typeface="Arial Unicode MS" charset="0"/>
              </a:rPr>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19</a:t>
            </a:fld>
            <a:endParaRPr lang="fr-FR">
              <a:solidFill>
                <a:srgbClr val="000000"/>
              </a:solidFill>
              <a:latin typeface="Calibri" charset="0"/>
              <a:cs typeface="Arial Unicode MS" charset="0"/>
            </a:endParaRPr>
          </a:p>
        </p:txBody>
      </p:sp>
      <p:sp>
        <p:nvSpPr>
          <p:cNvPr id="7175" name="Rectangle 6"/>
          <p:cNvSpPr>
            <a:spLocks noChangeArrowheads="1"/>
          </p:cNvSpPr>
          <p:nvPr/>
        </p:nvSpPr>
        <p:spPr bwMode="auto">
          <a:xfrm>
            <a:off x="0" y="1500188"/>
            <a:ext cx="9429750" cy="660400"/>
          </a:xfrm>
          <a:prstGeom prst="rect">
            <a:avLst/>
          </a:prstGeom>
          <a:noFill/>
          <a:ln w="9525">
            <a:noFill/>
            <a:round/>
            <a:headEnd/>
            <a:tailEnd/>
          </a:ln>
        </p:spPr>
        <p:txBody>
          <a:bodyPr lIns="90000" tIns="45000" rIns="90000" bIns="45000"/>
          <a:lstStyle/>
          <a:p>
            <a:pPr algn="ctr" hangingPunct="1">
              <a:lnSpc>
                <a:spcPct val="100000"/>
              </a:lnSpc>
              <a:spcBef>
                <a:spcPts val="363"/>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fr-FR" sz="2800" b="1" dirty="0" smtClean="0">
                <a:solidFill>
                  <a:srgbClr val="4F81BD"/>
                </a:solidFill>
                <a:latin typeface="Calibri" charset="0"/>
              </a:rPr>
              <a:t>Récapitulation </a:t>
            </a:r>
            <a:endParaRPr lang="fr-FR" sz="2800" b="1" dirty="0">
              <a:solidFill>
                <a:srgbClr val="4F81BD"/>
              </a:solidFill>
              <a:latin typeface="Calibri" charset="0"/>
            </a:endParaRPr>
          </a:p>
          <a:p>
            <a:pPr algn="ctr">
              <a:lnSpc>
                <a:spcPct val="100000"/>
              </a:lnSpc>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fr-FR" sz="2800" dirty="0" smtClean="0">
                <a:solidFill>
                  <a:srgbClr val="4F81BD"/>
                </a:solidFill>
                <a:latin typeface="Calibri" charset="0"/>
              </a:rPr>
              <a:t> </a:t>
            </a:r>
            <a:endParaRPr lang="fr-FR" sz="2800" dirty="0">
              <a:solidFill>
                <a:srgbClr val="4F81BD"/>
              </a:solidFill>
              <a:latin typeface="Calibri" charset="0"/>
            </a:endParaRPr>
          </a:p>
        </p:txBody>
      </p:sp>
      <p:sp>
        <p:nvSpPr>
          <p:cNvPr id="16" name="Rectangle 15"/>
          <p:cNvSpPr/>
          <p:nvPr/>
        </p:nvSpPr>
        <p:spPr>
          <a:xfrm>
            <a:off x="1002380" y="2064441"/>
            <a:ext cx="484428" cy="664797"/>
          </a:xfrm>
          <a:prstGeom prst="rect">
            <a:avLst/>
          </a:prstGeom>
        </p:spPr>
        <p:txBody>
          <a:bodyPr wrap="none">
            <a:spAutoFit/>
          </a:bodyPr>
          <a:lstStyle/>
          <a:p>
            <a:r>
              <a:rPr lang="fr-FR" sz="4000" b="1" dirty="0" smtClean="0">
                <a:solidFill>
                  <a:srgbClr val="66FF33"/>
                </a:solidFill>
              </a:rPr>
              <a:t>+</a:t>
            </a:r>
            <a:endParaRPr lang="fr-FR" sz="4000" dirty="0"/>
          </a:p>
        </p:txBody>
      </p:sp>
      <p:sp>
        <p:nvSpPr>
          <p:cNvPr id="20" name="Rectangle 4"/>
          <p:cNvSpPr>
            <a:spLocks noChangeArrowheads="1"/>
          </p:cNvSpPr>
          <p:nvPr/>
        </p:nvSpPr>
        <p:spPr bwMode="auto">
          <a:xfrm>
            <a:off x="1288132" y="3201922"/>
            <a:ext cx="6929486" cy="1014209"/>
          </a:xfrm>
          <a:prstGeom prst="rect">
            <a:avLst/>
          </a:prstGeom>
          <a:noFill/>
          <a:ln w="9525">
            <a:noFill/>
            <a:round/>
            <a:headEnd/>
            <a:tailEnd/>
          </a:ln>
        </p:spPr>
        <p:txBody>
          <a:bodyPr wrap="square" lIns="90000" tIns="45000" rIns="90000" bIns="45000">
            <a:spAutoFit/>
          </a:bodyPr>
          <a:lstStyle/>
          <a:p>
            <a:pPr algn="just">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sz="2000" b="1" dirty="0" smtClean="0">
                <a:solidFill>
                  <a:srgbClr val="808080"/>
                </a:solidFill>
                <a:latin typeface="Calibri" charset="0"/>
              </a:rPr>
              <a:t>Méthode qui permet d’approcher différemment la modélisation des systèmes </a:t>
            </a:r>
            <a:r>
              <a:rPr lang="fr-FR" sz="2000" b="1" dirty="0" smtClean="0">
                <a:solidFill>
                  <a:srgbClr val="FF0000"/>
                </a:solidFill>
                <a:latin typeface="Calibri" charset="0"/>
              </a:rPr>
              <a:t>complexes</a:t>
            </a:r>
            <a:r>
              <a:rPr lang="fr-FR" sz="2000" b="1" dirty="0" smtClean="0">
                <a:solidFill>
                  <a:srgbClr val="808080"/>
                </a:solidFill>
                <a:latin typeface="Calibri" charset="0"/>
              </a:rPr>
              <a:t> à travers le </a:t>
            </a:r>
            <a:r>
              <a:rPr lang="fr-FR" sz="2000" b="1" dirty="0" smtClean="0">
                <a:solidFill>
                  <a:srgbClr val="FF0000"/>
                </a:solidFill>
                <a:latin typeface="Calibri" charset="0"/>
              </a:rPr>
              <a:t>couplage</a:t>
            </a:r>
            <a:endParaRPr lang="fr-FR" sz="2000" dirty="0">
              <a:solidFill>
                <a:srgbClr val="FF0000"/>
              </a:solidFill>
              <a:latin typeface="Calibri" charset="0"/>
            </a:endParaRPr>
          </a:p>
          <a:p>
            <a:pPr algn="just">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endParaRPr lang="fr-FR" sz="2000" dirty="0">
              <a:solidFill>
                <a:srgbClr val="808080"/>
              </a:solidFill>
              <a:latin typeface="Calibri" charset="0"/>
            </a:endParaRPr>
          </a:p>
        </p:txBody>
      </p:sp>
      <p:sp>
        <p:nvSpPr>
          <p:cNvPr id="23" name="Rectangle 22"/>
          <p:cNvSpPr/>
          <p:nvPr/>
        </p:nvSpPr>
        <p:spPr>
          <a:xfrm>
            <a:off x="1002380" y="3059046"/>
            <a:ext cx="484428" cy="664797"/>
          </a:xfrm>
          <a:prstGeom prst="rect">
            <a:avLst/>
          </a:prstGeom>
        </p:spPr>
        <p:txBody>
          <a:bodyPr wrap="none">
            <a:spAutoFit/>
          </a:bodyPr>
          <a:lstStyle/>
          <a:p>
            <a:r>
              <a:rPr lang="fr-FR" sz="4000" b="1" dirty="0" smtClean="0">
                <a:solidFill>
                  <a:srgbClr val="66FF33"/>
                </a:solidFill>
              </a:rPr>
              <a:t>+</a:t>
            </a:r>
            <a:endParaRPr lang="fr-FR" sz="4000" dirty="0"/>
          </a:p>
        </p:txBody>
      </p:sp>
      <p:sp>
        <p:nvSpPr>
          <p:cNvPr id="27" name="Rectangle 4"/>
          <p:cNvSpPr>
            <a:spLocks noChangeArrowheads="1"/>
          </p:cNvSpPr>
          <p:nvPr/>
        </p:nvSpPr>
        <p:spPr bwMode="auto">
          <a:xfrm>
            <a:off x="1288132" y="4214991"/>
            <a:ext cx="6929486" cy="1014209"/>
          </a:xfrm>
          <a:prstGeom prst="rect">
            <a:avLst/>
          </a:prstGeom>
          <a:noFill/>
          <a:ln w="9525">
            <a:noFill/>
            <a:round/>
            <a:headEnd/>
            <a:tailEnd/>
          </a:ln>
        </p:spPr>
        <p:txBody>
          <a:bodyPr wrap="square" lIns="90000" tIns="45000" rIns="90000" bIns="45000">
            <a:spAutoFit/>
          </a:bodyPr>
          <a:lstStyle/>
          <a:p>
            <a:pPr algn="just">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sz="2000" b="1" dirty="0" smtClean="0">
                <a:solidFill>
                  <a:srgbClr val="808080"/>
                </a:solidFill>
                <a:latin typeface="Calibri" charset="0"/>
              </a:rPr>
              <a:t>Observation de l’effet de chaque modèle sur l’autre même s’ils évoluent à des </a:t>
            </a:r>
            <a:r>
              <a:rPr lang="fr-FR" sz="2000" b="1" dirty="0" smtClean="0">
                <a:solidFill>
                  <a:srgbClr val="FF0000"/>
                </a:solidFill>
                <a:latin typeface="Calibri" charset="0"/>
              </a:rPr>
              <a:t>échelles spatiales différentes</a:t>
            </a:r>
            <a:endParaRPr lang="fr-FR" sz="2000" b="1" dirty="0" smtClean="0">
              <a:solidFill>
                <a:srgbClr val="808080"/>
              </a:solidFill>
              <a:latin typeface="Calibri" charset="0"/>
            </a:endParaRPr>
          </a:p>
          <a:p>
            <a:pPr algn="just">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endParaRPr lang="fr-FR" sz="2000" dirty="0">
              <a:solidFill>
                <a:srgbClr val="808080"/>
              </a:solidFill>
              <a:latin typeface="Calibri" charset="0"/>
            </a:endParaRPr>
          </a:p>
        </p:txBody>
      </p:sp>
      <p:sp>
        <p:nvSpPr>
          <p:cNvPr id="28" name="Rectangle 27"/>
          <p:cNvSpPr/>
          <p:nvPr/>
        </p:nvSpPr>
        <p:spPr>
          <a:xfrm>
            <a:off x="1002380" y="4072115"/>
            <a:ext cx="484428" cy="664797"/>
          </a:xfrm>
          <a:prstGeom prst="rect">
            <a:avLst/>
          </a:prstGeom>
        </p:spPr>
        <p:txBody>
          <a:bodyPr wrap="none">
            <a:spAutoFit/>
          </a:bodyPr>
          <a:lstStyle/>
          <a:p>
            <a:r>
              <a:rPr lang="fr-FR" sz="4000" b="1" dirty="0" smtClean="0">
                <a:solidFill>
                  <a:srgbClr val="66FF33"/>
                </a:solidFill>
              </a:rPr>
              <a:t>+</a:t>
            </a:r>
            <a:endParaRPr lang="fr-FR" sz="4000" dirty="0"/>
          </a:p>
        </p:txBody>
      </p:sp>
      <p:sp>
        <p:nvSpPr>
          <p:cNvPr id="13" name="Rectangle 4"/>
          <p:cNvSpPr>
            <a:spLocks noChangeArrowheads="1"/>
          </p:cNvSpPr>
          <p:nvPr/>
        </p:nvSpPr>
        <p:spPr bwMode="auto">
          <a:xfrm>
            <a:off x="1314922" y="5223103"/>
            <a:ext cx="6929486" cy="1014209"/>
          </a:xfrm>
          <a:prstGeom prst="rect">
            <a:avLst/>
          </a:prstGeom>
          <a:noFill/>
          <a:ln w="9525">
            <a:noFill/>
            <a:round/>
            <a:headEnd/>
            <a:tailEnd/>
          </a:ln>
        </p:spPr>
        <p:txBody>
          <a:bodyPr wrap="square" lIns="90000" tIns="45000" rIns="90000" bIns="45000">
            <a:spAutoFit/>
          </a:bodyPr>
          <a:lstStyle/>
          <a:p>
            <a:pPr algn="just">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sz="2000" b="1" dirty="0" smtClean="0">
                <a:solidFill>
                  <a:srgbClr val="808080"/>
                </a:solidFill>
                <a:latin typeface="Calibri" charset="0"/>
              </a:rPr>
              <a:t>Utilisation des systèmes multi-agents qui intègrent les effets des interactions </a:t>
            </a:r>
            <a:r>
              <a:rPr lang="fr-FR" sz="2000" b="1" dirty="0" smtClean="0">
                <a:solidFill>
                  <a:srgbClr val="FF0000"/>
                </a:solidFill>
                <a:latin typeface="Calibri" charset="0"/>
              </a:rPr>
              <a:t>spatiales</a:t>
            </a:r>
            <a:r>
              <a:rPr lang="fr-FR" sz="2000" b="1" dirty="0" smtClean="0">
                <a:solidFill>
                  <a:srgbClr val="FF0000"/>
                </a:solidFill>
              </a:rPr>
              <a:t> </a:t>
            </a:r>
            <a:r>
              <a:rPr lang="fr-FR" sz="2000" b="1" dirty="0" smtClean="0">
                <a:solidFill>
                  <a:srgbClr val="808080"/>
                </a:solidFill>
                <a:latin typeface="Calibri" charset="0"/>
              </a:rPr>
              <a:t>entre les agents et  l’environnement</a:t>
            </a:r>
          </a:p>
          <a:p>
            <a:pPr algn="just">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endParaRPr lang="fr-FR" sz="2000" dirty="0">
              <a:solidFill>
                <a:srgbClr val="808080"/>
              </a:solidFill>
              <a:latin typeface="Calibri" charset="0"/>
            </a:endParaRPr>
          </a:p>
        </p:txBody>
      </p:sp>
      <p:sp>
        <p:nvSpPr>
          <p:cNvPr id="14" name="Rectangle 13"/>
          <p:cNvSpPr/>
          <p:nvPr/>
        </p:nvSpPr>
        <p:spPr>
          <a:xfrm>
            <a:off x="1029170" y="5080227"/>
            <a:ext cx="484428" cy="664797"/>
          </a:xfrm>
          <a:prstGeom prst="rect">
            <a:avLst/>
          </a:prstGeom>
        </p:spPr>
        <p:txBody>
          <a:bodyPr wrap="none">
            <a:spAutoFit/>
          </a:bodyPr>
          <a:lstStyle/>
          <a:p>
            <a:r>
              <a:rPr lang="fr-FR" sz="4000" b="1" dirty="0" smtClean="0">
                <a:solidFill>
                  <a:srgbClr val="66FF33"/>
                </a:solidFill>
              </a:rPr>
              <a:t>+</a:t>
            </a:r>
            <a:endParaRPr lang="fr-FR" sz="4000" dirty="0"/>
          </a:p>
        </p:txBody>
      </p:sp>
      <p:sp>
        <p:nvSpPr>
          <p:cNvPr id="15" name="Rectangle 3"/>
          <p:cNvSpPr>
            <a:spLocks noChangeArrowheads="1"/>
          </p:cNvSpPr>
          <p:nvPr/>
        </p:nvSpPr>
        <p:spPr bwMode="auto">
          <a:xfrm>
            <a:off x="657225" y="142875"/>
            <a:ext cx="7772400" cy="1071563"/>
          </a:xfrm>
          <a:prstGeom prst="rect">
            <a:avLst/>
          </a:prstGeom>
          <a:noFill/>
          <a:ln w="9525">
            <a:noFill/>
            <a:round/>
            <a:headEnd/>
            <a:tailEnd/>
          </a:ln>
          <a:effectLst/>
        </p:spPr>
        <p:txBody>
          <a:bodyPr anchor="ctr"/>
          <a:lstStyle/>
          <a:p>
            <a:pPr algn="ct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4400" b="1" dirty="0" smtClean="0">
                <a:solidFill>
                  <a:srgbClr val="FFFFFF"/>
                </a:solidFill>
                <a:latin typeface="Calibri" charset="0"/>
                <a:ea typeface="Calibri" charset="0"/>
                <a:cs typeface="Calibri" charset="0"/>
              </a:rPr>
              <a:t>Approche de couplage proposée</a:t>
            </a:r>
            <a:endParaRPr lang="fr-FR" sz="4400" b="1" dirty="0">
              <a:solidFill>
                <a:srgbClr val="FFFFFF"/>
              </a:solidFill>
              <a:latin typeface="Calibri" charset="0"/>
              <a:ea typeface="SimSun" charset="0"/>
              <a:cs typeface="SimSun" charset="0"/>
            </a:endParaRP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Text Box 1"/>
          <p:cNvSpPr txBox="1">
            <a:spLocks noChangeArrowheads="1"/>
          </p:cNvSpPr>
          <p:nvPr/>
        </p:nvSpPr>
        <p:spPr bwMode="auto">
          <a:xfrm>
            <a:off x="6553200" y="6356350"/>
            <a:ext cx="2133600" cy="365125"/>
          </a:xfrm>
          <a:prstGeom prst="rect">
            <a:avLst/>
          </a:prstGeom>
          <a:noFill/>
          <a:ln w="9525">
            <a:noFill/>
            <a:round/>
            <a:headEnd/>
            <a:tailEnd/>
          </a:ln>
        </p:spPr>
        <p:txBody>
          <a:bodyPr lIns="90000" tIns="45000" rIns="90000" bIns="4500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C0CB08B7-B62A-4B51-9D93-E3BD67420079}" type="slidenum">
              <a:rPr lang="fr-FR">
                <a:solidFill>
                  <a:srgbClr val="000000"/>
                </a:solidFill>
                <a:latin typeface="Calibri" charset="0"/>
                <a:cs typeface="Arial Unicode MS" charset="0"/>
              </a:rPr>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a:t>
            </a:fld>
            <a:endParaRPr lang="fr-FR">
              <a:solidFill>
                <a:srgbClr val="000000"/>
              </a:solidFill>
              <a:latin typeface="Calibri" charset="0"/>
              <a:cs typeface="Arial Unicode MS" charset="0"/>
            </a:endParaRPr>
          </a:p>
        </p:txBody>
      </p:sp>
      <p:sp>
        <p:nvSpPr>
          <p:cNvPr id="6147" name="Rectangle 2"/>
          <p:cNvSpPr>
            <a:spLocks noChangeArrowheads="1"/>
          </p:cNvSpPr>
          <p:nvPr/>
        </p:nvSpPr>
        <p:spPr bwMode="auto">
          <a:xfrm>
            <a:off x="1785918" y="1951956"/>
            <a:ext cx="6696075" cy="2706980"/>
          </a:xfrm>
          <a:prstGeom prst="rect">
            <a:avLst/>
          </a:prstGeom>
          <a:noFill/>
          <a:ln w="9525">
            <a:noFill/>
            <a:round/>
            <a:headEnd/>
            <a:tailEnd/>
          </a:ln>
        </p:spPr>
        <p:txBody>
          <a:bodyPr lIns="90000" tIns="45000" rIns="90000" bIns="45000" anchor="ctr">
            <a:spAutoFit/>
          </a:bodyPr>
          <a:lstStyle/>
          <a:p>
            <a:pPr marL="457200" indent="-455613" hangingPunct="1">
              <a:lnSpc>
                <a:spcPct val="170000"/>
              </a:lnSpc>
              <a:buClr>
                <a:srgbClr val="FF3300"/>
              </a:buClr>
              <a:buSzPct val="45000"/>
              <a:buFont typeface="Times New Roman" pitchFamily="16" charset="0"/>
              <a:buAutoNum type="romanUcPeriod"/>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fr-FR" sz="2000" b="1" dirty="0" smtClean="0">
                <a:solidFill>
                  <a:srgbClr val="5F5F5F"/>
                </a:solidFill>
                <a:latin typeface="Calibri" charset="0"/>
              </a:rPr>
              <a:t>Rappel de la problématique</a:t>
            </a:r>
          </a:p>
          <a:p>
            <a:pPr marL="457200" indent="-455613" hangingPunct="1">
              <a:lnSpc>
                <a:spcPct val="170000"/>
              </a:lnSpc>
              <a:buClr>
                <a:srgbClr val="FF3300"/>
              </a:buClr>
              <a:buSzPct val="45000"/>
              <a:buFont typeface="Times New Roman" pitchFamily="16" charset="0"/>
              <a:buAutoNum type="romanUcPeriod"/>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fr-FR" sz="2000" b="1" dirty="0" smtClean="0">
                <a:solidFill>
                  <a:srgbClr val="5F5F5F"/>
                </a:solidFill>
                <a:latin typeface="Calibri" charset="0"/>
              </a:rPr>
              <a:t>La modélisation des dynamiques urbaines</a:t>
            </a:r>
          </a:p>
          <a:p>
            <a:pPr marL="457200" indent="-455613" hangingPunct="1">
              <a:lnSpc>
                <a:spcPct val="170000"/>
              </a:lnSpc>
              <a:buClr>
                <a:srgbClr val="FF3300"/>
              </a:buClr>
              <a:buSzPct val="45000"/>
              <a:buFont typeface="Times New Roman" pitchFamily="16" charset="0"/>
              <a:buAutoNum type="romanUcPeriod"/>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fr-FR" sz="2000" b="1" dirty="0" smtClean="0">
                <a:solidFill>
                  <a:srgbClr val="5F5F5F"/>
                </a:solidFill>
                <a:latin typeface="Calibri" charset="0"/>
              </a:rPr>
              <a:t>Les approches de couplage</a:t>
            </a:r>
          </a:p>
          <a:p>
            <a:pPr marL="457200" indent="-455613" hangingPunct="1">
              <a:lnSpc>
                <a:spcPct val="170000"/>
              </a:lnSpc>
              <a:buClr>
                <a:srgbClr val="FF3300"/>
              </a:buClr>
              <a:buSzPct val="45000"/>
              <a:buFont typeface="Times New Roman" pitchFamily="16" charset="0"/>
              <a:buAutoNum type="romanUcPeriod"/>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fr-FR" sz="2000" b="1" dirty="0" smtClean="0">
                <a:solidFill>
                  <a:srgbClr val="5F5F5F"/>
                </a:solidFill>
                <a:latin typeface="Calibri" charset="0"/>
              </a:rPr>
              <a:t>L’approche de couplage proposée</a:t>
            </a:r>
          </a:p>
          <a:p>
            <a:pPr marL="457200" indent="-455613" hangingPunct="1">
              <a:lnSpc>
                <a:spcPct val="170000"/>
              </a:lnSpc>
              <a:buClr>
                <a:srgbClr val="FF3300"/>
              </a:buClr>
              <a:buSzPct val="45000"/>
              <a:buFont typeface="Times New Roman" pitchFamily="16" charset="0"/>
              <a:buAutoNum type="romanUcPeriod"/>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fr-FR" sz="2000" b="1" dirty="0" smtClean="0">
                <a:solidFill>
                  <a:srgbClr val="5F5F5F"/>
                </a:solidFill>
                <a:latin typeface="Calibri" charset="0"/>
              </a:rPr>
              <a:t>Implémentation de l’approche de couplage </a:t>
            </a:r>
          </a:p>
        </p:txBody>
      </p:sp>
      <p:sp>
        <p:nvSpPr>
          <p:cNvPr id="6148" name="Line 3"/>
          <p:cNvSpPr>
            <a:spLocks noChangeShapeType="1"/>
          </p:cNvSpPr>
          <p:nvPr/>
        </p:nvSpPr>
        <p:spPr bwMode="auto">
          <a:xfrm>
            <a:off x="1547665" y="1484362"/>
            <a:ext cx="1736" cy="4176886"/>
          </a:xfrm>
          <a:prstGeom prst="line">
            <a:avLst/>
          </a:prstGeom>
          <a:noFill/>
          <a:ln w="9360">
            <a:solidFill>
              <a:srgbClr val="333333"/>
            </a:solidFill>
            <a:round/>
            <a:headEnd/>
            <a:tailEnd/>
          </a:ln>
        </p:spPr>
        <p:txBody>
          <a:bodyPr/>
          <a:lstStyle/>
          <a:p>
            <a:endParaRPr lang="fr-FR"/>
          </a:p>
        </p:txBody>
      </p:sp>
      <p:sp>
        <p:nvSpPr>
          <p:cNvPr id="6149" name="Rectangle 4"/>
          <p:cNvSpPr>
            <a:spLocks noChangeArrowheads="1"/>
          </p:cNvSpPr>
          <p:nvPr/>
        </p:nvSpPr>
        <p:spPr bwMode="auto">
          <a:xfrm>
            <a:off x="720725" y="179388"/>
            <a:ext cx="7920038" cy="1430337"/>
          </a:xfrm>
          <a:prstGeom prst="rect">
            <a:avLst/>
          </a:prstGeom>
          <a:noFill/>
          <a:ln w="9525">
            <a:noFill/>
            <a:round/>
            <a:headEnd/>
            <a:tailEnd/>
          </a:ln>
        </p:spPr>
        <p:txBody>
          <a:bodyPr lIns="90000" tIns="45000" rIns="90000" bIns="45000" anchor="ctr">
            <a:spAutoFit/>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3600" b="1">
                <a:solidFill>
                  <a:srgbClr val="4F81BD"/>
                </a:solidFill>
                <a:latin typeface="Calibri" charset="0"/>
              </a:rPr>
              <a:t>Plan de la présentation</a:t>
            </a:r>
            <a:r>
              <a:rPr lang="fr-FR" sz="4400" b="1">
                <a:solidFill>
                  <a:srgbClr val="4F81BD"/>
                </a:solidFill>
                <a:latin typeface="Calibri" charset="0"/>
              </a:rPr>
              <a:t> </a:t>
            </a:r>
          </a:p>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4400" b="1">
              <a:solidFill>
                <a:srgbClr val="4F81BD"/>
              </a:solidFill>
              <a:latin typeface="Calibri" charset="0"/>
            </a:endParaRPr>
          </a:p>
        </p:txBody>
      </p:sp>
      <p:pic>
        <p:nvPicPr>
          <p:cNvPr id="6151" name="Picture 6"/>
          <p:cNvPicPr>
            <a:picLocks noChangeAspect="1" noChangeArrowheads="1"/>
          </p:cNvPicPr>
          <p:nvPr/>
        </p:nvPicPr>
        <p:blipFill>
          <a:blip r:embed="rId3" cstate="print"/>
          <a:srcRect/>
          <a:stretch>
            <a:fillRect/>
          </a:stretch>
        </p:blipFill>
        <p:spPr bwMode="auto">
          <a:xfrm>
            <a:off x="23813" y="247650"/>
            <a:ext cx="1476375" cy="609600"/>
          </a:xfrm>
          <a:prstGeom prst="rect">
            <a:avLst/>
          </a:prstGeom>
          <a:noFill/>
          <a:ln w="9525">
            <a:noFill/>
            <a:round/>
            <a:headEnd/>
            <a:tailEnd/>
          </a:ln>
        </p:spPr>
      </p:pic>
      <p:pic>
        <p:nvPicPr>
          <p:cNvPr id="8" name="Image 7" descr="titre-DISC-FR.jpg"/>
          <p:cNvPicPr>
            <a:picLocks noChangeAspect="1"/>
          </p:cNvPicPr>
          <p:nvPr/>
        </p:nvPicPr>
        <p:blipFill>
          <a:blip r:embed="rId4" cstate="print"/>
          <a:stretch>
            <a:fillRect/>
          </a:stretch>
        </p:blipFill>
        <p:spPr>
          <a:xfrm>
            <a:off x="7236296" y="1196752"/>
            <a:ext cx="1512168" cy="672075"/>
          </a:xfrm>
          <a:prstGeom prst="rect">
            <a:avLst/>
          </a:prstGeom>
        </p:spPr>
      </p:pic>
      <p:pic>
        <p:nvPicPr>
          <p:cNvPr id="9" name="Image 8" descr="ummisco.jpeg"/>
          <p:cNvPicPr>
            <a:picLocks noChangeAspect="1"/>
          </p:cNvPicPr>
          <p:nvPr/>
        </p:nvPicPr>
        <p:blipFill>
          <a:blip r:embed="rId5" cstate="print"/>
          <a:stretch>
            <a:fillRect/>
          </a:stretch>
        </p:blipFill>
        <p:spPr>
          <a:xfrm>
            <a:off x="7308304" y="260648"/>
            <a:ext cx="1323975" cy="7620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Text Box 1"/>
          <p:cNvSpPr txBox="1">
            <a:spLocks noChangeArrowheads="1"/>
          </p:cNvSpPr>
          <p:nvPr/>
        </p:nvSpPr>
        <p:spPr bwMode="auto">
          <a:xfrm>
            <a:off x="6553200" y="6356350"/>
            <a:ext cx="2133600" cy="365125"/>
          </a:xfrm>
          <a:prstGeom prst="rect">
            <a:avLst/>
          </a:prstGeom>
          <a:noFill/>
          <a:ln w="9525">
            <a:noFill/>
            <a:round/>
            <a:headEnd/>
            <a:tailEnd/>
          </a:ln>
        </p:spPr>
        <p:txBody>
          <a:bodyPr lIns="90000" tIns="45000" rIns="90000" bIns="4500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9992738B-38C9-4241-A515-F86774FD9050}" type="slidenum">
              <a:rPr lang="fr-FR">
                <a:solidFill>
                  <a:srgbClr val="000000"/>
                </a:solidFill>
                <a:latin typeface="Calibri" charset="0"/>
                <a:cs typeface="Arial Unicode MS" charset="0"/>
              </a:rPr>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20</a:t>
            </a:fld>
            <a:endParaRPr lang="fr-FR" dirty="0">
              <a:solidFill>
                <a:srgbClr val="000000"/>
              </a:solidFill>
              <a:latin typeface="Calibri" charset="0"/>
              <a:cs typeface="Arial Unicode MS" charset="0"/>
            </a:endParaRPr>
          </a:p>
        </p:txBody>
      </p:sp>
      <p:sp>
        <p:nvSpPr>
          <p:cNvPr id="72707" name="Rectangle 2"/>
          <p:cNvSpPr>
            <a:spLocks noGrp="1" noChangeArrowheads="1"/>
          </p:cNvSpPr>
          <p:nvPr>
            <p:ph type="title" idx="4294967295"/>
          </p:nvPr>
        </p:nvSpPr>
        <p:spPr>
          <a:xfrm>
            <a:off x="323850" y="1285875"/>
            <a:ext cx="8229600" cy="2528888"/>
          </a:xfrm>
        </p:spPr>
        <p:txBody>
          <a:bodyPr/>
          <a:lstStyle/>
          <a:p>
            <a:pPr algn="ctr" eaLnBrk="1"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8000" dirty="0" smtClean="0"/>
              <a:t>Merci de votre attention</a:t>
            </a:r>
          </a:p>
        </p:txBody>
      </p:sp>
      <p:sp>
        <p:nvSpPr>
          <p:cNvPr id="72708" name="Rectangle 3"/>
          <p:cNvSpPr>
            <a:spLocks noChangeArrowheads="1"/>
          </p:cNvSpPr>
          <p:nvPr/>
        </p:nvSpPr>
        <p:spPr bwMode="auto">
          <a:xfrm>
            <a:off x="217488" y="3643313"/>
            <a:ext cx="8675687" cy="3500437"/>
          </a:xfrm>
          <a:prstGeom prst="rect">
            <a:avLst/>
          </a:prstGeom>
          <a:noFill/>
          <a:ln w="9525">
            <a:noFill/>
            <a:round/>
            <a:headEnd/>
            <a:tailEnd/>
          </a:ln>
        </p:spPr>
        <p:txBody>
          <a:bodyPr wrap="none" anchor="ctr"/>
          <a:lstStyle/>
          <a:p>
            <a:endParaRPr lang="fr-FR" dirty="0"/>
          </a:p>
        </p:txBody>
      </p:sp>
      <p:sp>
        <p:nvSpPr>
          <p:cNvPr id="5" name="Rectangle 4"/>
          <p:cNvSpPr/>
          <p:nvPr/>
        </p:nvSpPr>
        <p:spPr>
          <a:xfrm>
            <a:off x="428596" y="5687868"/>
            <a:ext cx="8715404" cy="693460"/>
          </a:xfrm>
          <a:prstGeom prst="rect">
            <a:avLst/>
          </a:prstGeom>
        </p:spPr>
        <p:txBody>
          <a:bodyPr wrap="square">
            <a:spAutoFit/>
          </a:bodyPr>
          <a:lstStyle/>
          <a:p>
            <a:pPr>
              <a:buClr>
                <a:srgbClr val="66FF33"/>
              </a:buClr>
            </a:pPr>
            <a:r>
              <a:rPr lang="fr-FR" sz="1400" b="1" dirty="0" smtClean="0">
                <a:solidFill>
                  <a:srgbClr val="5F5F5F"/>
                </a:solidFill>
              </a:rPr>
              <a:t> [Has&amp;alt, 2012]: </a:t>
            </a:r>
            <a:r>
              <a:rPr lang="fr-FR" sz="1400" b="1" dirty="0" err="1" smtClean="0">
                <a:solidFill>
                  <a:srgbClr val="5F5F5F"/>
                </a:solidFill>
              </a:rPr>
              <a:t>Ines</a:t>
            </a:r>
            <a:r>
              <a:rPr lang="fr-FR" sz="1400" b="1" dirty="0" smtClean="0">
                <a:solidFill>
                  <a:srgbClr val="5F5F5F"/>
                </a:solidFill>
              </a:rPr>
              <a:t> </a:t>
            </a:r>
            <a:r>
              <a:rPr lang="fr-FR" sz="1400" b="1" dirty="0" err="1" smtClean="0">
                <a:solidFill>
                  <a:srgbClr val="5F5F5F"/>
                </a:solidFill>
              </a:rPr>
              <a:t>Hassoumi</a:t>
            </a:r>
            <a:r>
              <a:rPr lang="fr-FR" sz="1400" b="1" dirty="0" smtClean="0">
                <a:solidFill>
                  <a:srgbClr val="5F5F5F"/>
                </a:solidFill>
              </a:rPr>
              <a:t>, Christophe Lang, Nicolas Marilleau, Moncef </a:t>
            </a:r>
            <a:r>
              <a:rPr lang="fr-FR" sz="1400" b="1" dirty="0" err="1" smtClean="0">
                <a:solidFill>
                  <a:srgbClr val="5F5F5F"/>
                </a:solidFill>
              </a:rPr>
              <a:t>Temani</a:t>
            </a:r>
            <a:r>
              <a:rPr lang="fr-FR" sz="1400" b="1" dirty="0" smtClean="0">
                <a:solidFill>
                  <a:srgbClr val="5F5F5F"/>
                </a:solidFill>
              </a:rPr>
              <a:t>, Khaled </a:t>
            </a:r>
            <a:r>
              <a:rPr lang="fr-FR" sz="1400" b="1" dirty="0" err="1" smtClean="0">
                <a:solidFill>
                  <a:srgbClr val="5F5F5F"/>
                </a:solidFill>
              </a:rPr>
              <a:t>Ghedira</a:t>
            </a:r>
            <a:r>
              <a:rPr lang="fr-FR" sz="1400" b="1" dirty="0" smtClean="0">
                <a:solidFill>
                  <a:srgbClr val="5F5F5F"/>
                </a:solidFill>
              </a:rPr>
              <a:t>, Jean Daniel </a:t>
            </a:r>
            <a:r>
              <a:rPr lang="fr-FR" sz="1400" b="1" dirty="0" err="1" smtClean="0">
                <a:solidFill>
                  <a:srgbClr val="5F5F5F"/>
                </a:solidFill>
              </a:rPr>
              <a:t>Zucker</a:t>
            </a:r>
            <a:r>
              <a:rPr lang="fr-FR" sz="1400" b="1" dirty="0" smtClean="0">
                <a:solidFill>
                  <a:srgbClr val="5F5F5F"/>
                </a:solidFill>
              </a:rPr>
              <a:t>, </a:t>
            </a:r>
            <a:r>
              <a:rPr lang="en-US" sz="1400" b="1" dirty="0" smtClean="0">
                <a:solidFill>
                  <a:srgbClr val="5F5F5F"/>
                </a:solidFill>
              </a:rPr>
              <a:t>Toward a spatially-centered approach to integrate heterogeneous and multi-scales urban component models, </a:t>
            </a:r>
            <a:r>
              <a:rPr lang="en-US" sz="1400" b="1" dirty="0" err="1" smtClean="0">
                <a:solidFill>
                  <a:srgbClr val="5F5F5F"/>
                </a:solidFill>
              </a:rPr>
              <a:t>Paams</a:t>
            </a:r>
            <a:r>
              <a:rPr lang="en-US" sz="1400" b="1" dirty="0" smtClean="0">
                <a:solidFill>
                  <a:srgbClr val="5F5F5F"/>
                </a:solidFill>
              </a:rPr>
              <a:t> 2012</a:t>
            </a:r>
            <a:r>
              <a:rPr lang="fr-FR" sz="1400" b="1" dirty="0" smtClean="0">
                <a:solidFill>
                  <a:srgbClr val="5F5F5F"/>
                </a:solidFill>
              </a:rPr>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Line 1"/>
          <p:cNvSpPr>
            <a:spLocks noChangeShapeType="1"/>
          </p:cNvSpPr>
          <p:nvPr/>
        </p:nvSpPr>
        <p:spPr bwMode="auto">
          <a:xfrm>
            <a:off x="5572125" y="1309688"/>
            <a:ext cx="1285875" cy="1587"/>
          </a:xfrm>
          <a:prstGeom prst="line">
            <a:avLst/>
          </a:prstGeom>
          <a:noFill/>
          <a:ln w="25560">
            <a:solidFill>
              <a:srgbClr val="F79646"/>
            </a:solidFill>
            <a:prstDash val="dash"/>
            <a:round/>
            <a:headEnd type="triangle" w="med" len="med"/>
            <a:tailEnd type="triangle" w="med" len="med"/>
          </a:ln>
        </p:spPr>
        <p:txBody>
          <a:bodyPr/>
          <a:lstStyle/>
          <a:p>
            <a:endParaRPr lang="fr-FR"/>
          </a:p>
        </p:txBody>
      </p:sp>
      <p:pic>
        <p:nvPicPr>
          <p:cNvPr id="7171" name="Picture 2"/>
          <p:cNvPicPr>
            <a:picLocks noChangeAspect="1" noChangeArrowheads="1"/>
          </p:cNvPicPr>
          <p:nvPr/>
        </p:nvPicPr>
        <p:blipFill>
          <a:blip r:embed="rId3" cstate="print"/>
          <a:srcRect/>
          <a:stretch>
            <a:fillRect/>
          </a:stretch>
        </p:blipFill>
        <p:spPr bwMode="auto">
          <a:xfrm>
            <a:off x="0" y="0"/>
            <a:ext cx="9144000" cy="1357313"/>
          </a:xfrm>
          <a:prstGeom prst="rect">
            <a:avLst/>
          </a:prstGeom>
          <a:noFill/>
          <a:ln w="9525">
            <a:noFill/>
            <a:round/>
            <a:headEnd/>
            <a:tailEnd/>
          </a:ln>
        </p:spPr>
      </p:pic>
      <p:sp>
        <p:nvSpPr>
          <p:cNvPr id="7172" name="Rectangle 3"/>
          <p:cNvSpPr>
            <a:spLocks noChangeArrowheads="1"/>
          </p:cNvSpPr>
          <p:nvPr/>
        </p:nvSpPr>
        <p:spPr bwMode="auto">
          <a:xfrm>
            <a:off x="657225" y="142875"/>
            <a:ext cx="7772400" cy="1071563"/>
          </a:xfrm>
          <a:prstGeom prst="rect">
            <a:avLst/>
          </a:prstGeom>
          <a:noFill/>
          <a:ln w="9525">
            <a:noFill/>
            <a:round/>
            <a:headEnd/>
            <a:tailEnd/>
          </a:ln>
        </p:spPr>
        <p:txBody>
          <a:bodyPr anchor="ctr"/>
          <a:lstStyle/>
          <a:p>
            <a:pPr algn="ct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4400" b="1" dirty="0" smtClean="0">
                <a:solidFill>
                  <a:srgbClr val="FFFFFF"/>
                </a:solidFill>
                <a:latin typeface="Calibri" charset="0"/>
              </a:rPr>
              <a:t>Rappel de la problématique</a:t>
            </a:r>
            <a:endParaRPr lang="fr-FR" sz="4400" b="1" dirty="0">
              <a:solidFill>
                <a:srgbClr val="FFFFFF"/>
              </a:solidFill>
              <a:latin typeface="Calibri" charset="0"/>
            </a:endParaRPr>
          </a:p>
        </p:txBody>
      </p:sp>
      <p:sp>
        <p:nvSpPr>
          <p:cNvPr id="7174" name="Text Box 5"/>
          <p:cNvSpPr txBox="1">
            <a:spLocks noChangeArrowheads="1"/>
          </p:cNvSpPr>
          <p:nvPr/>
        </p:nvSpPr>
        <p:spPr bwMode="auto">
          <a:xfrm>
            <a:off x="6553200" y="6356350"/>
            <a:ext cx="2133600" cy="365125"/>
          </a:xfrm>
          <a:prstGeom prst="rect">
            <a:avLst/>
          </a:prstGeom>
          <a:noFill/>
          <a:ln w="9525">
            <a:noFill/>
            <a:round/>
            <a:headEnd/>
            <a:tailEnd/>
          </a:ln>
        </p:spPr>
        <p:txBody>
          <a:bodyPr lIns="90000" tIns="45000" rIns="90000" bIns="4500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3B445EF-D9B2-4DB3-AC76-853323A0A4A5}" type="slidenum">
              <a:rPr lang="fr-FR">
                <a:solidFill>
                  <a:srgbClr val="000000"/>
                </a:solidFill>
                <a:latin typeface="Calibri" charset="0"/>
                <a:cs typeface="Arial Unicode MS" charset="0"/>
              </a:rPr>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a:t>
            </a:fld>
            <a:endParaRPr lang="fr-FR">
              <a:solidFill>
                <a:srgbClr val="000000"/>
              </a:solidFill>
              <a:latin typeface="Calibri" charset="0"/>
              <a:cs typeface="Arial Unicode MS" charset="0"/>
            </a:endParaRPr>
          </a:p>
        </p:txBody>
      </p:sp>
      <p:sp>
        <p:nvSpPr>
          <p:cNvPr id="7175" name="Rectangle 6"/>
          <p:cNvSpPr>
            <a:spLocks noChangeArrowheads="1"/>
          </p:cNvSpPr>
          <p:nvPr/>
        </p:nvSpPr>
        <p:spPr bwMode="auto">
          <a:xfrm>
            <a:off x="1691680" y="1556792"/>
            <a:ext cx="5652120" cy="660400"/>
          </a:xfrm>
          <a:prstGeom prst="rect">
            <a:avLst/>
          </a:prstGeom>
          <a:noFill/>
          <a:ln w="9525">
            <a:noFill/>
            <a:round/>
            <a:headEnd/>
            <a:tailEnd/>
          </a:ln>
        </p:spPr>
        <p:txBody>
          <a:bodyPr lIns="90000" tIns="45000" rIns="90000" bIns="45000"/>
          <a:lstStyle/>
          <a:p>
            <a:pPr algn="ctr" hangingPunct="1">
              <a:lnSpc>
                <a:spcPct val="100000"/>
              </a:lnSpc>
              <a:spcBef>
                <a:spcPts val="363"/>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fr-FR" sz="2800" b="1" dirty="0" smtClean="0">
                <a:solidFill>
                  <a:srgbClr val="4F81BD"/>
                </a:solidFill>
                <a:latin typeface="Calibri" charset="0"/>
              </a:rPr>
              <a:t>Problématique d’aménagement de la ville de </a:t>
            </a:r>
            <a:r>
              <a:rPr lang="fr-FR" sz="2800" b="1" dirty="0" err="1" smtClean="0">
                <a:solidFill>
                  <a:srgbClr val="4F81BD"/>
                </a:solidFill>
                <a:latin typeface="Calibri" charset="0"/>
              </a:rPr>
              <a:t>Métouia</a:t>
            </a:r>
            <a:r>
              <a:rPr lang="fr-FR" sz="2800" b="1" dirty="0" smtClean="0">
                <a:solidFill>
                  <a:srgbClr val="4F81BD"/>
                </a:solidFill>
                <a:latin typeface="Calibri" charset="0"/>
              </a:rPr>
              <a:t> </a:t>
            </a:r>
            <a:endParaRPr lang="fr-FR" sz="2800" b="1" dirty="0">
              <a:solidFill>
                <a:srgbClr val="4F81BD"/>
              </a:solidFill>
              <a:latin typeface="Calibri" charset="0"/>
            </a:endParaRPr>
          </a:p>
          <a:p>
            <a:pPr algn="ctr">
              <a:lnSpc>
                <a:spcPct val="100000"/>
              </a:lnSpc>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fr-FR" sz="2800" dirty="0" smtClean="0">
                <a:solidFill>
                  <a:srgbClr val="4F81BD"/>
                </a:solidFill>
                <a:latin typeface="Calibri" charset="0"/>
              </a:rPr>
              <a:t> </a:t>
            </a:r>
            <a:endParaRPr lang="fr-FR" sz="2800" dirty="0">
              <a:solidFill>
                <a:srgbClr val="4F81BD"/>
              </a:solidFill>
              <a:latin typeface="Calibri" charset="0"/>
            </a:endParaRPr>
          </a:p>
        </p:txBody>
      </p:sp>
      <p:pic>
        <p:nvPicPr>
          <p:cNvPr id="16" name="Image 15" descr="metouia01.jpg"/>
          <p:cNvPicPr>
            <a:picLocks noChangeAspect="1"/>
          </p:cNvPicPr>
          <p:nvPr/>
        </p:nvPicPr>
        <p:blipFill>
          <a:blip r:embed="rId4" cstate="print"/>
          <a:stretch>
            <a:fillRect/>
          </a:stretch>
        </p:blipFill>
        <p:spPr>
          <a:xfrm>
            <a:off x="3491881" y="3212977"/>
            <a:ext cx="5404200" cy="3096343"/>
          </a:xfrm>
          <a:prstGeom prst="rect">
            <a:avLst/>
          </a:prstGeom>
        </p:spPr>
      </p:pic>
      <p:cxnSp>
        <p:nvCxnSpPr>
          <p:cNvPr id="27" name="Connecteur droit avec flèche 26"/>
          <p:cNvCxnSpPr/>
          <p:nvPr/>
        </p:nvCxnSpPr>
        <p:spPr bwMode="auto">
          <a:xfrm flipH="1" flipV="1">
            <a:off x="3347864" y="3068960"/>
            <a:ext cx="3168352" cy="1512168"/>
          </a:xfrm>
          <a:prstGeom prst="straightConnector1">
            <a:avLst/>
          </a:prstGeom>
          <a:solidFill>
            <a:srgbClr val="00B8FF"/>
          </a:solidFill>
          <a:ln w="25400" cap="flat" cmpd="sng" algn="ctr">
            <a:solidFill>
              <a:srgbClr val="FF0000"/>
            </a:solidFill>
            <a:prstDash val="solid"/>
            <a:round/>
            <a:headEnd type="none" w="med" len="med"/>
            <a:tailEnd type="arrow"/>
          </a:ln>
          <a:effectLst/>
        </p:spPr>
      </p:cxnSp>
      <p:sp>
        <p:nvSpPr>
          <p:cNvPr id="7173" name="Rectangle 4"/>
          <p:cNvSpPr>
            <a:spLocks noChangeArrowheads="1"/>
          </p:cNvSpPr>
          <p:nvPr/>
        </p:nvSpPr>
        <p:spPr bwMode="auto">
          <a:xfrm>
            <a:off x="0" y="2551837"/>
            <a:ext cx="3636912" cy="1321985"/>
          </a:xfrm>
          <a:prstGeom prst="rect">
            <a:avLst/>
          </a:prstGeom>
          <a:noFill/>
          <a:ln w="9525">
            <a:noFill/>
            <a:round/>
            <a:headEnd/>
            <a:tailEnd/>
          </a:ln>
        </p:spPr>
        <p:txBody>
          <a:bodyPr wrap="square" lIns="90000" tIns="45000" rIns="90000" bIns="45000">
            <a:spAutoFit/>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sz="2000" dirty="0" smtClean="0">
                <a:solidFill>
                  <a:schemeClr val="tx1">
                    <a:lumMod val="50000"/>
                    <a:lumOff val="50000"/>
                  </a:schemeClr>
                </a:solidFill>
                <a:latin typeface="Calibri" charset="0"/>
              </a:rPr>
              <a:t>Ville au sud-est de la Tunisie qui s’apprête à accueillir de  nouveaux </a:t>
            </a:r>
            <a:r>
              <a:rPr lang="fr-FR" sz="2000" b="1" dirty="0" smtClean="0">
                <a:solidFill>
                  <a:srgbClr val="FF0000"/>
                </a:solidFill>
                <a:latin typeface="Calibri" charset="0"/>
              </a:rPr>
              <a:t>projets  </a:t>
            </a:r>
            <a:r>
              <a:rPr lang="fr-FR" sz="2000" dirty="0" smtClean="0">
                <a:solidFill>
                  <a:schemeClr val="tx1">
                    <a:lumMod val="50000"/>
                    <a:lumOff val="50000"/>
                  </a:schemeClr>
                </a:solidFill>
                <a:latin typeface="Calibri" charset="0"/>
              </a:rPr>
              <a:t>(industriels, agricoles, touristiques) </a:t>
            </a:r>
          </a:p>
        </p:txBody>
      </p:sp>
      <p:sp>
        <p:nvSpPr>
          <p:cNvPr id="79" name="Ellipse 78"/>
          <p:cNvSpPr/>
          <p:nvPr/>
        </p:nvSpPr>
        <p:spPr>
          <a:xfrm>
            <a:off x="2771800" y="3212976"/>
            <a:ext cx="6120680" cy="3096344"/>
          </a:xfrm>
          <a:prstGeom prst="ellipse">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0" name="Organigramme : Connecteur 79"/>
          <p:cNvSpPr/>
          <p:nvPr/>
        </p:nvSpPr>
        <p:spPr>
          <a:xfrm>
            <a:off x="4091339" y="3322434"/>
            <a:ext cx="2568893" cy="2410822"/>
          </a:xfrm>
          <a:prstGeom prst="flowChartConnector">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1" name="Image 80" descr="juge.jpeg"/>
          <p:cNvPicPr>
            <a:picLocks noChangeAspect="1"/>
          </p:cNvPicPr>
          <p:nvPr/>
        </p:nvPicPr>
        <p:blipFill>
          <a:blip r:embed="rId5" cstate="print"/>
          <a:stretch>
            <a:fillRect/>
          </a:stretch>
        </p:blipFill>
        <p:spPr>
          <a:xfrm>
            <a:off x="3131840" y="4077072"/>
            <a:ext cx="711079" cy="792088"/>
          </a:xfrm>
          <a:prstGeom prst="rect">
            <a:avLst/>
          </a:prstGeom>
        </p:spPr>
      </p:pic>
      <p:sp>
        <p:nvSpPr>
          <p:cNvPr id="82" name="Text Box 8"/>
          <p:cNvSpPr txBox="1">
            <a:spLocks noChangeArrowheads="1"/>
          </p:cNvSpPr>
          <p:nvPr/>
        </p:nvSpPr>
        <p:spPr bwMode="auto">
          <a:xfrm>
            <a:off x="2771800" y="4869160"/>
            <a:ext cx="1536996" cy="550279"/>
          </a:xfrm>
          <a:prstGeom prst="rect">
            <a:avLst/>
          </a:prstGeom>
          <a:noFill/>
          <a:ln w="9525">
            <a:noFill/>
            <a:miter lim="800000"/>
            <a:headEnd/>
            <a:tailEnd/>
          </a:ln>
        </p:spPr>
        <p:txBody>
          <a:bodyPr wrap="square">
            <a:spAutoFit/>
          </a:bodyPr>
          <a:lstStyle/>
          <a:p>
            <a:pPr algn="ctr"/>
            <a:r>
              <a:rPr lang="fr-FR" sz="1600" b="1" dirty="0" smtClean="0">
                <a:solidFill>
                  <a:srgbClr val="FF0000"/>
                </a:solidFill>
              </a:rPr>
              <a:t>Pouvoirs publics </a:t>
            </a:r>
          </a:p>
        </p:txBody>
      </p:sp>
      <p:pic>
        <p:nvPicPr>
          <p:cNvPr id="83" name="Image 82" descr="bus.jpeg"/>
          <p:cNvPicPr>
            <a:picLocks noChangeAspect="1"/>
          </p:cNvPicPr>
          <p:nvPr/>
        </p:nvPicPr>
        <p:blipFill>
          <a:blip r:embed="rId6" cstate="print"/>
          <a:stretch>
            <a:fillRect/>
          </a:stretch>
        </p:blipFill>
        <p:spPr>
          <a:xfrm>
            <a:off x="4271650" y="4023989"/>
            <a:ext cx="588382" cy="440627"/>
          </a:xfrm>
          <a:prstGeom prst="rect">
            <a:avLst/>
          </a:prstGeom>
        </p:spPr>
      </p:pic>
      <p:pic>
        <p:nvPicPr>
          <p:cNvPr id="84" name="Image 83" descr="voiture.jpeg"/>
          <p:cNvPicPr>
            <a:picLocks noChangeAspect="1"/>
          </p:cNvPicPr>
          <p:nvPr/>
        </p:nvPicPr>
        <p:blipFill>
          <a:blip r:embed="rId7" cstate="print"/>
          <a:stretch>
            <a:fillRect/>
          </a:stretch>
        </p:blipFill>
        <p:spPr>
          <a:xfrm>
            <a:off x="5220072" y="5229200"/>
            <a:ext cx="432048" cy="432048"/>
          </a:xfrm>
          <a:prstGeom prst="rect">
            <a:avLst/>
          </a:prstGeom>
        </p:spPr>
      </p:pic>
      <p:pic>
        <p:nvPicPr>
          <p:cNvPr id="86" name="Image 85" descr="batiment2.jpeg"/>
          <p:cNvPicPr>
            <a:picLocks noChangeAspect="1"/>
          </p:cNvPicPr>
          <p:nvPr/>
        </p:nvPicPr>
        <p:blipFill>
          <a:blip r:embed="rId8" cstate="print"/>
          <a:stretch>
            <a:fillRect/>
          </a:stretch>
        </p:blipFill>
        <p:spPr>
          <a:xfrm>
            <a:off x="5141564" y="3410475"/>
            <a:ext cx="582564" cy="564679"/>
          </a:xfrm>
          <a:prstGeom prst="rect">
            <a:avLst/>
          </a:prstGeom>
        </p:spPr>
      </p:pic>
      <p:pic>
        <p:nvPicPr>
          <p:cNvPr id="87" name="Image 86" descr="bonhomme.jpeg"/>
          <p:cNvPicPr>
            <a:picLocks noChangeAspect="1"/>
          </p:cNvPicPr>
          <p:nvPr/>
        </p:nvPicPr>
        <p:blipFill>
          <a:blip r:embed="rId9" cstate="print"/>
          <a:stretch>
            <a:fillRect/>
          </a:stretch>
        </p:blipFill>
        <p:spPr>
          <a:xfrm>
            <a:off x="5994644" y="4706619"/>
            <a:ext cx="377556" cy="504056"/>
          </a:xfrm>
          <a:prstGeom prst="rect">
            <a:avLst/>
          </a:prstGeom>
        </p:spPr>
      </p:pic>
      <p:pic>
        <p:nvPicPr>
          <p:cNvPr id="88" name="Image 87" descr="camion.jpeg"/>
          <p:cNvPicPr>
            <a:picLocks noChangeAspect="1"/>
          </p:cNvPicPr>
          <p:nvPr/>
        </p:nvPicPr>
        <p:blipFill>
          <a:blip r:embed="rId10" cstate="print"/>
          <a:stretch>
            <a:fillRect/>
          </a:stretch>
        </p:blipFill>
        <p:spPr>
          <a:xfrm>
            <a:off x="4427985" y="4660225"/>
            <a:ext cx="504056" cy="640983"/>
          </a:xfrm>
          <a:prstGeom prst="rect">
            <a:avLst/>
          </a:prstGeom>
        </p:spPr>
      </p:pic>
      <p:pic>
        <p:nvPicPr>
          <p:cNvPr id="90" name="Image 89" descr="maison2.jpeg"/>
          <p:cNvPicPr>
            <a:picLocks noChangeAspect="1"/>
          </p:cNvPicPr>
          <p:nvPr/>
        </p:nvPicPr>
        <p:blipFill>
          <a:blip r:embed="rId11" cstate="print"/>
          <a:stretch>
            <a:fillRect/>
          </a:stretch>
        </p:blipFill>
        <p:spPr>
          <a:xfrm>
            <a:off x="5796136" y="3842523"/>
            <a:ext cx="591633" cy="576064"/>
          </a:xfrm>
          <a:prstGeom prst="rect">
            <a:avLst/>
          </a:prstGeom>
        </p:spPr>
      </p:pic>
      <p:pic>
        <p:nvPicPr>
          <p:cNvPr id="91" name="Image 90" descr="maison3.jpeg"/>
          <p:cNvPicPr>
            <a:picLocks noChangeAspect="1"/>
          </p:cNvPicPr>
          <p:nvPr/>
        </p:nvPicPr>
        <p:blipFill>
          <a:blip r:embed="rId12" cstate="print"/>
          <a:stretch>
            <a:fillRect/>
          </a:stretch>
        </p:blipFill>
        <p:spPr>
          <a:xfrm>
            <a:off x="5054943" y="4221088"/>
            <a:ext cx="597177" cy="432048"/>
          </a:xfrm>
          <a:prstGeom prst="rect">
            <a:avLst/>
          </a:prstGeom>
        </p:spPr>
      </p:pic>
      <p:cxnSp>
        <p:nvCxnSpPr>
          <p:cNvPr id="93" name="Connecteur droit avec flèche 92"/>
          <p:cNvCxnSpPr>
            <a:endCxn id="83" idx="0"/>
          </p:cNvCxnSpPr>
          <p:nvPr/>
        </p:nvCxnSpPr>
        <p:spPr>
          <a:xfrm flipH="1">
            <a:off x="4565841" y="3573016"/>
            <a:ext cx="582223" cy="450973"/>
          </a:xfrm>
          <a:prstGeom prst="straightConnector1">
            <a:avLst/>
          </a:prstGeom>
          <a:ln w="28575">
            <a:solidFill>
              <a:srgbClr val="66FF33"/>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4" name="Connecteur droit avec flèche 93"/>
          <p:cNvCxnSpPr>
            <a:endCxn id="88" idx="0"/>
          </p:cNvCxnSpPr>
          <p:nvPr/>
        </p:nvCxnSpPr>
        <p:spPr>
          <a:xfrm>
            <a:off x="4427984" y="4509120"/>
            <a:ext cx="252029" cy="151105"/>
          </a:xfrm>
          <a:prstGeom prst="straightConnector1">
            <a:avLst/>
          </a:prstGeom>
          <a:ln w="28575">
            <a:solidFill>
              <a:srgbClr val="66FF33"/>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6" name="Connecteur droit avec flèche 95"/>
          <p:cNvCxnSpPr>
            <a:stCxn id="86" idx="2"/>
            <a:endCxn id="91" idx="0"/>
          </p:cNvCxnSpPr>
          <p:nvPr/>
        </p:nvCxnSpPr>
        <p:spPr>
          <a:xfrm flipH="1">
            <a:off x="5353532" y="3975154"/>
            <a:ext cx="79314" cy="245934"/>
          </a:xfrm>
          <a:prstGeom prst="straightConnector1">
            <a:avLst/>
          </a:prstGeom>
          <a:ln w="28575">
            <a:solidFill>
              <a:srgbClr val="66FF33"/>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7" name="Connecteur droit avec flèche 96"/>
          <p:cNvCxnSpPr>
            <a:stCxn id="88" idx="3"/>
          </p:cNvCxnSpPr>
          <p:nvPr/>
        </p:nvCxnSpPr>
        <p:spPr>
          <a:xfrm>
            <a:off x="4932041" y="4980717"/>
            <a:ext cx="391667" cy="195139"/>
          </a:xfrm>
          <a:prstGeom prst="straightConnector1">
            <a:avLst/>
          </a:prstGeom>
          <a:ln w="28575">
            <a:solidFill>
              <a:srgbClr val="66FF33"/>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8" name="Connecteur droit avec flèche 97"/>
          <p:cNvCxnSpPr>
            <a:stCxn id="91" idx="2"/>
            <a:endCxn id="84" idx="0"/>
          </p:cNvCxnSpPr>
          <p:nvPr/>
        </p:nvCxnSpPr>
        <p:spPr>
          <a:xfrm>
            <a:off x="5353532" y="4653136"/>
            <a:ext cx="82564" cy="576064"/>
          </a:xfrm>
          <a:prstGeom prst="straightConnector1">
            <a:avLst/>
          </a:prstGeom>
          <a:ln w="28575">
            <a:solidFill>
              <a:srgbClr val="66FF33"/>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1" name="Text Box 8"/>
          <p:cNvSpPr txBox="1">
            <a:spLocks noChangeArrowheads="1"/>
          </p:cNvSpPr>
          <p:nvPr/>
        </p:nvSpPr>
        <p:spPr bwMode="auto">
          <a:xfrm>
            <a:off x="4860032" y="5786739"/>
            <a:ext cx="979171" cy="378565"/>
          </a:xfrm>
          <a:prstGeom prst="rect">
            <a:avLst/>
          </a:prstGeom>
          <a:noFill/>
          <a:ln w="9525">
            <a:noFill/>
            <a:miter lim="800000"/>
            <a:headEnd/>
            <a:tailEnd/>
          </a:ln>
        </p:spPr>
        <p:txBody>
          <a:bodyPr wrap="square">
            <a:spAutoFit/>
          </a:bodyPr>
          <a:lstStyle/>
          <a:p>
            <a:pPr algn="ctr"/>
            <a:r>
              <a:rPr lang="fr-FR" sz="2000" b="1" dirty="0" smtClean="0">
                <a:solidFill>
                  <a:srgbClr val="FF0000"/>
                </a:solidFill>
              </a:rPr>
              <a:t>Ville</a:t>
            </a:r>
          </a:p>
        </p:txBody>
      </p:sp>
      <p:pic>
        <p:nvPicPr>
          <p:cNvPr id="102" name="Image 101" descr="habitants.jpeg"/>
          <p:cNvPicPr>
            <a:picLocks noChangeAspect="1"/>
          </p:cNvPicPr>
          <p:nvPr/>
        </p:nvPicPr>
        <p:blipFill>
          <a:blip r:embed="rId13" cstate="print"/>
          <a:stretch>
            <a:fillRect/>
          </a:stretch>
        </p:blipFill>
        <p:spPr>
          <a:xfrm>
            <a:off x="6522108" y="5085184"/>
            <a:ext cx="930212" cy="553013"/>
          </a:xfrm>
          <a:prstGeom prst="rect">
            <a:avLst/>
          </a:prstGeom>
        </p:spPr>
      </p:pic>
      <p:pic>
        <p:nvPicPr>
          <p:cNvPr id="103" name="Image 102" descr="urbain.jpeg"/>
          <p:cNvPicPr>
            <a:picLocks noChangeAspect="1"/>
          </p:cNvPicPr>
          <p:nvPr/>
        </p:nvPicPr>
        <p:blipFill>
          <a:blip r:embed="rId14" cstate="print"/>
          <a:stretch>
            <a:fillRect/>
          </a:stretch>
        </p:blipFill>
        <p:spPr>
          <a:xfrm>
            <a:off x="7818252" y="4293096"/>
            <a:ext cx="930212" cy="579745"/>
          </a:xfrm>
          <a:prstGeom prst="rect">
            <a:avLst/>
          </a:prstGeom>
        </p:spPr>
      </p:pic>
      <p:pic>
        <p:nvPicPr>
          <p:cNvPr id="104" name="Image 103" descr="economie.jpeg"/>
          <p:cNvPicPr>
            <a:picLocks noChangeAspect="1"/>
          </p:cNvPicPr>
          <p:nvPr/>
        </p:nvPicPr>
        <p:blipFill>
          <a:blip r:embed="rId15" cstate="print"/>
          <a:stretch>
            <a:fillRect/>
          </a:stretch>
        </p:blipFill>
        <p:spPr>
          <a:xfrm>
            <a:off x="6830249" y="3429000"/>
            <a:ext cx="766087" cy="566493"/>
          </a:xfrm>
          <a:prstGeom prst="rect">
            <a:avLst/>
          </a:prstGeom>
        </p:spPr>
      </p:pic>
      <p:sp>
        <p:nvSpPr>
          <p:cNvPr id="105" name="Text Box 8"/>
          <p:cNvSpPr txBox="1">
            <a:spLocks noChangeArrowheads="1"/>
          </p:cNvSpPr>
          <p:nvPr/>
        </p:nvSpPr>
        <p:spPr bwMode="auto">
          <a:xfrm>
            <a:off x="6495878" y="4005064"/>
            <a:ext cx="1460498" cy="550279"/>
          </a:xfrm>
          <a:prstGeom prst="rect">
            <a:avLst/>
          </a:prstGeom>
          <a:noFill/>
          <a:ln w="9525">
            <a:noFill/>
            <a:miter lim="800000"/>
            <a:headEnd/>
            <a:tailEnd/>
          </a:ln>
        </p:spPr>
        <p:txBody>
          <a:bodyPr wrap="square">
            <a:spAutoFit/>
          </a:bodyPr>
          <a:lstStyle/>
          <a:p>
            <a:pPr algn="ctr"/>
            <a:r>
              <a:rPr lang="fr-FR" sz="1600" b="1" dirty="0" smtClean="0">
                <a:solidFill>
                  <a:srgbClr val="FF0000"/>
                </a:solidFill>
              </a:rPr>
              <a:t>Création d’emplois</a:t>
            </a:r>
          </a:p>
        </p:txBody>
      </p:sp>
      <p:sp>
        <p:nvSpPr>
          <p:cNvPr id="107" name="Text Box 8"/>
          <p:cNvSpPr txBox="1">
            <a:spLocks noChangeArrowheads="1"/>
          </p:cNvSpPr>
          <p:nvPr/>
        </p:nvSpPr>
        <p:spPr bwMode="auto">
          <a:xfrm>
            <a:off x="5724128" y="5687033"/>
            <a:ext cx="2351085" cy="550279"/>
          </a:xfrm>
          <a:prstGeom prst="rect">
            <a:avLst/>
          </a:prstGeom>
          <a:noFill/>
          <a:ln w="9525">
            <a:noFill/>
            <a:miter lim="800000"/>
            <a:headEnd/>
            <a:tailEnd/>
          </a:ln>
        </p:spPr>
        <p:txBody>
          <a:bodyPr wrap="square">
            <a:spAutoFit/>
          </a:bodyPr>
          <a:lstStyle/>
          <a:p>
            <a:pPr algn="ctr"/>
            <a:r>
              <a:rPr lang="fr-FR" sz="1600" b="1" dirty="0" smtClean="0">
                <a:solidFill>
                  <a:srgbClr val="FF0000"/>
                </a:solidFill>
              </a:rPr>
              <a:t>Augmentation de la population</a:t>
            </a:r>
          </a:p>
        </p:txBody>
      </p:sp>
      <p:cxnSp>
        <p:nvCxnSpPr>
          <p:cNvPr id="108" name="Connecteur droit avec flèche 107"/>
          <p:cNvCxnSpPr>
            <a:endCxn id="104" idx="0"/>
          </p:cNvCxnSpPr>
          <p:nvPr/>
        </p:nvCxnSpPr>
        <p:spPr>
          <a:xfrm flipH="1">
            <a:off x="7213293" y="2996952"/>
            <a:ext cx="311035" cy="432048"/>
          </a:xfrm>
          <a:prstGeom prst="straightConnector1">
            <a:avLst/>
          </a:prstGeom>
          <a:ln w="38100">
            <a:solidFill>
              <a:srgbClr val="66FF33"/>
            </a:solidFill>
            <a:tailEnd type="arrow"/>
          </a:ln>
        </p:spPr>
        <p:style>
          <a:lnRef idx="1">
            <a:schemeClr val="accent1"/>
          </a:lnRef>
          <a:fillRef idx="0">
            <a:schemeClr val="accent1"/>
          </a:fillRef>
          <a:effectRef idx="0">
            <a:schemeClr val="accent1"/>
          </a:effectRef>
          <a:fontRef idx="minor">
            <a:schemeClr val="tx1"/>
          </a:fontRef>
        </p:style>
      </p:cxnSp>
      <p:cxnSp>
        <p:nvCxnSpPr>
          <p:cNvPr id="109" name="Connecteur droit avec flèche 108"/>
          <p:cNvCxnSpPr>
            <a:endCxn id="103" idx="0"/>
          </p:cNvCxnSpPr>
          <p:nvPr/>
        </p:nvCxnSpPr>
        <p:spPr>
          <a:xfrm flipH="1">
            <a:off x="8283358" y="2996952"/>
            <a:ext cx="33058" cy="1296144"/>
          </a:xfrm>
          <a:prstGeom prst="straightConnector1">
            <a:avLst/>
          </a:prstGeom>
          <a:ln w="38100">
            <a:solidFill>
              <a:srgbClr val="66FF33"/>
            </a:solidFill>
            <a:tailEnd type="arrow"/>
          </a:ln>
        </p:spPr>
        <p:style>
          <a:lnRef idx="1">
            <a:schemeClr val="accent1"/>
          </a:lnRef>
          <a:fillRef idx="0">
            <a:schemeClr val="accent1"/>
          </a:fillRef>
          <a:effectRef idx="0">
            <a:schemeClr val="accent1"/>
          </a:effectRef>
          <a:fontRef idx="minor">
            <a:schemeClr val="tx1"/>
          </a:fontRef>
        </p:style>
      </p:cxnSp>
      <p:cxnSp>
        <p:nvCxnSpPr>
          <p:cNvPr id="110" name="Connecteur droit avec flèche 109"/>
          <p:cNvCxnSpPr>
            <a:endCxn id="81" idx="0"/>
          </p:cNvCxnSpPr>
          <p:nvPr/>
        </p:nvCxnSpPr>
        <p:spPr>
          <a:xfrm flipH="1">
            <a:off x="3487380" y="2564904"/>
            <a:ext cx="2596788" cy="1512168"/>
          </a:xfrm>
          <a:prstGeom prst="straightConnector1">
            <a:avLst/>
          </a:prstGeom>
          <a:ln w="38100">
            <a:solidFill>
              <a:srgbClr val="66FF33"/>
            </a:solidFill>
            <a:tailEnd type="arrow"/>
          </a:ln>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a:xfrm>
            <a:off x="6156176" y="2204864"/>
            <a:ext cx="2609252" cy="1509067"/>
          </a:xfrm>
          <a:prstGeom prst="rect">
            <a:avLst/>
          </a:prstGeom>
        </p:spPr>
        <p:txBody>
          <a:bodyPr wrap="square">
            <a:spAutoFit/>
          </a:bodyPr>
          <a:lstStyle/>
          <a:p>
            <a:pPr>
              <a:buClr>
                <a:srgbClr val="66FF33"/>
              </a:buClr>
            </a:pPr>
            <a:r>
              <a:rPr lang="fr-FR" sz="1700" b="1" dirty="0" smtClean="0">
                <a:solidFill>
                  <a:srgbClr val="FF0000"/>
                </a:solidFill>
              </a:rPr>
              <a:t>Multiples interactions </a:t>
            </a:r>
            <a:r>
              <a:rPr lang="fr-FR" sz="1600" dirty="0" smtClean="0">
                <a:solidFill>
                  <a:schemeClr val="tx1">
                    <a:lumMod val="65000"/>
                    <a:lumOff val="35000"/>
                  </a:schemeClr>
                </a:solidFill>
              </a:rPr>
              <a:t>entre acteurs et entre composants à différents niveaux</a:t>
            </a:r>
          </a:p>
          <a:p>
            <a:endParaRPr lang="fr-FR" sz="1700" b="1" dirty="0" smtClean="0">
              <a:solidFill>
                <a:srgbClr val="FF0000"/>
              </a:solidFill>
            </a:endParaRPr>
          </a:p>
          <a:p>
            <a:pPr>
              <a:buClr>
                <a:srgbClr val="66FF33"/>
              </a:buClr>
            </a:pPr>
            <a:r>
              <a:rPr lang="fr-FR" sz="1700" b="1" dirty="0" smtClean="0">
                <a:solidFill>
                  <a:srgbClr val="FF0000"/>
                </a:solidFill>
              </a:rPr>
              <a:t> </a:t>
            </a:r>
          </a:p>
        </p:txBody>
      </p:sp>
      <p:cxnSp>
        <p:nvCxnSpPr>
          <p:cNvPr id="113" name="Connecteur droit avec flèche 112"/>
          <p:cNvCxnSpPr>
            <a:endCxn id="90" idx="0"/>
          </p:cNvCxnSpPr>
          <p:nvPr/>
        </p:nvCxnSpPr>
        <p:spPr>
          <a:xfrm>
            <a:off x="5724128" y="3573016"/>
            <a:ext cx="367825" cy="269507"/>
          </a:xfrm>
          <a:prstGeom prst="straightConnector1">
            <a:avLst/>
          </a:prstGeom>
          <a:ln w="28575">
            <a:solidFill>
              <a:srgbClr val="66FF33"/>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4" name="Connecteur droit avec flèche 113"/>
          <p:cNvCxnSpPr/>
          <p:nvPr/>
        </p:nvCxnSpPr>
        <p:spPr>
          <a:xfrm>
            <a:off x="3779912" y="4365104"/>
            <a:ext cx="391668" cy="45336"/>
          </a:xfrm>
          <a:prstGeom prst="straightConnector1">
            <a:avLst/>
          </a:prstGeom>
          <a:ln w="28575">
            <a:solidFill>
              <a:srgbClr val="66FF33"/>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5" name="Arc 114"/>
          <p:cNvSpPr/>
          <p:nvPr/>
        </p:nvSpPr>
        <p:spPr>
          <a:xfrm rot="12710113">
            <a:off x="3888580" y="5208199"/>
            <a:ext cx="1259389" cy="771196"/>
          </a:xfrm>
          <a:prstGeom prst="arc">
            <a:avLst>
              <a:gd name="adj1" fmla="val 10907350"/>
              <a:gd name="adj2" fmla="val 96853"/>
            </a:avLst>
          </a:prstGeom>
          <a:ln w="38100">
            <a:solidFill>
              <a:srgbClr val="66FF33"/>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116" name="Connecteur droit avec flèche 115"/>
          <p:cNvCxnSpPr>
            <a:stCxn id="87" idx="1"/>
          </p:cNvCxnSpPr>
          <p:nvPr/>
        </p:nvCxnSpPr>
        <p:spPr>
          <a:xfrm flipH="1">
            <a:off x="5580112" y="4958647"/>
            <a:ext cx="414532" cy="270553"/>
          </a:xfrm>
          <a:prstGeom prst="straightConnector1">
            <a:avLst/>
          </a:prstGeom>
          <a:ln w="28575">
            <a:solidFill>
              <a:srgbClr val="66FF33"/>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7" name="Connecteur droit avec flèche 116"/>
          <p:cNvCxnSpPr>
            <a:endCxn id="87" idx="0"/>
          </p:cNvCxnSpPr>
          <p:nvPr/>
        </p:nvCxnSpPr>
        <p:spPr>
          <a:xfrm>
            <a:off x="6138660" y="4346579"/>
            <a:ext cx="44762" cy="360040"/>
          </a:xfrm>
          <a:prstGeom prst="straightConnector1">
            <a:avLst/>
          </a:prstGeom>
          <a:ln w="28575">
            <a:solidFill>
              <a:srgbClr val="66FF33"/>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8" name="Connecteur droit avec flèche 117"/>
          <p:cNvCxnSpPr>
            <a:endCxn id="103" idx="1"/>
          </p:cNvCxnSpPr>
          <p:nvPr/>
        </p:nvCxnSpPr>
        <p:spPr>
          <a:xfrm flipV="1">
            <a:off x="7308304" y="4582969"/>
            <a:ext cx="509948" cy="502215"/>
          </a:xfrm>
          <a:prstGeom prst="straightConnector1">
            <a:avLst/>
          </a:prstGeom>
          <a:ln w="28575">
            <a:solidFill>
              <a:srgbClr val="66FF33"/>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9" name="Connecteur droit avec flèche 118"/>
          <p:cNvCxnSpPr>
            <a:endCxn id="105" idx="3"/>
          </p:cNvCxnSpPr>
          <p:nvPr/>
        </p:nvCxnSpPr>
        <p:spPr>
          <a:xfrm>
            <a:off x="7596336" y="3717032"/>
            <a:ext cx="360040" cy="563172"/>
          </a:xfrm>
          <a:prstGeom prst="straightConnector1">
            <a:avLst/>
          </a:prstGeom>
          <a:ln w="28575">
            <a:solidFill>
              <a:srgbClr val="66FF33"/>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6" name="Text Box 8"/>
          <p:cNvSpPr txBox="1">
            <a:spLocks noChangeArrowheads="1"/>
          </p:cNvSpPr>
          <p:nvPr/>
        </p:nvSpPr>
        <p:spPr bwMode="auto">
          <a:xfrm>
            <a:off x="7416824" y="4869160"/>
            <a:ext cx="1763688" cy="779252"/>
          </a:xfrm>
          <a:prstGeom prst="rect">
            <a:avLst/>
          </a:prstGeom>
          <a:noFill/>
          <a:ln w="9525">
            <a:noFill/>
            <a:miter lim="800000"/>
            <a:headEnd/>
            <a:tailEnd/>
          </a:ln>
        </p:spPr>
        <p:txBody>
          <a:bodyPr wrap="square">
            <a:spAutoFit/>
          </a:bodyPr>
          <a:lstStyle/>
          <a:p>
            <a:pPr algn="ctr"/>
            <a:r>
              <a:rPr lang="fr-FR" sz="1600" b="1" dirty="0" smtClean="0">
                <a:solidFill>
                  <a:srgbClr val="FF0000"/>
                </a:solidFill>
              </a:rPr>
              <a:t>Extensions  de l’infrastructure urbaine</a:t>
            </a:r>
          </a:p>
        </p:txBody>
      </p:sp>
      <p:sp>
        <p:nvSpPr>
          <p:cNvPr id="44" name="Rectangle 6"/>
          <p:cNvSpPr>
            <a:spLocks noChangeArrowheads="1"/>
          </p:cNvSpPr>
          <p:nvPr/>
        </p:nvSpPr>
        <p:spPr bwMode="auto">
          <a:xfrm>
            <a:off x="251520" y="5445224"/>
            <a:ext cx="2736304" cy="1224136"/>
          </a:xfrm>
          <a:prstGeom prst="rect">
            <a:avLst/>
          </a:prstGeom>
          <a:noFill/>
          <a:ln w="28575">
            <a:solidFill>
              <a:srgbClr val="FF0000"/>
            </a:solidFill>
            <a:round/>
            <a:headEnd/>
            <a:tailEnd/>
          </a:ln>
        </p:spPr>
        <p:txBody>
          <a:bodyPr lIns="90000" tIns="45000" rIns="90000" bIns="45000"/>
          <a:lstStyle/>
          <a:p>
            <a:pPr algn="ctr" hangingPunct="1">
              <a:lnSpc>
                <a:spcPct val="100000"/>
              </a:lnSpc>
              <a:spcBef>
                <a:spcPts val="363"/>
              </a:spcBef>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fr-FR" sz="2400" b="1" dirty="0" smtClean="0">
                <a:solidFill>
                  <a:schemeClr val="tx1">
                    <a:lumMod val="50000"/>
                    <a:lumOff val="50000"/>
                  </a:schemeClr>
                </a:solidFill>
                <a:latin typeface="Calibri" charset="0"/>
              </a:rPr>
              <a:t>La ville, un système </a:t>
            </a:r>
          </a:p>
          <a:p>
            <a:pPr algn="ctr" hangingPunct="1">
              <a:lnSpc>
                <a:spcPct val="100000"/>
              </a:lnSpc>
              <a:spcBef>
                <a:spcPts val="363"/>
              </a:spcBef>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fr-FR" sz="2400" b="1" dirty="0" smtClean="0">
                <a:solidFill>
                  <a:schemeClr val="tx1">
                    <a:lumMod val="50000"/>
                    <a:lumOff val="50000"/>
                  </a:schemeClr>
                </a:solidFill>
                <a:latin typeface="Calibri" charset="0"/>
              </a:rPr>
              <a:t>socio-économique complexe</a:t>
            </a:r>
          </a:p>
          <a:p>
            <a:pPr algn="ctr" hangingPunct="1">
              <a:lnSpc>
                <a:spcPct val="100000"/>
              </a:lnSpc>
              <a:spcBef>
                <a:spcPts val="363"/>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fr-FR" sz="2800" b="1" dirty="0" smtClean="0">
                <a:solidFill>
                  <a:srgbClr val="4F81BD"/>
                </a:solidFill>
                <a:latin typeface="Calibri" charset="0"/>
              </a:rPr>
              <a:t> </a:t>
            </a:r>
            <a:endParaRPr lang="fr-FR" sz="2800" b="1" dirty="0">
              <a:solidFill>
                <a:srgbClr val="4F81BD"/>
              </a:solidFill>
              <a:latin typeface="Calibri" charset="0"/>
            </a:endParaRPr>
          </a:p>
          <a:p>
            <a:pPr algn="ctr">
              <a:lnSpc>
                <a:spcPct val="100000"/>
              </a:lnSpc>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fr-FR" sz="2800" dirty="0" smtClean="0">
                <a:solidFill>
                  <a:srgbClr val="4F81BD"/>
                </a:solidFill>
                <a:latin typeface="Calibri" charset="0"/>
              </a:rPr>
              <a:t> </a:t>
            </a:r>
            <a:endParaRPr lang="fr-FR" sz="2800" dirty="0">
              <a:solidFill>
                <a:srgbClr val="4F81BD"/>
              </a:solidFill>
              <a:latin typeface="Calibri" charset="0"/>
            </a:endParaRPr>
          </a:p>
        </p:txBody>
      </p:sp>
      <p:sp>
        <p:nvSpPr>
          <p:cNvPr id="45" name="Flèche vers le bas 44"/>
          <p:cNvSpPr/>
          <p:nvPr/>
        </p:nvSpPr>
        <p:spPr bwMode="auto">
          <a:xfrm>
            <a:off x="1187624" y="4581128"/>
            <a:ext cx="720080" cy="792088"/>
          </a:xfrm>
          <a:prstGeom prst="downArrow">
            <a:avLst/>
          </a:prstGeom>
          <a:solidFill>
            <a:srgbClr val="66FF33"/>
          </a:solidFill>
          <a:ln w="9525" cap="flat" cmpd="sng" algn="ctr">
            <a:solidFill>
              <a:srgbClr val="66FF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smtClean="0">
              <a:ln>
                <a:noFill/>
              </a:ln>
              <a:solidFill>
                <a:schemeClr val="bg1"/>
              </a:solidFill>
              <a:effectLst/>
              <a:latin typeface="Arial"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checkerboard(across)">
                                      <p:cBhvr>
                                        <p:cTn id="7" dur="500"/>
                                        <p:tgtEl>
                                          <p:spTgt spid="7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checkerboard(across)">
                                      <p:cBhvr>
                                        <p:cTn id="10" dur="500"/>
                                        <p:tgtEl>
                                          <p:spTgt spid="80"/>
                                        </p:tgtEl>
                                      </p:cBhvr>
                                    </p:animEffect>
                                  </p:childTnLst>
                                </p:cTn>
                              </p:par>
                              <p:par>
                                <p:cTn id="11" presetID="5" presetClass="entr" presetSubtype="10" fill="hold" nodeType="withEffect">
                                  <p:stCondLst>
                                    <p:cond delay="0"/>
                                  </p:stCondLst>
                                  <p:childTnLst>
                                    <p:set>
                                      <p:cBhvr>
                                        <p:cTn id="12" dur="1" fill="hold">
                                          <p:stCondLst>
                                            <p:cond delay="0"/>
                                          </p:stCondLst>
                                        </p:cTn>
                                        <p:tgtEl>
                                          <p:spTgt spid="81"/>
                                        </p:tgtEl>
                                        <p:attrNameLst>
                                          <p:attrName>style.visibility</p:attrName>
                                        </p:attrNameLst>
                                      </p:cBhvr>
                                      <p:to>
                                        <p:strVal val="visible"/>
                                      </p:to>
                                    </p:set>
                                    <p:animEffect transition="in" filter="checkerboard(across)">
                                      <p:cBhvr>
                                        <p:cTn id="13" dur="500"/>
                                        <p:tgtEl>
                                          <p:spTgt spid="81"/>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82"/>
                                        </p:tgtEl>
                                        <p:attrNameLst>
                                          <p:attrName>style.visibility</p:attrName>
                                        </p:attrNameLst>
                                      </p:cBhvr>
                                      <p:to>
                                        <p:strVal val="visible"/>
                                      </p:to>
                                    </p:set>
                                    <p:animEffect transition="in" filter="checkerboard(across)">
                                      <p:cBhvr>
                                        <p:cTn id="16" dur="500"/>
                                        <p:tgtEl>
                                          <p:spTgt spid="82"/>
                                        </p:tgtEl>
                                      </p:cBhvr>
                                    </p:animEffect>
                                  </p:childTnLst>
                                </p:cTn>
                              </p:par>
                              <p:par>
                                <p:cTn id="17" presetID="5" presetClass="entr" presetSubtype="10" fill="hold" nodeType="withEffect">
                                  <p:stCondLst>
                                    <p:cond delay="0"/>
                                  </p:stCondLst>
                                  <p:childTnLst>
                                    <p:set>
                                      <p:cBhvr>
                                        <p:cTn id="18" dur="1" fill="hold">
                                          <p:stCondLst>
                                            <p:cond delay="0"/>
                                          </p:stCondLst>
                                        </p:cTn>
                                        <p:tgtEl>
                                          <p:spTgt spid="83"/>
                                        </p:tgtEl>
                                        <p:attrNameLst>
                                          <p:attrName>style.visibility</p:attrName>
                                        </p:attrNameLst>
                                      </p:cBhvr>
                                      <p:to>
                                        <p:strVal val="visible"/>
                                      </p:to>
                                    </p:set>
                                    <p:animEffect transition="in" filter="checkerboard(across)">
                                      <p:cBhvr>
                                        <p:cTn id="19" dur="500"/>
                                        <p:tgtEl>
                                          <p:spTgt spid="83"/>
                                        </p:tgtEl>
                                      </p:cBhvr>
                                    </p:animEffect>
                                  </p:childTnLst>
                                </p:cTn>
                              </p:par>
                              <p:par>
                                <p:cTn id="20" presetID="5" presetClass="entr" presetSubtype="10" fill="hold" nodeType="with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checkerboard(across)">
                                      <p:cBhvr>
                                        <p:cTn id="22" dur="500"/>
                                        <p:tgtEl>
                                          <p:spTgt spid="84"/>
                                        </p:tgtEl>
                                      </p:cBhvr>
                                    </p:animEffect>
                                  </p:childTnLst>
                                </p:cTn>
                              </p:par>
                              <p:par>
                                <p:cTn id="23" presetID="5" presetClass="entr" presetSubtype="10" fill="hold" nodeType="withEffect">
                                  <p:stCondLst>
                                    <p:cond delay="0"/>
                                  </p:stCondLst>
                                  <p:childTnLst>
                                    <p:set>
                                      <p:cBhvr>
                                        <p:cTn id="24" dur="1" fill="hold">
                                          <p:stCondLst>
                                            <p:cond delay="0"/>
                                          </p:stCondLst>
                                        </p:cTn>
                                        <p:tgtEl>
                                          <p:spTgt spid="86"/>
                                        </p:tgtEl>
                                        <p:attrNameLst>
                                          <p:attrName>style.visibility</p:attrName>
                                        </p:attrNameLst>
                                      </p:cBhvr>
                                      <p:to>
                                        <p:strVal val="visible"/>
                                      </p:to>
                                    </p:set>
                                    <p:animEffect transition="in" filter="checkerboard(across)">
                                      <p:cBhvr>
                                        <p:cTn id="25" dur="500"/>
                                        <p:tgtEl>
                                          <p:spTgt spid="86"/>
                                        </p:tgtEl>
                                      </p:cBhvr>
                                    </p:animEffect>
                                  </p:childTnLst>
                                </p:cTn>
                              </p:par>
                              <p:par>
                                <p:cTn id="26" presetID="5" presetClass="entr" presetSubtype="10" fill="hold" nodeType="withEffect">
                                  <p:stCondLst>
                                    <p:cond delay="0"/>
                                  </p:stCondLst>
                                  <p:childTnLst>
                                    <p:set>
                                      <p:cBhvr>
                                        <p:cTn id="27" dur="1" fill="hold">
                                          <p:stCondLst>
                                            <p:cond delay="0"/>
                                          </p:stCondLst>
                                        </p:cTn>
                                        <p:tgtEl>
                                          <p:spTgt spid="87"/>
                                        </p:tgtEl>
                                        <p:attrNameLst>
                                          <p:attrName>style.visibility</p:attrName>
                                        </p:attrNameLst>
                                      </p:cBhvr>
                                      <p:to>
                                        <p:strVal val="visible"/>
                                      </p:to>
                                    </p:set>
                                    <p:animEffect transition="in" filter="checkerboard(across)">
                                      <p:cBhvr>
                                        <p:cTn id="28" dur="500"/>
                                        <p:tgtEl>
                                          <p:spTgt spid="87"/>
                                        </p:tgtEl>
                                      </p:cBhvr>
                                    </p:animEffect>
                                  </p:childTnLst>
                                </p:cTn>
                              </p:par>
                              <p:par>
                                <p:cTn id="29" presetID="5" presetClass="entr" presetSubtype="10" fill="hold" nodeType="withEffect">
                                  <p:stCondLst>
                                    <p:cond delay="0"/>
                                  </p:stCondLst>
                                  <p:childTnLst>
                                    <p:set>
                                      <p:cBhvr>
                                        <p:cTn id="30" dur="1" fill="hold">
                                          <p:stCondLst>
                                            <p:cond delay="0"/>
                                          </p:stCondLst>
                                        </p:cTn>
                                        <p:tgtEl>
                                          <p:spTgt spid="88"/>
                                        </p:tgtEl>
                                        <p:attrNameLst>
                                          <p:attrName>style.visibility</p:attrName>
                                        </p:attrNameLst>
                                      </p:cBhvr>
                                      <p:to>
                                        <p:strVal val="visible"/>
                                      </p:to>
                                    </p:set>
                                    <p:animEffect transition="in" filter="checkerboard(across)">
                                      <p:cBhvr>
                                        <p:cTn id="31" dur="500"/>
                                        <p:tgtEl>
                                          <p:spTgt spid="88"/>
                                        </p:tgtEl>
                                      </p:cBhvr>
                                    </p:animEffect>
                                  </p:childTnLst>
                                </p:cTn>
                              </p:par>
                              <p:par>
                                <p:cTn id="32" presetID="5" presetClass="entr" presetSubtype="10" fill="hold" nodeType="withEffect">
                                  <p:stCondLst>
                                    <p:cond delay="0"/>
                                  </p:stCondLst>
                                  <p:childTnLst>
                                    <p:set>
                                      <p:cBhvr>
                                        <p:cTn id="33" dur="1" fill="hold">
                                          <p:stCondLst>
                                            <p:cond delay="0"/>
                                          </p:stCondLst>
                                        </p:cTn>
                                        <p:tgtEl>
                                          <p:spTgt spid="90"/>
                                        </p:tgtEl>
                                        <p:attrNameLst>
                                          <p:attrName>style.visibility</p:attrName>
                                        </p:attrNameLst>
                                      </p:cBhvr>
                                      <p:to>
                                        <p:strVal val="visible"/>
                                      </p:to>
                                    </p:set>
                                    <p:animEffect transition="in" filter="checkerboard(across)">
                                      <p:cBhvr>
                                        <p:cTn id="34" dur="500"/>
                                        <p:tgtEl>
                                          <p:spTgt spid="90"/>
                                        </p:tgtEl>
                                      </p:cBhvr>
                                    </p:animEffect>
                                  </p:childTnLst>
                                </p:cTn>
                              </p:par>
                              <p:par>
                                <p:cTn id="35" presetID="5" presetClass="entr" presetSubtype="10" fill="hold" nodeType="withEffect">
                                  <p:stCondLst>
                                    <p:cond delay="0"/>
                                  </p:stCondLst>
                                  <p:childTnLst>
                                    <p:set>
                                      <p:cBhvr>
                                        <p:cTn id="36" dur="1" fill="hold">
                                          <p:stCondLst>
                                            <p:cond delay="0"/>
                                          </p:stCondLst>
                                        </p:cTn>
                                        <p:tgtEl>
                                          <p:spTgt spid="91"/>
                                        </p:tgtEl>
                                        <p:attrNameLst>
                                          <p:attrName>style.visibility</p:attrName>
                                        </p:attrNameLst>
                                      </p:cBhvr>
                                      <p:to>
                                        <p:strVal val="visible"/>
                                      </p:to>
                                    </p:set>
                                    <p:animEffect transition="in" filter="checkerboard(across)">
                                      <p:cBhvr>
                                        <p:cTn id="37" dur="500"/>
                                        <p:tgtEl>
                                          <p:spTgt spid="91"/>
                                        </p:tgtEl>
                                      </p:cBhvr>
                                    </p:animEffect>
                                  </p:childTnLst>
                                </p:cTn>
                              </p:par>
                              <p:par>
                                <p:cTn id="38" presetID="5" presetClass="entr" presetSubtype="10" fill="hold" nodeType="withEffect">
                                  <p:stCondLst>
                                    <p:cond delay="0"/>
                                  </p:stCondLst>
                                  <p:childTnLst>
                                    <p:set>
                                      <p:cBhvr>
                                        <p:cTn id="39" dur="1" fill="hold">
                                          <p:stCondLst>
                                            <p:cond delay="0"/>
                                          </p:stCondLst>
                                        </p:cTn>
                                        <p:tgtEl>
                                          <p:spTgt spid="93"/>
                                        </p:tgtEl>
                                        <p:attrNameLst>
                                          <p:attrName>style.visibility</p:attrName>
                                        </p:attrNameLst>
                                      </p:cBhvr>
                                      <p:to>
                                        <p:strVal val="visible"/>
                                      </p:to>
                                    </p:set>
                                    <p:animEffect transition="in" filter="checkerboard(across)">
                                      <p:cBhvr>
                                        <p:cTn id="40" dur="500"/>
                                        <p:tgtEl>
                                          <p:spTgt spid="93"/>
                                        </p:tgtEl>
                                      </p:cBhvr>
                                    </p:animEffect>
                                  </p:childTnLst>
                                </p:cTn>
                              </p:par>
                              <p:par>
                                <p:cTn id="41" presetID="5" presetClass="entr" presetSubtype="10"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Effect transition="in" filter="checkerboard(across)">
                                      <p:cBhvr>
                                        <p:cTn id="43" dur="500"/>
                                        <p:tgtEl>
                                          <p:spTgt spid="94"/>
                                        </p:tgtEl>
                                      </p:cBhvr>
                                    </p:animEffect>
                                  </p:childTnLst>
                                </p:cTn>
                              </p:par>
                              <p:par>
                                <p:cTn id="44" presetID="5" presetClass="entr" presetSubtype="10" fill="hold" nodeType="withEffect">
                                  <p:stCondLst>
                                    <p:cond delay="0"/>
                                  </p:stCondLst>
                                  <p:childTnLst>
                                    <p:set>
                                      <p:cBhvr>
                                        <p:cTn id="45" dur="1" fill="hold">
                                          <p:stCondLst>
                                            <p:cond delay="0"/>
                                          </p:stCondLst>
                                        </p:cTn>
                                        <p:tgtEl>
                                          <p:spTgt spid="96"/>
                                        </p:tgtEl>
                                        <p:attrNameLst>
                                          <p:attrName>style.visibility</p:attrName>
                                        </p:attrNameLst>
                                      </p:cBhvr>
                                      <p:to>
                                        <p:strVal val="visible"/>
                                      </p:to>
                                    </p:set>
                                    <p:animEffect transition="in" filter="checkerboard(across)">
                                      <p:cBhvr>
                                        <p:cTn id="46" dur="500"/>
                                        <p:tgtEl>
                                          <p:spTgt spid="96"/>
                                        </p:tgtEl>
                                      </p:cBhvr>
                                    </p:animEffect>
                                  </p:childTnLst>
                                </p:cTn>
                              </p:par>
                              <p:par>
                                <p:cTn id="47" presetID="5" presetClass="entr" presetSubtype="10" fill="hold" nodeType="withEffect">
                                  <p:stCondLst>
                                    <p:cond delay="0"/>
                                  </p:stCondLst>
                                  <p:childTnLst>
                                    <p:set>
                                      <p:cBhvr>
                                        <p:cTn id="48" dur="1" fill="hold">
                                          <p:stCondLst>
                                            <p:cond delay="0"/>
                                          </p:stCondLst>
                                        </p:cTn>
                                        <p:tgtEl>
                                          <p:spTgt spid="97"/>
                                        </p:tgtEl>
                                        <p:attrNameLst>
                                          <p:attrName>style.visibility</p:attrName>
                                        </p:attrNameLst>
                                      </p:cBhvr>
                                      <p:to>
                                        <p:strVal val="visible"/>
                                      </p:to>
                                    </p:set>
                                    <p:animEffect transition="in" filter="checkerboard(across)">
                                      <p:cBhvr>
                                        <p:cTn id="49" dur="500"/>
                                        <p:tgtEl>
                                          <p:spTgt spid="97"/>
                                        </p:tgtEl>
                                      </p:cBhvr>
                                    </p:animEffect>
                                  </p:childTnLst>
                                </p:cTn>
                              </p:par>
                              <p:par>
                                <p:cTn id="50" presetID="5" presetClass="entr" presetSubtype="10" fill="hold" nodeType="withEffect">
                                  <p:stCondLst>
                                    <p:cond delay="0"/>
                                  </p:stCondLst>
                                  <p:childTnLst>
                                    <p:set>
                                      <p:cBhvr>
                                        <p:cTn id="51" dur="1" fill="hold">
                                          <p:stCondLst>
                                            <p:cond delay="0"/>
                                          </p:stCondLst>
                                        </p:cTn>
                                        <p:tgtEl>
                                          <p:spTgt spid="98"/>
                                        </p:tgtEl>
                                        <p:attrNameLst>
                                          <p:attrName>style.visibility</p:attrName>
                                        </p:attrNameLst>
                                      </p:cBhvr>
                                      <p:to>
                                        <p:strVal val="visible"/>
                                      </p:to>
                                    </p:set>
                                    <p:animEffect transition="in" filter="checkerboard(across)">
                                      <p:cBhvr>
                                        <p:cTn id="52" dur="500"/>
                                        <p:tgtEl>
                                          <p:spTgt spid="98"/>
                                        </p:tgtEl>
                                      </p:cBhvr>
                                    </p:animEffect>
                                  </p:childTnLst>
                                </p:cTn>
                              </p:par>
                              <p:par>
                                <p:cTn id="53" presetID="5" presetClass="entr" presetSubtype="10" fill="hold" grpId="0" nodeType="withEffect">
                                  <p:stCondLst>
                                    <p:cond delay="0"/>
                                  </p:stCondLst>
                                  <p:childTnLst>
                                    <p:set>
                                      <p:cBhvr>
                                        <p:cTn id="54" dur="1" fill="hold">
                                          <p:stCondLst>
                                            <p:cond delay="0"/>
                                          </p:stCondLst>
                                        </p:cTn>
                                        <p:tgtEl>
                                          <p:spTgt spid="101"/>
                                        </p:tgtEl>
                                        <p:attrNameLst>
                                          <p:attrName>style.visibility</p:attrName>
                                        </p:attrNameLst>
                                      </p:cBhvr>
                                      <p:to>
                                        <p:strVal val="visible"/>
                                      </p:to>
                                    </p:set>
                                    <p:animEffect transition="in" filter="checkerboard(across)">
                                      <p:cBhvr>
                                        <p:cTn id="55" dur="500"/>
                                        <p:tgtEl>
                                          <p:spTgt spid="101"/>
                                        </p:tgtEl>
                                      </p:cBhvr>
                                    </p:animEffect>
                                  </p:childTnLst>
                                </p:cTn>
                              </p:par>
                              <p:par>
                                <p:cTn id="56" presetID="5" presetClass="entr" presetSubtype="10" fill="hold" nodeType="withEffect">
                                  <p:stCondLst>
                                    <p:cond delay="0"/>
                                  </p:stCondLst>
                                  <p:childTnLst>
                                    <p:set>
                                      <p:cBhvr>
                                        <p:cTn id="57" dur="1" fill="hold">
                                          <p:stCondLst>
                                            <p:cond delay="0"/>
                                          </p:stCondLst>
                                        </p:cTn>
                                        <p:tgtEl>
                                          <p:spTgt spid="102"/>
                                        </p:tgtEl>
                                        <p:attrNameLst>
                                          <p:attrName>style.visibility</p:attrName>
                                        </p:attrNameLst>
                                      </p:cBhvr>
                                      <p:to>
                                        <p:strVal val="visible"/>
                                      </p:to>
                                    </p:set>
                                    <p:animEffect transition="in" filter="checkerboard(across)">
                                      <p:cBhvr>
                                        <p:cTn id="58" dur="500"/>
                                        <p:tgtEl>
                                          <p:spTgt spid="102"/>
                                        </p:tgtEl>
                                      </p:cBhvr>
                                    </p:animEffect>
                                  </p:childTnLst>
                                </p:cTn>
                              </p:par>
                              <p:par>
                                <p:cTn id="59" presetID="5" presetClass="entr" presetSubtype="10" fill="hold" nodeType="withEffect">
                                  <p:stCondLst>
                                    <p:cond delay="0"/>
                                  </p:stCondLst>
                                  <p:childTnLst>
                                    <p:set>
                                      <p:cBhvr>
                                        <p:cTn id="60" dur="1" fill="hold">
                                          <p:stCondLst>
                                            <p:cond delay="0"/>
                                          </p:stCondLst>
                                        </p:cTn>
                                        <p:tgtEl>
                                          <p:spTgt spid="103"/>
                                        </p:tgtEl>
                                        <p:attrNameLst>
                                          <p:attrName>style.visibility</p:attrName>
                                        </p:attrNameLst>
                                      </p:cBhvr>
                                      <p:to>
                                        <p:strVal val="visible"/>
                                      </p:to>
                                    </p:set>
                                    <p:animEffect transition="in" filter="checkerboard(across)">
                                      <p:cBhvr>
                                        <p:cTn id="61" dur="500"/>
                                        <p:tgtEl>
                                          <p:spTgt spid="103"/>
                                        </p:tgtEl>
                                      </p:cBhvr>
                                    </p:animEffect>
                                  </p:childTnLst>
                                </p:cTn>
                              </p:par>
                              <p:par>
                                <p:cTn id="62" presetID="5" presetClass="entr" presetSubtype="10" fill="hold" nodeType="withEffect">
                                  <p:stCondLst>
                                    <p:cond delay="0"/>
                                  </p:stCondLst>
                                  <p:childTnLst>
                                    <p:set>
                                      <p:cBhvr>
                                        <p:cTn id="63" dur="1" fill="hold">
                                          <p:stCondLst>
                                            <p:cond delay="0"/>
                                          </p:stCondLst>
                                        </p:cTn>
                                        <p:tgtEl>
                                          <p:spTgt spid="104"/>
                                        </p:tgtEl>
                                        <p:attrNameLst>
                                          <p:attrName>style.visibility</p:attrName>
                                        </p:attrNameLst>
                                      </p:cBhvr>
                                      <p:to>
                                        <p:strVal val="visible"/>
                                      </p:to>
                                    </p:set>
                                    <p:animEffect transition="in" filter="checkerboard(across)">
                                      <p:cBhvr>
                                        <p:cTn id="64" dur="500"/>
                                        <p:tgtEl>
                                          <p:spTgt spid="104"/>
                                        </p:tgtEl>
                                      </p:cBhvr>
                                    </p:animEffect>
                                  </p:childTnLst>
                                </p:cTn>
                              </p:par>
                              <p:par>
                                <p:cTn id="65" presetID="5" presetClass="entr" presetSubtype="10" fill="hold" grpId="0" nodeType="withEffect">
                                  <p:stCondLst>
                                    <p:cond delay="0"/>
                                  </p:stCondLst>
                                  <p:childTnLst>
                                    <p:set>
                                      <p:cBhvr>
                                        <p:cTn id="66" dur="1" fill="hold">
                                          <p:stCondLst>
                                            <p:cond delay="0"/>
                                          </p:stCondLst>
                                        </p:cTn>
                                        <p:tgtEl>
                                          <p:spTgt spid="105"/>
                                        </p:tgtEl>
                                        <p:attrNameLst>
                                          <p:attrName>style.visibility</p:attrName>
                                        </p:attrNameLst>
                                      </p:cBhvr>
                                      <p:to>
                                        <p:strVal val="visible"/>
                                      </p:to>
                                    </p:set>
                                    <p:animEffect transition="in" filter="checkerboard(across)">
                                      <p:cBhvr>
                                        <p:cTn id="67" dur="500"/>
                                        <p:tgtEl>
                                          <p:spTgt spid="105"/>
                                        </p:tgtEl>
                                      </p:cBhvr>
                                    </p:animEffect>
                                  </p:childTnLst>
                                </p:cTn>
                              </p:par>
                              <p:par>
                                <p:cTn id="68" presetID="5" presetClass="entr" presetSubtype="10" fill="hold" grpId="0" nodeType="withEffect">
                                  <p:stCondLst>
                                    <p:cond delay="0"/>
                                  </p:stCondLst>
                                  <p:childTnLst>
                                    <p:set>
                                      <p:cBhvr>
                                        <p:cTn id="69" dur="1" fill="hold">
                                          <p:stCondLst>
                                            <p:cond delay="0"/>
                                          </p:stCondLst>
                                        </p:cTn>
                                        <p:tgtEl>
                                          <p:spTgt spid="107"/>
                                        </p:tgtEl>
                                        <p:attrNameLst>
                                          <p:attrName>style.visibility</p:attrName>
                                        </p:attrNameLst>
                                      </p:cBhvr>
                                      <p:to>
                                        <p:strVal val="visible"/>
                                      </p:to>
                                    </p:set>
                                    <p:animEffect transition="in" filter="checkerboard(across)">
                                      <p:cBhvr>
                                        <p:cTn id="70" dur="500"/>
                                        <p:tgtEl>
                                          <p:spTgt spid="107"/>
                                        </p:tgtEl>
                                      </p:cBhvr>
                                    </p:animEffect>
                                  </p:childTnLst>
                                </p:cTn>
                              </p:par>
                              <p:par>
                                <p:cTn id="71" presetID="5" presetClass="entr" presetSubtype="10" fill="hold" nodeType="withEffect">
                                  <p:stCondLst>
                                    <p:cond delay="0"/>
                                  </p:stCondLst>
                                  <p:childTnLst>
                                    <p:set>
                                      <p:cBhvr>
                                        <p:cTn id="72" dur="1" fill="hold">
                                          <p:stCondLst>
                                            <p:cond delay="0"/>
                                          </p:stCondLst>
                                        </p:cTn>
                                        <p:tgtEl>
                                          <p:spTgt spid="108"/>
                                        </p:tgtEl>
                                        <p:attrNameLst>
                                          <p:attrName>style.visibility</p:attrName>
                                        </p:attrNameLst>
                                      </p:cBhvr>
                                      <p:to>
                                        <p:strVal val="visible"/>
                                      </p:to>
                                    </p:set>
                                    <p:animEffect transition="in" filter="checkerboard(across)">
                                      <p:cBhvr>
                                        <p:cTn id="73" dur="500"/>
                                        <p:tgtEl>
                                          <p:spTgt spid="108"/>
                                        </p:tgtEl>
                                      </p:cBhvr>
                                    </p:animEffect>
                                  </p:childTnLst>
                                </p:cTn>
                              </p:par>
                              <p:par>
                                <p:cTn id="74" presetID="5" presetClass="entr" presetSubtype="10" fill="hold" nodeType="withEffect">
                                  <p:stCondLst>
                                    <p:cond delay="0"/>
                                  </p:stCondLst>
                                  <p:childTnLst>
                                    <p:set>
                                      <p:cBhvr>
                                        <p:cTn id="75" dur="1" fill="hold">
                                          <p:stCondLst>
                                            <p:cond delay="0"/>
                                          </p:stCondLst>
                                        </p:cTn>
                                        <p:tgtEl>
                                          <p:spTgt spid="109"/>
                                        </p:tgtEl>
                                        <p:attrNameLst>
                                          <p:attrName>style.visibility</p:attrName>
                                        </p:attrNameLst>
                                      </p:cBhvr>
                                      <p:to>
                                        <p:strVal val="visible"/>
                                      </p:to>
                                    </p:set>
                                    <p:animEffect transition="in" filter="checkerboard(across)">
                                      <p:cBhvr>
                                        <p:cTn id="76" dur="500"/>
                                        <p:tgtEl>
                                          <p:spTgt spid="109"/>
                                        </p:tgtEl>
                                      </p:cBhvr>
                                    </p:animEffect>
                                  </p:childTnLst>
                                </p:cTn>
                              </p:par>
                              <p:par>
                                <p:cTn id="77" presetID="5" presetClass="entr" presetSubtype="10" fill="hold" nodeType="withEffect">
                                  <p:stCondLst>
                                    <p:cond delay="0"/>
                                  </p:stCondLst>
                                  <p:childTnLst>
                                    <p:set>
                                      <p:cBhvr>
                                        <p:cTn id="78" dur="1" fill="hold">
                                          <p:stCondLst>
                                            <p:cond delay="0"/>
                                          </p:stCondLst>
                                        </p:cTn>
                                        <p:tgtEl>
                                          <p:spTgt spid="110"/>
                                        </p:tgtEl>
                                        <p:attrNameLst>
                                          <p:attrName>style.visibility</p:attrName>
                                        </p:attrNameLst>
                                      </p:cBhvr>
                                      <p:to>
                                        <p:strVal val="visible"/>
                                      </p:to>
                                    </p:set>
                                    <p:animEffect transition="in" filter="checkerboard(across)">
                                      <p:cBhvr>
                                        <p:cTn id="79" dur="500"/>
                                        <p:tgtEl>
                                          <p:spTgt spid="110"/>
                                        </p:tgtEl>
                                      </p:cBhvr>
                                    </p:animEffect>
                                  </p:childTnLst>
                                </p:cTn>
                              </p:par>
                              <p:par>
                                <p:cTn id="80" presetID="5" presetClass="entr" presetSubtype="10" fill="hold" grpId="0" nodeType="withEffect">
                                  <p:stCondLst>
                                    <p:cond delay="0"/>
                                  </p:stCondLst>
                                  <p:childTnLst>
                                    <p:set>
                                      <p:cBhvr>
                                        <p:cTn id="81" dur="1" fill="hold">
                                          <p:stCondLst>
                                            <p:cond delay="0"/>
                                          </p:stCondLst>
                                        </p:cTn>
                                        <p:tgtEl>
                                          <p:spTgt spid="112"/>
                                        </p:tgtEl>
                                        <p:attrNameLst>
                                          <p:attrName>style.visibility</p:attrName>
                                        </p:attrNameLst>
                                      </p:cBhvr>
                                      <p:to>
                                        <p:strVal val="visible"/>
                                      </p:to>
                                    </p:set>
                                    <p:animEffect transition="in" filter="checkerboard(across)">
                                      <p:cBhvr>
                                        <p:cTn id="82" dur="500"/>
                                        <p:tgtEl>
                                          <p:spTgt spid="112"/>
                                        </p:tgtEl>
                                      </p:cBhvr>
                                    </p:animEffect>
                                  </p:childTnLst>
                                </p:cTn>
                              </p:par>
                              <p:par>
                                <p:cTn id="83" presetID="5" presetClass="entr" presetSubtype="10" fill="hold" nodeType="withEffect">
                                  <p:stCondLst>
                                    <p:cond delay="0"/>
                                  </p:stCondLst>
                                  <p:childTnLst>
                                    <p:set>
                                      <p:cBhvr>
                                        <p:cTn id="84" dur="1" fill="hold">
                                          <p:stCondLst>
                                            <p:cond delay="0"/>
                                          </p:stCondLst>
                                        </p:cTn>
                                        <p:tgtEl>
                                          <p:spTgt spid="113"/>
                                        </p:tgtEl>
                                        <p:attrNameLst>
                                          <p:attrName>style.visibility</p:attrName>
                                        </p:attrNameLst>
                                      </p:cBhvr>
                                      <p:to>
                                        <p:strVal val="visible"/>
                                      </p:to>
                                    </p:set>
                                    <p:animEffect transition="in" filter="checkerboard(across)">
                                      <p:cBhvr>
                                        <p:cTn id="85" dur="500"/>
                                        <p:tgtEl>
                                          <p:spTgt spid="113"/>
                                        </p:tgtEl>
                                      </p:cBhvr>
                                    </p:animEffect>
                                  </p:childTnLst>
                                </p:cTn>
                              </p:par>
                              <p:par>
                                <p:cTn id="86" presetID="5" presetClass="entr" presetSubtype="10" fill="hold" nodeType="with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checkerboard(across)">
                                      <p:cBhvr>
                                        <p:cTn id="88" dur="500"/>
                                        <p:tgtEl>
                                          <p:spTgt spid="114"/>
                                        </p:tgtEl>
                                      </p:cBhvr>
                                    </p:animEffect>
                                  </p:childTnLst>
                                </p:cTn>
                              </p:par>
                              <p:par>
                                <p:cTn id="89" presetID="5" presetClass="entr" presetSubtype="10" fill="hold" grpId="0" nodeType="withEffect">
                                  <p:stCondLst>
                                    <p:cond delay="0"/>
                                  </p:stCondLst>
                                  <p:childTnLst>
                                    <p:set>
                                      <p:cBhvr>
                                        <p:cTn id="90" dur="1" fill="hold">
                                          <p:stCondLst>
                                            <p:cond delay="0"/>
                                          </p:stCondLst>
                                        </p:cTn>
                                        <p:tgtEl>
                                          <p:spTgt spid="115"/>
                                        </p:tgtEl>
                                        <p:attrNameLst>
                                          <p:attrName>style.visibility</p:attrName>
                                        </p:attrNameLst>
                                      </p:cBhvr>
                                      <p:to>
                                        <p:strVal val="visible"/>
                                      </p:to>
                                    </p:set>
                                    <p:animEffect transition="in" filter="checkerboard(across)">
                                      <p:cBhvr>
                                        <p:cTn id="91" dur="500"/>
                                        <p:tgtEl>
                                          <p:spTgt spid="115"/>
                                        </p:tgtEl>
                                      </p:cBhvr>
                                    </p:animEffect>
                                  </p:childTnLst>
                                </p:cTn>
                              </p:par>
                              <p:par>
                                <p:cTn id="92" presetID="5" presetClass="entr" presetSubtype="10" fill="hold" nodeType="withEffect">
                                  <p:stCondLst>
                                    <p:cond delay="0"/>
                                  </p:stCondLst>
                                  <p:childTnLst>
                                    <p:set>
                                      <p:cBhvr>
                                        <p:cTn id="93" dur="1" fill="hold">
                                          <p:stCondLst>
                                            <p:cond delay="0"/>
                                          </p:stCondLst>
                                        </p:cTn>
                                        <p:tgtEl>
                                          <p:spTgt spid="116"/>
                                        </p:tgtEl>
                                        <p:attrNameLst>
                                          <p:attrName>style.visibility</p:attrName>
                                        </p:attrNameLst>
                                      </p:cBhvr>
                                      <p:to>
                                        <p:strVal val="visible"/>
                                      </p:to>
                                    </p:set>
                                    <p:animEffect transition="in" filter="checkerboard(across)">
                                      <p:cBhvr>
                                        <p:cTn id="94" dur="500"/>
                                        <p:tgtEl>
                                          <p:spTgt spid="116"/>
                                        </p:tgtEl>
                                      </p:cBhvr>
                                    </p:animEffect>
                                  </p:childTnLst>
                                </p:cTn>
                              </p:par>
                              <p:par>
                                <p:cTn id="95" presetID="5" presetClass="entr" presetSubtype="10" fill="hold" nodeType="withEffect">
                                  <p:stCondLst>
                                    <p:cond delay="0"/>
                                  </p:stCondLst>
                                  <p:childTnLst>
                                    <p:set>
                                      <p:cBhvr>
                                        <p:cTn id="96" dur="1" fill="hold">
                                          <p:stCondLst>
                                            <p:cond delay="0"/>
                                          </p:stCondLst>
                                        </p:cTn>
                                        <p:tgtEl>
                                          <p:spTgt spid="117"/>
                                        </p:tgtEl>
                                        <p:attrNameLst>
                                          <p:attrName>style.visibility</p:attrName>
                                        </p:attrNameLst>
                                      </p:cBhvr>
                                      <p:to>
                                        <p:strVal val="visible"/>
                                      </p:to>
                                    </p:set>
                                    <p:animEffect transition="in" filter="checkerboard(across)">
                                      <p:cBhvr>
                                        <p:cTn id="97" dur="500"/>
                                        <p:tgtEl>
                                          <p:spTgt spid="117"/>
                                        </p:tgtEl>
                                      </p:cBhvr>
                                    </p:animEffect>
                                  </p:childTnLst>
                                </p:cTn>
                              </p:par>
                              <p:par>
                                <p:cTn id="98" presetID="5" presetClass="entr" presetSubtype="10" fill="hold" nodeType="withEffect">
                                  <p:stCondLst>
                                    <p:cond delay="0"/>
                                  </p:stCondLst>
                                  <p:childTnLst>
                                    <p:set>
                                      <p:cBhvr>
                                        <p:cTn id="99" dur="1" fill="hold">
                                          <p:stCondLst>
                                            <p:cond delay="0"/>
                                          </p:stCondLst>
                                        </p:cTn>
                                        <p:tgtEl>
                                          <p:spTgt spid="118"/>
                                        </p:tgtEl>
                                        <p:attrNameLst>
                                          <p:attrName>style.visibility</p:attrName>
                                        </p:attrNameLst>
                                      </p:cBhvr>
                                      <p:to>
                                        <p:strVal val="visible"/>
                                      </p:to>
                                    </p:set>
                                    <p:animEffect transition="in" filter="checkerboard(across)">
                                      <p:cBhvr>
                                        <p:cTn id="100" dur="500"/>
                                        <p:tgtEl>
                                          <p:spTgt spid="118"/>
                                        </p:tgtEl>
                                      </p:cBhvr>
                                    </p:animEffect>
                                  </p:childTnLst>
                                </p:cTn>
                              </p:par>
                              <p:par>
                                <p:cTn id="101" presetID="5" presetClass="entr" presetSubtype="10" fill="hold" nodeType="withEffect">
                                  <p:stCondLst>
                                    <p:cond delay="0"/>
                                  </p:stCondLst>
                                  <p:childTnLst>
                                    <p:set>
                                      <p:cBhvr>
                                        <p:cTn id="102" dur="1" fill="hold">
                                          <p:stCondLst>
                                            <p:cond delay="0"/>
                                          </p:stCondLst>
                                        </p:cTn>
                                        <p:tgtEl>
                                          <p:spTgt spid="119"/>
                                        </p:tgtEl>
                                        <p:attrNameLst>
                                          <p:attrName>style.visibility</p:attrName>
                                        </p:attrNameLst>
                                      </p:cBhvr>
                                      <p:to>
                                        <p:strVal val="visible"/>
                                      </p:to>
                                    </p:set>
                                    <p:animEffect transition="in" filter="checkerboard(across)">
                                      <p:cBhvr>
                                        <p:cTn id="103" dur="500"/>
                                        <p:tgtEl>
                                          <p:spTgt spid="119"/>
                                        </p:tgtEl>
                                      </p:cBhvr>
                                    </p:animEffect>
                                  </p:childTnLst>
                                </p:cTn>
                              </p:par>
                              <p:par>
                                <p:cTn id="104" presetID="5" presetClass="entr" presetSubtype="10" fill="hold" grpId="0" nodeType="withEffect">
                                  <p:stCondLst>
                                    <p:cond delay="0"/>
                                  </p:stCondLst>
                                  <p:childTnLst>
                                    <p:set>
                                      <p:cBhvr>
                                        <p:cTn id="105" dur="1" fill="hold">
                                          <p:stCondLst>
                                            <p:cond delay="0"/>
                                          </p:stCondLst>
                                        </p:cTn>
                                        <p:tgtEl>
                                          <p:spTgt spid="106"/>
                                        </p:tgtEl>
                                        <p:attrNameLst>
                                          <p:attrName>style.visibility</p:attrName>
                                        </p:attrNameLst>
                                      </p:cBhvr>
                                      <p:to>
                                        <p:strVal val="visible"/>
                                      </p:to>
                                    </p:set>
                                    <p:animEffect transition="in" filter="checkerboard(across)">
                                      <p:cBhvr>
                                        <p:cTn id="106"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2" grpId="0"/>
      <p:bldP spid="101" grpId="0"/>
      <p:bldP spid="105" grpId="0"/>
      <p:bldP spid="107" grpId="0"/>
      <p:bldP spid="112" grpId="0"/>
      <p:bldP spid="115" grpId="0" animBg="1"/>
      <p:bldP spid="10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Line 1"/>
          <p:cNvSpPr>
            <a:spLocks noChangeShapeType="1"/>
          </p:cNvSpPr>
          <p:nvPr/>
        </p:nvSpPr>
        <p:spPr bwMode="auto">
          <a:xfrm>
            <a:off x="5572125" y="1309688"/>
            <a:ext cx="1285875" cy="1587"/>
          </a:xfrm>
          <a:prstGeom prst="line">
            <a:avLst/>
          </a:prstGeom>
          <a:noFill/>
          <a:ln w="25560">
            <a:solidFill>
              <a:srgbClr val="F79646"/>
            </a:solidFill>
            <a:prstDash val="dash"/>
            <a:round/>
            <a:headEnd type="triangle" w="med" len="med"/>
            <a:tailEnd type="triangle" w="med" len="med"/>
          </a:ln>
        </p:spPr>
        <p:txBody>
          <a:bodyPr/>
          <a:lstStyle/>
          <a:p>
            <a:endParaRPr lang="fr-FR"/>
          </a:p>
        </p:txBody>
      </p:sp>
      <p:pic>
        <p:nvPicPr>
          <p:cNvPr id="7171" name="Picture 2"/>
          <p:cNvPicPr>
            <a:picLocks noChangeAspect="1" noChangeArrowheads="1"/>
          </p:cNvPicPr>
          <p:nvPr/>
        </p:nvPicPr>
        <p:blipFill>
          <a:blip r:embed="rId3" cstate="print"/>
          <a:srcRect/>
          <a:stretch>
            <a:fillRect/>
          </a:stretch>
        </p:blipFill>
        <p:spPr bwMode="auto">
          <a:xfrm>
            <a:off x="0" y="0"/>
            <a:ext cx="9144000" cy="1357313"/>
          </a:xfrm>
          <a:prstGeom prst="rect">
            <a:avLst/>
          </a:prstGeom>
          <a:noFill/>
          <a:ln w="9525">
            <a:noFill/>
            <a:round/>
            <a:headEnd/>
            <a:tailEnd/>
          </a:ln>
        </p:spPr>
      </p:pic>
      <p:sp>
        <p:nvSpPr>
          <p:cNvPr id="7172" name="Rectangle 3"/>
          <p:cNvSpPr>
            <a:spLocks noChangeArrowheads="1"/>
          </p:cNvSpPr>
          <p:nvPr/>
        </p:nvSpPr>
        <p:spPr bwMode="auto">
          <a:xfrm>
            <a:off x="657225" y="142875"/>
            <a:ext cx="7772400" cy="1071563"/>
          </a:xfrm>
          <a:prstGeom prst="rect">
            <a:avLst/>
          </a:prstGeom>
          <a:noFill/>
          <a:ln w="9525">
            <a:noFill/>
            <a:round/>
            <a:headEnd/>
            <a:tailEnd/>
          </a:ln>
        </p:spPr>
        <p:txBody>
          <a:bodyPr anchor="ctr"/>
          <a:lstStyle/>
          <a:p>
            <a:pPr algn="ct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4400" b="1" dirty="0" smtClean="0">
                <a:solidFill>
                  <a:srgbClr val="FFFFFF"/>
                </a:solidFill>
                <a:latin typeface="Calibri" charset="0"/>
              </a:rPr>
              <a:t>Rappel de la problématique</a:t>
            </a:r>
            <a:endParaRPr lang="fr-FR" sz="4400" b="1" dirty="0">
              <a:solidFill>
                <a:srgbClr val="FFFFFF"/>
              </a:solidFill>
              <a:latin typeface="Calibri" charset="0"/>
            </a:endParaRPr>
          </a:p>
        </p:txBody>
      </p:sp>
      <p:sp>
        <p:nvSpPr>
          <p:cNvPr id="7173" name="Rectangle 4"/>
          <p:cNvSpPr>
            <a:spLocks noChangeArrowheads="1"/>
          </p:cNvSpPr>
          <p:nvPr/>
        </p:nvSpPr>
        <p:spPr bwMode="auto">
          <a:xfrm>
            <a:off x="5715008" y="2571744"/>
            <a:ext cx="2786114" cy="1014209"/>
          </a:xfrm>
          <a:prstGeom prst="rect">
            <a:avLst/>
          </a:prstGeom>
          <a:noFill/>
          <a:ln w="9525">
            <a:noFill/>
            <a:round/>
            <a:headEnd/>
            <a:tailEnd/>
          </a:ln>
        </p:spPr>
        <p:txBody>
          <a:bodyPr wrap="square" lIns="90000" tIns="45000" rIns="90000" bIns="45000">
            <a:spAutoFit/>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sz="2000" b="1" dirty="0" smtClean="0">
                <a:solidFill>
                  <a:srgbClr val="808080"/>
                </a:solidFill>
                <a:latin typeface="Calibri" charset="0"/>
              </a:rPr>
              <a:t>Elaboration d’un </a:t>
            </a:r>
            <a:r>
              <a:rPr lang="fr-FR" sz="2000" b="1" dirty="0" smtClean="0">
                <a:solidFill>
                  <a:srgbClr val="FF0000"/>
                </a:solidFill>
                <a:latin typeface="Calibri" charset="0"/>
              </a:rPr>
              <a:t>plan d’aménagement</a:t>
            </a:r>
            <a:endParaRPr lang="fr-FR" sz="2000" dirty="0">
              <a:solidFill>
                <a:srgbClr val="FF0000"/>
              </a:solidFill>
              <a:latin typeface="Calibri"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endParaRPr lang="fr-FR" sz="2000" dirty="0">
              <a:solidFill>
                <a:srgbClr val="808080"/>
              </a:solidFill>
              <a:latin typeface="Calibri" charset="0"/>
            </a:endParaRPr>
          </a:p>
        </p:txBody>
      </p:sp>
      <p:sp>
        <p:nvSpPr>
          <p:cNvPr id="7174" name="Text Box 5"/>
          <p:cNvSpPr txBox="1">
            <a:spLocks noChangeArrowheads="1"/>
          </p:cNvSpPr>
          <p:nvPr/>
        </p:nvSpPr>
        <p:spPr bwMode="auto">
          <a:xfrm>
            <a:off x="6553200" y="6356350"/>
            <a:ext cx="2133600" cy="365125"/>
          </a:xfrm>
          <a:prstGeom prst="rect">
            <a:avLst/>
          </a:prstGeom>
          <a:noFill/>
          <a:ln w="9525">
            <a:noFill/>
            <a:round/>
            <a:headEnd/>
            <a:tailEnd/>
          </a:ln>
        </p:spPr>
        <p:txBody>
          <a:bodyPr lIns="90000" tIns="45000" rIns="90000" bIns="4500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3B445EF-D9B2-4DB3-AC76-853323A0A4A5}" type="slidenum">
              <a:rPr lang="fr-FR">
                <a:solidFill>
                  <a:srgbClr val="000000"/>
                </a:solidFill>
                <a:latin typeface="Calibri" charset="0"/>
                <a:cs typeface="Arial Unicode MS" charset="0"/>
              </a:rPr>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4</a:t>
            </a:fld>
            <a:endParaRPr lang="fr-FR">
              <a:solidFill>
                <a:srgbClr val="000000"/>
              </a:solidFill>
              <a:latin typeface="Calibri" charset="0"/>
              <a:cs typeface="Arial Unicode MS" charset="0"/>
            </a:endParaRPr>
          </a:p>
        </p:txBody>
      </p:sp>
      <p:sp>
        <p:nvSpPr>
          <p:cNvPr id="7175" name="Rectangle 6"/>
          <p:cNvSpPr>
            <a:spLocks noChangeArrowheads="1"/>
          </p:cNvSpPr>
          <p:nvPr/>
        </p:nvSpPr>
        <p:spPr bwMode="auto">
          <a:xfrm>
            <a:off x="0" y="1500188"/>
            <a:ext cx="9429750" cy="660400"/>
          </a:xfrm>
          <a:prstGeom prst="rect">
            <a:avLst/>
          </a:prstGeom>
          <a:noFill/>
          <a:ln w="9525">
            <a:noFill/>
            <a:round/>
            <a:headEnd/>
            <a:tailEnd/>
          </a:ln>
        </p:spPr>
        <p:txBody>
          <a:bodyPr lIns="90000" tIns="45000" rIns="90000" bIns="45000"/>
          <a:lstStyle/>
          <a:p>
            <a:pPr algn="ctr" hangingPunct="1">
              <a:lnSpc>
                <a:spcPct val="100000"/>
              </a:lnSpc>
              <a:spcBef>
                <a:spcPts val="363"/>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fr-FR" sz="2800" b="1" dirty="0" smtClean="0">
                <a:solidFill>
                  <a:srgbClr val="4F81BD"/>
                </a:solidFill>
                <a:latin typeface="Calibri" charset="0"/>
              </a:rPr>
              <a:t>L ’aménagement urbain </a:t>
            </a:r>
            <a:endParaRPr lang="fr-FR" sz="2800" b="1" dirty="0">
              <a:solidFill>
                <a:srgbClr val="4F81BD"/>
              </a:solidFill>
              <a:latin typeface="Calibri" charset="0"/>
            </a:endParaRPr>
          </a:p>
          <a:p>
            <a:pPr algn="ctr">
              <a:lnSpc>
                <a:spcPct val="100000"/>
              </a:lnSpc>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fr-FR" sz="2800" dirty="0" smtClean="0">
                <a:solidFill>
                  <a:srgbClr val="4F81BD"/>
                </a:solidFill>
                <a:latin typeface="Calibri" charset="0"/>
              </a:rPr>
              <a:t> </a:t>
            </a:r>
            <a:endParaRPr lang="fr-FR" sz="2800" dirty="0">
              <a:solidFill>
                <a:srgbClr val="4F81BD"/>
              </a:solidFill>
              <a:latin typeface="Calibri" charset="0"/>
            </a:endParaRPr>
          </a:p>
        </p:txBody>
      </p:sp>
      <p:pic>
        <p:nvPicPr>
          <p:cNvPr id="17" name="Picture 9" descr="AG00011_"/>
          <p:cNvPicPr>
            <a:picLocks noChangeAspect="1" noChangeArrowheads="1" noCrop="1"/>
          </p:cNvPicPr>
          <p:nvPr/>
        </p:nvPicPr>
        <p:blipFill>
          <a:blip r:embed="rId4" cstate="print"/>
          <a:srcRect/>
          <a:stretch>
            <a:fillRect/>
          </a:stretch>
        </p:blipFill>
        <p:spPr bwMode="auto">
          <a:xfrm>
            <a:off x="214282" y="4572008"/>
            <a:ext cx="1798637" cy="2032000"/>
          </a:xfrm>
          <a:prstGeom prst="rect">
            <a:avLst/>
          </a:prstGeom>
          <a:noFill/>
        </p:spPr>
      </p:pic>
      <p:pic>
        <p:nvPicPr>
          <p:cNvPr id="18" name="Image 17" descr="plan aménagement.jpeg"/>
          <p:cNvPicPr>
            <a:picLocks noChangeAspect="1"/>
          </p:cNvPicPr>
          <p:nvPr/>
        </p:nvPicPr>
        <p:blipFill>
          <a:blip r:embed="rId5" cstate="print"/>
          <a:stretch>
            <a:fillRect/>
          </a:stretch>
        </p:blipFill>
        <p:spPr>
          <a:xfrm>
            <a:off x="1714480" y="2214554"/>
            <a:ext cx="3929090" cy="2781266"/>
          </a:xfrm>
          <a:prstGeom prst="rect">
            <a:avLst/>
          </a:prstGeom>
        </p:spPr>
      </p:pic>
      <p:sp>
        <p:nvSpPr>
          <p:cNvPr id="19" name="Rectangle 4"/>
          <p:cNvSpPr>
            <a:spLocks noChangeArrowheads="1"/>
          </p:cNvSpPr>
          <p:nvPr/>
        </p:nvSpPr>
        <p:spPr bwMode="auto">
          <a:xfrm>
            <a:off x="5715008" y="3929066"/>
            <a:ext cx="2786114" cy="1014209"/>
          </a:xfrm>
          <a:prstGeom prst="rect">
            <a:avLst/>
          </a:prstGeom>
          <a:noFill/>
          <a:ln w="9525">
            <a:noFill/>
            <a:round/>
            <a:headEnd/>
            <a:tailEnd/>
          </a:ln>
        </p:spPr>
        <p:txBody>
          <a:bodyPr wrap="square" lIns="90000" tIns="45000" rIns="90000" bIns="45000">
            <a:spAutoFit/>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sz="2000" b="1" dirty="0" smtClean="0">
                <a:solidFill>
                  <a:srgbClr val="808080"/>
                </a:solidFill>
                <a:latin typeface="Calibri" charset="0"/>
              </a:rPr>
              <a:t>Mise en place d’un prototype de </a:t>
            </a:r>
            <a:r>
              <a:rPr lang="fr-FR" sz="2000" b="1" dirty="0" smtClean="0">
                <a:solidFill>
                  <a:srgbClr val="FF0000"/>
                </a:solidFill>
                <a:latin typeface="Calibri" charset="0"/>
              </a:rPr>
              <a:t>simulateur</a:t>
            </a:r>
            <a:endParaRPr lang="fr-FR" sz="2000" dirty="0">
              <a:solidFill>
                <a:srgbClr val="FF0000"/>
              </a:solidFill>
              <a:latin typeface="Calibri"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endParaRPr lang="fr-FR" sz="2000" dirty="0">
              <a:solidFill>
                <a:srgbClr val="808080"/>
              </a:solidFill>
              <a:latin typeface="Calibri" charset="0"/>
            </a:endParaRPr>
          </a:p>
        </p:txBody>
      </p:sp>
      <p:sp>
        <p:nvSpPr>
          <p:cNvPr id="21" name="Rectangle 4"/>
          <p:cNvSpPr>
            <a:spLocks noChangeArrowheads="1"/>
          </p:cNvSpPr>
          <p:nvPr/>
        </p:nvSpPr>
        <p:spPr bwMode="auto">
          <a:xfrm>
            <a:off x="5715008" y="5286388"/>
            <a:ext cx="2786114" cy="1321985"/>
          </a:xfrm>
          <a:prstGeom prst="rect">
            <a:avLst/>
          </a:prstGeom>
          <a:noFill/>
          <a:ln w="9525">
            <a:noFill/>
            <a:round/>
            <a:headEnd/>
            <a:tailEnd/>
          </a:ln>
        </p:spPr>
        <p:txBody>
          <a:bodyPr wrap="square" lIns="90000" tIns="45000" rIns="90000" bIns="45000">
            <a:spAutoFit/>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sz="2000" b="1" dirty="0" smtClean="0">
                <a:solidFill>
                  <a:srgbClr val="808080"/>
                </a:solidFill>
                <a:latin typeface="Calibri" charset="0"/>
              </a:rPr>
              <a:t>Construction d’un </a:t>
            </a:r>
            <a:r>
              <a:rPr lang="fr-FR" sz="2000" b="1" dirty="0" smtClean="0">
                <a:solidFill>
                  <a:srgbClr val="FF0000"/>
                </a:solidFill>
                <a:latin typeface="Calibri" charset="0"/>
              </a:rPr>
              <a:t>modèle </a:t>
            </a: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endParaRPr lang="fr-FR" sz="2000" dirty="0">
              <a:solidFill>
                <a:srgbClr val="808080"/>
              </a:solidFill>
              <a:latin typeface="Calibri"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endParaRPr lang="fr-FR" sz="2000" dirty="0">
              <a:solidFill>
                <a:srgbClr val="808080"/>
              </a:solidFill>
              <a:latin typeface="Calibri" charset="0"/>
            </a:endParaRPr>
          </a:p>
        </p:txBody>
      </p:sp>
      <p:sp>
        <p:nvSpPr>
          <p:cNvPr id="22" name="Flèche vers le bas 21"/>
          <p:cNvSpPr/>
          <p:nvPr/>
        </p:nvSpPr>
        <p:spPr bwMode="auto">
          <a:xfrm>
            <a:off x="6858016" y="3286124"/>
            <a:ext cx="285752" cy="642942"/>
          </a:xfrm>
          <a:prstGeom prst="downArrow">
            <a:avLst/>
          </a:prstGeom>
          <a:solidFill>
            <a:srgbClr val="66FF33"/>
          </a:solidFill>
          <a:ln w="9525" cap="flat" cmpd="sng" algn="ctr">
            <a:solidFill>
              <a:srgbClr val="66FF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smtClean="0">
              <a:ln>
                <a:noFill/>
              </a:ln>
              <a:solidFill>
                <a:schemeClr val="bg1"/>
              </a:solidFill>
              <a:effectLst/>
              <a:latin typeface="Arial" charset="0"/>
            </a:endParaRPr>
          </a:p>
        </p:txBody>
      </p:sp>
      <p:sp>
        <p:nvSpPr>
          <p:cNvPr id="24" name="Flèche vers le bas 23"/>
          <p:cNvSpPr/>
          <p:nvPr/>
        </p:nvSpPr>
        <p:spPr bwMode="auto">
          <a:xfrm>
            <a:off x="6858016" y="4643446"/>
            <a:ext cx="285752" cy="642942"/>
          </a:xfrm>
          <a:prstGeom prst="downArrow">
            <a:avLst/>
          </a:prstGeom>
          <a:solidFill>
            <a:srgbClr val="66FF33"/>
          </a:solidFill>
          <a:ln w="9525" cap="flat" cmpd="sng" algn="ctr">
            <a:solidFill>
              <a:srgbClr val="66FF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smtClean="0">
              <a:ln>
                <a:noFill/>
              </a:ln>
              <a:solidFill>
                <a:schemeClr val="bg1"/>
              </a:solidFill>
              <a:effectLst/>
              <a:latin typeface="Arial" charset="0"/>
            </a:endParaRPr>
          </a:p>
        </p:txBody>
      </p:sp>
      <p:sp>
        <p:nvSpPr>
          <p:cNvPr id="25" name="Rectangle 4"/>
          <p:cNvSpPr>
            <a:spLocks noChangeArrowheads="1"/>
          </p:cNvSpPr>
          <p:nvPr/>
        </p:nvSpPr>
        <p:spPr bwMode="auto">
          <a:xfrm>
            <a:off x="7000892" y="3357562"/>
            <a:ext cx="1285884" cy="583321"/>
          </a:xfrm>
          <a:prstGeom prst="rect">
            <a:avLst/>
          </a:prstGeom>
          <a:noFill/>
          <a:ln w="9525">
            <a:noFill/>
            <a:round/>
            <a:headEnd/>
            <a:tailEnd/>
          </a:ln>
        </p:spPr>
        <p:txBody>
          <a:bodyPr wrap="square" lIns="90000" tIns="45000" rIns="90000" bIns="45000">
            <a:spAutoFit/>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sz="1600" b="1" dirty="0" smtClean="0">
                <a:solidFill>
                  <a:srgbClr val="808080"/>
                </a:solidFill>
                <a:latin typeface="Calibri" charset="0"/>
              </a:rPr>
              <a:t>nécessite</a:t>
            </a:r>
            <a:endParaRPr lang="fr-FR" sz="1600" dirty="0">
              <a:solidFill>
                <a:srgbClr val="FF0000"/>
              </a:solidFill>
              <a:latin typeface="Calibri"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endParaRPr lang="fr-FR" sz="1600" dirty="0">
              <a:solidFill>
                <a:srgbClr val="808080"/>
              </a:solidFill>
              <a:latin typeface="Calibri" charset="0"/>
            </a:endParaRPr>
          </a:p>
        </p:txBody>
      </p:sp>
      <p:sp>
        <p:nvSpPr>
          <p:cNvPr id="26" name="Rectangle 4"/>
          <p:cNvSpPr>
            <a:spLocks noChangeArrowheads="1"/>
          </p:cNvSpPr>
          <p:nvPr/>
        </p:nvSpPr>
        <p:spPr bwMode="auto">
          <a:xfrm>
            <a:off x="7000892" y="4714884"/>
            <a:ext cx="1285884" cy="583321"/>
          </a:xfrm>
          <a:prstGeom prst="rect">
            <a:avLst/>
          </a:prstGeom>
          <a:noFill/>
          <a:ln w="9525">
            <a:noFill/>
            <a:round/>
            <a:headEnd/>
            <a:tailEnd/>
          </a:ln>
        </p:spPr>
        <p:txBody>
          <a:bodyPr wrap="square" lIns="90000" tIns="45000" rIns="90000" bIns="45000">
            <a:spAutoFit/>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sz="1600" b="1" dirty="0" smtClean="0">
                <a:solidFill>
                  <a:srgbClr val="808080"/>
                </a:solidFill>
                <a:latin typeface="Calibri" charset="0"/>
              </a:rPr>
              <a:t>nécessite</a:t>
            </a:r>
            <a:endParaRPr lang="fr-FR" sz="1600" dirty="0">
              <a:solidFill>
                <a:srgbClr val="FF0000"/>
              </a:solidFill>
              <a:latin typeface="Calibri"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endParaRPr lang="fr-FR" sz="1600" dirty="0">
              <a:solidFill>
                <a:srgbClr val="808080"/>
              </a:solidFill>
              <a:latin typeface="Calibri" charset="0"/>
            </a:endParaRP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1"/>
          <p:cNvSpPr>
            <a:spLocks noChangeShapeType="1"/>
          </p:cNvSpPr>
          <p:nvPr/>
        </p:nvSpPr>
        <p:spPr bwMode="auto">
          <a:xfrm>
            <a:off x="5572125" y="1309688"/>
            <a:ext cx="1285875" cy="1587"/>
          </a:xfrm>
          <a:prstGeom prst="line">
            <a:avLst/>
          </a:prstGeom>
          <a:noFill/>
          <a:ln w="25560">
            <a:solidFill>
              <a:srgbClr val="F79646"/>
            </a:solidFill>
            <a:prstDash val="dash"/>
            <a:round/>
            <a:headEnd type="triangle" w="med" len="med"/>
            <a:tailEnd type="triangle" w="med" len="med"/>
          </a:ln>
        </p:spPr>
        <p:txBody>
          <a:bodyPr/>
          <a:lstStyle/>
          <a:p>
            <a:endParaRPr lang="fr-FR"/>
          </a:p>
        </p:txBody>
      </p:sp>
      <p:pic>
        <p:nvPicPr>
          <p:cNvPr id="8195" name="Picture 2"/>
          <p:cNvPicPr>
            <a:picLocks noChangeAspect="1" noChangeArrowheads="1"/>
          </p:cNvPicPr>
          <p:nvPr/>
        </p:nvPicPr>
        <p:blipFill>
          <a:blip r:embed="rId3" cstate="print"/>
          <a:srcRect/>
          <a:stretch>
            <a:fillRect/>
          </a:stretch>
        </p:blipFill>
        <p:spPr bwMode="auto">
          <a:xfrm>
            <a:off x="0" y="0"/>
            <a:ext cx="9144000" cy="1357313"/>
          </a:xfrm>
          <a:prstGeom prst="rect">
            <a:avLst/>
          </a:prstGeom>
          <a:noFill/>
          <a:ln w="9525">
            <a:noFill/>
            <a:round/>
            <a:headEnd/>
            <a:tailEnd/>
          </a:ln>
        </p:spPr>
      </p:pic>
      <p:sp>
        <p:nvSpPr>
          <p:cNvPr id="8198" name="Text Box 5"/>
          <p:cNvSpPr txBox="1">
            <a:spLocks noChangeArrowheads="1"/>
          </p:cNvSpPr>
          <p:nvPr/>
        </p:nvSpPr>
        <p:spPr bwMode="auto">
          <a:xfrm>
            <a:off x="6553200" y="6356350"/>
            <a:ext cx="2133600" cy="365125"/>
          </a:xfrm>
          <a:prstGeom prst="rect">
            <a:avLst/>
          </a:prstGeom>
          <a:noFill/>
          <a:ln w="9525">
            <a:noFill/>
            <a:round/>
            <a:headEnd/>
            <a:tailEnd/>
          </a:ln>
        </p:spPr>
        <p:txBody>
          <a:bodyPr lIns="90000" tIns="45000" rIns="90000" bIns="4500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DF544AC6-3209-4F5A-88F1-8AB2FD52237A}" type="slidenum">
              <a:rPr lang="fr-FR">
                <a:solidFill>
                  <a:srgbClr val="000000"/>
                </a:solidFill>
                <a:latin typeface="Calibri" charset="0"/>
                <a:cs typeface="Arial Unicode MS" charset="0"/>
              </a:rPr>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5</a:t>
            </a:fld>
            <a:endParaRPr lang="fr-FR">
              <a:solidFill>
                <a:srgbClr val="000000"/>
              </a:solidFill>
              <a:latin typeface="Calibri" charset="0"/>
              <a:cs typeface="Arial Unicode MS" charset="0"/>
            </a:endParaRPr>
          </a:p>
        </p:txBody>
      </p:sp>
      <p:sp>
        <p:nvSpPr>
          <p:cNvPr id="8199" name="Rectangle 6"/>
          <p:cNvSpPr>
            <a:spLocks noChangeArrowheads="1"/>
          </p:cNvSpPr>
          <p:nvPr/>
        </p:nvSpPr>
        <p:spPr bwMode="auto">
          <a:xfrm>
            <a:off x="-540568" y="2348880"/>
            <a:ext cx="5904656" cy="1008112"/>
          </a:xfrm>
          <a:prstGeom prst="rect">
            <a:avLst/>
          </a:prstGeom>
          <a:noFill/>
          <a:ln w="9525">
            <a:noFill/>
            <a:round/>
            <a:headEnd/>
            <a:tailEnd/>
          </a:ln>
        </p:spPr>
        <p:txBody>
          <a:bodyPr lIns="90000" tIns="45000" rIns="90000" bIns="45000"/>
          <a:lstStyle/>
          <a:p>
            <a:pPr algn="ctr" hangingPunct="1">
              <a:lnSpc>
                <a:spcPct val="100000"/>
              </a:lnSpc>
              <a:spcBef>
                <a:spcPts val="363"/>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fr-FR" b="1" dirty="0" smtClean="0">
                <a:solidFill>
                  <a:srgbClr val="4F81BD"/>
                </a:solidFill>
                <a:latin typeface="Calibri" charset="0"/>
              </a:rPr>
              <a:t>Les modèles à base d’équations différentielles </a:t>
            </a:r>
            <a:endParaRPr lang="fr-FR" b="1" dirty="0">
              <a:solidFill>
                <a:srgbClr val="4F81BD"/>
              </a:solidFill>
              <a:latin typeface="Calibri" charset="0"/>
            </a:endParaRPr>
          </a:p>
          <a:p>
            <a:pPr algn="ctr">
              <a:lnSpc>
                <a:spcPct val="100000"/>
              </a:lnSpc>
              <a:buClrTx/>
              <a:buSz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fr-FR" dirty="0" smtClean="0">
                <a:solidFill>
                  <a:srgbClr val="4F81BD"/>
                </a:solidFill>
                <a:latin typeface="Calibri" charset="0"/>
              </a:rPr>
              <a:t> [Gué&amp;</a:t>
            </a:r>
            <a:r>
              <a:rPr lang="fr-FR" dirty="0" err="1" smtClean="0">
                <a:solidFill>
                  <a:srgbClr val="4F81BD"/>
                </a:solidFill>
                <a:latin typeface="Calibri" charset="0"/>
              </a:rPr>
              <a:t>alt</a:t>
            </a:r>
            <a:r>
              <a:rPr lang="fr-FR" dirty="0" smtClean="0">
                <a:solidFill>
                  <a:srgbClr val="4F81BD"/>
                </a:solidFill>
                <a:latin typeface="Calibri" charset="0"/>
              </a:rPr>
              <a:t>, 1996]</a:t>
            </a:r>
          </a:p>
          <a:p>
            <a:pPr algn="ctr">
              <a:lnSpc>
                <a:spcPct val="100000"/>
              </a:lnSpc>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fr-FR" dirty="0" smtClean="0">
                <a:solidFill>
                  <a:srgbClr val="4F81BD"/>
                </a:solidFill>
                <a:latin typeface="Calibri" charset="0"/>
              </a:rPr>
              <a:t> </a:t>
            </a:r>
            <a:endParaRPr lang="fr-FR" dirty="0">
              <a:solidFill>
                <a:srgbClr val="4F81BD"/>
              </a:solidFill>
              <a:latin typeface="Calibri" charset="0"/>
            </a:endParaRPr>
          </a:p>
        </p:txBody>
      </p:sp>
      <p:sp>
        <p:nvSpPr>
          <p:cNvPr id="8204" name="ZoneTexte 12"/>
          <p:cNvSpPr txBox="1">
            <a:spLocks noChangeArrowheads="1"/>
          </p:cNvSpPr>
          <p:nvPr/>
        </p:nvSpPr>
        <p:spPr bwMode="auto">
          <a:xfrm>
            <a:off x="3347864" y="2708920"/>
            <a:ext cx="5616624" cy="865237"/>
          </a:xfrm>
          <a:prstGeom prst="rect">
            <a:avLst/>
          </a:prstGeom>
          <a:noFill/>
          <a:ln w="9525">
            <a:noFill/>
            <a:miter lim="800000"/>
            <a:headEnd/>
            <a:tailEnd/>
          </a:ln>
        </p:spPr>
        <p:txBody>
          <a:bodyPr wrap="square">
            <a:spAutoFit/>
          </a:bodyPr>
          <a:lstStyle/>
          <a:p>
            <a:r>
              <a:rPr lang="fr-FR" dirty="0" smtClean="0">
                <a:solidFill>
                  <a:schemeClr val="tx1">
                    <a:lumMod val="85000"/>
                    <a:lumOff val="15000"/>
                  </a:schemeClr>
                </a:solidFill>
                <a:latin typeface="Calibri" charset="0"/>
              </a:rPr>
              <a:t>Evaluer les rôles et </a:t>
            </a:r>
            <a:r>
              <a:rPr lang="fr-FR" b="1" dirty="0" smtClean="0">
                <a:solidFill>
                  <a:srgbClr val="FF0000"/>
                </a:solidFill>
                <a:latin typeface="+mj-lt"/>
              </a:rPr>
              <a:t>les effets </a:t>
            </a:r>
            <a:r>
              <a:rPr lang="fr-FR" dirty="0" smtClean="0">
                <a:solidFill>
                  <a:schemeClr val="tx1">
                    <a:lumMod val="85000"/>
                    <a:lumOff val="15000"/>
                  </a:schemeClr>
                </a:solidFill>
                <a:latin typeface="Calibri" charset="0"/>
              </a:rPr>
              <a:t>des différents</a:t>
            </a:r>
            <a:r>
              <a:rPr lang="fr-FR" dirty="0" smtClean="0">
                <a:solidFill>
                  <a:srgbClr val="808080"/>
                </a:solidFill>
                <a:latin typeface="Calibri" charset="0"/>
              </a:rPr>
              <a:t> </a:t>
            </a:r>
            <a:r>
              <a:rPr lang="fr-FR" b="1" dirty="0" smtClean="0">
                <a:solidFill>
                  <a:srgbClr val="FF0000"/>
                </a:solidFill>
                <a:latin typeface="+mj-lt"/>
              </a:rPr>
              <a:t>mécanismes</a:t>
            </a:r>
            <a:r>
              <a:rPr lang="fr-FR" dirty="0" smtClean="0">
                <a:solidFill>
                  <a:srgbClr val="808080"/>
                </a:solidFill>
                <a:latin typeface="Calibri" charset="0"/>
              </a:rPr>
              <a:t> </a:t>
            </a:r>
            <a:r>
              <a:rPr lang="fr-FR" dirty="0" smtClean="0">
                <a:solidFill>
                  <a:schemeClr val="tx1">
                    <a:lumMod val="85000"/>
                    <a:lumOff val="15000"/>
                  </a:schemeClr>
                </a:solidFill>
                <a:latin typeface="Calibri" charset="0"/>
              </a:rPr>
              <a:t>introduits dans</a:t>
            </a:r>
            <a:r>
              <a:rPr lang="fr-FR" dirty="0" smtClean="0">
                <a:solidFill>
                  <a:srgbClr val="808080"/>
                </a:solidFill>
                <a:latin typeface="Calibri" charset="0"/>
              </a:rPr>
              <a:t> </a:t>
            </a:r>
            <a:r>
              <a:rPr lang="fr-FR" b="1" dirty="0" smtClean="0">
                <a:solidFill>
                  <a:srgbClr val="FF0000"/>
                </a:solidFill>
                <a:latin typeface="+mj-lt"/>
              </a:rPr>
              <a:t>l’équation de changement </a:t>
            </a:r>
            <a:r>
              <a:rPr lang="fr-FR" dirty="0" smtClean="0">
                <a:solidFill>
                  <a:schemeClr val="tx1">
                    <a:lumMod val="85000"/>
                    <a:lumOff val="15000"/>
                  </a:schemeClr>
                </a:solidFill>
                <a:latin typeface="Calibri" charset="0"/>
              </a:rPr>
              <a:t>de l’organisation spatiale</a:t>
            </a:r>
            <a:endParaRPr lang="fr-FR" b="1" dirty="0">
              <a:solidFill>
                <a:schemeClr val="tx1">
                  <a:lumMod val="85000"/>
                  <a:lumOff val="15000"/>
                </a:schemeClr>
              </a:solidFill>
              <a:latin typeface="+mj-lt"/>
            </a:endParaRPr>
          </a:p>
        </p:txBody>
      </p:sp>
      <p:cxnSp>
        <p:nvCxnSpPr>
          <p:cNvPr id="17" name="Connecteur droit 16"/>
          <p:cNvCxnSpPr/>
          <p:nvPr/>
        </p:nvCxnSpPr>
        <p:spPr bwMode="auto">
          <a:xfrm rot="5400000">
            <a:off x="3000364" y="5286388"/>
            <a:ext cx="2572562" cy="794"/>
          </a:xfrm>
          <a:prstGeom prst="line">
            <a:avLst/>
          </a:prstGeom>
          <a:solidFill>
            <a:srgbClr val="00B8FF"/>
          </a:solidFill>
          <a:ln w="25400" cap="flat" cmpd="sng" algn="ctr">
            <a:solidFill>
              <a:srgbClr val="66FF33"/>
            </a:solidFill>
            <a:prstDash val="solid"/>
            <a:round/>
            <a:headEnd type="none" w="med" len="med"/>
            <a:tailEnd type="none" w="med" len="med"/>
          </a:ln>
          <a:effectLst/>
        </p:spPr>
      </p:cxnSp>
      <p:cxnSp>
        <p:nvCxnSpPr>
          <p:cNvPr id="19" name="Connecteur droit 18"/>
          <p:cNvCxnSpPr/>
          <p:nvPr/>
        </p:nvCxnSpPr>
        <p:spPr bwMode="auto">
          <a:xfrm rot="10800000">
            <a:off x="357158" y="3927477"/>
            <a:ext cx="8429684" cy="1588"/>
          </a:xfrm>
          <a:prstGeom prst="line">
            <a:avLst/>
          </a:prstGeom>
          <a:solidFill>
            <a:srgbClr val="00B8FF"/>
          </a:solidFill>
          <a:ln w="25400" cap="flat" cmpd="sng" algn="ctr">
            <a:solidFill>
              <a:srgbClr val="66FF33"/>
            </a:solidFill>
            <a:prstDash val="solid"/>
            <a:round/>
            <a:headEnd type="none" w="med" len="med"/>
            <a:tailEnd type="none" w="med" len="med"/>
          </a:ln>
          <a:effectLst/>
        </p:spPr>
      </p:cxnSp>
      <p:sp>
        <p:nvSpPr>
          <p:cNvPr id="23" name="ZoneTexte 22"/>
          <p:cNvSpPr txBox="1"/>
          <p:nvPr/>
        </p:nvSpPr>
        <p:spPr>
          <a:xfrm>
            <a:off x="2915816" y="4429132"/>
            <a:ext cx="2857520" cy="607602"/>
          </a:xfrm>
          <a:prstGeom prst="rect">
            <a:avLst/>
          </a:prstGeom>
          <a:noFill/>
        </p:spPr>
        <p:txBody>
          <a:bodyPr wrap="square" rtlCol="0">
            <a:spAutoFit/>
          </a:bodyPr>
          <a:lstStyle/>
          <a:p>
            <a:pPr algn="ctr"/>
            <a:r>
              <a:rPr lang="fr-FR" b="1" dirty="0" smtClean="0">
                <a:solidFill>
                  <a:srgbClr val="0070C0"/>
                </a:solidFill>
              </a:rPr>
              <a:t>Modèles urbains dynamiques</a:t>
            </a:r>
            <a:endParaRPr lang="fr-FR" b="1" dirty="0">
              <a:solidFill>
                <a:srgbClr val="0070C0"/>
              </a:solidFill>
            </a:endParaRPr>
          </a:p>
        </p:txBody>
      </p:sp>
      <p:sp>
        <p:nvSpPr>
          <p:cNvPr id="29" name="Rectangle 6"/>
          <p:cNvSpPr>
            <a:spLocks noChangeArrowheads="1"/>
          </p:cNvSpPr>
          <p:nvPr/>
        </p:nvSpPr>
        <p:spPr bwMode="auto">
          <a:xfrm>
            <a:off x="214282" y="3992736"/>
            <a:ext cx="3071834" cy="660400"/>
          </a:xfrm>
          <a:prstGeom prst="rect">
            <a:avLst/>
          </a:prstGeom>
          <a:noFill/>
          <a:ln w="9525">
            <a:noFill/>
            <a:round/>
            <a:headEnd/>
            <a:tailEnd/>
          </a:ln>
        </p:spPr>
        <p:txBody>
          <a:bodyPr lIns="90000" tIns="45000" rIns="90000" bIns="45000"/>
          <a:lstStyle/>
          <a:p>
            <a:pPr algn="ctr" hangingPunct="1">
              <a:lnSpc>
                <a:spcPct val="100000"/>
              </a:lnSpc>
              <a:spcBef>
                <a:spcPts val="363"/>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fr-FR" b="1" dirty="0" smtClean="0">
                <a:solidFill>
                  <a:srgbClr val="4F81BD"/>
                </a:solidFill>
                <a:latin typeface="Calibri" charset="0"/>
              </a:rPr>
              <a:t>Les modèles formalisés avec des automates cellulaires </a:t>
            </a:r>
          </a:p>
          <a:p>
            <a:pPr algn="ctr">
              <a:lnSpc>
                <a:spcPct val="100000"/>
              </a:lnSpc>
              <a:buClrTx/>
              <a:buSz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fr-FR" dirty="0" smtClean="0">
                <a:solidFill>
                  <a:srgbClr val="4F81BD"/>
                </a:solidFill>
                <a:latin typeface="Calibri" charset="0"/>
              </a:rPr>
              <a:t> [Gué&amp;</a:t>
            </a:r>
            <a:r>
              <a:rPr lang="fr-FR" dirty="0" err="1" smtClean="0">
                <a:solidFill>
                  <a:srgbClr val="4F81BD"/>
                </a:solidFill>
                <a:latin typeface="Calibri" charset="0"/>
              </a:rPr>
              <a:t>alt</a:t>
            </a:r>
            <a:r>
              <a:rPr lang="fr-FR" dirty="0" smtClean="0">
                <a:solidFill>
                  <a:srgbClr val="4F81BD"/>
                </a:solidFill>
                <a:latin typeface="Calibri" charset="0"/>
              </a:rPr>
              <a:t>, 1996]</a:t>
            </a:r>
          </a:p>
          <a:p>
            <a:pPr marL="450850" indent="-450850">
              <a:lnSpc>
                <a:spcPct val="100000"/>
              </a:lnSpc>
              <a:buSzPct val="45000"/>
              <a:buFont typeface="Wingdings" charset="2"/>
              <a:buNone/>
              <a:tabLst>
                <a:tab pos="900113"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FR" dirty="0">
              <a:solidFill>
                <a:srgbClr val="4F81BD"/>
              </a:solidFill>
              <a:latin typeface="Calibri" charset="0"/>
            </a:endParaRPr>
          </a:p>
          <a:p>
            <a:pPr marL="450850" indent="-88900">
              <a:lnSpc>
                <a:spcPct val="100000"/>
              </a:lnSpc>
              <a:buSzPct val="45000"/>
              <a:buFont typeface="Wingdings" charset="2"/>
              <a:buNone/>
              <a:tabLst>
                <a:tab pos="900113" algn="l"/>
                <a:tab pos="1447800" algn="l"/>
                <a:tab pos="2171700" algn="l"/>
                <a:tab pos="2895600" algn="l"/>
                <a:tab pos="3619500" algn="l"/>
                <a:tab pos="4343400" algn="l"/>
                <a:tab pos="5067300" algn="l"/>
                <a:tab pos="5791200" algn="l"/>
                <a:tab pos="6515100" algn="l"/>
                <a:tab pos="7239000" algn="l"/>
                <a:tab pos="7962900" algn="l"/>
                <a:tab pos="8686800" algn="l"/>
              </a:tabLst>
            </a:pPr>
            <a:r>
              <a:rPr lang="fr-FR" b="1" dirty="0">
                <a:solidFill>
                  <a:srgbClr val="4F81BD"/>
                </a:solidFill>
                <a:latin typeface="Calibri" charset="0"/>
              </a:rPr>
              <a:t> </a:t>
            </a:r>
          </a:p>
        </p:txBody>
      </p:sp>
      <p:sp>
        <p:nvSpPr>
          <p:cNvPr id="30" name="Rectangle 29"/>
          <p:cNvSpPr/>
          <p:nvPr/>
        </p:nvSpPr>
        <p:spPr>
          <a:xfrm>
            <a:off x="5572132" y="3929066"/>
            <a:ext cx="2643206" cy="1200329"/>
          </a:xfrm>
          <a:prstGeom prst="rect">
            <a:avLst/>
          </a:prstGeom>
        </p:spPr>
        <p:txBody>
          <a:bodyPr wrap="square">
            <a:spAutoFit/>
          </a:bodyPr>
          <a:lstStyle/>
          <a:p>
            <a:pPr algn="ctr" hangingPunct="1">
              <a:lnSpc>
                <a:spcPct val="100000"/>
              </a:lnSpc>
              <a:spcBef>
                <a:spcPts val="363"/>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fr-FR" b="1" dirty="0" smtClean="0">
                <a:solidFill>
                  <a:srgbClr val="4F81BD"/>
                </a:solidFill>
                <a:latin typeface="Calibri" charset="0"/>
              </a:rPr>
              <a:t>Les modèles des systèmes multi-agents </a:t>
            </a:r>
          </a:p>
          <a:p>
            <a:pPr algn="ctr">
              <a:lnSpc>
                <a:spcPct val="100000"/>
              </a:lnSpc>
              <a:buClrTx/>
              <a:buSz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fr-FR" dirty="0" smtClean="0">
                <a:solidFill>
                  <a:srgbClr val="4F81BD"/>
                </a:solidFill>
                <a:latin typeface="Calibri" charset="0"/>
              </a:rPr>
              <a:t> [Gué&amp;</a:t>
            </a:r>
            <a:r>
              <a:rPr lang="fr-FR" dirty="0" err="1" smtClean="0">
                <a:solidFill>
                  <a:srgbClr val="4F81BD"/>
                </a:solidFill>
                <a:latin typeface="Calibri" charset="0"/>
              </a:rPr>
              <a:t>alt</a:t>
            </a:r>
            <a:r>
              <a:rPr lang="fr-FR" dirty="0" smtClean="0">
                <a:solidFill>
                  <a:srgbClr val="4F81BD"/>
                </a:solidFill>
                <a:latin typeface="Calibri" charset="0"/>
              </a:rPr>
              <a:t>, 1996]</a:t>
            </a:r>
          </a:p>
          <a:p>
            <a:pPr marL="450850" indent="-88900" algn="ctr">
              <a:lnSpc>
                <a:spcPct val="100000"/>
              </a:lnSpc>
              <a:buClrTx/>
              <a:buSzTx/>
              <a:buFontTx/>
              <a:buNone/>
              <a:tabLst>
                <a:tab pos="900113"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FR" dirty="0">
              <a:solidFill>
                <a:srgbClr val="4F81BD"/>
              </a:solidFill>
              <a:latin typeface="Calibri" charset="0"/>
            </a:endParaRPr>
          </a:p>
        </p:txBody>
      </p:sp>
      <p:sp>
        <p:nvSpPr>
          <p:cNvPr id="31" name="Rectangle 3"/>
          <p:cNvSpPr>
            <a:spLocks noChangeArrowheads="1"/>
          </p:cNvSpPr>
          <p:nvPr/>
        </p:nvSpPr>
        <p:spPr bwMode="auto">
          <a:xfrm>
            <a:off x="642910" y="404664"/>
            <a:ext cx="7772400" cy="571481"/>
          </a:xfrm>
          <a:prstGeom prst="rect">
            <a:avLst/>
          </a:prstGeom>
          <a:noFill/>
          <a:ln w="9525">
            <a:noFill/>
            <a:round/>
            <a:headEnd/>
            <a:tailEnd/>
          </a:ln>
        </p:spPr>
        <p:txBody>
          <a:bodyPr anchor="ctr"/>
          <a:lstStyle/>
          <a:p>
            <a:pPr algn="ctr">
              <a:lnSpc>
                <a:spcPct val="100000"/>
              </a:lnSpc>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4400" b="1" dirty="0" smtClean="0">
                <a:solidFill>
                  <a:srgbClr val="FFFFFF"/>
                </a:solidFill>
                <a:latin typeface="Calibri" charset="0"/>
              </a:rPr>
              <a:t>La modélisation des dynamiques urbaines</a:t>
            </a:r>
            <a:endParaRPr lang="fr-FR" sz="4400" b="1" dirty="0">
              <a:solidFill>
                <a:srgbClr val="FFFFFF"/>
              </a:solidFill>
              <a:latin typeface="Calibri" charset="0"/>
            </a:endParaRPr>
          </a:p>
        </p:txBody>
      </p:sp>
      <p:sp>
        <p:nvSpPr>
          <p:cNvPr id="45" name="Rectangle 44"/>
          <p:cNvSpPr/>
          <p:nvPr/>
        </p:nvSpPr>
        <p:spPr>
          <a:xfrm>
            <a:off x="5724128" y="4941168"/>
            <a:ext cx="3168352" cy="1551963"/>
          </a:xfrm>
          <a:prstGeom prst="rect">
            <a:avLst/>
          </a:prstGeom>
        </p:spPr>
        <p:txBody>
          <a:bodyPr wrap="square">
            <a:spAutoFit/>
          </a:bodyPr>
          <a:lstStyle/>
          <a:p>
            <a:pPr>
              <a:buClr>
                <a:srgbClr val="66FF33"/>
              </a:buClr>
              <a:buFont typeface="Wingdings" pitchFamily="2" charset="2"/>
              <a:buChar char="§"/>
            </a:pPr>
            <a:r>
              <a:rPr lang="fr-FR" sz="1700" b="1" dirty="0" smtClean="0">
                <a:solidFill>
                  <a:srgbClr val="FF0000"/>
                </a:solidFill>
                <a:latin typeface="Calibri" charset="0"/>
              </a:rPr>
              <a:t>  </a:t>
            </a:r>
            <a:r>
              <a:rPr lang="fr-FR" sz="1700" dirty="0" smtClean="0">
                <a:solidFill>
                  <a:schemeClr val="tx1">
                    <a:lumMod val="85000"/>
                    <a:lumOff val="15000"/>
                  </a:schemeClr>
                </a:solidFill>
                <a:latin typeface="Calibri" charset="0"/>
                <a:cs typeface="Times New Roman" pitchFamily="16" charset="0"/>
              </a:rPr>
              <a:t>Chaque agent</a:t>
            </a:r>
            <a:r>
              <a:rPr lang="fr-FR" sz="1700" dirty="0" smtClean="0">
                <a:solidFill>
                  <a:srgbClr val="808080"/>
                </a:solidFill>
                <a:latin typeface="Calibri" charset="0"/>
                <a:cs typeface="Times New Roman" pitchFamily="16" charset="0"/>
              </a:rPr>
              <a:t> </a:t>
            </a:r>
            <a:r>
              <a:rPr lang="fr-FR" sz="1700" b="1" dirty="0" smtClean="0">
                <a:solidFill>
                  <a:srgbClr val="FF0000"/>
                </a:solidFill>
                <a:latin typeface="Calibri" charset="0"/>
              </a:rPr>
              <a:t>interagit </a:t>
            </a:r>
            <a:r>
              <a:rPr lang="fr-FR" sz="1700" dirty="0" smtClean="0">
                <a:solidFill>
                  <a:schemeClr val="tx1">
                    <a:lumMod val="85000"/>
                    <a:lumOff val="15000"/>
                  </a:schemeClr>
                </a:solidFill>
                <a:latin typeface="Calibri" charset="0"/>
                <a:cs typeface="Times New Roman" pitchFamily="16" charset="0"/>
              </a:rPr>
              <a:t>avec les</a:t>
            </a:r>
            <a:r>
              <a:rPr lang="fr-FR" sz="1700" dirty="0" smtClean="0">
                <a:solidFill>
                  <a:srgbClr val="808080"/>
                </a:solidFill>
                <a:latin typeface="Calibri" charset="0"/>
                <a:cs typeface="Times New Roman" pitchFamily="16" charset="0"/>
              </a:rPr>
              <a:t> </a:t>
            </a:r>
            <a:r>
              <a:rPr lang="fr-FR" sz="1700" b="1" dirty="0" smtClean="0">
                <a:solidFill>
                  <a:srgbClr val="FF0000"/>
                </a:solidFill>
                <a:latin typeface="Calibri" charset="0"/>
              </a:rPr>
              <a:t>autres agents </a:t>
            </a:r>
            <a:r>
              <a:rPr lang="fr-FR" sz="1700" dirty="0" smtClean="0">
                <a:solidFill>
                  <a:schemeClr val="tx1">
                    <a:lumMod val="85000"/>
                    <a:lumOff val="15000"/>
                  </a:schemeClr>
                </a:solidFill>
                <a:latin typeface="Calibri" charset="0"/>
                <a:cs typeface="Times New Roman" pitchFamily="16" charset="0"/>
              </a:rPr>
              <a:t>et  avec son </a:t>
            </a:r>
            <a:r>
              <a:rPr lang="fr-FR" sz="1700" b="1" dirty="0" smtClean="0">
                <a:solidFill>
                  <a:srgbClr val="FF0000"/>
                </a:solidFill>
                <a:latin typeface="Calibri" charset="0"/>
              </a:rPr>
              <a:t>environnement </a:t>
            </a:r>
          </a:p>
          <a:p>
            <a:pPr>
              <a:buClr>
                <a:srgbClr val="66FF33"/>
              </a:buClr>
              <a:buFont typeface="Wingdings" pitchFamily="2" charset="2"/>
              <a:buChar char="§"/>
            </a:pPr>
            <a:r>
              <a:rPr lang="fr-FR" sz="1700" b="1" dirty="0" smtClean="0">
                <a:solidFill>
                  <a:srgbClr val="FF0000"/>
                </a:solidFill>
                <a:latin typeface="Calibri" charset="0"/>
              </a:rPr>
              <a:t> </a:t>
            </a:r>
            <a:r>
              <a:rPr lang="fr-FR" sz="1700" dirty="0" smtClean="0">
                <a:solidFill>
                  <a:schemeClr val="tx1">
                    <a:lumMod val="85000"/>
                    <a:lumOff val="15000"/>
                  </a:schemeClr>
                </a:solidFill>
                <a:latin typeface="Calibri" charset="0"/>
                <a:cs typeface="Times New Roman" pitchFamily="16" charset="0"/>
              </a:rPr>
              <a:t>Bien adaptés à la modélisation de</a:t>
            </a:r>
            <a:r>
              <a:rPr lang="fr-FR" sz="1700" dirty="0" smtClean="0">
                <a:solidFill>
                  <a:srgbClr val="808080"/>
                </a:solidFill>
                <a:latin typeface="Calibri" charset="0"/>
                <a:cs typeface="Times New Roman" pitchFamily="16" charset="0"/>
              </a:rPr>
              <a:t> </a:t>
            </a:r>
            <a:r>
              <a:rPr lang="fr-FR" sz="1700" b="1" dirty="0" smtClean="0">
                <a:solidFill>
                  <a:srgbClr val="FF0000"/>
                </a:solidFill>
                <a:latin typeface="Calibri" charset="0"/>
              </a:rPr>
              <a:t>l’émergence </a:t>
            </a:r>
            <a:r>
              <a:rPr lang="fr-FR" sz="1700" dirty="0" smtClean="0">
                <a:solidFill>
                  <a:schemeClr val="tx1">
                    <a:lumMod val="85000"/>
                    <a:lumOff val="15000"/>
                  </a:schemeClr>
                </a:solidFill>
                <a:latin typeface="Calibri" charset="0"/>
                <a:cs typeface="Times New Roman" pitchFamily="16" charset="0"/>
              </a:rPr>
              <a:t>de nouvelles </a:t>
            </a:r>
            <a:r>
              <a:rPr lang="fr-FR" sz="1700" b="1" dirty="0" smtClean="0">
                <a:solidFill>
                  <a:srgbClr val="FF0000"/>
                </a:solidFill>
                <a:latin typeface="Calibri" charset="0"/>
              </a:rPr>
              <a:t>structures spatiales</a:t>
            </a:r>
          </a:p>
        </p:txBody>
      </p:sp>
      <p:sp>
        <p:nvSpPr>
          <p:cNvPr id="32" name="Rectangle 6"/>
          <p:cNvSpPr>
            <a:spLocks noChangeArrowheads="1"/>
          </p:cNvSpPr>
          <p:nvPr/>
        </p:nvSpPr>
        <p:spPr bwMode="auto">
          <a:xfrm>
            <a:off x="2339752" y="1412776"/>
            <a:ext cx="5292080" cy="936104"/>
          </a:xfrm>
          <a:prstGeom prst="rect">
            <a:avLst/>
          </a:prstGeom>
          <a:noFill/>
          <a:ln w="9525">
            <a:noFill/>
            <a:round/>
            <a:headEnd/>
            <a:tailEnd/>
          </a:ln>
          <a:effectLst/>
        </p:spPr>
        <p:txBody>
          <a:bodyPr lIns="90000" tIns="45000" rIns="90000" bIns="45000"/>
          <a:lstStyle/>
          <a:p>
            <a:pPr algn="ctr" hangingPunct="1">
              <a:lnSpc>
                <a:spcPct val="100000"/>
              </a:lnSpc>
              <a:spcBef>
                <a:spcPts val="363"/>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fr-FR" sz="2800" b="1" dirty="0" smtClean="0">
                <a:solidFill>
                  <a:srgbClr val="4F81BD"/>
                </a:solidFill>
                <a:latin typeface="Calibri" charset="0"/>
                <a:ea typeface="SimSun" charset="0"/>
                <a:cs typeface="SimSun" charset="0"/>
              </a:rPr>
              <a:t>Méthodes et approches utilisées</a:t>
            </a:r>
          </a:p>
          <a:p>
            <a:pPr algn="ctr" hangingPunct="1">
              <a:lnSpc>
                <a:spcPct val="100000"/>
              </a:lnSpc>
              <a:spcBef>
                <a:spcPts val="363"/>
              </a:spcBef>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fr-FR" sz="2800" dirty="0" smtClean="0">
                <a:solidFill>
                  <a:srgbClr val="4F81BD"/>
                </a:solidFill>
                <a:latin typeface="Calibri" charset="0"/>
                <a:ea typeface="SimSun" charset="0"/>
                <a:cs typeface="SimSun" charset="0"/>
              </a:rPr>
              <a:t>[Gué&amp;</a:t>
            </a:r>
            <a:r>
              <a:rPr lang="fr-FR" sz="2800" dirty="0" err="1" smtClean="0">
                <a:solidFill>
                  <a:srgbClr val="4F81BD"/>
                </a:solidFill>
                <a:latin typeface="Calibri" charset="0"/>
                <a:ea typeface="SimSun" charset="0"/>
                <a:cs typeface="SimSun" charset="0"/>
              </a:rPr>
              <a:t>alt</a:t>
            </a:r>
            <a:r>
              <a:rPr lang="fr-FR" sz="2800" dirty="0" smtClean="0">
                <a:solidFill>
                  <a:srgbClr val="4F81BD"/>
                </a:solidFill>
                <a:latin typeface="Calibri" charset="0"/>
                <a:ea typeface="SimSun" charset="0"/>
                <a:cs typeface="SimSun" charset="0"/>
              </a:rPr>
              <a:t>, 1996]</a:t>
            </a:r>
          </a:p>
          <a:p>
            <a:pPr algn="ctr" hangingPunct="1">
              <a:lnSpc>
                <a:spcPct val="100000"/>
              </a:lnSpc>
              <a:spcBef>
                <a:spcPts val="363"/>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fr-FR" sz="2800" b="1" dirty="0" smtClean="0">
                <a:solidFill>
                  <a:srgbClr val="4F81BD"/>
                </a:solidFill>
                <a:latin typeface="Calibri" charset="0"/>
                <a:ea typeface="SimSun" charset="0"/>
                <a:cs typeface="SimSun" charset="0"/>
              </a:rPr>
              <a:t> </a:t>
            </a:r>
            <a:endParaRPr lang="fr-FR" sz="2800" dirty="0" smtClean="0">
              <a:solidFill>
                <a:srgbClr val="4F81BD"/>
              </a:solidFill>
              <a:latin typeface="Calibri" charset="0"/>
              <a:ea typeface="Calibri" charset="0"/>
              <a:cs typeface="Calibri" charset="0"/>
            </a:endParaRPr>
          </a:p>
          <a:p>
            <a:pPr algn="ctr" hangingPunct="1">
              <a:lnSpc>
                <a:spcPct val="100000"/>
              </a:lnSpc>
              <a:spcBef>
                <a:spcPts val="363"/>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lang="fr-FR" sz="2800" b="1" dirty="0">
              <a:solidFill>
                <a:srgbClr val="4F81BD"/>
              </a:solidFill>
              <a:latin typeface="Calibri" charset="0"/>
              <a:ea typeface="SimSun" charset="0"/>
              <a:cs typeface="SimSun" charset="0"/>
            </a:endParaRPr>
          </a:p>
        </p:txBody>
      </p:sp>
      <p:pic>
        <p:nvPicPr>
          <p:cNvPr id="43" name="Image 42" descr="modèle dynamique.png"/>
          <p:cNvPicPr>
            <a:picLocks noChangeAspect="1"/>
          </p:cNvPicPr>
          <p:nvPr/>
        </p:nvPicPr>
        <p:blipFill>
          <a:blip r:embed="rId4" cstate="print"/>
          <a:stretch>
            <a:fillRect/>
          </a:stretch>
        </p:blipFill>
        <p:spPr>
          <a:xfrm>
            <a:off x="3347864" y="3645024"/>
            <a:ext cx="1886500" cy="792088"/>
          </a:xfrm>
          <a:prstGeom prst="rect">
            <a:avLst/>
          </a:prstGeom>
        </p:spPr>
      </p:pic>
      <p:pic>
        <p:nvPicPr>
          <p:cNvPr id="44" name="Image 43" descr="eq_diff1.png"/>
          <p:cNvPicPr>
            <a:picLocks noChangeAspect="1"/>
          </p:cNvPicPr>
          <p:nvPr/>
        </p:nvPicPr>
        <p:blipFill>
          <a:blip r:embed="rId5" cstate="print"/>
          <a:stretch>
            <a:fillRect/>
          </a:stretch>
        </p:blipFill>
        <p:spPr>
          <a:xfrm>
            <a:off x="683568" y="3068960"/>
            <a:ext cx="2353004" cy="866896"/>
          </a:xfrm>
          <a:prstGeom prst="rect">
            <a:avLst/>
          </a:prstGeom>
        </p:spPr>
      </p:pic>
      <p:pic>
        <p:nvPicPr>
          <p:cNvPr id="46" name="Image 45" descr="automate_cellulaire.jpg"/>
          <p:cNvPicPr>
            <a:picLocks noChangeAspect="1"/>
          </p:cNvPicPr>
          <p:nvPr/>
        </p:nvPicPr>
        <p:blipFill>
          <a:blip r:embed="rId6" cstate="print"/>
          <a:stretch>
            <a:fillRect/>
          </a:stretch>
        </p:blipFill>
        <p:spPr>
          <a:xfrm>
            <a:off x="179512" y="5373216"/>
            <a:ext cx="1058749" cy="1008112"/>
          </a:xfrm>
          <a:prstGeom prst="rect">
            <a:avLst/>
          </a:prstGeom>
        </p:spPr>
      </p:pic>
      <p:pic>
        <p:nvPicPr>
          <p:cNvPr id="47" name="Image 46" descr="SMAferber.gif"/>
          <p:cNvPicPr>
            <a:picLocks noChangeAspect="1"/>
          </p:cNvPicPr>
          <p:nvPr/>
        </p:nvPicPr>
        <p:blipFill>
          <a:blip r:embed="rId7" cstate="print"/>
          <a:stretch>
            <a:fillRect/>
          </a:stretch>
        </p:blipFill>
        <p:spPr>
          <a:xfrm>
            <a:off x="4427984" y="5229200"/>
            <a:ext cx="1195603" cy="792087"/>
          </a:xfrm>
          <a:prstGeom prst="rect">
            <a:avLst/>
          </a:prstGeom>
        </p:spPr>
      </p:pic>
      <p:sp>
        <p:nvSpPr>
          <p:cNvPr id="48" name="ZoneTexte 12"/>
          <p:cNvSpPr txBox="1">
            <a:spLocks noChangeArrowheads="1"/>
          </p:cNvSpPr>
          <p:nvPr/>
        </p:nvSpPr>
        <p:spPr bwMode="auto">
          <a:xfrm>
            <a:off x="1259632" y="5085184"/>
            <a:ext cx="2952328" cy="1895775"/>
          </a:xfrm>
          <a:prstGeom prst="rect">
            <a:avLst/>
          </a:prstGeom>
          <a:noFill/>
          <a:ln w="9525">
            <a:noFill/>
            <a:miter lim="800000"/>
            <a:headEnd/>
            <a:tailEnd/>
          </a:ln>
        </p:spPr>
        <p:txBody>
          <a:bodyPr wrap="square">
            <a:spAutoFit/>
          </a:bodyPr>
          <a:lstStyle/>
          <a:p>
            <a:pPr>
              <a:buClr>
                <a:srgbClr val="66FF33"/>
              </a:buClr>
              <a:buFont typeface="Wingdings" pitchFamily="2" charset="2"/>
              <a:buChar char="§"/>
            </a:pPr>
            <a:r>
              <a:rPr lang="fr-FR" dirty="0" smtClean="0">
                <a:solidFill>
                  <a:srgbClr val="808080"/>
                </a:solidFill>
                <a:latin typeface="Calibri" charset="0"/>
              </a:rPr>
              <a:t> </a:t>
            </a:r>
            <a:r>
              <a:rPr lang="fr-FR" dirty="0" smtClean="0">
                <a:solidFill>
                  <a:schemeClr val="tx1">
                    <a:lumMod val="85000"/>
                    <a:lumOff val="15000"/>
                  </a:schemeClr>
                </a:solidFill>
                <a:latin typeface="Calibri" charset="0"/>
              </a:rPr>
              <a:t>L’espace est représenté par une</a:t>
            </a:r>
            <a:r>
              <a:rPr lang="fr-FR" dirty="0" smtClean="0">
                <a:solidFill>
                  <a:srgbClr val="808080"/>
                </a:solidFill>
                <a:latin typeface="Calibri" charset="0"/>
              </a:rPr>
              <a:t> </a:t>
            </a:r>
            <a:r>
              <a:rPr lang="fr-FR" b="1" dirty="0" smtClean="0">
                <a:solidFill>
                  <a:srgbClr val="FF0000"/>
                </a:solidFill>
                <a:latin typeface="+mj-lt"/>
              </a:rPr>
              <a:t>grille de cellules</a:t>
            </a:r>
          </a:p>
          <a:p>
            <a:pPr>
              <a:buClr>
                <a:srgbClr val="66FF33"/>
              </a:buClr>
              <a:buFont typeface="Wingdings" pitchFamily="2" charset="2"/>
              <a:buChar char="§"/>
            </a:pPr>
            <a:r>
              <a:rPr lang="fr-FR" dirty="0" smtClean="0">
                <a:solidFill>
                  <a:schemeClr val="tx1">
                    <a:lumMod val="85000"/>
                    <a:lumOff val="15000"/>
                  </a:schemeClr>
                </a:solidFill>
                <a:latin typeface="Calibri" charset="0"/>
              </a:rPr>
              <a:t> Chaque cellule est caractérisée par un</a:t>
            </a:r>
            <a:r>
              <a:rPr lang="fr-FR" dirty="0" smtClean="0">
                <a:solidFill>
                  <a:srgbClr val="808080"/>
                </a:solidFill>
                <a:latin typeface="Calibri" charset="0"/>
              </a:rPr>
              <a:t> </a:t>
            </a:r>
            <a:r>
              <a:rPr lang="fr-FR" b="1" dirty="0" smtClean="0">
                <a:solidFill>
                  <a:srgbClr val="FF0000"/>
                </a:solidFill>
                <a:latin typeface="+mj-lt"/>
              </a:rPr>
              <a:t>état </a:t>
            </a:r>
          </a:p>
          <a:p>
            <a:pPr>
              <a:buClr>
                <a:srgbClr val="66FF33"/>
              </a:buClr>
              <a:buFont typeface="Wingdings" pitchFamily="2" charset="2"/>
              <a:buChar char="§"/>
            </a:pPr>
            <a:r>
              <a:rPr lang="fr-FR" dirty="0" smtClean="0">
                <a:solidFill>
                  <a:srgbClr val="808080"/>
                </a:solidFill>
                <a:latin typeface="Calibri" charset="0"/>
              </a:rPr>
              <a:t> </a:t>
            </a:r>
            <a:r>
              <a:rPr lang="fr-FR" dirty="0" smtClean="0">
                <a:solidFill>
                  <a:schemeClr val="tx1">
                    <a:lumMod val="85000"/>
                    <a:lumOff val="15000"/>
                  </a:schemeClr>
                </a:solidFill>
                <a:latin typeface="Calibri" charset="0"/>
              </a:rPr>
              <a:t>Une cellule change d’état selon un ensemble de</a:t>
            </a:r>
            <a:r>
              <a:rPr lang="fr-FR" dirty="0" smtClean="0">
                <a:solidFill>
                  <a:srgbClr val="808080"/>
                </a:solidFill>
                <a:latin typeface="Calibri" charset="0"/>
              </a:rPr>
              <a:t> </a:t>
            </a:r>
            <a:r>
              <a:rPr lang="fr-FR" b="1" dirty="0" smtClean="0">
                <a:solidFill>
                  <a:srgbClr val="FF0000"/>
                </a:solidFill>
                <a:latin typeface="+mj-lt"/>
              </a:rPr>
              <a:t>règles </a:t>
            </a:r>
          </a:p>
          <a:p>
            <a:endParaRPr lang="fr-FR" b="1" dirty="0">
              <a:solidFill>
                <a:srgbClr val="FF0000"/>
              </a:solidFill>
              <a:latin typeface="+mj-lt"/>
            </a:endParaRP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Line 1"/>
          <p:cNvSpPr>
            <a:spLocks noChangeShapeType="1"/>
          </p:cNvSpPr>
          <p:nvPr/>
        </p:nvSpPr>
        <p:spPr bwMode="auto">
          <a:xfrm>
            <a:off x="5572125" y="1309688"/>
            <a:ext cx="1285875" cy="1587"/>
          </a:xfrm>
          <a:prstGeom prst="line">
            <a:avLst/>
          </a:prstGeom>
          <a:noFill/>
          <a:ln w="25560">
            <a:solidFill>
              <a:srgbClr val="F79646"/>
            </a:solidFill>
            <a:prstDash val="dash"/>
            <a:round/>
            <a:headEnd type="triangle" w="med" len="med"/>
            <a:tailEnd type="triangle" w="med" len="med"/>
          </a:ln>
          <a:effectLst/>
        </p:spPr>
        <p:txBody>
          <a:bodyPr/>
          <a:lstStyle/>
          <a:p>
            <a:endParaRPr lang="fr-FR"/>
          </a:p>
        </p:txBody>
      </p:sp>
      <p:pic>
        <p:nvPicPr>
          <p:cNvPr id="22530" name="Picture 2"/>
          <p:cNvPicPr>
            <a:picLocks noChangeAspect="1" noChangeArrowheads="1"/>
          </p:cNvPicPr>
          <p:nvPr/>
        </p:nvPicPr>
        <p:blipFill>
          <a:blip r:embed="rId3" cstate="print"/>
          <a:srcRect/>
          <a:stretch>
            <a:fillRect/>
          </a:stretch>
        </p:blipFill>
        <p:spPr bwMode="auto">
          <a:xfrm>
            <a:off x="0" y="0"/>
            <a:ext cx="9144000" cy="1357313"/>
          </a:xfrm>
          <a:prstGeom prst="rect">
            <a:avLst/>
          </a:prstGeom>
          <a:noFill/>
          <a:ln w="9525">
            <a:noFill/>
            <a:round/>
            <a:headEnd/>
            <a:tailEnd/>
          </a:ln>
          <a:effectLst/>
        </p:spPr>
      </p:pic>
      <p:sp>
        <p:nvSpPr>
          <p:cNvPr id="22533" name="Text Box 5"/>
          <p:cNvSpPr txBox="1">
            <a:spLocks noChangeArrowheads="1"/>
          </p:cNvSpPr>
          <p:nvPr/>
        </p:nvSpPr>
        <p:spPr bwMode="auto">
          <a:xfrm>
            <a:off x="6553200" y="6356350"/>
            <a:ext cx="2133600" cy="365125"/>
          </a:xfrm>
          <a:prstGeom prst="rect">
            <a:avLst/>
          </a:prstGeom>
          <a:noFill/>
          <a:ln w="9525">
            <a:noFill/>
            <a:round/>
            <a:headEnd/>
            <a:tailEnd/>
          </a:ln>
          <a:effectLst/>
        </p:spPr>
        <p:txBody>
          <a:bodyPr lIns="90000" tIns="45000" rIns="90000" bIns="4500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0D6D44B9-0CEC-4AF4-8CEF-4817B007D4CD}" type="slidenum">
              <a:rPr lang="fr-FR">
                <a:solidFill>
                  <a:srgbClr val="000000"/>
                </a:solidFill>
                <a:latin typeface="Calibri" charset="0"/>
                <a:cs typeface="Arial Unicode MS" charset="0"/>
              </a:rPr>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6</a:t>
            </a:fld>
            <a:endParaRPr lang="fr-FR">
              <a:solidFill>
                <a:srgbClr val="000000"/>
              </a:solidFill>
              <a:latin typeface="Calibri" charset="0"/>
              <a:cs typeface="Arial Unicode MS" charset="0"/>
            </a:endParaRPr>
          </a:p>
        </p:txBody>
      </p:sp>
      <p:sp>
        <p:nvSpPr>
          <p:cNvPr id="22534" name="Rectangle 6"/>
          <p:cNvSpPr>
            <a:spLocks noChangeArrowheads="1"/>
          </p:cNvSpPr>
          <p:nvPr/>
        </p:nvSpPr>
        <p:spPr bwMode="auto">
          <a:xfrm>
            <a:off x="899592" y="1484784"/>
            <a:ext cx="7632848" cy="936104"/>
          </a:xfrm>
          <a:prstGeom prst="rect">
            <a:avLst/>
          </a:prstGeom>
          <a:noFill/>
          <a:ln w="9525">
            <a:noFill/>
            <a:round/>
            <a:headEnd/>
            <a:tailEnd/>
          </a:ln>
          <a:effectLst/>
        </p:spPr>
        <p:txBody>
          <a:bodyPr lIns="90000" tIns="45000" rIns="90000" bIns="45000"/>
          <a:lstStyle/>
          <a:p>
            <a:pPr algn="ctr" hangingPunct="1">
              <a:lnSpc>
                <a:spcPct val="100000"/>
              </a:lnSpc>
              <a:spcBef>
                <a:spcPts val="363"/>
              </a:spcBef>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fr-FR" sz="2800" b="1" dirty="0" smtClean="0">
                <a:solidFill>
                  <a:srgbClr val="4F81BD"/>
                </a:solidFill>
                <a:latin typeface="Calibri" charset="0"/>
              </a:rPr>
              <a:t>Les modèles à base d’équations différentielles: modélisation mathématique de la dynamique urbaine de la ville de Marrakech </a:t>
            </a:r>
            <a:r>
              <a:rPr lang="fr-FR" sz="2800" dirty="0" smtClean="0">
                <a:solidFill>
                  <a:srgbClr val="4F81BD"/>
                </a:solidFill>
                <a:latin typeface="Calibri" charset="0"/>
              </a:rPr>
              <a:t>[</a:t>
            </a:r>
            <a:r>
              <a:rPr lang="fr-FR" sz="2800" dirty="0" err="1" smtClean="0">
                <a:solidFill>
                  <a:srgbClr val="4F81BD"/>
                </a:solidFill>
                <a:latin typeface="Calibri" charset="0"/>
              </a:rPr>
              <a:t>Ghordaf</a:t>
            </a:r>
            <a:r>
              <a:rPr lang="fr-FR" sz="2800" dirty="0" smtClean="0">
                <a:solidFill>
                  <a:srgbClr val="4F81BD"/>
                </a:solidFill>
                <a:latin typeface="Calibri" charset="0"/>
              </a:rPr>
              <a:t>, 2007]   </a:t>
            </a:r>
          </a:p>
          <a:p>
            <a:pPr algn="ctr" hangingPunct="1">
              <a:lnSpc>
                <a:spcPct val="100000"/>
              </a:lnSpc>
              <a:spcBef>
                <a:spcPts val="363"/>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lang="fr-FR" sz="2800" dirty="0">
              <a:solidFill>
                <a:srgbClr val="4F81BD"/>
              </a:solidFill>
              <a:latin typeface="Calibri" charset="0"/>
              <a:ea typeface="Calibri" charset="0"/>
              <a:cs typeface="Calibri" charset="0"/>
            </a:endParaRPr>
          </a:p>
          <a:p>
            <a:pPr algn="ctr" hangingPunct="1">
              <a:lnSpc>
                <a:spcPct val="100000"/>
              </a:lnSpc>
              <a:spcBef>
                <a:spcPts val="363"/>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lang="fr-FR" sz="2800" b="1" dirty="0">
              <a:solidFill>
                <a:srgbClr val="4F81BD"/>
              </a:solidFill>
              <a:latin typeface="Calibri" charset="0"/>
              <a:ea typeface="SimSun" charset="0"/>
              <a:cs typeface="SimSun" charset="0"/>
            </a:endParaRPr>
          </a:p>
        </p:txBody>
      </p:sp>
      <p:sp>
        <p:nvSpPr>
          <p:cNvPr id="8" name="Rectangle 7"/>
          <p:cNvSpPr/>
          <p:nvPr/>
        </p:nvSpPr>
        <p:spPr>
          <a:xfrm>
            <a:off x="323528" y="3007024"/>
            <a:ext cx="1045479" cy="349968"/>
          </a:xfrm>
          <a:prstGeom prst="rect">
            <a:avLst/>
          </a:prstGeom>
          <a:solidFill>
            <a:schemeClr val="tx1">
              <a:lumMod val="50000"/>
              <a:lumOff val="50000"/>
            </a:schemeClr>
          </a:solidFill>
        </p:spPr>
        <p:txBody>
          <a:bodyPr wrap="none">
            <a:spAutoFit/>
          </a:bodyPr>
          <a:lstStyle/>
          <a:p>
            <a:r>
              <a:rPr lang="fr-FR" b="1" i="1" dirty="0" smtClean="0">
                <a:latin typeface="Calibri" charset="0"/>
                <a:ea typeface="SimSun" charset="0"/>
              </a:rPr>
              <a:t>Principes</a:t>
            </a:r>
            <a:endParaRPr lang="fr-FR" i="1" dirty="0"/>
          </a:p>
        </p:txBody>
      </p:sp>
      <p:sp>
        <p:nvSpPr>
          <p:cNvPr id="11" name="Rectangle 3"/>
          <p:cNvSpPr>
            <a:spLocks noChangeArrowheads="1"/>
          </p:cNvSpPr>
          <p:nvPr/>
        </p:nvSpPr>
        <p:spPr bwMode="auto">
          <a:xfrm>
            <a:off x="642910" y="714356"/>
            <a:ext cx="8321578" cy="571481"/>
          </a:xfrm>
          <a:prstGeom prst="rect">
            <a:avLst/>
          </a:prstGeom>
          <a:noFill/>
          <a:ln w="9525">
            <a:noFill/>
            <a:round/>
            <a:headEnd/>
            <a:tailEnd/>
          </a:ln>
        </p:spPr>
        <p:txBody>
          <a:bodyPr anchor="ctr"/>
          <a:lstStyle/>
          <a:p>
            <a:pPr algn="ctr">
              <a:lnSpc>
                <a:spcPct val="100000"/>
              </a:lnSpc>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4400" b="1" dirty="0" smtClean="0">
                <a:solidFill>
                  <a:srgbClr val="FFFFFF"/>
                </a:solidFill>
                <a:latin typeface="Calibri" charset="0"/>
              </a:rPr>
              <a:t> La modélisation des dynamiques urbaines</a:t>
            </a:r>
          </a:p>
          <a:p>
            <a:pPr algn="ct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4400" b="1" dirty="0">
              <a:solidFill>
                <a:srgbClr val="FFFFFF"/>
              </a:solidFill>
              <a:latin typeface="Calibri" charset="0"/>
            </a:endParaRPr>
          </a:p>
        </p:txBody>
      </p:sp>
      <p:sp>
        <p:nvSpPr>
          <p:cNvPr id="12" name="Rectangle 4"/>
          <p:cNvSpPr>
            <a:spLocks noChangeArrowheads="1"/>
          </p:cNvSpPr>
          <p:nvPr/>
        </p:nvSpPr>
        <p:spPr bwMode="auto">
          <a:xfrm>
            <a:off x="251520" y="3381579"/>
            <a:ext cx="5616624" cy="3476421"/>
          </a:xfrm>
          <a:prstGeom prst="rect">
            <a:avLst/>
          </a:prstGeom>
          <a:noFill/>
          <a:ln w="9525">
            <a:noFill/>
            <a:round/>
            <a:headEnd/>
            <a:tailEnd/>
          </a:ln>
          <a:effectLst/>
        </p:spPr>
        <p:txBody>
          <a:bodyPr wrap="square" lIns="90000" tIns="45000" rIns="90000" bIns="45000">
            <a:spAutoFit/>
          </a:bodyPr>
          <a:lstStyle/>
          <a:p>
            <a:pPr hangingPunct="1">
              <a:lnSpc>
                <a:spcPct val="100000"/>
              </a:lnSpc>
              <a:buClr>
                <a:srgbClr val="66FF33"/>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000" dirty="0" smtClean="0">
                <a:solidFill>
                  <a:schemeClr val="tx1">
                    <a:lumMod val="85000"/>
                    <a:lumOff val="15000"/>
                  </a:schemeClr>
                </a:solidFill>
                <a:latin typeface="Calibri" charset="0"/>
                <a:ea typeface="SimSun" charset="0"/>
                <a:cs typeface="SimSun" charset="0"/>
              </a:rPr>
              <a:t>Un système complexe</a:t>
            </a:r>
            <a:r>
              <a:rPr lang="fr-FR" sz="2000" dirty="0" smtClean="0">
                <a:solidFill>
                  <a:srgbClr val="808080"/>
                </a:solidFill>
                <a:latin typeface="Calibri" charset="0"/>
                <a:ea typeface="SimSun" charset="0"/>
                <a:cs typeface="SimSun" charset="0"/>
              </a:rPr>
              <a:t> </a:t>
            </a:r>
            <a:r>
              <a:rPr lang="fr-FR" sz="2000" b="1" dirty="0" smtClean="0">
                <a:solidFill>
                  <a:srgbClr val="FF0000"/>
                </a:solidFill>
                <a:latin typeface="Calibri" charset="0"/>
                <a:ea typeface="SimSun" charset="0"/>
                <a:cs typeface="SimSun" charset="0"/>
              </a:rPr>
              <a:t>d’équations différentielles </a:t>
            </a:r>
            <a:r>
              <a:rPr lang="fr-FR" sz="2000" dirty="0" smtClean="0">
                <a:solidFill>
                  <a:schemeClr val="tx1">
                    <a:lumMod val="85000"/>
                    <a:lumOff val="15000"/>
                  </a:schemeClr>
                </a:solidFill>
                <a:latin typeface="Calibri" charset="0"/>
                <a:ea typeface="SimSun" charset="0"/>
                <a:cs typeface="SimSun" charset="0"/>
              </a:rPr>
              <a:t>ordinaires  fortement</a:t>
            </a:r>
            <a:r>
              <a:rPr lang="fr-FR" sz="2000" dirty="0" smtClean="0">
                <a:solidFill>
                  <a:srgbClr val="808080"/>
                </a:solidFill>
                <a:latin typeface="Calibri" charset="0"/>
                <a:ea typeface="SimSun" charset="0"/>
                <a:cs typeface="SimSun" charset="0"/>
              </a:rPr>
              <a:t> </a:t>
            </a:r>
            <a:r>
              <a:rPr lang="fr-FR" sz="2000" b="1" dirty="0" smtClean="0">
                <a:solidFill>
                  <a:srgbClr val="FF0000"/>
                </a:solidFill>
                <a:latin typeface="Calibri" charset="0"/>
                <a:ea typeface="SimSun" charset="0"/>
                <a:cs typeface="SimSun" charset="0"/>
              </a:rPr>
              <a:t>non linéaire</a:t>
            </a:r>
            <a:r>
              <a:rPr lang="fr-FR" sz="2000" dirty="0" smtClean="0">
                <a:solidFill>
                  <a:srgbClr val="808080"/>
                </a:solidFill>
                <a:latin typeface="Calibri" charset="0"/>
                <a:ea typeface="SimSun" charset="0"/>
                <a:cs typeface="SimSun" charset="0"/>
              </a:rPr>
              <a:t> </a:t>
            </a:r>
            <a:r>
              <a:rPr lang="fr-FR" sz="2000" dirty="0" smtClean="0">
                <a:solidFill>
                  <a:schemeClr val="tx1">
                    <a:lumMod val="85000"/>
                    <a:lumOff val="15000"/>
                  </a:schemeClr>
                </a:solidFill>
                <a:latin typeface="Calibri" charset="0"/>
                <a:ea typeface="SimSun" charset="0"/>
                <a:cs typeface="SimSun" charset="0"/>
              </a:rPr>
              <a:t>basé sur le modèle de </a:t>
            </a:r>
            <a:r>
              <a:rPr lang="fr-FR" sz="2000" dirty="0" err="1" smtClean="0">
                <a:solidFill>
                  <a:schemeClr val="tx1">
                    <a:lumMod val="85000"/>
                    <a:lumOff val="15000"/>
                  </a:schemeClr>
                </a:solidFill>
                <a:latin typeface="Calibri" charset="0"/>
                <a:ea typeface="SimSun" charset="0"/>
                <a:cs typeface="SimSun" charset="0"/>
              </a:rPr>
              <a:t>P.Allen</a:t>
            </a:r>
            <a:r>
              <a:rPr lang="fr-FR" sz="2000" dirty="0" smtClean="0">
                <a:solidFill>
                  <a:schemeClr val="tx1">
                    <a:lumMod val="85000"/>
                    <a:lumOff val="15000"/>
                  </a:schemeClr>
                </a:solidFill>
                <a:latin typeface="Calibri" charset="0"/>
                <a:ea typeface="SimSun" charset="0"/>
                <a:cs typeface="SimSun" charset="0"/>
              </a:rPr>
              <a:t> [All&amp;</a:t>
            </a:r>
            <a:r>
              <a:rPr lang="fr-FR" sz="2000" dirty="0" err="1" smtClean="0">
                <a:solidFill>
                  <a:schemeClr val="tx1">
                    <a:lumMod val="85000"/>
                    <a:lumOff val="15000"/>
                  </a:schemeClr>
                </a:solidFill>
                <a:latin typeface="Calibri" charset="0"/>
                <a:ea typeface="SimSun" charset="0"/>
                <a:cs typeface="SimSun" charset="0"/>
              </a:rPr>
              <a:t>alt</a:t>
            </a:r>
            <a:r>
              <a:rPr lang="fr-FR" sz="2000" dirty="0" smtClean="0">
                <a:solidFill>
                  <a:schemeClr val="tx1">
                    <a:lumMod val="85000"/>
                    <a:lumOff val="15000"/>
                  </a:schemeClr>
                </a:solidFill>
                <a:latin typeface="Calibri" charset="0"/>
                <a:ea typeface="SimSun" charset="0"/>
                <a:cs typeface="SimSun" charset="0"/>
              </a:rPr>
              <a:t>, 1999] pour étudier :</a:t>
            </a:r>
          </a:p>
          <a:p>
            <a:pPr hangingPunct="1">
              <a:lnSpc>
                <a:spcPct val="100000"/>
              </a:lnSpc>
              <a:buClr>
                <a:srgbClr val="66FF33"/>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2000" dirty="0" smtClean="0">
              <a:solidFill>
                <a:srgbClr val="808080"/>
              </a:solidFill>
              <a:latin typeface="Calibri" charset="0"/>
              <a:ea typeface="SimSun" charset="0"/>
              <a:cs typeface="SimSun" charset="0"/>
            </a:endParaRPr>
          </a:p>
          <a:p>
            <a:pPr marL="457200" indent="-457200" hangingPunct="1">
              <a:lnSpc>
                <a:spcPct val="100000"/>
              </a:lnSpc>
              <a:buClr>
                <a:srgbClr val="66FF33"/>
              </a:buClr>
              <a:buFont typeface="+mj-lt"/>
              <a:buAutoNum type="arabicPare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000" dirty="0" smtClean="0">
                <a:solidFill>
                  <a:srgbClr val="808080"/>
                </a:solidFill>
                <a:latin typeface="Calibri" charset="0"/>
                <a:ea typeface="SimSun" charset="0"/>
                <a:cs typeface="SimSun" charset="0"/>
              </a:rPr>
              <a:t> </a:t>
            </a:r>
            <a:r>
              <a:rPr lang="fr-FR" sz="2000" dirty="0" smtClean="0">
                <a:solidFill>
                  <a:schemeClr val="tx1">
                    <a:lumMod val="85000"/>
                    <a:lumOff val="15000"/>
                  </a:schemeClr>
                </a:solidFill>
                <a:latin typeface="Calibri" charset="0"/>
                <a:ea typeface="SimSun" charset="0"/>
                <a:cs typeface="SimSun" charset="0"/>
              </a:rPr>
              <a:t>la dynamique</a:t>
            </a:r>
            <a:r>
              <a:rPr lang="fr-FR" sz="2000" dirty="0" smtClean="0">
                <a:solidFill>
                  <a:srgbClr val="808080"/>
                </a:solidFill>
                <a:latin typeface="Calibri" charset="0"/>
                <a:ea typeface="SimSun" charset="0"/>
                <a:cs typeface="SimSun" charset="0"/>
              </a:rPr>
              <a:t> </a:t>
            </a:r>
            <a:r>
              <a:rPr lang="fr-FR" sz="2000" b="1" dirty="0" smtClean="0">
                <a:solidFill>
                  <a:srgbClr val="FF0000"/>
                </a:solidFill>
                <a:latin typeface="Calibri" charset="0"/>
                <a:ea typeface="SimSun" charset="0"/>
                <a:cs typeface="SimSun" charset="0"/>
              </a:rPr>
              <a:t>lente</a:t>
            </a:r>
            <a:r>
              <a:rPr lang="fr-FR" sz="2000" dirty="0" smtClean="0">
                <a:solidFill>
                  <a:srgbClr val="808080"/>
                </a:solidFill>
                <a:latin typeface="Calibri" charset="0"/>
                <a:ea typeface="SimSun" charset="0"/>
                <a:cs typeface="SimSun" charset="0"/>
              </a:rPr>
              <a:t> </a:t>
            </a:r>
            <a:r>
              <a:rPr lang="fr-FR" sz="2000" dirty="0" smtClean="0">
                <a:solidFill>
                  <a:schemeClr val="tx1">
                    <a:lumMod val="85000"/>
                    <a:lumOff val="15000"/>
                  </a:schemeClr>
                </a:solidFill>
                <a:latin typeface="Calibri" charset="0"/>
                <a:ea typeface="SimSun" charset="0"/>
                <a:cs typeface="SimSun" charset="0"/>
              </a:rPr>
              <a:t>de l’évolution</a:t>
            </a:r>
            <a:r>
              <a:rPr lang="fr-FR" sz="2000" dirty="0" smtClean="0">
                <a:solidFill>
                  <a:srgbClr val="808080"/>
                </a:solidFill>
                <a:latin typeface="Calibri" charset="0"/>
                <a:ea typeface="SimSun" charset="0"/>
                <a:cs typeface="SimSun" charset="0"/>
              </a:rPr>
              <a:t> </a:t>
            </a:r>
            <a:r>
              <a:rPr lang="fr-FR" sz="2000" b="1" dirty="0" smtClean="0">
                <a:solidFill>
                  <a:srgbClr val="FF0000"/>
                </a:solidFill>
                <a:latin typeface="Calibri" charset="0"/>
                <a:ea typeface="SimSun" charset="0"/>
                <a:cs typeface="SimSun" charset="0"/>
              </a:rPr>
              <a:t>démographique</a:t>
            </a:r>
          </a:p>
          <a:p>
            <a:pPr marL="457200" indent="-457200" hangingPunct="1">
              <a:lnSpc>
                <a:spcPct val="100000"/>
              </a:lnSpc>
              <a:buClr>
                <a:srgbClr val="66FF33"/>
              </a:buClr>
              <a:buFont typeface="+mj-lt"/>
              <a:buAutoNum type="arabicPare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000" dirty="0" smtClean="0">
                <a:solidFill>
                  <a:schemeClr val="tx1">
                    <a:lumMod val="85000"/>
                    <a:lumOff val="15000"/>
                  </a:schemeClr>
                </a:solidFill>
                <a:latin typeface="Calibri" charset="0"/>
                <a:ea typeface="SimSun" charset="0"/>
                <a:cs typeface="SimSun" charset="0"/>
              </a:rPr>
              <a:t>la dynamique</a:t>
            </a:r>
            <a:r>
              <a:rPr lang="fr-FR" sz="2000" dirty="0" smtClean="0">
                <a:solidFill>
                  <a:srgbClr val="808080"/>
                </a:solidFill>
                <a:latin typeface="Calibri" charset="0"/>
                <a:ea typeface="SimSun" charset="0"/>
                <a:cs typeface="SimSun" charset="0"/>
              </a:rPr>
              <a:t> </a:t>
            </a:r>
            <a:r>
              <a:rPr lang="fr-FR" sz="2000" b="1" dirty="0" smtClean="0">
                <a:solidFill>
                  <a:srgbClr val="FF0000"/>
                </a:solidFill>
                <a:latin typeface="Calibri" charset="0"/>
                <a:ea typeface="SimSun" charset="0"/>
                <a:cs typeface="SimSun" charset="0"/>
              </a:rPr>
              <a:t>rapide</a:t>
            </a:r>
            <a:r>
              <a:rPr lang="fr-FR" sz="2000" dirty="0" smtClean="0">
                <a:solidFill>
                  <a:srgbClr val="808080"/>
                </a:solidFill>
                <a:latin typeface="Calibri" charset="0"/>
                <a:ea typeface="SimSun" charset="0"/>
                <a:cs typeface="SimSun" charset="0"/>
              </a:rPr>
              <a:t> </a:t>
            </a:r>
            <a:r>
              <a:rPr lang="fr-FR" sz="2000" dirty="0" smtClean="0">
                <a:solidFill>
                  <a:schemeClr val="tx1">
                    <a:lumMod val="85000"/>
                    <a:lumOff val="15000"/>
                  </a:schemeClr>
                </a:solidFill>
                <a:latin typeface="Calibri" charset="0"/>
                <a:ea typeface="SimSun" charset="0"/>
                <a:cs typeface="SimSun" charset="0"/>
              </a:rPr>
              <a:t>du processus de</a:t>
            </a:r>
            <a:r>
              <a:rPr lang="fr-FR" sz="2000" dirty="0" smtClean="0">
                <a:solidFill>
                  <a:srgbClr val="808080"/>
                </a:solidFill>
                <a:latin typeface="Calibri" charset="0"/>
                <a:ea typeface="SimSun" charset="0"/>
                <a:cs typeface="SimSun" charset="0"/>
              </a:rPr>
              <a:t> </a:t>
            </a:r>
            <a:r>
              <a:rPr lang="fr-FR" sz="2000" b="1" dirty="0" smtClean="0">
                <a:solidFill>
                  <a:srgbClr val="FF0000"/>
                </a:solidFill>
                <a:latin typeface="Calibri" charset="0"/>
                <a:ea typeface="SimSun" charset="0"/>
                <a:cs typeface="SimSun" charset="0"/>
              </a:rPr>
              <a:t>migration</a:t>
            </a:r>
            <a:r>
              <a:rPr lang="fr-FR" sz="2000" dirty="0" smtClean="0">
                <a:solidFill>
                  <a:srgbClr val="808080"/>
                </a:solidFill>
                <a:latin typeface="Calibri" charset="0"/>
                <a:ea typeface="SimSun" charset="0"/>
                <a:cs typeface="SimSun" charset="0"/>
              </a:rPr>
              <a:t> </a:t>
            </a:r>
            <a:r>
              <a:rPr lang="fr-FR" sz="2000" dirty="0" smtClean="0">
                <a:solidFill>
                  <a:schemeClr val="tx1">
                    <a:lumMod val="85000"/>
                    <a:lumOff val="15000"/>
                  </a:schemeClr>
                </a:solidFill>
                <a:latin typeface="Calibri" charset="0"/>
                <a:ea typeface="SimSun" charset="0"/>
                <a:cs typeface="SimSun" charset="0"/>
              </a:rPr>
              <a:t>entre les sous régions</a:t>
            </a:r>
          </a:p>
          <a:p>
            <a:pPr marL="457200" indent="-457200" hangingPunct="1">
              <a:lnSpc>
                <a:spcPct val="100000"/>
              </a:lnSpc>
              <a:buClr>
                <a:srgbClr val="66FF33"/>
              </a:buClr>
              <a:buFont typeface="+mj-lt"/>
              <a:buAutoNum type="arabicPare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000" dirty="0" smtClean="0">
                <a:solidFill>
                  <a:schemeClr val="tx1">
                    <a:lumMod val="85000"/>
                    <a:lumOff val="15000"/>
                  </a:schemeClr>
                </a:solidFill>
                <a:latin typeface="Calibri" charset="0"/>
                <a:ea typeface="SimSun" charset="0"/>
                <a:cs typeface="SimSun" charset="0"/>
              </a:rPr>
              <a:t>le potentiel</a:t>
            </a:r>
            <a:r>
              <a:rPr lang="fr-FR" sz="2000" dirty="0" smtClean="0">
                <a:solidFill>
                  <a:srgbClr val="808080"/>
                </a:solidFill>
                <a:latin typeface="Calibri" charset="0"/>
                <a:ea typeface="SimSun" charset="0"/>
                <a:cs typeface="SimSun" charset="0"/>
              </a:rPr>
              <a:t> </a:t>
            </a:r>
            <a:r>
              <a:rPr lang="fr-FR" sz="2000" b="1" dirty="0" smtClean="0">
                <a:solidFill>
                  <a:srgbClr val="FF0000"/>
                </a:solidFill>
                <a:latin typeface="Calibri" charset="0"/>
                <a:ea typeface="SimSun" charset="0"/>
                <a:cs typeface="SimSun" charset="0"/>
              </a:rPr>
              <a:t>économique</a:t>
            </a:r>
            <a:r>
              <a:rPr lang="fr-FR" sz="2000" dirty="0" smtClean="0">
                <a:solidFill>
                  <a:srgbClr val="808080"/>
                </a:solidFill>
                <a:latin typeface="Calibri" charset="0"/>
                <a:ea typeface="SimSun" charset="0"/>
                <a:cs typeface="SimSun" charset="0"/>
              </a:rPr>
              <a:t> </a:t>
            </a:r>
            <a:r>
              <a:rPr lang="fr-FR" sz="2000" dirty="0" smtClean="0">
                <a:solidFill>
                  <a:schemeClr val="tx1">
                    <a:lumMod val="85000"/>
                    <a:lumOff val="15000"/>
                  </a:schemeClr>
                </a:solidFill>
                <a:latin typeface="Calibri" charset="0"/>
                <a:ea typeface="SimSun" charset="0"/>
                <a:cs typeface="SimSun" charset="0"/>
              </a:rPr>
              <a:t>et les attractivités</a:t>
            </a:r>
            <a:r>
              <a:rPr lang="fr-FR" sz="2000" dirty="0" smtClean="0">
                <a:solidFill>
                  <a:srgbClr val="808080"/>
                </a:solidFill>
                <a:latin typeface="Calibri" charset="0"/>
                <a:ea typeface="SimSun" charset="0"/>
                <a:cs typeface="SimSun" charset="0"/>
              </a:rPr>
              <a:t> </a:t>
            </a:r>
            <a:r>
              <a:rPr lang="fr-FR" sz="2000" b="1" dirty="0" smtClean="0">
                <a:solidFill>
                  <a:srgbClr val="FF0000"/>
                </a:solidFill>
                <a:latin typeface="Calibri" charset="0"/>
                <a:ea typeface="SimSun" charset="0"/>
                <a:cs typeface="SimSun" charset="0"/>
              </a:rPr>
              <a:t>résidentielles</a:t>
            </a:r>
            <a:r>
              <a:rPr lang="fr-FR" sz="2000" dirty="0" smtClean="0">
                <a:solidFill>
                  <a:srgbClr val="808080"/>
                </a:solidFill>
                <a:latin typeface="Calibri" charset="0"/>
                <a:ea typeface="SimSun" charset="0"/>
                <a:cs typeface="SimSun" charset="0"/>
              </a:rPr>
              <a:t> </a:t>
            </a:r>
            <a:r>
              <a:rPr lang="fr-FR" sz="2000" dirty="0" smtClean="0">
                <a:solidFill>
                  <a:schemeClr val="tx1">
                    <a:lumMod val="85000"/>
                    <a:lumOff val="15000"/>
                  </a:schemeClr>
                </a:solidFill>
                <a:latin typeface="Calibri" charset="0"/>
                <a:ea typeface="SimSun" charset="0"/>
                <a:cs typeface="SimSun" charset="0"/>
              </a:rPr>
              <a:t>par zone</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2000" dirty="0">
              <a:solidFill>
                <a:srgbClr val="808080"/>
              </a:solidFill>
              <a:latin typeface="Calibri" charset="0"/>
              <a:ea typeface="SimSun" charset="0"/>
              <a:cs typeface="SimSun" charset="0"/>
            </a:endParaRPr>
          </a:p>
        </p:txBody>
      </p:sp>
      <p:pic>
        <p:nvPicPr>
          <p:cNvPr id="378882" name="Picture 2"/>
          <p:cNvPicPr>
            <a:picLocks noChangeAspect="1" noChangeArrowheads="1"/>
          </p:cNvPicPr>
          <p:nvPr/>
        </p:nvPicPr>
        <p:blipFill>
          <a:blip r:embed="rId4" cstate="print"/>
          <a:srcRect/>
          <a:stretch>
            <a:fillRect/>
          </a:stretch>
        </p:blipFill>
        <p:spPr bwMode="auto">
          <a:xfrm>
            <a:off x="5862605" y="3861048"/>
            <a:ext cx="3173891" cy="2376264"/>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Line 1"/>
          <p:cNvSpPr>
            <a:spLocks noChangeShapeType="1"/>
          </p:cNvSpPr>
          <p:nvPr/>
        </p:nvSpPr>
        <p:spPr bwMode="auto">
          <a:xfrm>
            <a:off x="5572125" y="1309688"/>
            <a:ext cx="1285875" cy="1587"/>
          </a:xfrm>
          <a:prstGeom prst="line">
            <a:avLst/>
          </a:prstGeom>
          <a:noFill/>
          <a:ln w="25560">
            <a:solidFill>
              <a:srgbClr val="F79646"/>
            </a:solidFill>
            <a:prstDash val="dash"/>
            <a:round/>
            <a:headEnd type="triangle" w="med" len="med"/>
            <a:tailEnd type="triangle" w="med" len="med"/>
          </a:ln>
          <a:effectLst/>
        </p:spPr>
        <p:txBody>
          <a:bodyPr/>
          <a:lstStyle/>
          <a:p>
            <a:endParaRPr lang="fr-FR"/>
          </a:p>
        </p:txBody>
      </p:sp>
      <p:pic>
        <p:nvPicPr>
          <p:cNvPr id="22530" name="Picture 2"/>
          <p:cNvPicPr>
            <a:picLocks noChangeAspect="1" noChangeArrowheads="1"/>
          </p:cNvPicPr>
          <p:nvPr/>
        </p:nvPicPr>
        <p:blipFill>
          <a:blip r:embed="rId3" cstate="print"/>
          <a:srcRect/>
          <a:stretch>
            <a:fillRect/>
          </a:stretch>
        </p:blipFill>
        <p:spPr bwMode="auto">
          <a:xfrm>
            <a:off x="0" y="0"/>
            <a:ext cx="9144000" cy="1357313"/>
          </a:xfrm>
          <a:prstGeom prst="rect">
            <a:avLst/>
          </a:prstGeom>
          <a:noFill/>
          <a:ln w="9525">
            <a:noFill/>
            <a:round/>
            <a:headEnd/>
            <a:tailEnd/>
          </a:ln>
          <a:effectLst/>
        </p:spPr>
      </p:pic>
      <p:sp>
        <p:nvSpPr>
          <p:cNvPr id="22533" name="Text Box 5"/>
          <p:cNvSpPr txBox="1">
            <a:spLocks noChangeArrowheads="1"/>
          </p:cNvSpPr>
          <p:nvPr/>
        </p:nvSpPr>
        <p:spPr bwMode="auto">
          <a:xfrm>
            <a:off x="6553200" y="6356350"/>
            <a:ext cx="2133600" cy="365125"/>
          </a:xfrm>
          <a:prstGeom prst="rect">
            <a:avLst/>
          </a:prstGeom>
          <a:noFill/>
          <a:ln w="9525">
            <a:noFill/>
            <a:round/>
            <a:headEnd/>
            <a:tailEnd/>
          </a:ln>
          <a:effectLst/>
        </p:spPr>
        <p:txBody>
          <a:bodyPr lIns="90000" tIns="45000" rIns="90000" bIns="4500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0D6D44B9-0CEC-4AF4-8CEF-4817B007D4CD}" type="slidenum">
              <a:rPr lang="fr-FR">
                <a:solidFill>
                  <a:srgbClr val="000000"/>
                </a:solidFill>
                <a:latin typeface="Calibri" charset="0"/>
                <a:cs typeface="Arial Unicode MS" charset="0"/>
              </a:rPr>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7</a:t>
            </a:fld>
            <a:endParaRPr lang="fr-FR">
              <a:solidFill>
                <a:srgbClr val="000000"/>
              </a:solidFill>
              <a:latin typeface="Calibri" charset="0"/>
              <a:cs typeface="Arial Unicode MS" charset="0"/>
            </a:endParaRPr>
          </a:p>
        </p:txBody>
      </p:sp>
      <p:sp>
        <p:nvSpPr>
          <p:cNvPr id="22534" name="Rectangle 6"/>
          <p:cNvSpPr>
            <a:spLocks noChangeArrowheads="1"/>
          </p:cNvSpPr>
          <p:nvPr/>
        </p:nvSpPr>
        <p:spPr bwMode="auto">
          <a:xfrm>
            <a:off x="539552" y="1484784"/>
            <a:ext cx="7920880" cy="936104"/>
          </a:xfrm>
          <a:prstGeom prst="rect">
            <a:avLst/>
          </a:prstGeom>
          <a:noFill/>
          <a:ln w="9525">
            <a:noFill/>
            <a:round/>
            <a:headEnd/>
            <a:tailEnd/>
          </a:ln>
          <a:effectLst/>
        </p:spPr>
        <p:txBody>
          <a:bodyPr lIns="90000" tIns="45000" rIns="90000" bIns="45000"/>
          <a:lstStyle/>
          <a:p>
            <a:pPr algn="ctr" hangingPunct="1">
              <a:lnSpc>
                <a:spcPct val="100000"/>
              </a:lnSpc>
              <a:spcBef>
                <a:spcPts val="363"/>
              </a:spcBef>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fr-FR" sz="2800" b="1" dirty="0" smtClean="0">
                <a:solidFill>
                  <a:srgbClr val="4F81BD"/>
                </a:solidFill>
                <a:latin typeface="Calibri" charset="0"/>
              </a:rPr>
              <a:t>Les modèles à base d’automates cellulaires: le modèle </a:t>
            </a:r>
            <a:r>
              <a:rPr lang="fr-FR" sz="2800" b="1" dirty="0" err="1" smtClean="0">
                <a:solidFill>
                  <a:srgbClr val="4F81BD"/>
                </a:solidFill>
                <a:latin typeface="Calibri" charset="0"/>
              </a:rPr>
              <a:t>spacelle</a:t>
            </a:r>
            <a:r>
              <a:rPr lang="fr-FR" sz="2800" b="1" dirty="0" smtClean="0">
                <a:solidFill>
                  <a:srgbClr val="4F81BD"/>
                </a:solidFill>
                <a:latin typeface="Calibri" charset="0"/>
              </a:rPr>
              <a:t> de la ville de Rouen </a:t>
            </a:r>
            <a:r>
              <a:rPr lang="fr-FR" sz="2800" dirty="0" smtClean="0">
                <a:solidFill>
                  <a:srgbClr val="4F81BD"/>
                </a:solidFill>
                <a:latin typeface="Calibri" charset="0"/>
              </a:rPr>
              <a:t>[Par&amp;</a:t>
            </a:r>
            <a:r>
              <a:rPr lang="fr-FR" sz="2800" dirty="0" err="1" smtClean="0">
                <a:solidFill>
                  <a:srgbClr val="4F81BD"/>
                </a:solidFill>
                <a:latin typeface="Calibri" charset="0"/>
              </a:rPr>
              <a:t>alt</a:t>
            </a:r>
            <a:r>
              <a:rPr lang="fr-FR" sz="2800" dirty="0" smtClean="0">
                <a:solidFill>
                  <a:srgbClr val="4F81BD"/>
                </a:solidFill>
                <a:latin typeface="Calibri" charset="0"/>
              </a:rPr>
              <a:t>, 1994]</a:t>
            </a:r>
          </a:p>
          <a:p>
            <a:pPr algn="ctr" hangingPunct="1">
              <a:lnSpc>
                <a:spcPct val="100000"/>
              </a:lnSpc>
              <a:spcBef>
                <a:spcPts val="363"/>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lang="fr-FR" sz="2800" dirty="0">
              <a:solidFill>
                <a:srgbClr val="4F81BD"/>
              </a:solidFill>
              <a:latin typeface="Calibri" charset="0"/>
              <a:ea typeface="Calibri" charset="0"/>
              <a:cs typeface="Calibri" charset="0"/>
            </a:endParaRPr>
          </a:p>
          <a:p>
            <a:pPr algn="ctr" hangingPunct="1">
              <a:lnSpc>
                <a:spcPct val="100000"/>
              </a:lnSpc>
              <a:spcBef>
                <a:spcPts val="363"/>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lang="fr-FR" sz="2800" b="1" dirty="0">
              <a:solidFill>
                <a:srgbClr val="4F81BD"/>
              </a:solidFill>
              <a:latin typeface="Calibri" charset="0"/>
              <a:ea typeface="SimSun" charset="0"/>
              <a:cs typeface="SimSun" charset="0"/>
            </a:endParaRPr>
          </a:p>
        </p:txBody>
      </p:sp>
      <p:sp>
        <p:nvSpPr>
          <p:cNvPr id="8" name="Rectangle 7"/>
          <p:cNvSpPr/>
          <p:nvPr/>
        </p:nvSpPr>
        <p:spPr>
          <a:xfrm>
            <a:off x="467544" y="2823519"/>
            <a:ext cx="1360757" cy="349968"/>
          </a:xfrm>
          <a:prstGeom prst="rect">
            <a:avLst/>
          </a:prstGeom>
          <a:solidFill>
            <a:schemeClr val="tx1">
              <a:lumMod val="50000"/>
              <a:lumOff val="50000"/>
            </a:schemeClr>
          </a:solidFill>
        </p:spPr>
        <p:txBody>
          <a:bodyPr wrap="none">
            <a:spAutoFit/>
          </a:bodyPr>
          <a:lstStyle/>
          <a:p>
            <a:r>
              <a:rPr lang="fr-FR" b="1" i="1" dirty="0" smtClean="0">
                <a:latin typeface="Calibri" charset="0"/>
                <a:ea typeface="SimSun" charset="0"/>
              </a:rPr>
              <a:t>Composants</a:t>
            </a:r>
            <a:endParaRPr lang="fr-FR" i="1" dirty="0"/>
          </a:p>
        </p:txBody>
      </p:sp>
      <p:sp>
        <p:nvSpPr>
          <p:cNvPr id="9" name="Rectangle 8"/>
          <p:cNvSpPr/>
          <p:nvPr/>
        </p:nvSpPr>
        <p:spPr>
          <a:xfrm>
            <a:off x="323528" y="5293657"/>
            <a:ext cx="8001056" cy="1015663"/>
          </a:xfrm>
          <a:prstGeom prst="rect">
            <a:avLst/>
          </a:prstGeom>
        </p:spPr>
        <p:txBody>
          <a:bodyPr wrap="square">
            <a:spAutoFit/>
          </a:bodyPr>
          <a:lstStyle/>
          <a:p>
            <a:pPr hangingPunct="1">
              <a:lnSpc>
                <a:spcPct val="100000"/>
              </a:lnSpc>
              <a:buClr>
                <a:srgbClr val="66FF33"/>
              </a:buClr>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000" dirty="0" smtClean="0">
                <a:solidFill>
                  <a:srgbClr val="808080"/>
                </a:solidFill>
                <a:latin typeface="Calibri" charset="0"/>
                <a:ea typeface="SimSun" charset="0"/>
                <a:cs typeface="SimSun" charset="0"/>
              </a:rPr>
              <a:t> </a:t>
            </a:r>
            <a:r>
              <a:rPr lang="fr-FR" sz="2000" b="1" dirty="0" smtClean="0">
                <a:solidFill>
                  <a:srgbClr val="FF0000"/>
                </a:solidFill>
                <a:latin typeface="Calibri" charset="0"/>
                <a:ea typeface="SimSun" charset="0"/>
                <a:cs typeface="SimSun" charset="0"/>
              </a:rPr>
              <a:t>Concurrence spatiale </a:t>
            </a:r>
            <a:r>
              <a:rPr lang="fr-FR" sz="2000" dirty="0" smtClean="0">
                <a:solidFill>
                  <a:schemeClr val="tx1">
                    <a:lumMod val="85000"/>
                    <a:lumOff val="15000"/>
                  </a:schemeClr>
                </a:solidFill>
                <a:latin typeface="Calibri" charset="0"/>
                <a:ea typeface="SimSun" charset="0"/>
                <a:cs typeface="SimSun" charset="0"/>
              </a:rPr>
              <a:t>entre diverses sous-populations cellulaires</a:t>
            </a:r>
          </a:p>
          <a:p>
            <a:pPr hangingPunct="1">
              <a:lnSpc>
                <a:spcPct val="100000"/>
              </a:lnSpc>
              <a:buClr>
                <a:srgbClr val="66FF33"/>
              </a:buClr>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000" dirty="0" smtClean="0">
                <a:solidFill>
                  <a:srgbClr val="808080"/>
                </a:solidFill>
                <a:latin typeface="Calibri" charset="0"/>
                <a:ea typeface="SimSun" charset="0"/>
                <a:cs typeface="SimSun" charset="0"/>
              </a:rPr>
              <a:t> </a:t>
            </a:r>
            <a:r>
              <a:rPr lang="fr-FR" sz="2000" dirty="0" smtClean="0">
                <a:solidFill>
                  <a:schemeClr val="tx1">
                    <a:lumMod val="85000"/>
                    <a:lumOff val="15000"/>
                  </a:schemeClr>
                </a:solidFill>
                <a:latin typeface="Calibri" charset="0"/>
                <a:ea typeface="SimSun" charset="0"/>
                <a:cs typeface="SimSun" charset="0"/>
              </a:rPr>
              <a:t>Chaque individu utilise sa</a:t>
            </a:r>
            <a:r>
              <a:rPr lang="fr-FR" sz="2000" dirty="0" smtClean="0">
                <a:solidFill>
                  <a:srgbClr val="808080"/>
                </a:solidFill>
                <a:latin typeface="Calibri" charset="0"/>
                <a:ea typeface="SimSun" charset="0"/>
                <a:cs typeface="SimSun" charset="0"/>
              </a:rPr>
              <a:t> </a:t>
            </a:r>
            <a:r>
              <a:rPr lang="fr-FR" sz="2000" b="1" dirty="0" smtClean="0">
                <a:solidFill>
                  <a:srgbClr val="FF0000"/>
                </a:solidFill>
                <a:latin typeface="Calibri" charset="0"/>
                <a:ea typeface="SimSun" charset="0"/>
                <a:cs typeface="SimSun" charset="0"/>
              </a:rPr>
              <a:t>force vitale </a:t>
            </a:r>
            <a:r>
              <a:rPr lang="fr-FR" sz="2000" dirty="0" smtClean="0">
                <a:solidFill>
                  <a:schemeClr val="tx1">
                    <a:lumMod val="85000"/>
                    <a:lumOff val="15000"/>
                  </a:schemeClr>
                </a:solidFill>
                <a:latin typeface="Calibri" charset="0"/>
                <a:ea typeface="SimSun" charset="0"/>
                <a:cs typeface="SimSun" charset="0"/>
              </a:rPr>
              <a:t>pour</a:t>
            </a:r>
            <a:r>
              <a:rPr lang="fr-FR" sz="2000" dirty="0" smtClean="0">
                <a:solidFill>
                  <a:srgbClr val="808080"/>
                </a:solidFill>
                <a:latin typeface="Calibri" charset="0"/>
                <a:ea typeface="SimSun" charset="0"/>
                <a:cs typeface="SimSun" charset="0"/>
              </a:rPr>
              <a:t> </a:t>
            </a:r>
            <a:r>
              <a:rPr lang="fr-FR" sz="2000" b="1" dirty="0" smtClean="0">
                <a:solidFill>
                  <a:srgbClr val="FF0000"/>
                </a:solidFill>
                <a:latin typeface="Calibri" charset="0"/>
                <a:ea typeface="SimSun" charset="0"/>
                <a:cs typeface="SimSun" charset="0"/>
              </a:rPr>
              <a:t>résister</a:t>
            </a:r>
            <a:r>
              <a:rPr lang="fr-FR" sz="2000" dirty="0" smtClean="0">
                <a:solidFill>
                  <a:srgbClr val="808080"/>
                </a:solidFill>
                <a:latin typeface="Calibri" charset="0"/>
                <a:ea typeface="SimSun" charset="0"/>
                <a:cs typeface="SimSun" charset="0"/>
              </a:rPr>
              <a:t> </a:t>
            </a:r>
            <a:r>
              <a:rPr lang="fr-FR" sz="2000" dirty="0" smtClean="0">
                <a:solidFill>
                  <a:schemeClr val="tx1">
                    <a:lumMod val="85000"/>
                    <a:lumOff val="15000"/>
                  </a:schemeClr>
                </a:solidFill>
                <a:latin typeface="Calibri" charset="0"/>
                <a:ea typeface="SimSun" charset="0"/>
                <a:cs typeface="SimSun" charset="0"/>
              </a:rPr>
              <a:t>aux forces environnementales résultant des individus </a:t>
            </a:r>
            <a:r>
              <a:rPr lang="fr-FR" sz="2000" b="1" dirty="0" smtClean="0">
                <a:solidFill>
                  <a:srgbClr val="FF0000"/>
                </a:solidFill>
                <a:latin typeface="Calibri" charset="0"/>
                <a:ea typeface="SimSun" charset="0"/>
                <a:cs typeface="SimSun" charset="0"/>
              </a:rPr>
              <a:t>voisins  </a:t>
            </a:r>
          </a:p>
        </p:txBody>
      </p:sp>
      <p:sp>
        <p:nvSpPr>
          <p:cNvPr id="10" name="Rectangle 9"/>
          <p:cNvSpPr/>
          <p:nvPr/>
        </p:nvSpPr>
        <p:spPr>
          <a:xfrm>
            <a:off x="467544" y="4820379"/>
            <a:ext cx="1098378" cy="369332"/>
          </a:xfrm>
          <a:prstGeom prst="rect">
            <a:avLst/>
          </a:prstGeom>
          <a:solidFill>
            <a:schemeClr val="tx1">
              <a:lumMod val="50000"/>
              <a:lumOff val="50000"/>
            </a:schemeClr>
          </a:solidFill>
        </p:spPr>
        <p:txBody>
          <a:bodyPr wrap="none">
            <a:spAutoFit/>
          </a:body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b="1" i="1" dirty="0" smtClean="0">
                <a:latin typeface="Calibri" charset="0"/>
                <a:ea typeface="SimSun" charset="0"/>
                <a:cs typeface="SimSun" charset="0"/>
              </a:rPr>
              <a:t>Principes</a:t>
            </a:r>
            <a:r>
              <a:rPr lang="fr-FR" dirty="0" smtClean="0">
                <a:latin typeface="Calibri" charset="0"/>
                <a:ea typeface="SimSun" charset="0"/>
                <a:cs typeface="SimSun" charset="0"/>
              </a:rPr>
              <a:t> </a:t>
            </a:r>
          </a:p>
        </p:txBody>
      </p:sp>
      <p:sp>
        <p:nvSpPr>
          <p:cNvPr id="11" name="Rectangle 3"/>
          <p:cNvSpPr>
            <a:spLocks noChangeArrowheads="1"/>
          </p:cNvSpPr>
          <p:nvPr/>
        </p:nvSpPr>
        <p:spPr bwMode="auto">
          <a:xfrm>
            <a:off x="642910" y="714356"/>
            <a:ext cx="8321578" cy="571481"/>
          </a:xfrm>
          <a:prstGeom prst="rect">
            <a:avLst/>
          </a:prstGeom>
          <a:noFill/>
          <a:ln w="9525">
            <a:noFill/>
            <a:round/>
            <a:headEnd/>
            <a:tailEnd/>
          </a:ln>
        </p:spPr>
        <p:txBody>
          <a:bodyPr anchor="ctr"/>
          <a:lstStyle/>
          <a:p>
            <a:pPr algn="ctr">
              <a:lnSpc>
                <a:spcPct val="100000"/>
              </a:lnSpc>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4400" b="1" dirty="0" smtClean="0">
                <a:solidFill>
                  <a:srgbClr val="FFFFFF"/>
                </a:solidFill>
                <a:latin typeface="Calibri" charset="0"/>
              </a:rPr>
              <a:t> La modélisation des dynamiques urbaines</a:t>
            </a:r>
          </a:p>
          <a:p>
            <a:pPr algn="ct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4400" b="1" dirty="0">
              <a:solidFill>
                <a:srgbClr val="FFFFFF"/>
              </a:solidFill>
              <a:latin typeface="Calibri" charset="0"/>
            </a:endParaRPr>
          </a:p>
        </p:txBody>
      </p:sp>
      <p:sp>
        <p:nvSpPr>
          <p:cNvPr id="12" name="Rectangle 4"/>
          <p:cNvSpPr>
            <a:spLocks noChangeArrowheads="1"/>
          </p:cNvSpPr>
          <p:nvPr/>
        </p:nvSpPr>
        <p:spPr bwMode="auto">
          <a:xfrm>
            <a:off x="323528" y="3317503"/>
            <a:ext cx="8208912" cy="1629762"/>
          </a:xfrm>
          <a:prstGeom prst="rect">
            <a:avLst/>
          </a:prstGeom>
          <a:noFill/>
          <a:ln w="9525">
            <a:noFill/>
            <a:round/>
            <a:headEnd/>
            <a:tailEnd/>
          </a:ln>
          <a:effectLst/>
        </p:spPr>
        <p:txBody>
          <a:bodyPr wrap="square" lIns="90000" tIns="45000" rIns="90000" bIns="45000">
            <a:spAutoFit/>
          </a:bodyPr>
          <a:lstStyle/>
          <a:p>
            <a:pPr hangingPunct="1">
              <a:lnSpc>
                <a:spcPct val="100000"/>
              </a:lnSpc>
              <a:buClr>
                <a:srgbClr val="66FF33"/>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000" dirty="0" smtClean="0">
                <a:solidFill>
                  <a:schemeClr val="tx1">
                    <a:lumMod val="85000"/>
                    <a:lumOff val="15000"/>
                  </a:schemeClr>
                </a:solidFill>
                <a:latin typeface="Calibri" charset="0"/>
                <a:ea typeface="SimSun" charset="0"/>
                <a:cs typeface="SimSun" charset="0"/>
              </a:rPr>
              <a:t>Chaque automate cellulaire est défini par:</a:t>
            </a:r>
          </a:p>
          <a:p>
            <a:pPr marL="457200" indent="-457200" hangingPunct="1">
              <a:lnSpc>
                <a:spcPct val="100000"/>
              </a:lnSpc>
              <a:buClr>
                <a:srgbClr val="66FF33"/>
              </a:buClr>
              <a:buFont typeface="+mj-lt"/>
              <a:buAutoNum type="arabicPare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000" dirty="0" smtClean="0">
                <a:solidFill>
                  <a:schemeClr val="tx1">
                    <a:lumMod val="85000"/>
                    <a:lumOff val="15000"/>
                  </a:schemeClr>
                </a:solidFill>
                <a:latin typeface="Calibri" charset="0"/>
                <a:ea typeface="SimSun" charset="0"/>
                <a:cs typeface="SimSun" charset="0"/>
              </a:rPr>
              <a:t>Une</a:t>
            </a:r>
            <a:r>
              <a:rPr lang="fr-FR" sz="2000" dirty="0" smtClean="0">
                <a:solidFill>
                  <a:srgbClr val="808080"/>
                </a:solidFill>
                <a:latin typeface="Calibri" charset="0"/>
                <a:ea typeface="SimSun" charset="0"/>
                <a:cs typeface="SimSun" charset="0"/>
              </a:rPr>
              <a:t> </a:t>
            </a:r>
            <a:r>
              <a:rPr lang="fr-FR" sz="2000" b="1" dirty="0" smtClean="0">
                <a:solidFill>
                  <a:srgbClr val="FF0000"/>
                </a:solidFill>
                <a:latin typeface="Calibri" charset="0"/>
                <a:ea typeface="SimSun" charset="0"/>
                <a:cs typeface="SimSun" charset="0"/>
              </a:rPr>
              <a:t>classe d’états </a:t>
            </a:r>
            <a:r>
              <a:rPr lang="fr-FR" sz="2000" dirty="0" smtClean="0">
                <a:solidFill>
                  <a:schemeClr val="tx1">
                    <a:lumMod val="85000"/>
                    <a:lumOff val="15000"/>
                  </a:schemeClr>
                </a:solidFill>
                <a:latin typeface="Calibri" charset="0"/>
                <a:ea typeface="SimSun" charset="0"/>
                <a:cs typeface="SimSun" charset="0"/>
              </a:rPr>
              <a:t>cellulaires</a:t>
            </a:r>
          </a:p>
          <a:p>
            <a:pPr marL="457200" indent="-457200" hangingPunct="1">
              <a:lnSpc>
                <a:spcPct val="100000"/>
              </a:lnSpc>
              <a:buClr>
                <a:srgbClr val="66FF33"/>
              </a:buClr>
              <a:buFont typeface="+mj-lt"/>
              <a:buAutoNum type="arabicPare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000" dirty="0" smtClean="0">
                <a:solidFill>
                  <a:schemeClr val="tx1">
                    <a:lumMod val="85000"/>
                    <a:lumOff val="15000"/>
                  </a:schemeClr>
                </a:solidFill>
                <a:latin typeface="Calibri" charset="0"/>
                <a:ea typeface="SimSun" charset="0"/>
                <a:cs typeface="SimSun" charset="0"/>
              </a:rPr>
              <a:t>Des</a:t>
            </a:r>
            <a:r>
              <a:rPr lang="fr-FR" sz="2000" dirty="0" smtClean="0">
                <a:solidFill>
                  <a:srgbClr val="808080"/>
                </a:solidFill>
                <a:latin typeface="Calibri" charset="0"/>
                <a:ea typeface="SimSun" charset="0"/>
                <a:cs typeface="SimSun" charset="0"/>
              </a:rPr>
              <a:t> </a:t>
            </a:r>
            <a:r>
              <a:rPr lang="fr-FR" sz="2000" b="1" dirty="0" smtClean="0">
                <a:solidFill>
                  <a:srgbClr val="FF0000"/>
                </a:solidFill>
                <a:latin typeface="Calibri" charset="0"/>
                <a:ea typeface="SimSun" charset="0"/>
                <a:cs typeface="SimSun" charset="0"/>
              </a:rPr>
              <a:t>règles</a:t>
            </a:r>
            <a:r>
              <a:rPr lang="fr-FR" sz="2000" dirty="0" smtClean="0">
                <a:solidFill>
                  <a:srgbClr val="808080"/>
                </a:solidFill>
                <a:latin typeface="Calibri" charset="0"/>
                <a:ea typeface="SimSun" charset="0"/>
                <a:cs typeface="SimSun" charset="0"/>
              </a:rPr>
              <a:t> </a:t>
            </a:r>
            <a:r>
              <a:rPr lang="fr-FR" sz="2000" dirty="0" smtClean="0">
                <a:solidFill>
                  <a:schemeClr val="tx1">
                    <a:lumMod val="85000"/>
                    <a:lumOff val="15000"/>
                  </a:schemeClr>
                </a:solidFill>
                <a:latin typeface="Calibri" charset="0"/>
                <a:ea typeface="SimSun" charset="0"/>
                <a:cs typeface="SimSun" charset="0"/>
              </a:rPr>
              <a:t>de</a:t>
            </a:r>
            <a:r>
              <a:rPr lang="fr-FR" sz="2000" dirty="0" smtClean="0">
                <a:solidFill>
                  <a:srgbClr val="808080"/>
                </a:solidFill>
                <a:latin typeface="Calibri" charset="0"/>
                <a:ea typeface="SimSun" charset="0"/>
                <a:cs typeface="SimSun" charset="0"/>
              </a:rPr>
              <a:t> </a:t>
            </a:r>
            <a:r>
              <a:rPr lang="fr-FR" sz="2000" b="1" dirty="0" smtClean="0">
                <a:solidFill>
                  <a:srgbClr val="FF0000"/>
                </a:solidFill>
                <a:latin typeface="Calibri" charset="0"/>
                <a:ea typeface="SimSun" charset="0"/>
                <a:cs typeface="SimSun" charset="0"/>
              </a:rPr>
              <a:t>vie</a:t>
            </a:r>
            <a:r>
              <a:rPr lang="fr-FR" sz="2000" dirty="0" smtClean="0">
                <a:solidFill>
                  <a:srgbClr val="808080"/>
                </a:solidFill>
                <a:latin typeface="Calibri" charset="0"/>
                <a:ea typeface="SimSun" charset="0"/>
                <a:cs typeface="SimSun" charset="0"/>
              </a:rPr>
              <a:t> </a:t>
            </a:r>
            <a:r>
              <a:rPr lang="fr-FR" sz="2000" dirty="0" smtClean="0">
                <a:solidFill>
                  <a:schemeClr val="tx1">
                    <a:lumMod val="85000"/>
                    <a:lumOff val="15000"/>
                  </a:schemeClr>
                </a:solidFill>
                <a:latin typeface="Calibri" charset="0"/>
                <a:ea typeface="SimSun" charset="0"/>
                <a:cs typeface="SimSun" charset="0"/>
              </a:rPr>
              <a:t>et de</a:t>
            </a:r>
            <a:r>
              <a:rPr lang="fr-FR" sz="2000" dirty="0" smtClean="0">
                <a:solidFill>
                  <a:srgbClr val="808080"/>
                </a:solidFill>
                <a:latin typeface="Calibri" charset="0"/>
                <a:ea typeface="SimSun" charset="0"/>
                <a:cs typeface="SimSun" charset="0"/>
              </a:rPr>
              <a:t> </a:t>
            </a:r>
            <a:r>
              <a:rPr lang="fr-FR" sz="2000" b="1" dirty="0" smtClean="0">
                <a:solidFill>
                  <a:srgbClr val="FF0000"/>
                </a:solidFill>
                <a:latin typeface="Calibri" charset="0"/>
                <a:ea typeface="SimSun" charset="0"/>
                <a:cs typeface="SimSun" charset="0"/>
              </a:rPr>
              <a:t>mort </a:t>
            </a:r>
            <a:endParaRPr lang="fr-FR" sz="2000" b="1" dirty="0" smtClean="0">
              <a:solidFill>
                <a:schemeClr val="tx1">
                  <a:lumMod val="85000"/>
                  <a:lumOff val="15000"/>
                </a:schemeClr>
              </a:solidFill>
              <a:latin typeface="Calibri" charset="0"/>
              <a:ea typeface="SimSun" charset="0"/>
              <a:cs typeface="SimSun" charset="0"/>
            </a:endParaRPr>
          </a:p>
          <a:p>
            <a:pPr marL="457200" indent="-457200" hangingPunct="1">
              <a:lnSpc>
                <a:spcPct val="100000"/>
              </a:lnSpc>
              <a:buClr>
                <a:srgbClr val="66FF33"/>
              </a:buClr>
              <a:buFont typeface="+mj-lt"/>
              <a:buAutoNum type="arabicPare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000" dirty="0" smtClean="0">
                <a:solidFill>
                  <a:schemeClr val="tx1">
                    <a:lumMod val="85000"/>
                    <a:lumOff val="15000"/>
                  </a:schemeClr>
                </a:solidFill>
                <a:latin typeface="Calibri" charset="0"/>
                <a:ea typeface="SimSun" charset="0"/>
                <a:cs typeface="SimSun" charset="0"/>
              </a:rPr>
              <a:t>Des</a:t>
            </a:r>
            <a:r>
              <a:rPr lang="fr-FR" sz="2000" dirty="0" smtClean="0">
                <a:solidFill>
                  <a:srgbClr val="808080"/>
                </a:solidFill>
                <a:latin typeface="Calibri" charset="0"/>
                <a:ea typeface="SimSun" charset="0"/>
                <a:cs typeface="SimSun" charset="0"/>
              </a:rPr>
              <a:t> </a:t>
            </a:r>
            <a:r>
              <a:rPr lang="fr-FR" sz="2000" b="1" dirty="0" smtClean="0">
                <a:solidFill>
                  <a:srgbClr val="FF0000"/>
                </a:solidFill>
                <a:latin typeface="Calibri" charset="0"/>
                <a:ea typeface="SimSun" charset="0"/>
                <a:cs typeface="SimSun" charset="0"/>
              </a:rPr>
              <a:t>règles</a:t>
            </a:r>
            <a:r>
              <a:rPr lang="fr-FR" sz="2000" dirty="0" smtClean="0">
                <a:solidFill>
                  <a:srgbClr val="808080"/>
                </a:solidFill>
                <a:latin typeface="Calibri" charset="0"/>
                <a:ea typeface="SimSun" charset="0"/>
                <a:cs typeface="SimSun" charset="0"/>
              </a:rPr>
              <a:t> </a:t>
            </a:r>
            <a:r>
              <a:rPr lang="fr-FR" sz="2000" dirty="0" smtClean="0">
                <a:solidFill>
                  <a:schemeClr val="tx1">
                    <a:lumMod val="85000"/>
                    <a:lumOff val="15000"/>
                  </a:schemeClr>
                </a:solidFill>
                <a:latin typeface="Calibri" charset="0"/>
                <a:ea typeface="SimSun" charset="0"/>
                <a:cs typeface="SimSun" charset="0"/>
              </a:rPr>
              <a:t>de</a:t>
            </a:r>
            <a:r>
              <a:rPr lang="fr-FR" sz="2000" dirty="0" smtClean="0">
                <a:solidFill>
                  <a:srgbClr val="808080"/>
                </a:solidFill>
                <a:latin typeface="Calibri" charset="0"/>
                <a:ea typeface="SimSun" charset="0"/>
                <a:cs typeface="SimSun" charset="0"/>
              </a:rPr>
              <a:t> </a:t>
            </a:r>
            <a:r>
              <a:rPr lang="fr-FR" sz="2000" b="1" dirty="0" smtClean="0">
                <a:solidFill>
                  <a:srgbClr val="FF0000"/>
                </a:solidFill>
                <a:latin typeface="Calibri" charset="0"/>
                <a:ea typeface="SimSun" charset="0"/>
                <a:cs typeface="SimSun" charset="0"/>
              </a:rPr>
              <a:t>transition</a:t>
            </a:r>
            <a:endParaRPr lang="fr-FR" sz="2000" dirty="0" smtClean="0">
              <a:solidFill>
                <a:srgbClr val="808080"/>
              </a:solidFill>
              <a:latin typeface="Calibri" charset="0"/>
              <a:ea typeface="SimSun" charset="0"/>
              <a:cs typeface="SimSun" charset="0"/>
            </a:endParaRP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2000" dirty="0">
              <a:solidFill>
                <a:srgbClr val="808080"/>
              </a:solidFill>
              <a:latin typeface="Calibri" charset="0"/>
              <a:ea typeface="SimSun" charset="0"/>
              <a:cs typeface="SimSun" charset="0"/>
            </a:endParaRPr>
          </a:p>
        </p:txBody>
      </p:sp>
      <p:pic>
        <p:nvPicPr>
          <p:cNvPr id="377858" name="Picture 2"/>
          <p:cNvPicPr>
            <a:picLocks noChangeAspect="1" noChangeArrowheads="1"/>
          </p:cNvPicPr>
          <p:nvPr/>
        </p:nvPicPr>
        <p:blipFill>
          <a:blip r:embed="rId4" cstate="print"/>
          <a:srcRect/>
          <a:stretch>
            <a:fillRect/>
          </a:stretch>
        </p:blipFill>
        <p:spPr bwMode="auto">
          <a:xfrm>
            <a:off x="5220072" y="2813447"/>
            <a:ext cx="3495675" cy="2390775"/>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Line 1"/>
          <p:cNvSpPr>
            <a:spLocks noChangeShapeType="1"/>
          </p:cNvSpPr>
          <p:nvPr/>
        </p:nvSpPr>
        <p:spPr bwMode="auto">
          <a:xfrm>
            <a:off x="5572125" y="1309688"/>
            <a:ext cx="1285875" cy="1587"/>
          </a:xfrm>
          <a:prstGeom prst="line">
            <a:avLst/>
          </a:prstGeom>
          <a:noFill/>
          <a:ln w="25560">
            <a:solidFill>
              <a:srgbClr val="F79646"/>
            </a:solidFill>
            <a:prstDash val="dash"/>
            <a:round/>
            <a:headEnd type="triangle" w="med" len="med"/>
            <a:tailEnd type="triangle" w="med" len="med"/>
          </a:ln>
          <a:effectLst/>
        </p:spPr>
        <p:txBody>
          <a:bodyPr/>
          <a:lstStyle/>
          <a:p>
            <a:endParaRPr lang="fr-FR"/>
          </a:p>
        </p:txBody>
      </p:sp>
      <p:pic>
        <p:nvPicPr>
          <p:cNvPr id="22530" name="Picture 2"/>
          <p:cNvPicPr>
            <a:picLocks noChangeAspect="1" noChangeArrowheads="1"/>
          </p:cNvPicPr>
          <p:nvPr/>
        </p:nvPicPr>
        <p:blipFill>
          <a:blip r:embed="rId3" cstate="print"/>
          <a:srcRect/>
          <a:stretch>
            <a:fillRect/>
          </a:stretch>
        </p:blipFill>
        <p:spPr bwMode="auto">
          <a:xfrm>
            <a:off x="0" y="0"/>
            <a:ext cx="9144000" cy="1357313"/>
          </a:xfrm>
          <a:prstGeom prst="rect">
            <a:avLst/>
          </a:prstGeom>
          <a:noFill/>
          <a:ln w="9525">
            <a:noFill/>
            <a:round/>
            <a:headEnd/>
            <a:tailEnd/>
          </a:ln>
          <a:effectLst/>
        </p:spPr>
      </p:pic>
      <p:sp>
        <p:nvSpPr>
          <p:cNvPr id="22533" name="Text Box 5"/>
          <p:cNvSpPr txBox="1">
            <a:spLocks noChangeArrowheads="1"/>
          </p:cNvSpPr>
          <p:nvPr/>
        </p:nvSpPr>
        <p:spPr bwMode="auto">
          <a:xfrm>
            <a:off x="6553200" y="6356350"/>
            <a:ext cx="2133600" cy="365125"/>
          </a:xfrm>
          <a:prstGeom prst="rect">
            <a:avLst/>
          </a:prstGeom>
          <a:noFill/>
          <a:ln w="9525">
            <a:noFill/>
            <a:round/>
            <a:headEnd/>
            <a:tailEnd/>
          </a:ln>
          <a:effectLst/>
        </p:spPr>
        <p:txBody>
          <a:bodyPr lIns="90000" tIns="45000" rIns="90000" bIns="4500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0D6D44B9-0CEC-4AF4-8CEF-4817B007D4CD}" type="slidenum">
              <a:rPr lang="fr-FR">
                <a:solidFill>
                  <a:srgbClr val="000000"/>
                </a:solidFill>
                <a:latin typeface="Calibri" charset="0"/>
                <a:cs typeface="Arial Unicode MS" charset="0"/>
              </a:rPr>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8</a:t>
            </a:fld>
            <a:endParaRPr lang="fr-FR">
              <a:solidFill>
                <a:srgbClr val="000000"/>
              </a:solidFill>
              <a:latin typeface="Calibri" charset="0"/>
              <a:cs typeface="Arial Unicode MS" charset="0"/>
            </a:endParaRPr>
          </a:p>
        </p:txBody>
      </p:sp>
      <p:sp>
        <p:nvSpPr>
          <p:cNvPr id="22534" name="Rectangle 6"/>
          <p:cNvSpPr>
            <a:spLocks noChangeArrowheads="1"/>
          </p:cNvSpPr>
          <p:nvPr/>
        </p:nvSpPr>
        <p:spPr bwMode="auto">
          <a:xfrm>
            <a:off x="971600" y="1484784"/>
            <a:ext cx="7056784" cy="936104"/>
          </a:xfrm>
          <a:prstGeom prst="rect">
            <a:avLst/>
          </a:prstGeom>
          <a:noFill/>
          <a:ln w="9525">
            <a:noFill/>
            <a:round/>
            <a:headEnd/>
            <a:tailEnd/>
          </a:ln>
          <a:effectLst/>
        </p:spPr>
        <p:txBody>
          <a:bodyPr lIns="90000" tIns="45000" rIns="90000" bIns="45000"/>
          <a:lstStyle/>
          <a:p>
            <a:pPr algn="ctr" hangingPunct="1">
              <a:lnSpc>
                <a:spcPct val="100000"/>
              </a:lnSpc>
              <a:spcBef>
                <a:spcPts val="363"/>
              </a:spcBef>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fr-FR" sz="2800" b="1" dirty="0" smtClean="0">
                <a:solidFill>
                  <a:srgbClr val="4F81BD"/>
                </a:solidFill>
                <a:latin typeface="Calibri" charset="0"/>
              </a:rPr>
              <a:t>Les modèles à base de systèmes multi-agents: le modèle d’aide à la décision et la négociation en aménagement</a:t>
            </a:r>
            <a:r>
              <a:rPr lang="fr-FR" sz="2800" dirty="0">
                <a:solidFill>
                  <a:srgbClr val="4F81BD"/>
                </a:solidFill>
                <a:latin typeface="Calibri" charset="0"/>
                <a:cs typeface="Calibri" charset="0"/>
              </a:rPr>
              <a:t> </a:t>
            </a:r>
            <a:r>
              <a:rPr lang="fr-FR" sz="2800" dirty="0" smtClean="0">
                <a:solidFill>
                  <a:srgbClr val="4F81BD"/>
                </a:solidFill>
                <a:latin typeface="Calibri" charset="0"/>
              </a:rPr>
              <a:t>[Ferrand,  2003]</a:t>
            </a:r>
            <a:endParaRPr lang="fr-FR" sz="2800" b="1" dirty="0">
              <a:solidFill>
                <a:srgbClr val="4F81BD"/>
              </a:solidFill>
              <a:latin typeface="Calibri" charset="0"/>
              <a:ea typeface="SimSun" charset="0"/>
              <a:cs typeface="SimSun" charset="0"/>
            </a:endParaRPr>
          </a:p>
        </p:txBody>
      </p:sp>
      <p:sp>
        <p:nvSpPr>
          <p:cNvPr id="8" name="Rectangle 7"/>
          <p:cNvSpPr/>
          <p:nvPr/>
        </p:nvSpPr>
        <p:spPr>
          <a:xfrm>
            <a:off x="323528" y="3079032"/>
            <a:ext cx="1045479" cy="349968"/>
          </a:xfrm>
          <a:prstGeom prst="rect">
            <a:avLst/>
          </a:prstGeom>
          <a:solidFill>
            <a:schemeClr val="tx1">
              <a:lumMod val="50000"/>
              <a:lumOff val="50000"/>
            </a:schemeClr>
          </a:solidFill>
        </p:spPr>
        <p:txBody>
          <a:bodyPr wrap="none">
            <a:spAutoFit/>
          </a:bodyPr>
          <a:lstStyle/>
          <a:p>
            <a:r>
              <a:rPr lang="fr-FR" b="1" i="1" dirty="0" smtClean="0">
                <a:latin typeface="Calibri" charset="0"/>
                <a:ea typeface="SimSun" charset="0"/>
              </a:rPr>
              <a:t>Principes</a:t>
            </a:r>
            <a:endParaRPr lang="fr-FR" i="1" dirty="0"/>
          </a:p>
        </p:txBody>
      </p:sp>
      <p:sp>
        <p:nvSpPr>
          <p:cNvPr id="11" name="Rectangle 3"/>
          <p:cNvSpPr>
            <a:spLocks noChangeArrowheads="1"/>
          </p:cNvSpPr>
          <p:nvPr/>
        </p:nvSpPr>
        <p:spPr bwMode="auto">
          <a:xfrm>
            <a:off x="642910" y="714356"/>
            <a:ext cx="8321578" cy="571481"/>
          </a:xfrm>
          <a:prstGeom prst="rect">
            <a:avLst/>
          </a:prstGeom>
          <a:noFill/>
          <a:ln w="9525">
            <a:noFill/>
            <a:round/>
            <a:headEnd/>
            <a:tailEnd/>
          </a:ln>
        </p:spPr>
        <p:txBody>
          <a:bodyPr anchor="ctr"/>
          <a:lstStyle/>
          <a:p>
            <a:pPr algn="ctr">
              <a:lnSpc>
                <a:spcPct val="100000"/>
              </a:lnSpc>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4400" b="1" dirty="0" smtClean="0">
                <a:solidFill>
                  <a:srgbClr val="FFFFFF"/>
                </a:solidFill>
                <a:latin typeface="Calibri" charset="0"/>
              </a:rPr>
              <a:t> La modélisation des dynamiques urbaines</a:t>
            </a:r>
          </a:p>
          <a:p>
            <a:pPr algn="ct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4400" b="1" dirty="0">
              <a:solidFill>
                <a:srgbClr val="FFFFFF"/>
              </a:solidFill>
              <a:latin typeface="Calibri" charset="0"/>
            </a:endParaRPr>
          </a:p>
        </p:txBody>
      </p:sp>
      <p:sp>
        <p:nvSpPr>
          <p:cNvPr id="14" name="Rectangle 13"/>
          <p:cNvSpPr/>
          <p:nvPr/>
        </p:nvSpPr>
        <p:spPr>
          <a:xfrm>
            <a:off x="214282" y="3671038"/>
            <a:ext cx="5437838" cy="3183949"/>
          </a:xfrm>
          <a:prstGeom prst="rect">
            <a:avLst/>
          </a:prstGeom>
        </p:spPr>
        <p:txBody>
          <a:bodyPr wrap="square">
            <a:spAutoFit/>
          </a:bodyPr>
          <a:lstStyle/>
          <a:p>
            <a:r>
              <a:rPr lang="fr-FR" dirty="0" smtClean="0">
                <a:solidFill>
                  <a:schemeClr val="tx1">
                    <a:lumMod val="85000"/>
                    <a:lumOff val="15000"/>
                  </a:schemeClr>
                </a:solidFill>
                <a:latin typeface="Calibri" charset="0"/>
              </a:rPr>
              <a:t>Combine l’utilisation de deux modèles:</a:t>
            </a:r>
            <a:r>
              <a:rPr lang="fr-FR" dirty="0" smtClean="0">
                <a:solidFill>
                  <a:srgbClr val="808080"/>
                </a:solidFill>
                <a:latin typeface="Calibri" charset="0"/>
              </a:rPr>
              <a:t> </a:t>
            </a:r>
          </a:p>
          <a:p>
            <a:endParaRPr lang="fr-FR" dirty="0" smtClean="0">
              <a:solidFill>
                <a:srgbClr val="808080"/>
              </a:solidFill>
              <a:latin typeface="Calibri" charset="0"/>
            </a:endParaRPr>
          </a:p>
          <a:p>
            <a:pPr>
              <a:buClr>
                <a:srgbClr val="66FF33"/>
              </a:buClr>
              <a:buFont typeface="Wingdings" pitchFamily="2" charset="2"/>
              <a:buChar char="§"/>
            </a:pPr>
            <a:r>
              <a:rPr lang="fr-FR" dirty="0" smtClean="0">
                <a:solidFill>
                  <a:schemeClr val="tx1">
                    <a:lumMod val="85000"/>
                    <a:lumOff val="15000"/>
                  </a:schemeClr>
                </a:solidFill>
                <a:latin typeface="Calibri" charset="0"/>
              </a:rPr>
              <a:t> Modèle SMAALA-L:</a:t>
            </a:r>
            <a:r>
              <a:rPr lang="fr-FR" dirty="0" smtClean="0">
                <a:solidFill>
                  <a:srgbClr val="808080"/>
                </a:solidFill>
                <a:latin typeface="Calibri" charset="0"/>
              </a:rPr>
              <a:t> </a:t>
            </a:r>
            <a:r>
              <a:rPr lang="fr-FR" b="1" dirty="0" smtClean="0">
                <a:solidFill>
                  <a:srgbClr val="FF0000"/>
                </a:solidFill>
                <a:latin typeface="Calibri" charset="0"/>
              </a:rPr>
              <a:t>SMA</a:t>
            </a:r>
            <a:r>
              <a:rPr lang="fr-FR" dirty="0" smtClean="0">
                <a:solidFill>
                  <a:srgbClr val="808080"/>
                </a:solidFill>
                <a:latin typeface="Calibri" charset="0"/>
              </a:rPr>
              <a:t> </a:t>
            </a:r>
            <a:r>
              <a:rPr lang="fr-FR" b="1" dirty="0" smtClean="0">
                <a:solidFill>
                  <a:srgbClr val="FF0000"/>
                </a:solidFill>
                <a:latin typeface="Calibri" charset="0"/>
              </a:rPr>
              <a:t>d'aide à la localisation d'aménagement </a:t>
            </a:r>
            <a:r>
              <a:rPr lang="fr-FR" dirty="0" smtClean="0">
                <a:solidFill>
                  <a:schemeClr val="tx1">
                    <a:lumMod val="85000"/>
                    <a:lumOff val="15000"/>
                  </a:schemeClr>
                </a:solidFill>
                <a:latin typeface="Calibri" charset="0"/>
              </a:rPr>
              <a:t>- Linéaire) =&gt; observer comment évolue la représentation spatiale des solutions en fonction d’un changement de paramètre</a:t>
            </a:r>
          </a:p>
          <a:p>
            <a:pPr>
              <a:buFontTx/>
              <a:buChar char="-"/>
            </a:pPr>
            <a:endParaRPr lang="fr-FR" dirty="0" smtClean="0">
              <a:solidFill>
                <a:srgbClr val="808080"/>
              </a:solidFill>
              <a:latin typeface="Calibri" charset="0"/>
            </a:endParaRPr>
          </a:p>
          <a:p>
            <a:pPr>
              <a:buClr>
                <a:srgbClr val="66FF33"/>
              </a:buClr>
              <a:buFont typeface="Wingdings" pitchFamily="2" charset="2"/>
              <a:buChar char="§"/>
            </a:pPr>
            <a:r>
              <a:rPr lang="fr-FR" dirty="0" smtClean="0">
                <a:solidFill>
                  <a:srgbClr val="808080"/>
                </a:solidFill>
                <a:latin typeface="Calibri" charset="0"/>
              </a:rPr>
              <a:t> </a:t>
            </a:r>
            <a:r>
              <a:rPr lang="fr-FR" dirty="0" smtClean="0">
                <a:solidFill>
                  <a:schemeClr val="tx1">
                    <a:lumMod val="85000"/>
                    <a:lumOff val="15000"/>
                  </a:schemeClr>
                </a:solidFill>
                <a:latin typeface="Calibri" charset="0"/>
              </a:rPr>
              <a:t>Modèle SANPA:</a:t>
            </a:r>
            <a:r>
              <a:rPr lang="fr-FR" dirty="0" smtClean="0">
                <a:solidFill>
                  <a:srgbClr val="808080"/>
                </a:solidFill>
                <a:latin typeface="Calibri" charset="0"/>
              </a:rPr>
              <a:t> </a:t>
            </a:r>
            <a:r>
              <a:rPr lang="fr-FR" b="1" dirty="0" smtClean="0">
                <a:solidFill>
                  <a:srgbClr val="FF0000"/>
                </a:solidFill>
                <a:latin typeface="Calibri" charset="0"/>
              </a:rPr>
              <a:t>SMA</a:t>
            </a:r>
            <a:r>
              <a:rPr lang="fr-FR" dirty="0" smtClean="0">
                <a:solidFill>
                  <a:srgbClr val="808080"/>
                </a:solidFill>
                <a:latin typeface="Calibri" charset="0"/>
              </a:rPr>
              <a:t> </a:t>
            </a:r>
            <a:r>
              <a:rPr lang="fr-FR" b="1" dirty="0" smtClean="0">
                <a:solidFill>
                  <a:srgbClr val="FF0000"/>
                </a:solidFill>
                <a:latin typeface="Calibri" charset="0"/>
              </a:rPr>
              <a:t>d'aide à la négociation de projets en aménagements </a:t>
            </a:r>
            <a:r>
              <a:rPr lang="fr-FR" dirty="0" smtClean="0">
                <a:solidFill>
                  <a:schemeClr val="tx1">
                    <a:lumMod val="85000"/>
                    <a:lumOff val="15000"/>
                  </a:schemeClr>
                </a:solidFill>
                <a:latin typeface="Calibri" charset="0"/>
              </a:rPr>
              <a:t>=&gt; modèle destiné à la négociation entre acteurs pour l’aménagement du Territoire</a:t>
            </a:r>
            <a:r>
              <a:rPr lang="fr-FR" dirty="0" smtClean="0">
                <a:solidFill>
                  <a:srgbClr val="808080"/>
                </a:solidFill>
                <a:latin typeface="Calibri" charset="0"/>
              </a:rPr>
              <a:t> </a:t>
            </a:r>
            <a:endParaRPr lang="fr-FR" b="1" dirty="0" smtClean="0">
              <a:solidFill>
                <a:srgbClr val="FF0000"/>
              </a:solidFill>
              <a:latin typeface="Calibri" charset="0"/>
            </a:endParaRPr>
          </a:p>
          <a:p>
            <a:endParaRPr lang="fr-FR" dirty="0" smtClean="0">
              <a:solidFill>
                <a:srgbClr val="808080"/>
              </a:solidFill>
              <a:latin typeface="Calibri" charset="0"/>
              <a:cs typeface="Arial Unicode MS" charset="0"/>
            </a:endParaRPr>
          </a:p>
        </p:txBody>
      </p:sp>
      <p:sp>
        <p:nvSpPr>
          <p:cNvPr id="15" name="Flèche droite 14"/>
          <p:cNvSpPr/>
          <p:nvPr/>
        </p:nvSpPr>
        <p:spPr bwMode="auto">
          <a:xfrm>
            <a:off x="4788024" y="5013176"/>
            <a:ext cx="714380" cy="357190"/>
          </a:xfrm>
          <a:prstGeom prst="rightArrow">
            <a:avLst/>
          </a:prstGeom>
          <a:solidFill>
            <a:srgbClr val="66FF33"/>
          </a:solidFill>
          <a:ln w="9525" cap="flat" cmpd="sng" algn="ctr">
            <a:solidFill>
              <a:srgbClr val="66FF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smtClean="0">
              <a:ln>
                <a:noFill/>
              </a:ln>
              <a:solidFill>
                <a:schemeClr val="bg1"/>
              </a:solidFill>
              <a:effectLst/>
              <a:latin typeface="Arial" charset="0"/>
            </a:endParaRPr>
          </a:p>
        </p:txBody>
      </p:sp>
      <p:pic>
        <p:nvPicPr>
          <p:cNvPr id="17" name="Picture 7"/>
          <p:cNvPicPr>
            <a:picLocks noChangeAspect="1" noChangeArrowheads="1"/>
          </p:cNvPicPr>
          <p:nvPr/>
        </p:nvPicPr>
        <p:blipFill>
          <a:blip r:embed="rId4" cstate="print"/>
          <a:srcRect/>
          <a:stretch>
            <a:fillRect/>
          </a:stretch>
        </p:blipFill>
        <p:spPr bwMode="auto">
          <a:xfrm>
            <a:off x="5580112" y="3645024"/>
            <a:ext cx="3267115" cy="1996703"/>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ox(in)">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Line 1"/>
          <p:cNvSpPr>
            <a:spLocks noChangeShapeType="1"/>
          </p:cNvSpPr>
          <p:nvPr/>
        </p:nvSpPr>
        <p:spPr bwMode="auto">
          <a:xfrm>
            <a:off x="5572125" y="1309688"/>
            <a:ext cx="1285875" cy="1587"/>
          </a:xfrm>
          <a:prstGeom prst="line">
            <a:avLst/>
          </a:prstGeom>
          <a:noFill/>
          <a:ln w="25560">
            <a:solidFill>
              <a:srgbClr val="F79646"/>
            </a:solidFill>
            <a:prstDash val="dash"/>
            <a:round/>
            <a:headEnd type="triangle" w="med" len="med"/>
            <a:tailEnd type="triangle" w="med" len="med"/>
          </a:ln>
          <a:effectLst/>
        </p:spPr>
        <p:txBody>
          <a:bodyPr/>
          <a:lstStyle/>
          <a:p>
            <a:endParaRPr lang="fr-FR"/>
          </a:p>
        </p:txBody>
      </p:sp>
      <p:pic>
        <p:nvPicPr>
          <p:cNvPr id="22530" name="Picture 2"/>
          <p:cNvPicPr>
            <a:picLocks noChangeAspect="1" noChangeArrowheads="1"/>
          </p:cNvPicPr>
          <p:nvPr/>
        </p:nvPicPr>
        <p:blipFill>
          <a:blip r:embed="rId3" cstate="print"/>
          <a:srcRect/>
          <a:stretch>
            <a:fillRect/>
          </a:stretch>
        </p:blipFill>
        <p:spPr bwMode="auto">
          <a:xfrm>
            <a:off x="0" y="0"/>
            <a:ext cx="9144000" cy="1357313"/>
          </a:xfrm>
          <a:prstGeom prst="rect">
            <a:avLst/>
          </a:prstGeom>
          <a:noFill/>
          <a:ln w="9525">
            <a:noFill/>
            <a:round/>
            <a:headEnd/>
            <a:tailEnd/>
          </a:ln>
          <a:effectLst/>
        </p:spPr>
      </p:pic>
      <p:sp>
        <p:nvSpPr>
          <p:cNvPr id="22533" name="Text Box 5"/>
          <p:cNvSpPr txBox="1">
            <a:spLocks noChangeArrowheads="1"/>
          </p:cNvSpPr>
          <p:nvPr/>
        </p:nvSpPr>
        <p:spPr bwMode="auto">
          <a:xfrm>
            <a:off x="6553200" y="6356350"/>
            <a:ext cx="2133600" cy="365125"/>
          </a:xfrm>
          <a:prstGeom prst="rect">
            <a:avLst/>
          </a:prstGeom>
          <a:noFill/>
          <a:ln w="9525">
            <a:noFill/>
            <a:round/>
            <a:headEnd/>
            <a:tailEnd/>
          </a:ln>
          <a:effectLst/>
        </p:spPr>
        <p:txBody>
          <a:bodyPr lIns="90000" tIns="45000" rIns="90000" bIns="4500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0D6D44B9-0CEC-4AF4-8CEF-4817B007D4CD}" type="slidenum">
              <a:rPr lang="fr-FR">
                <a:solidFill>
                  <a:srgbClr val="000000"/>
                </a:solidFill>
                <a:latin typeface="Calibri" charset="0"/>
                <a:cs typeface="Arial Unicode MS" charset="0"/>
              </a:rPr>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9</a:t>
            </a:fld>
            <a:endParaRPr lang="fr-FR">
              <a:solidFill>
                <a:srgbClr val="000000"/>
              </a:solidFill>
              <a:latin typeface="Calibri" charset="0"/>
              <a:cs typeface="Arial Unicode MS" charset="0"/>
            </a:endParaRPr>
          </a:p>
        </p:txBody>
      </p:sp>
      <p:sp>
        <p:nvSpPr>
          <p:cNvPr id="22534" name="Rectangle 6"/>
          <p:cNvSpPr>
            <a:spLocks noChangeArrowheads="1"/>
          </p:cNvSpPr>
          <p:nvPr/>
        </p:nvSpPr>
        <p:spPr bwMode="auto">
          <a:xfrm>
            <a:off x="2016224" y="1484784"/>
            <a:ext cx="5292080" cy="936104"/>
          </a:xfrm>
          <a:prstGeom prst="rect">
            <a:avLst/>
          </a:prstGeom>
          <a:noFill/>
          <a:ln w="9525">
            <a:noFill/>
            <a:round/>
            <a:headEnd/>
            <a:tailEnd/>
          </a:ln>
          <a:effectLst/>
        </p:spPr>
        <p:txBody>
          <a:bodyPr lIns="90000" tIns="45000" rIns="90000" bIns="45000"/>
          <a:lstStyle/>
          <a:p>
            <a:pPr algn="ctr" hangingPunct="1">
              <a:lnSpc>
                <a:spcPct val="100000"/>
              </a:lnSpc>
              <a:spcBef>
                <a:spcPts val="363"/>
              </a:spcBef>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fr-FR" sz="2800" b="1" dirty="0" smtClean="0">
                <a:solidFill>
                  <a:srgbClr val="4F81BD"/>
                </a:solidFill>
                <a:latin typeface="Calibri" charset="0"/>
              </a:rPr>
              <a:t>Critiques</a:t>
            </a:r>
          </a:p>
          <a:p>
            <a:pPr algn="ctr" hangingPunct="1">
              <a:lnSpc>
                <a:spcPct val="100000"/>
              </a:lnSpc>
              <a:spcBef>
                <a:spcPts val="363"/>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lang="fr-FR" sz="2800" dirty="0">
              <a:solidFill>
                <a:srgbClr val="4F81BD"/>
              </a:solidFill>
              <a:latin typeface="Calibri" charset="0"/>
              <a:ea typeface="Calibri" charset="0"/>
              <a:cs typeface="Calibri" charset="0"/>
            </a:endParaRPr>
          </a:p>
          <a:p>
            <a:pPr algn="ctr" hangingPunct="1">
              <a:lnSpc>
                <a:spcPct val="100000"/>
              </a:lnSpc>
              <a:spcBef>
                <a:spcPts val="363"/>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lang="fr-FR" sz="2800" b="1" dirty="0">
              <a:solidFill>
                <a:srgbClr val="4F81BD"/>
              </a:solidFill>
              <a:latin typeface="Calibri" charset="0"/>
              <a:ea typeface="SimSun" charset="0"/>
              <a:cs typeface="SimSun" charset="0"/>
            </a:endParaRPr>
          </a:p>
        </p:txBody>
      </p:sp>
      <p:sp>
        <p:nvSpPr>
          <p:cNvPr id="11" name="Rectangle 3"/>
          <p:cNvSpPr>
            <a:spLocks noChangeArrowheads="1"/>
          </p:cNvSpPr>
          <p:nvPr/>
        </p:nvSpPr>
        <p:spPr bwMode="auto">
          <a:xfrm>
            <a:off x="642910" y="714356"/>
            <a:ext cx="8321578" cy="571481"/>
          </a:xfrm>
          <a:prstGeom prst="rect">
            <a:avLst/>
          </a:prstGeom>
          <a:noFill/>
          <a:ln w="9525">
            <a:noFill/>
            <a:round/>
            <a:headEnd/>
            <a:tailEnd/>
          </a:ln>
        </p:spPr>
        <p:txBody>
          <a:bodyPr anchor="ctr"/>
          <a:lstStyle/>
          <a:p>
            <a:pPr algn="ctr">
              <a:lnSpc>
                <a:spcPct val="100000"/>
              </a:lnSpc>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4400" b="1" dirty="0" smtClean="0">
                <a:solidFill>
                  <a:srgbClr val="FFFFFF"/>
                </a:solidFill>
                <a:latin typeface="Calibri" charset="0"/>
              </a:rPr>
              <a:t> La modélisation des dynamiques urbaines</a:t>
            </a:r>
          </a:p>
          <a:p>
            <a:pPr algn="ct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4400" b="1" dirty="0">
              <a:solidFill>
                <a:srgbClr val="FFFFFF"/>
              </a:solidFill>
              <a:latin typeface="Calibri" charset="0"/>
            </a:endParaRPr>
          </a:p>
        </p:txBody>
      </p:sp>
      <p:sp>
        <p:nvSpPr>
          <p:cNvPr id="14" name="Rectangle 13"/>
          <p:cNvSpPr/>
          <p:nvPr/>
        </p:nvSpPr>
        <p:spPr>
          <a:xfrm>
            <a:off x="899592" y="2699266"/>
            <a:ext cx="7056784" cy="1809854"/>
          </a:xfrm>
          <a:prstGeom prst="rect">
            <a:avLst/>
          </a:prstGeom>
        </p:spPr>
        <p:txBody>
          <a:bodyPr wrap="square">
            <a:spAutoFit/>
          </a:bodyPr>
          <a:lstStyle/>
          <a:p>
            <a:pPr>
              <a:buClr>
                <a:srgbClr val="66FF33"/>
              </a:buClr>
            </a:pPr>
            <a:r>
              <a:rPr lang="fr-FR" sz="2400" b="1" dirty="0" smtClean="0">
                <a:solidFill>
                  <a:srgbClr val="66FF33"/>
                </a:solidFill>
              </a:rPr>
              <a:t>-</a:t>
            </a:r>
            <a:r>
              <a:rPr lang="fr-FR" dirty="0" smtClean="0">
                <a:solidFill>
                  <a:schemeClr val="tx1">
                    <a:lumMod val="85000"/>
                    <a:lumOff val="15000"/>
                  </a:schemeClr>
                </a:solidFill>
              </a:rPr>
              <a:t> Trop </a:t>
            </a:r>
            <a:r>
              <a:rPr lang="fr-FR" b="1" dirty="0" smtClean="0">
                <a:solidFill>
                  <a:srgbClr val="FF0000"/>
                </a:solidFill>
              </a:rPr>
              <a:t>peu </a:t>
            </a:r>
            <a:r>
              <a:rPr lang="fr-FR" b="1" dirty="0" smtClean="0">
                <a:solidFill>
                  <a:srgbClr val="FF0000"/>
                </a:solidFill>
              </a:rPr>
              <a:t>génériques</a:t>
            </a:r>
            <a:r>
              <a:rPr lang="fr-FR" dirty="0" smtClean="0">
                <a:solidFill>
                  <a:schemeClr val="tx1">
                    <a:lumMod val="85000"/>
                    <a:lumOff val="15000"/>
                  </a:schemeClr>
                </a:solidFill>
              </a:rPr>
              <a:t>: </a:t>
            </a:r>
            <a:r>
              <a:rPr lang="fr-FR" dirty="0" smtClean="0">
                <a:solidFill>
                  <a:schemeClr val="tx1">
                    <a:lumMod val="85000"/>
                    <a:lumOff val="15000"/>
                  </a:schemeClr>
                </a:solidFill>
              </a:rPr>
              <a:t>difficilement réutilisable dans un contexte</a:t>
            </a:r>
          </a:p>
          <a:p>
            <a:pPr>
              <a:buClr>
                <a:srgbClr val="66FF33"/>
              </a:buClr>
            </a:pPr>
            <a:endParaRPr lang="fr-FR" b="1" dirty="0" smtClean="0">
              <a:solidFill>
                <a:srgbClr val="FF0000"/>
              </a:solidFill>
            </a:endParaRPr>
          </a:p>
          <a:p>
            <a:pPr>
              <a:buClr>
                <a:srgbClr val="66FF33"/>
              </a:buClr>
            </a:pPr>
            <a:endParaRPr lang="fr-FR" b="1" dirty="0" smtClean="0">
              <a:solidFill>
                <a:srgbClr val="FF0000"/>
              </a:solidFill>
            </a:endParaRPr>
          </a:p>
          <a:p>
            <a:r>
              <a:rPr lang="fr-FR" sz="2400" b="1" dirty="0" smtClean="0">
                <a:solidFill>
                  <a:srgbClr val="66FF33"/>
                </a:solidFill>
              </a:rPr>
              <a:t>-</a:t>
            </a:r>
            <a:r>
              <a:rPr lang="fr-FR" b="1" dirty="0" smtClean="0">
                <a:solidFill>
                  <a:srgbClr val="66FF33"/>
                </a:solidFill>
              </a:rPr>
              <a:t> </a:t>
            </a:r>
            <a:r>
              <a:rPr lang="fr-FR" b="1" dirty="0" smtClean="0">
                <a:solidFill>
                  <a:srgbClr val="FF0000"/>
                </a:solidFill>
              </a:rPr>
              <a:t>Limités</a:t>
            </a:r>
            <a:r>
              <a:rPr lang="fr-FR" dirty="0" smtClean="0">
                <a:solidFill>
                  <a:schemeClr val="tx1">
                    <a:lumMod val="85000"/>
                    <a:lumOff val="15000"/>
                  </a:schemeClr>
                </a:solidFill>
              </a:rPr>
              <a:t>: il est difficile de tout mettre dans un seul modèle. Trop de </a:t>
            </a:r>
            <a:r>
              <a:rPr lang="fr-FR" b="1" dirty="0" smtClean="0">
                <a:solidFill>
                  <a:srgbClr val="FF0000"/>
                </a:solidFill>
              </a:rPr>
              <a:t>paramètres</a:t>
            </a:r>
            <a:r>
              <a:rPr lang="fr-FR" dirty="0" smtClean="0">
                <a:solidFill>
                  <a:schemeClr val="tx1">
                    <a:lumMod val="85000"/>
                    <a:lumOff val="15000"/>
                  </a:schemeClr>
                </a:solidFill>
              </a:rPr>
              <a:t> entrent en jeu dans le cadre d’une étude d’un système aussi complexe que la ville.  </a:t>
            </a:r>
            <a:endParaRPr lang="fr-FR" b="1" dirty="0" smtClean="0">
              <a:solidFill>
                <a:srgbClr val="FF0000"/>
              </a:solidFill>
            </a:endParaRP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Calibri"/>
        <a:ea typeface="SimSun"/>
        <a:cs typeface="SimSun"/>
      </a:majorFont>
      <a:minorFont>
        <a:latin typeface="Calibri"/>
        <a:ea typeface="SimSun"/>
        <a:cs typeface="SimSu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Calibri"/>
        <a:ea typeface="SimSun"/>
        <a:cs typeface="SimSun"/>
      </a:majorFont>
      <a:minorFont>
        <a:latin typeface="Calibri"/>
        <a:ea typeface="SimSun"/>
        <a:cs typeface="SimSu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Calibri"/>
        <a:ea typeface="SimSun"/>
        <a:cs typeface="SimSun"/>
      </a:majorFont>
      <a:minorFont>
        <a:latin typeface="Calibri"/>
        <a:ea typeface="SimSun"/>
        <a:cs typeface="SimSu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136961</TotalTime>
  <Words>2295</Words>
  <Application>Microsoft Office PowerPoint</Application>
  <PresentationFormat>Affichage à l'écran (4:3)</PresentationFormat>
  <Paragraphs>367</Paragraphs>
  <Slides>20</Slides>
  <Notes>20</Notes>
  <HiddenSlides>0</HiddenSlides>
  <MMClips>0</MMClips>
  <ScaleCrop>false</ScaleCrop>
  <HeadingPairs>
    <vt:vector size="6" baseType="variant">
      <vt:variant>
        <vt:lpstr>Thème</vt:lpstr>
      </vt:variant>
      <vt:variant>
        <vt:i4>3</vt:i4>
      </vt:variant>
      <vt:variant>
        <vt:lpstr>Serveurs OLE incorporés</vt:lpstr>
      </vt:variant>
      <vt:variant>
        <vt:i4>1</vt:i4>
      </vt:variant>
      <vt:variant>
        <vt:lpstr>Titres des diapositives</vt:lpstr>
      </vt:variant>
      <vt:variant>
        <vt:i4>20</vt:i4>
      </vt:variant>
    </vt:vector>
  </HeadingPairs>
  <TitlesOfParts>
    <vt:vector size="24" baseType="lpstr">
      <vt:lpstr>Thème Office</vt:lpstr>
      <vt:lpstr>1_Thème Office</vt:lpstr>
      <vt:lpstr>2_Thème Office</vt:lpstr>
      <vt:lpstr>Visio</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Merci de votre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MBM Info</dc:creator>
  <cp:lastModifiedBy>MBM Info</cp:lastModifiedBy>
  <cp:revision>2138</cp:revision>
  <cp:lastPrinted>1601-01-01T00:00:00Z</cp:lastPrinted>
  <dcterms:created xsi:type="dcterms:W3CDTF">1601-01-01T00:00:00Z</dcterms:created>
  <dcterms:modified xsi:type="dcterms:W3CDTF">2012-04-26T12:47:48Z</dcterms:modified>
</cp:coreProperties>
</file>