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7"/>
  </p:notesMasterIdLst>
  <p:sldIdLst>
    <p:sldId id="416" r:id="rId2"/>
    <p:sldId id="419" r:id="rId3"/>
    <p:sldId id="430" r:id="rId4"/>
    <p:sldId id="379" r:id="rId5"/>
    <p:sldId id="388" r:id="rId6"/>
    <p:sldId id="394" r:id="rId7"/>
    <p:sldId id="389" r:id="rId8"/>
    <p:sldId id="398" r:id="rId9"/>
    <p:sldId id="380" r:id="rId10"/>
    <p:sldId id="400" r:id="rId11"/>
    <p:sldId id="396" r:id="rId12"/>
    <p:sldId id="325" r:id="rId13"/>
    <p:sldId id="326" r:id="rId14"/>
    <p:sldId id="435" r:id="rId15"/>
    <p:sldId id="327" r:id="rId16"/>
    <p:sldId id="329" r:id="rId17"/>
    <p:sldId id="331" r:id="rId18"/>
    <p:sldId id="333" r:id="rId19"/>
    <p:sldId id="335" r:id="rId20"/>
    <p:sldId id="401" r:id="rId21"/>
    <p:sldId id="397" r:id="rId22"/>
    <p:sldId id="340" r:id="rId23"/>
    <p:sldId id="341" r:id="rId24"/>
    <p:sldId id="342" r:id="rId25"/>
    <p:sldId id="343" r:id="rId26"/>
    <p:sldId id="353" r:id="rId27"/>
    <p:sldId id="355" r:id="rId28"/>
    <p:sldId id="383" r:id="rId29"/>
    <p:sldId id="410" r:id="rId30"/>
    <p:sldId id="358" r:id="rId31"/>
    <p:sldId id="359" r:id="rId32"/>
    <p:sldId id="409" r:id="rId33"/>
    <p:sldId id="360" r:id="rId34"/>
    <p:sldId id="361" r:id="rId35"/>
    <p:sldId id="363" r:id="rId36"/>
    <p:sldId id="365" r:id="rId37"/>
    <p:sldId id="366" r:id="rId38"/>
    <p:sldId id="368" r:id="rId39"/>
    <p:sldId id="403" r:id="rId40"/>
    <p:sldId id="415" r:id="rId41"/>
    <p:sldId id="371" r:id="rId42"/>
    <p:sldId id="417" r:id="rId43"/>
    <p:sldId id="420" r:id="rId44"/>
    <p:sldId id="433" r:id="rId45"/>
    <p:sldId id="421" r:id="rId46"/>
    <p:sldId id="422" r:id="rId47"/>
    <p:sldId id="423" r:id="rId48"/>
    <p:sldId id="424" r:id="rId49"/>
    <p:sldId id="425" r:id="rId50"/>
    <p:sldId id="426" r:id="rId51"/>
    <p:sldId id="432" r:id="rId52"/>
    <p:sldId id="434" r:id="rId53"/>
    <p:sldId id="428" r:id="rId54"/>
    <p:sldId id="431" r:id="rId55"/>
    <p:sldId id="429" r:id="rId56"/>
  </p:sldIdLst>
  <p:sldSz cx="9144000" cy="6858000" type="screen4x3"/>
  <p:notesSz cx="6883400" cy="100171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CC66FF"/>
    <a:srgbClr val="9999FF"/>
    <a:srgbClr val="FF00FF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6120" autoAdjust="0"/>
  </p:normalViewPr>
  <p:slideViewPr>
    <p:cSldViewPr>
      <p:cViewPr>
        <p:scale>
          <a:sx n="42" d="100"/>
          <a:sy n="42" d="100"/>
        </p:scale>
        <p:origin x="-13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35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500856"/>
          </a:xfrm>
          <a:prstGeom prst="rect">
            <a:avLst/>
          </a:prstGeom>
        </p:spPr>
        <p:txBody>
          <a:bodyPr vert="horz" lIns="96570" tIns="48285" rIns="96570" bIns="4828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500856"/>
          </a:xfrm>
          <a:prstGeom prst="rect">
            <a:avLst/>
          </a:prstGeom>
        </p:spPr>
        <p:txBody>
          <a:bodyPr vert="horz" lIns="96570" tIns="48285" rIns="96570" bIns="48285" rtlCol="0"/>
          <a:lstStyle>
            <a:lvl1pPr algn="r">
              <a:defRPr sz="1300"/>
            </a:lvl1pPr>
          </a:lstStyle>
          <a:p>
            <a:fld id="{E2BFBE00-0B1E-4AC2-A3C5-43DBA8B10E3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0" tIns="48285" rIns="96570" bIns="4828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8135"/>
            <a:ext cx="5506720" cy="4507706"/>
          </a:xfrm>
          <a:prstGeom prst="rect">
            <a:avLst/>
          </a:prstGeom>
        </p:spPr>
        <p:txBody>
          <a:bodyPr vert="horz" lIns="96570" tIns="48285" rIns="96570" bIns="4828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4530"/>
            <a:ext cx="2982807" cy="500856"/>
          </a:xfrm>
          <a:prstGeom prst="rect">
            <a:avLst/>
          </a:prstGeom>
        </p:spPr>
        <p:txBody>
          <a:bodyPr vert="horz" lIns="96570" tIns="48285" rIns="96570" bIns="4828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000" y="9514530"/>
            <a:ext cx="2982807" cy="500856"/>
          </a:xfrm>
          <a:prstGeom prst="rect">
            <a:avLst/>
          </a:prstGeom>
        </p:spPr>
        <p:txBody>
          <a:bodyPr vert="horz" lIns="96570" tIns="48285" rIns="96570" bIns="48285" rtlCol="0" anchor="b"/>
          <a:lstStyle>
            <a:lvl1pPr algn="r">
              <a:defRPr sz="1300"/>
            </a:lvl1pPr>
          </a:lstStyle>
          <a:p>
            <a:fld id="{B12647D3-8407-4B35-BBEE-A7B19A7782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647D3-8407-4B35-BBEE-A7B19A7782A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AF7C0-13BC-4E4E-A8C3-3957D2E6D0B4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647D3-8407-4B35-BBEE-A7B19A7782A6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2CA8-ED6E-485A-98DA-964CF0B33A51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A6EA-FB24-4160-B402-60DF19AF2BB8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75E-06EE-4F3F-8D58-EA7D0BBAC69A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77EC-65F3-4206-984A-35F40489F513}" type="datetime1">
              <a:rPr lang="fr-FR" smtClean="0"/>
              <a:pPr>
                <a:defRPr/>
              </a:pPr>
              <a:t>24/04/2012</a:t>
            </a:fld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D9C3-8905-4A15-A37B-75895F5903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3A20-DD39-4E5B-AB76-1A2447C7FB0E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A17E-A78E-461B-8576-61E8938C1CEE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7801-0F3F-43B6-AE0E-039D313F5273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1A1E-273B-490D-BD07-E187FA43F385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6900-1156-4FD6-BDAF-625FCA1DEAF9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459A-2DCA-476C-8FF6-7A6398548EF7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81DB-3F54-4A16-82B7-B314611CA24F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AF97-E589-47EB-BFB3-8AA7A78FB1AC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BA215D-B622-4C13-B621-C62022B629A5}" type="datetime1">
              <a:rPr lang="fr-FR" smtClean="0"/>
              <a:pPr/>
              <a:t>24/04/2012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5F40B3-9C92-4FAF-AFBE-56782C9AF0E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p\Desktop\expos&#233;%20syst&#232;mes%20complexe%2024%20avril%202012\faible%20vitesse.wmv" TargetMode="External"/><Relationship Id="rId1" Type="http://schemas.openxmlformats.org/officeDocument/2006/relationships/video" Target="file:///C:\Users\hp\Desktop\expos&#233;%20syst&#232;mes%20complexe%2024%20avril%202012\grande%20vitesse.wm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15616" y="282883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 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Nanostructures    semiconductrices    et   systèmes quantiques   complexes :   synthèses,   analyses   et   modélisation.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486916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Laboratoire MicroOptoélectronique et Nanostructures (LMON) Faculté des Sciences de Monastir 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563888" y="4365104"/>
            <a:ext cx="180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Mourad BAIRA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" y="0"/>
            <a:ext cx="9143999" cy="1646802"/>
            <a:chOff x="1" y="0"/>
            <a:chExt cx="9143999" cy="1646802"/>
          </a:xfrm>
        </p:grpSpPr>
        <p:sp>
          <p:nvSpPr>
            <p:cNvPr id="10" name="Rectangle 9"/>
            <p:cNvSpPr/>
            <p:nvPr/>
          </p:nvSpPr>
          <p:spPr>
            <a:xfrm>
              <a:off x="2195736" y="0"/>
              <a:ext cx="6948264" cy="16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8898" name="Picture 2" descr="http://litis.univ-lehavre.fr/~bertelle/jsccst2012/citeSciencesTuni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"/>
              <a:ext cx="2195735" cy="1646801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2195736" y="548680"/>
              <a:ext cx="69482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JSC-CST'2012</a:t>
              </a:r>
            </a:p>
            <a:p>
              <a:r>
                <a:rPr lang="fr-FR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Journées "Systèmes Complexes", Cité des Sciences de Tunis</a:t>
              </a:r>
              <a:endPara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143240" y="0"/>
            <a:ext cx="253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</a:rPr>
              <a:t>Conditions de croissance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2976" y="3143248"/>
            <a:ext cx="194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Vitesse de dépôt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00100" y="785794"/>
            <a:ext cx="31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Température  de croissance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71538" y="1214422"/>
            <a:ext cx="64400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Températures élevée :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 Augmentation de la longueur de migration des </a:t>
            </a:r>
            <a:r>
              <a:rPr lang="fr-FR" dirty="0" err="1" smtClean="0">
                <a:solidFill>
                  <a:schemeClr val="accent1"/>
                </a:solidFill>
              </a:rPr>
              <a:t>adatomes</a:t>
            </a:r>
            <a:endParaRPr lang="fr-FR" dirty="0" smtClean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 Diminution de leurs coefficient de collage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Températures faibles  :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Dégradation de la qualité des interfaces</a:t>
            </a:r>
          </a:p>
          <a:p>
            <a:pPr lvl="1"/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145528" y="3500438"/>
            <a:ext cx="7998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Fortes vitesses: 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 Nucléation prématurée 	fortes densités et forte dispersion en taille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Faibles vitesses: 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 Longueur de migration imposée par la température de croissance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4357686" y="3890966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642910" y="5429264"/>
            <a:ext cx="57150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285852" y="5572140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Variation de la vitesse de dépôt d’</a:t>
            </a:r>
            <a:r>
              <a:rPr lang="fr-FR" b="1" dirty="0" err="1" smtClean="0">
                <a:solidFill>
                  <a:srgbClr val="C00000"/>
                </a:solidFill>
              </a:rPr>
              <a:t>InAs</a:t>
            </a:r>
            <a:r>
              <a:rPr lang="fr-FR" b="1" dirty="0" smtClean="0">
                <a:solidFill>
                  <a:srgbClr val="C00000"/>
                </a:solidFill>
              </a:rPr>
              <a:t> à 500°C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Organigramme : Bande perforée 11"/>
          <p:cNvSpPr/>
          <p:nvPr/>
        </p:nvSpPr>
        <p:spPr>
          <a:xfrm rot="20590902">
            <a:off x="-9069" y="159186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571604" y="3143248"/>
          <a:ext cx="5133975" cy="16459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43025"/>
                <a:gridCol w="3790950"/>
              </a:tblGrid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échantillon</a:t>
                      </a:r>
                      <a:endParaRPr lang="fr-FR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Vitesse de croissance d’</a:t>
                      </a:r>
                      <a:r>
                        <a:rPr lang="fr-FR" sz="1200" b="1" dirty="0" err="1"/>
                        <a:t>InAs</a:t>
                      </a:r>
                      <a:r>
                        <a:rPr lang="fr-FR" sz="1200" b="1" dirty="0"/>
                        <a:t> (MC/s)</a:t>
                      </a:r>
                      <a:endParaRPr lang="fr-FR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S1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0,069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S2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0,043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S3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0,026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S4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0,013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S5</a:t>
                      </a:r>
                      <a:endParaRPr lang="fr-FR" sz="12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0,003</a:t>
                      </a:r>
                      <a:endParaRPr lang="fr-FR" sz="12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5619732" y="1357298"/>
            <a:ext cx="12573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2.4 MC d’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InAs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500°C</a:t>
            </a:r>
          </a:p>
        </p:txBody>
      </p:sp>
      <p:sp>
        <p:nvSpPr>
          <p:cNvPr id="191504" name="Rectangle 16" descr="Diagonales larges vers le bas"/>
          <p:cNvSpPr>
            <a:spLocks noChangeArrowheads="1"/>
          </p:cNvSpPr>
          <p:nvPr/>
        </p:nvSpPr>
        <p:spPr bwMode="auto">
          <a:xfrm>
            <a:off x="2914632" y="2157398"/>
            <a:ext cx="2286000" cy="4572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Substrat GaAs (001)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503" name="Rectangle 15" descr="Diagonales larges vers le haut"/>
          <p:cNvSpPr>
            <a:spLocks noChangeArrowheads="1"/>
          </p:cNvSpPr>
          <p:nvPr/>
        </p:nvSpPr>
        <p:spPr bwMode="auto">
          <a:xfrm>
            <a:off x="2914632" y="1757348"/>
            <a:ext cx="2286000" cy="40005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Couche tampon GaAs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(500 nm)</a:t>
            </a:r>
          </a:p>
        </p:txBody>
      </p:sp>
      <p:sp>
        <p:nvSpPr>
          <p:cNvPr id="191502" name="Rectangle 14" descr="Diagonales larges vers le haut"/>
          <p:cNvSpPr>
            <a:spLocks noChangeArrowheads="1"/>
          </p:cNvSpPr>
          <p:nvPr/>
        </p:nvSpPr>
        <p:spPr bwMode="auto">
          <a:xfrm>
            <a:off x="2914632" y="1414448"/>
            <a:ext cx="2286000" cy="3429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Couche Cap GaAs (50 nm)</a:t>
            </a:r>
          </a:p>
        </p:txBody>
      </p:sp>
      <p:grpSp>
        <p:nvGrpSpPr>
          <p:cNvPr id="191492" name="Group 4"/>
          <p:cNvGrpSpPr>
            <a:grpSpLocks/>
          </p:cNvGrpSpPr>
          <p:nvPr/>
        </p:nvGrpSpPr>
        <p:grpSpPr bwMode="auto">
          <a:xfrm>
            <a:off x="3028932" y="1644953"/>
            <a:ext cx="2057400" cy="114300"/>
            <a:chOff x="4477" y="6637"/>
            <a:chExt cx="3240" cy="180"/>
          </a:xfrm>
        </p:grpSpPr>
        <p:sp>
          <p:nvSpPr>
            <p:cNvPr id="191501" name="AutoShape 13"/>
            <p:cNvSpPr>
              <a:spLocks noChangeArrowheads="1"/>
            </p:cNvSpPr>
            <p:nvPr/>
          </p:nvSpPr>
          <p:spPr bwMode="auto">
            <a:xfrm>
              <a:off x="483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1500" name="AutoShape 12"/>
            <p:cNvSpPr>
              <a:spLocks noChangeArrowheads="1"/>
            </p:cNvSpPr>
            <p:nvPr/>
          </p:nvSpPr>
          <p:spPr bwMode="auto">
            <a:xfrm>
              <a:off x="519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1499" name="AutoShape 11"/>
            <p:cNvSpPr>
              <a:spLocks noChangeArrowheads="1"/>
            </p:cNvSpPr>
            <p:nvPr/>
          </p:nvSpPr>
          <p:spPr bwMode="auto">
            <a:xfrm>
              <a:off x="555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1498" name="AutoShape 10"/>
            <p:cNvSpPr>
              <a:spLocks noChangeArrowheads="1"/>
            </p:cNvSpPr>
            <p:nvPr/>
          </p:nvSpPr>
          <p:spPr bwMode="auto">
            <a:xfrm>
              <a:off x="591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1497" name="AutoShape 9"/>
            <p:cNvSpPr>
              <a:spLocks noChangeArrowheads="1"/>
            </p:cNvSpPr>
            <p:nvPr/>
          </p:nvSpPr>
          <p:spPr bwMode="auto">
            <a:xfrm>
              <a:off x="627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1496" name="AutoShape 8"/>
            <p:cNvSpPr>
              <a:spLocks noChangeArrowheads="1"/>
            </p:cNvSpPr>
            <p:nvPr/>
          </p:nvSpPr>
          <p:spPr bwMode="auto">
            <a:xfrm>
              <a:off x="663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1495" name="AutoShape 7"/>
            <p:cNvSpPr>
              <a:spLocks noChangeArrowheads="1"/>
            </p:cNvSpPr>
            <p:nvPr/>
          </p:nvSpPr>
          <p:spPr bwMode="auto">
            <a:xfrm>
              <a:off x="699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1494" name="AutoShape 6"/>
            <p:cNvSpPr>
              <a:spLocks noChangeArrowheads="1"/>
            </p:cNvSpPr>
            <p:nvPr/>
          </p:nvSpPr>
          <p:spPr bwMode="auto">
            <a:xfrm>
              <a:off x="735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1493" name="AutoShape 5"/>
            <p:cNvSpPr>
              <a:spLocks noChangeArrowheads="1"/>
            </p:cNvSpPr>
            <p:nvPr/>
          </p:nvSpPr>
          <p:spPr bwMode="auto">
            <a:xfrm>
              <a:off x="447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191491" name="Line 3"/>
          <p:cNvSpPr>
            <a:spLocks noChangeShapeType="1"/>
          </p:cNvSpPr>
          <p:nvPr/>
        </p:nvSpPr>
        <p:spPr bwMode="auto">
          <a:xfrm flipH="1">
            <a:off x="4991082" y="1528748"/>
            <a:ext cx="66675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2000232" y="2671748"/>
            <a:ext cx="525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Structure type des échantillons élaborés par EJM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071802" y="0"/>
            <a:ext cx="215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Structures élaborées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Organigramme : Bande perforée 22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7559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00108"/>
            <a:ext cx="2870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800" y="1000108"/>
            <a:ext cx="2870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28829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857628"/>
            <a:ext cx="2895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14348" y="2643182"/>
            <a:ext cx="2000264" cy="78581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(S1): V=0.069 MC/s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D≈5 .10</a:t>
            </a:r>
            <a:r>
              <a:rPr kumimoji="0" lang="en-GB" sz="1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10 </a:t>
            </a:r>
            <a:r>
              <a: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cm</a:t>
            </a:r>
            <a:r>
              <a:rPr kumimoji="0" lang="en-GB" sz="1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-2</a:t>
            </a: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857620" y="2714620"/>
            <a:ext cx="1600200" cy="457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(S2): V=0.043 MC/s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D≈3 .10</a:t>
            </a:r>
            <a:r>
              <a:rPr kumimoji="0" lang="en-GB" sz="1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10 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cm</a:t>
            </a:r>
            <a:r>
              <a:rPr kumimoji="0" lang="en-GB" sz="1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-2</a:t>
            </a:r>
            <a:endParaRPr kumimoji="0" lang="en-GB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715140" y="2714620"/>
            <a:ext cx="1714500" cy="78581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(S3): V=0.026 MC/s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≈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2 .10</a:t>
            </a:r>
            <a:r>
              <a:rPr kumimoji="0" lang="fr-FR" sz="1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10 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cm</a:t>
            </a:r>
            <a:r>
              <a:rPr kumimoji="0" lang="fr-FR" sz="1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-2</a:t>
            </a:r>
            <a:endParaRPr kumimoji="0" lang="fr-FR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642910" y="5500702"/>
            <a:ext cx="1643074" cy="78581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(S4): V=0.013 MC/s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</a:t>
            </a: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≈ 10</a:t>
            </a:r>
            <a:r>
              <a:rPr kumimoji="0" lang="en-GB" sz="1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10 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cm</a:t>
            </a:r>
            <a:r>
              <a:rPr kumimoji="0" lang="fr-FR" sz="14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-2</a:t>
            </a:r>
            <a:endParaRPr kumimoji="0" lang="fr-FR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643306" y="5572140"/>
            <a:ext cx="2000264" cy="857256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(S5): V=0.003 MC/s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D= 5 .10</a:t>
            </a:r>
            <a:r>
              <a:rPr kumimoji="0" lang="fr-FR" sz="1400" b="1" i="1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9 </a:t>
            </a:r>
            <a:r>
              <a:rPr kumimoji="0" lang="fr-FR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cm</a:t>
            </a:r>
            <a:r>
              <a:rPr kumimoji="0" lang="fr-FR" sz="1400" b="1" i="1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-2</a:t>
            </a: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357422" y="0"/>
            <a:ext cx="314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Caractérisation morphologique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Organigramme : Bande perforée 14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428596" y="857232"/>
          <a:ext cx="3827435" cy="3071834"/>
        </p:xfrm>
        <a:graphic>
          <a:graphicData uri="http://schemas.openxmlformats.org/presentationml/2006/ole">
            <p:oleObj spid="_x0000_s108546" name="Graph" r:id="rId3" imgW="3977030" imgH="3260141" progId="Origin50.Graph">
              <p:embed/>
            </p:oleObj>
          </a:graphicData>
        </a:graphic>
      </p:graphicFrame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4348" y="392906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Diminution de la densité surfacique des BQs avec la réduction de la vitesse de croissance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4714876" y="857232"/>
          <a:ext cx="3360701" cy="2964130"/>
        </p:xfrm>
        <a:graphic>
          <a:graphicData uri="http://schemas.openxmlformats.org/presentationml/2006/ole">
            <p:oleObj spid="_x0000_s108547" name="Graph" r:id="rId4" imgW="3880714" imgH="3260141" progId="Origin50.Graph">
              <p:embed/>
            </p:oleObj>
          </a:graphicData>
        </a:graphic>
      </p:graphicFrame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500562" y="4000504"/>
            <a:ext cx="4214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</a:tabLst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Diminution de la hauteur moyenne des BQs pour les plus faible vitesse.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4000496" y="4857760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00166" y="5643578"/>
            <a:ext cx="5643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Propriétés de photoluminescence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4" name="Organigramme : Bande perforée 13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4" name="Organigramme : Bande perforée 13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  <p:pic>
        <p:nvPicPr>
          <p:cNvPr id="15" name="grande vitess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700808"/>
            <a:ext cx="4286250" cy="3067050"/>
          </a:xfrm>
          <a:prstGeom prst="rect">
            <a:avLst/>
          </a:prstGeom>
        </p:spPr>
      </p:pic>
      <p:pic>
        <p:nvPicPr>
          <p:cNvPr id="16" name="faible vitess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857750" y="1700808"/>
            <a:ext cx="42862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à coins arrondis 181"/>
          <p:cNvSpPr/>
          <p:nvPr/>
        </p:nvSpPr>
        <p:spPr>
          <a:xfrm>
            <a:off x="4500562" y="4572008"/>
            <a:ext cx="3786214" cy="1571636"/>
          </a:xfrm>
          <a:prstGeom prst="roundRect">
            <a:avLst/>
          </a:prstGeom>
          <a:gradFill flip="none" rotWithShape="1">
            <a:gsLst>
              <a:gs pos="10000">
                <a:schemeClr val="accent1"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présence de plusieurs pics est due à l’émission des états excites des BQs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6017" name="Object 1"/>
          <p:cNvGraphicFramePr>
            <a:graphicFrameLocks noChangeAspect="1"/>
          </p:cNvGraphicFramePr>
          <p:nvPr/>
        </p:nvGraphicFramePr>
        <p:xfrm>
          <a:off x="0" y="495300"/>
          <a:ext cx="4295775" cy="6010275"/>
        </p:xfrm>
        <a:graphic>
          <a:graphicData uri="http://schemas.openxmlformats.org/presentationml/2006/ole">
            <p:oleObj spid="_x0000_s109570" name="Graph" r:id="rId3" imgW="2792160" imgH="3918240" progId="Origin50.Graph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214414" y="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Evolution des propriétés de PL en fonction de la vitesse de croissance des BQs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143504" y="4857760"/>
            <a:ext cx="271464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b="1" dirty="0"/>
          </a:p>
        </p:txBody>
      </p:sp>
      <p:grpSp>
        <p:nvGrpSpPr>
          <p:cNvPr id="90" name="Groupe 89"/>
          <p:cNvGrpSpPr/>
          <p:nvPr/>
        </p:nvGrpSpPr>
        <p:grpSpPr>
          <a:xfrm>
            <a:off x="4127983" y="1265219"/>
            <a:ext cx="5158925" cy="3038633"/>
            <a:chOff x="4127983" y="1265219"/>
            <a:chExt cx="5158925" cy="3038633"/>
          </a:xfrm>
        </p:grpSpPr>
        <p:grpSp>
          <p:nvGrpSpPr>
            <p:cNvPr id="97" name="Group 3"/>
            <p:cNvGrpSpPr>
              <a:grpSpLocks/>
            </p:cNvGrpSpPr>
            <p:nvPr/>
          </p:nvGrpSpPr>
          <p:grpSpPr bwMode="auto">
            <a:xfrm>
              <a:off x="4487144" y="1265219"/>
              <a:ext cx="442912" cy="2716212"/>
              <a:chOff x="1463" y="1257"/>
              <a:chExt cx="279" cy="1711"/>
            </a:xfrm>
          </p:grpSpPr>
          <p:sp>
            <p:nvSpPr>
              <p:cNvPr id="98" name="Line 4"/>
              <p:cNvSpPr>
                <a:spLocks noChangeShapeType="1"/>
              </p:cNvSpPr>
              <p:nvPr/>
            </p:nvSpPr>
            <p:spPr bwMode="auto">
              <a:xfrm>
                <a:off x="1695" y="1790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5"/>
              <p:cNvSpPr>
                <a:spLocks noChangeArrowheads="1"/>
              </p:cNvSpPr>
              <p:nvPr/>
            </p:nvSpPr>
            <p:spPr bwMode="auto">
              <a:xfrm>
                <a:off x="1463" y="2853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0,9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Line 6"/>
              <p:cNvSpPr>
                <a:spLocks noChangeShapeType="1"/>
              </p:cNvSpPr>
              <p:nvPr/>
            </p:nvSpPr>
            <p:spPr bwMode="auto">
              <a:xfrm flipV="1">
                <a:off x="1517" y="2773"/>
                <a:ext cx="2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Line 7"/>
              <p:cNvSpPr>
                <a:spLocks noChangeShapeType="1"/>
              </p:cNvSpPr>
              <p:nvPr/>
            </p:nvSpPr>
            <p:spPr bwMode="auto">
              <a:xfrm flipV="1">
                <a:off x="1741" y="2773"/>
                <a:ext cx="1" cy="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Line 8"/>
              <p:cNvSpPr>
                <a:spLocks noChangeShapeType="1"/>
              </p:cNvSpPr>
              <p:nvPr/>
            </p:nvSpPr>
            <p:spPr bwMode="auto">
              <a:xfrm>
                <a:off x="1498" y="2773"/>
                <a:ext cx="19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Line 9"/>
              <p:cNvSpPr>
                <a:spLocks noChangeShapeType="1"/>
              </p:cNvSpPr>
              <p:nvPr/>
            </p:nvSpPr>
            <p:spPr bwMode="auto">
              <a:xfrm>
                <a:off x="1479" y="2644"/>
                <a:ext cx="38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Line 10"/>
              <p:cNvSpPr>
                <a:spLocks noChangeShapeType="1"/>
              </p:cNvSpPr>
              <p:nvPr/>
            </p:nvSpPr>
            <p:spPr bwMode="auto">
              <a:xfrm>
                <a:off x="1498" y="2514"/>
                <a:ext cx="19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Line 11"/>
              <p:cNvSpPr>
                <a:spLocks noChangeShapeType="1"/>
              </p:cNvSpPr>
              <p:nvPr/>
            </p:nvSpPr>
            <p:spPr bwMode="auto">
              <a:xfrm>
                <a:off x="1479" y="2385"/>
                <a:ext cx="38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Line 12"/>
              <p:cNvSpPr>
                <a:spLocks noChangeShapeType="1"/>
              </p:cNvSpPr>
              <p:nvPr/>
            </p:nvSpPr>
            <p:spPr bwMode="auto">
              <a:xfrm>
                <a:off x="1498" y="2254"/>
                <a:ext cx="19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Line 13"/>
              <p:cNvSpPr>
                <a:spLocks noChangeShapeType="1"/>
              </p:cNvSpPr>
              <p:nvPr/>
            </p:nvSpPr>
            <p:spPr bwMode="auto">
              <a:xfrm>
                <a:off x="1479" y="2126"/>
                <a:ext cx="38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Line 14"/>
              <p:cNvSpPr>
                <a:spLocks noChangeShapeType="1"/>
              </p:cNvSpPr>
              <p:nvPr/>
            </p:nvSpPr>
            <p:spPr bwMode="auto">
              <a:xfrm>
                <a:off x="1498" y="1995"/>
                <a:ext cx="19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>
                <a:off x="1479" y="1864"/>
                <a:ext cx="38" cy="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Line 16"/>
              <p:cNvSpPr>
                <a:spLocks noChangeShapeType="1"/>
              </p:cNvSpPr>
              <p:nvPr/>
            </p:nvSpPr>
            <p:spPr bwMode="auto">
              <a:xfrm>
                <a:off x="1498" y="1736"/>
                <a:ext cx="19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1479" y="1605"/>
                <a:ext cx="38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>
                <a:off x="1498" y="1477"/>
                <a:ext cx="19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Line 19"/>
              <p:cNvSpPr>
                <a:spLocks noChangeShapeType="1"/>
              </p:cNvSpPr>
              <p:nvPr/>
            </p:nvSpPr>
            <p:spPr bwMode="auto">
              <a:xfrm>
                <a:off x="1479" y="1348"/>
                <a:ext cx="38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20"/>
              <p:cNvSpPr>
                <a:spLocks/>
              </p:cNvSpPr>
              <p:nvPr/>
            </p:nvSpPr>
            <p:spPr bwMode="auto">
              <a:xfrm>
                <a:off x="1517" y="1257"/>
                <a:ext cx="2" cy="1496"/>
              </a:xfrm>
              <a:custGeom>
                <a:avLst/>
                <a:gdLst/>
                <a:ahLst/>
                <a:cxnLst>
                  <a:cxn ang="0">
                    <a:pos x="0" y="178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780">
                    <a:moveTo>
                      <a:pt x="0" y="178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800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Line 21"/>
            <p:cNvSpPr>
              <a:spLocks noChangeShapeType="1"/>
            </p:cNvSpPr>
            <p:nvPr/>
          </p:nvSpPr>
          <p:spPr bwMode="auto">
            <a:xfrm>
              <a:off x="4572869" y="1296969"/>
              <a:ext cx="426402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6" name="Group 22"/>
            <p:cNvGrpSpPr>
              <a:grpSpLocks/>
            </p:cNvGrpSpPr>
            <p:nvPr/>
          </p:nvGrpSpPr>
          <p:grpSpPr bwMode="auto">
            <a:xfrm>
              <a:off x="4572869" y="3735369"/>
              <a:ext cx="4389437" cy="309562"/>
              <a:chOff x="1517" y="2773"/>
              <a:chExt cx="2765" cy="195"/>
            </a:xfrm>
          </p:grpSpPr>
          <p:sp>
            <p:nvSpPr>
              <p:cNvPr id="117" name="Rectangle 23"/>
              <p:cNvSpPr>
                <a:spLocks noChangeArrowheads="1"/>
              </p:cNvSpPr>
              <p:nvPr/>
            </p:nvSpPr>
            <p:spPr bwMode="auto">
              <a:xfrm>
                <a:off x="1912" y="2853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1,0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Rectangle 24"/>
              <p:cNvSpPr>
                <a:spLocks noChangeArrowheads="1"/>
              </p:cNvSpPr>
              <p:nvPr/>
            </p:nvSpPr>
            <p:spPr bwMode="auto">
              <a:xfrm>
                <a:off x="2359" y="2853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1,1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auto">
              <a:xfrm>
                <a:off x="2806" y="2853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1,2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auto">
              <a:xfrm>
                <a:off x="3253" y="2853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1,3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auto">
              <a:xfrm>
                <a:off x="3700" y="2853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1,4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auto">
              <a:xfrm>
                <a:off x="4149" y="2853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1,5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Line 29"/>
              <p:cNvSpPr>
                <a:spLocks noChangeShapeType="1"/>
              </p:cNvSpPr>
              <p:nvPr/>
            </p:nvSpPr>
            <p:spPr bwMode="auto">
              <a:xfrm flipV="1">
                <a:off x="1964" y="2773"/>
                <a:ext cx="2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Line 30"/>
              <p:cNvSpPr>
                <a:spLocks noChangeShapeType="1"/>
              </p:cNvSpPr>
              <p:nvPr/>
            </p:nvSpPr>
            <p:spPr bwMode="auto">
              <a:xfrm flipV="1">
                <a:off x="2188" y="2773"/>
                <a:ext cx="1" cy="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Line 31"/>
              <p:cNvSpPr>
                <a:spLocks noChangeShapeType="1"/>
              </p:cNvSpPr>
              <p:nvPr/>
            </p:nvSpPr>
            <p:spPr bwMode="auto">
              <a:xfrm flipV="1">
                <a:off x="2413" y="2773"/>
                <a:ext cx="1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Line 32"/>
              <p:cNvSpPr>
                <a:spLocks noChangeShapeType="1"/>
              </p:cNvSpPr>
              <p:nvPr/>
            </p:nvSpPr>
            <p:spPr bwMode="auto">
              <a:xfrm flipV="1">
                <a:off x="2637" y="2773"/>
                <a:ext cx="1" cy="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Line 33"/>
              <p:cNvSpPr>
                <a:spLocks noChangeShapeType="1"/>
              </p:cNvSpPr>
              <p:nvPr/>
            </p:nvSpPr>
            <p:spPr bwMode="auto">
              <a:xfrm flipV="1">
                <a:off x="2860" y="2773"/>
                <a:ext cx="2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Line 34"/>
              <p:cNvSpPr>
                <a:spLocks noChangeShapeType="1"/>
              </p:cNvSpPr>
              <p:nvPr/>
            </p:nvSpPr>
            <p:spPr bwMode="auto">
              <a:xfrm flipV="1">
                <a:off x="3084" y="2773"/>
                <a:ext cx="1" cy="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Line 35"/>
              <p:cNvSpPr>
                <a:spLocks noChangeShapeType="1"/>
              </p:cNvSpPr>
              <p:nvPr/>
            </p:nvSpPr>
            <p:spPr bwMode="auto">
              <a:xfrm flipV="1">
                <a:off x="3307" y="2773"/>
                <a:ext cx="2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Line 36"/>
              <p:cNvSpPr>
                <a:spLocks noChangeShapeType="1"/>
              </p:cNvSpPr>
              <p:nvPr/>
            </p:nvSpPr>
            <p:spPr bwMode="auto">
              <a:xfrm flipV="1">
                <a:off x="3531" y="2773"/>
                <a:ext cx="1" cy="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37"/>
              <p:cNvSpPr>
                <a:spLocks noChangeShapeType="1"/>
              </p:cNvSpPr>
              <p:nvPr/>
            </p:nvSpPr>
            <p:spPr bwMode="auto">
              <a:xfrm flipV="1">
                <a:off x="3754" y="2773"/>
                <a:ext cx="2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Line 38"/>
              <p:cNvSpPr>
                <a:spLocks noChangeShapeType="1"/>
              </p:cNvSpPr>
              <p:nvPr/>
            </p:nvSpPr>
            <p:spPr bwMode="auto">
              <a:xfrm flipV="1">
                <a:off x="3979" y="2773"/>
                <a:ext cx="2" cy="2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39"/>
              <p:cNvSpPr>
                <a:spLocks noChangeShapeType="1"/>
              </p:cNvSpPr>
              <p:nvPr/>
            </p:nvSpPr>
            <p:spPr bwMode="auto">
              <a:xfrm flipV="1">
                <a:off x="4203" y="2773"/>
                <a:ext cx="1" cy="5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Line 40"/>
              <p:cNvSpPr>
                <a:spLocks noChangeShapeType="1"/>
              </p:cNvSpPr>
              <p:nvPr/>
            </p:nvSpPr>
            <p:spPr bwMode="auto">
              <a:xfrm>
                <a:off x="1517" y="2773"/>
                <a:ext cx="2686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Line 41"/>
              <p:cNvSpPr>
                <a:spLocks noChangeShapeType="1"/>
              </p:cNvSpPr>
              <p:nvPr/>
            </p:nvSpPr>
            <p:spPr bwMode="auto">
              <a:xfrm>
                <a:off x="4203" y="2773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6" name="Line 42"/>
            <p:cNvSpPr>
              <a:spLocks noChangeShapeType="1"/>
            </p:cNvSpPr>
            <p:nvPr/>
          </p:nvSpPr>
          <p:spPr bwMode="auto">
            <a:xfrm>
              <a:off x="8836894" y="1677969"/>
              <a:ext cx="1587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43"/>
            <p:cNvSpPr>
              <a:spLocks noChangeShapeType="1"/>
            </p:cNvSpPr>
            <p:nvPr/>
          </p:nvSpPr>
          <p:spPr bwMode="auto">
            <a:xfrm>
              <a:off x="8836894" y="1473181"/>
              <a:ext cx="1587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Line 44"/>
            <p:cNvSpPr>
              <a:spLocks noChangeShapeType="1"/>
            </p:cNvSpPr>
            <p:nvPr/>
          </p:nvSpPr>
          <p:spPr bwMode="auto">
            <a:xfrm>
              <a:off x="8836894" y="1265219"/>
              <a:ext cx="1587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45"/>
            <p:cNvSpPr>
              <a:spLocks noChangeShapeType="1"/>
            </p:cNvSpPr>
            <p:nvPr/>
          </p:nvSpPr>
          <p:spPr bwMode="auto">
            <a:xfrm flipV="1">
              <a:off x="8836894" y="1330306"/>
              <a:ext cx="1587" cy="2376488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46"/>
            <p:cNvSpPr>
              <a:spLocks/>
            </p:cNvSpPr>
            <p:nvPr/>
          </p:nvSpPr>
          <p:spPr bwMode="auto">
            <a:xfrm>
              <a:off x="4936406" y="1409681"/>
              <a:ext cx="3030538" cy="2016125"/>
            </a:xfrm>
            <a:custGeom>
              <a:avLst/>
              <a:gdLst/>
              <a:ahLst/>
              <a:cxnLst>
                <a:cxn ang="0">
                  <a:pos x="2540" y="565"/>
                </a:cxn>
                <a:cxn ang="0">
                  <a:pos x="2466" y="564"/>
                </a:cxn>
                <a:cxn ang="0">
                  <a:pos x="2395" y="565"/>
                </a:cxn>
                <a:cxn ang="0">
                  <a:pos x="2323" y="561"/>
                </a:cxn>
                <a:cxn ang="0">
                  <a:pos x="2254" y="559"/>
                </a:cxn>
                <a:cxn ang="0">
                  <a:pos x="2185" y="558"/>
                </a:cxn>
                <a:cxn ang="0">
                  <a:pos x="2119" y="551"/>
                </a:cxn>
                <a:cxn ang="0">
                  <a:pos x="2053" y="548"/>
                </a:cxn>
                <a:cxn ang="0">
                  <a:pos x="1987" y="547"/>
                </a:cxn>
                <a:cxn ang="0">
                  <a:pos x="1922" y="533"/>
                </a:cxn>
                <a:cxn ang="0">
                  <a:pos x="1859" y="527"/>
                </a:cxn>
                <a:cxn ang="0">
                  <a:pos x="1798" y="519"/>
                </a:cxn>
                <a:cxn ang="0">
                  <a:pos x="1737" y="511"/>
                </a:cxn>
                <a:cxn ang="0">
                  <a:pos x="1677" y="502"/>
                </a:cxn>
                <a:cxn ang="0">
                  <a:pos x="1618" y="478"/>
                </a:cxn>
                <a:cxn ang="0">
                  <a:pos x="1560" y="435"/>
                </a:cxn>
                <a:cxn ang="0">
                  <a:pos x="1503" y="375"/>
                </a:cxn>
                <a:cxn ang="0">
                  <a:pos x="1446" y="323"/>
                </a:cxn>
                <a:cxn ang="0">
                  <a:pos x="1391" y="303"/>
                </a:cxn>
                <a:cxn ang="0">
                  <a:pos x="1336" y="309"/>
                </a:cxn>
                <a:cxn ang="0">
                  <a:pos x="1282" y="313"/>
                </a:cxn>
                <a:cxn ang="0">
                  <a:pos x="1230" y="286"/>
                </a:cxn>
                <a:cxn ang="0">
                  <a:pos x="1176" y="212"/>
                </a:cxn>
                <a:cxn ang="0">
                  <a:pos x="1125" y="118"/>
                </a:cxn>
                <a:cxn ang="0">
                  <a:pos x="1075" y="26"/>
                </a:cxn>
                <a:cxn ang="0">
                  <a:pos x="1024" y="5"/>
                </a:cxn>
                <a:cxn ang="0">
                  <a:pos x="975" y="60"/>
                </a:cxn>
                <a:cxn ang="0">
                  <a:pos x="927" y="172"/>
                </a:cxn>
                <a:cxn ang="0">
                  <a:pos x="878" y="264"/>
                </a:cxn>
                <a:cxn ang="0">
                  <a:pos x="832" y="266"/>
                </a:cxn>
                <a:cxn ang="0">
                  <a:pos x="784" y="241"/>
                </a:cxn>
                <a:cxn ang="0">
                  <a:pos x="738" y="186"/>
                </a:cxn>
                <a:cxn ang="0">
                  <a:pos x="694" y="134"/>
                </a:cxn>
                <a:cxn ang="0">
                  <a:pos x="649" y="103"/>
                </a:cxn>
                <a:cxn ang="0">
                  <a:pos x="605" y="115"/>
                </a:cxn>
                <a:cxn ang="0">
                  <a:pos x="562" y="181"/>
                </a:cxn>
                <a:cxn ang="0">
                  <a:pos x="519" y="261"/>
                </a:cxn>
                <a:cxn ang="0">
                  <a:pos x="476" y="361"/>
                </a:cxn>
                <a:cxn ang="0">
                  <a:pos x="434" y="442"/>
                </a:cxn>
                <a:cxn ang="0">
                  <a:pos x="393" y="493"/>
                </a:cxn>
                <a:cxn ang="0">
                  <a:pos x="353" y="527"/>
                </a:cxn>
                <a:cxn ang="0">
                  <a:pos x="313" y="544"/>
                </a:cxn>
                <a:cxn ang="0">
                  <a:pos x="273" y="553"/>
                </a:cxn>
                <a:cxn ang="0">
                  <a:pos x="233" y="561"/>
                </a:cxn>
                <a:cxn ang="0">
                  <a:pos x="195" y="559"/>
                </a:cxn>
                <a:cxn ang="0">
                  <a:pos x="156" y="561"/>
                </a:cxn>
                <a:cxn ang="0">
                  <a:pos x="119" y="559"/>
                </a:cxn>
                <a:cxn ang="0">
                  <a:pos x="83" y="559"/>
                </a:cxn>
                <a:cxn ang="0">
                  <a:pos x="46" y="559"/>
                </a:cxn>
                <a:cxn ang="0">
                  <a:pos x="9" y="559"/>
                </a:cxn>
              </a:cxnLst>
              <a:rect l="0" t="0" r="r" b="b"/>
              <a:pathLst>
                <a:path w="2597" h="571">
                  <a:moveTo>
                    <a:pt x="2597" y="562"/>
                  </a:moveTo>
                  <a:lnTo>
                    <a:pt x="2577" y="562"/>
                  </a:lnTo>
                  <a:lnTo>
                    <a:pt x="2558" y="564"/>
                  </a:lnTo>
                  <a:lnTo>
                    <a:pt x="2540" y="565"/>
                  </a:lnTo>
                  <a:lnTo>
                    <a:pt x="2521" y="561"/>
                  </a:lnTo>
                  <a:lnTo>
                    <a:pt x="2503" y="571"/>
                  </a:lnTo>
                  <a:lnTo>
                    <a:pt x="2484" y="568"/>
                  </a:lnTo>
                  <a:lnTo>
                    <a:pt x="2466" y="564"/>
                  </a:lnTo>
                  <a:lnTo>
                    <a:pt x="2449" y="570"/>
                  </a:lnTo>
                  <a:lnTo>
                    <a:pt x="2431" y="565"/>
                  </a:lnTo>
                  <a:lnTo>
                    <a:pt x="2412" y="570"/>
                  </a:lnTo>
                  <a:lnTo>
                    <a:pt x="2395" y="565"/>
                  </a:lnTo>
                  <a:lnTo>
                    <a:pt x="2377" y="562"/>
                  </a:lnTo>
                  <a:lnTo>
                    <a:pt x="2359" y="564"/>
                  </a:lnTo>
                  <a:lnTo>
                    <a:pt x="2342" y="565"/>
                  </a:lnTo>
                  <a:lnTo>
                    <a:pt x="2323" y="561"/>
                  </a:lnTo>
                  <a:lnTo>
                    <a:pt x="2306" y="562"/>
                  </a:lnTo>
                  <a:lnTo>
                    <a:pt x="2289" y="559"/>
                  </a:lnTo>
                  <a:lnTo>
                    <a:pt x="2271" y="556"/>
                  </a:lnTo>
                  <a:lnTo>
                    <a:pt x="2254" y="559"/>
                  </a:lnTo>
                  <a:lnTo>
                    <a:pt x="2237" y="562"/>
                  </a:lnTo>
                  <a:lnTo>
                    <a:pt x="2220" y="561"/>
                  </a:lnTo>
                  <a:lnTo>
                    <a:pt x="2203" y="559"/>
                  </a:lnTo>
                  <a:lnTo>
                    <a:pt x="2185" y="558"/>
                  </a:lnTo>
                  <a:lnTo>
                    <a:pt x="2168" y="554"/>
                  </a:lnTo>
                  <a:lnTo>
                    <a:pt x="2151" y="556"/>
                  </a:lnTo>
                  <a:lnTo>
                    <a:pt x="2136" y="553"/>
                  </a:lnTo>
                  <a:lnTo>
                    <a:pt x="2119" y="551"/>
                  </a:lnTo>
                  <a:lnTo>
                    <a:pt x="2102" y="553"/>
                  </a:lnTo>
                  <a:lnTo>
                    <a:pt x="2085" y="548"/>
                  </a:lnTo>
                  <a:lnTo>
                    <a:pt x="2068" y="550"/>
                  </a:lnTo>
                  <a:lnTo>
                    <a:pt x="2053" y="548"/>
                  </a:lnTo>
                  <a:lnTo>
                    <a:pt x="2036" y="545"/>
                  </a:lnTo>
                  <a:lnTo>
                    <a:pt x="2019" y="545"/>
                  </a:lnTo>
                  <a:lnTo>
                    <a:pt x="2004" y="544"/>
                  </a:lnTo>
                  <a:lnTo>
                    <a:pt x="1987" y="547"/>
                  </a:lnTo>
                  <a:lnTo>
                    <a:pt x="1972" y="542"/>
                  </a:lnTo>
                  <a:lnTo>
                    <a:pt x="1955" y="538"/>
                  </a:lnTo>
                  <a:lnTo>
                    <a:pt x="1939" y="536"/>
                  </a:lnTo>
                  <a:lnTo>
                    <a:pt x="1922" y="533"/>
                  </a:lnTo>
                  <a:lnTo>
                    <a:pt x="1907" y="533"/>
                  </a:lnTo>
                  <a:lnTo>
                    <a:pt x="1892" y="531"/>
                  </a:lnTo>
                  <a:lnTo>
                    <a:pt x="1876" y="527"/>
                  </a:lnTo>
                  <a:lnTo>
                    <a:pt x="1859" y="527"/>
                  </a:lnTo>
                  <a:lnTo>
                    <a:pt x="1844" y="525"/>
                  </a:lnTo>
                  <a:lnTo>
                    <a:pt x="1829" y="522"/>
                  </a:lnTo>
                  <a:lnTo>
                    <a:pt x="1813" y="524"/>
                  </a:lnTo>
                  <a:lnTo>
                    <a:pt x="1798" y="519"/>
                  </a:lnTo>
                  <a:lnTo>
                    <a:pt x="1783" y="518"/>
                  </a:lnTo>
                  <a:lnTo>
                    <a:pt x="1767" y="516"/>
                  </a:lnTo>
                  <a:lnTo>
                    <a:pt x="1752" y="513"/>
                  </a:lnTo>
                  <a:lnTo>
                    <a:pt x="1737" y="511"/>
                  </a:lnTo>
                  <a:lnTo>
                    <a:pt x="1723" y="511"/>
                  </a:lnTo>
                  <a:lnTo>
                    <a:pt x="1707" y="507"/>
                  </a:lnTo>
                  <a:lnTo>
                    <a:pt x="1692" y="507"/>
                  </a:lnTo>
                  <a:lnTo>
                    <a:pt x="1677" y="502"/>
                  </a:lnTo>
                  <a:lnTo>
                    <a:pt x="1663" y="496"/>
                  </a:lnTo>
                  <a:lnTo>
                    <a:pt x="1647" y="492"/>
                  </a:lnTo>
                  <a:lnTo>
                    <a:pt x="1632" y="485"/>
                  </a:lnTo>
                  <a:lnTo>
                    <a:pt x="1618" y="478"/>
                  </a:lnTo>
                  <a:lnTo>
                    <a:pt x="1603" y="470"/>
                  </a:lnTo>
                  <a:lnTo>
                    <a:pt x="1589" y="459"/>
                  </a:lnTo>
                  <a:lnTo>
                    <a:pt x="1574" y="447"/>
                  </a:lnTo>
                  <a:lnTo>
                    <a:pt x="1560" y="435"/>
                  </a:lnTo>
                  <a:lnTo>
                    <a:pt x="1546" y="422"/>
                  </a:lnTo>
                  <a:lnTo>
                    <a:pt x="1531" y="406"/>
                  </a:lnTo>
                  <a:lnTo>
                    <a:pt x="1517" y="389"/>
                  </a:lnTo>
                  <a:lnTo>
                    <a:pt x="1503" y="375"/>
                  </a:lnTo>
                  <a:lnTo>
                    <a:pt x="1488" y="358"/>
                  </a:lnTo>
                  <a:lnTo>
                    <a:pt x="1474" y="344"/>
                  </a:lnTo>
                  <a:lnTo>
                    <a:pt x="1460" y="330"/>
                  </a:lnTo>
                  <a:lnTo>
                    <a:pt x="1446" y="323"/>
                  </a:lnTo>
                  <a:lnTo>
                    <a:pt x="1432" y="313"/>
                  </a:lnTo>
                  <a:lnTo>
                    <a:pt x="1419" y="309"/>
                  </a:lnTo>
                  <a:lnTo>
                    <a:pt x="1405" y="304"/>
                  </a:lnTo>
                  <a:lnTo>
                    <a:pt x="1391" y="303"/>
                  </a:lnTo>
                  <a:lnTo>
                    <a:pt x="1377" y="301"/>
                  </a:lnTo>
                  <a:lnTo>
                    <a:pt x="1363" y="304"/>
                  </a:lnTo>
                  <a:lnTo>
                    <a:pt x="1350" y="306"/>
                  </a:lnTo>
                  <a:lnTo>
                    <a:pt x="1336" y="309"/>
                  </a:lnTo>
                  <a:lnTo>
                    <a:pt x="1322" y="310"/>
                  </a:lnTo>
                  <a:lnTo>
                    <a:pt x="1310" y="312"/>
                  </a:lnTo>
                  <a:lnTo>
                    <a:pt x="1296" y="315"/>
                  </a:lnTo>
                  <a:lnTo>
                    <a:pt x="1282" y="313"/>
                  </a:lnTo>
                  <a:lnTo>
                    <a:pt x="1268" y="309"/>
                  </a:lnTo>
                  <a:lnTo>
                    <a:pt x="1256" y="307"/>
                  </a:lnTo>
                  <a:lnTo>
                    <a:pt x="1242" y="296"/>
                  </a:lnTo>
                  <a:lnTo>
                    <a:pt x="1230" y="286"/>
                  </a:lnTo>
                  <a:lnTo>
                    <a:pt x="1216" y="272"/>
                  </a:lnTo>
                  <a:lnTo>
                    <a:pt x="1202" y="253"/>
                  </a:lnTo>
                  <a:lnTo>
                    <a:pt x="1190" y="238"/>
                  </a:lnTo>
                  <a:lnTo>
                    <a:pt x="1176" y="212"/>
                  </a:lnTo>
                  <a:lnTo>
                    <a:pt x="1164" y="192"/>
                  </a:lnTo>
                  <a:lnTo>
                    <a:pt x="1151" y="174"/>
                  </a:lnTo>
                  <a:lnTo>
                    <a:pt x="1138" y="144"/>
                  </a:lnTo>
                  <a:lnTo>
                    <a:pt x="1125" y="118"/>
                  </a:lnTo>
                  <a:lnTo>
                    <a:pt x="1113" y="97"/>
                  </a:lnTo>
                  <a:lnTo>
                    <a:pt x="1099" y="69"/>
                  </a:lnTo>
                  <a:lnTo>
                    <a:pt x="1087" y="45"/>
                  </a:lnTo>
                  <a:lnTo>
                    <a:pt x="1075" y="26"/>
                  </a:lnTo>
                  <a:lnTo>
                    <a:pt x="1062" y="12"/>
                  </a:lnTo>
                  <a:lnTo>
                    <a:pt x="1050" y="0"/>
                  </a:lnTo>
                  <a:lnTo>
                    <a:pt x="1036" y="2"/>
                  </a:lnTo>
                  <a:lnTo>
                    <a:pt x="1024" y="5"/>
                  </a:lnTo>
                  <a:lnTo>
                    <a:pt x="1012" y="8"/>
                  </a:lnTo>
                  <a:lnTo>
                    <a:pt x="999" y="23"/>
                  </a:lnTo>
                  <a:lnTo>
                    <a:pt x="987" y="40"/>
                  </a:lnTo>
                  <a:lnTo>
                    <a:pt x="975" y="60"/>
                  </a:lnTo>
                  <a:lnTo>
                    <a:pt x="963" y="88"/>
                  </a:lnTo>
                  <a:lnTo>
                    <a:pt x="950" y="115"/>
                  </a:lnTo>
                  <a:lnTo>
                    <a:pt x="938" y="146"/>
                  </a:lnTo>
                  <a:lnTo>
                    <a:pt x="927" y="172"/>
                  </a:lnTo>
                  <a:lnTo>
                    <a:pt x="915" y="197"/>
                  </a:lnTo>
                  <a:lnTo>
                    <a:pt x="903" y="221"/>
                  </a:lnTo>
                  <a:lnTo>
                    <a:pt x="890" y="246"/>
                  </a:lnTo>
                  <a:lnTo>
                    <a:pt x="878" y="264"/>
                  </a:lnTo>
                  <a:lnTo>
                    <a:pt x="867" y="275"/>
                  </a:lnTo>
                  <a:lnTo>
                    <a:pt x="855" y="275"/>
                  </a:lnTo>
                  <a:lnTo>
                    <a:pt x="843" y="269"/>
                  </a:lnTo>
                  <a:lnTo>
                    <a:pt x="832" y="266"/>
                  </a:lnTo>
                  <a:lnTo>
                    <a:pt x="820" y="261"/>
                  </a:lnTo>
                  <a:lnTo>
                    <a:pt x="807" y="255"/>
                  </a:lnTo>
                  <a:lnTo>
                    <a:pt x="797" y="250"/>
                  </a:lnTo>
                  <a:lnTo>
                    <a:pt x="784" y="241"/>
                  </a:lnTo>
                  <a:lnTo>
                    <a:pt x="774" y="229"/>
                  </a:lnTo>
                  <a:lnTo>
                    <a:pt x="761" y="212"/>
                  </a:lnTo>
                  <a:lnTo>
                    <a:pt x="751" y="201"/>
                  </a:lnTo>
                  <a:lnTo>
                    <a:pt x="738" y="186"/>
                  </a:lnTo>
                  <a:lnTo>
                    <a:pt x="728" y="175"/>
                  </a:lnTo>
                  <a:lnTo>
                    <a:pt x="717" y="160"/>
                  </a:lnTo>
                  <a:lnTo>
                    <a:pt x="705" y="148"/>
                  </a:lnTo>
                  <a:lnTo>
                    <a:pt x="694" y="134"/>
                  </a:lnTo>
                  <a:lnTo>
                    <a:pt x="683" y="120"/>
                  </a:lnTo>
                  <a:lnTo>
                    <a:pt x="671" y="112"/>
                  </a:lnTo>
                  <a:lnTo>
                    <a:pt x="660" y="103"/>
                  </a:lnTo>
                  <a:lnTo>
                    <a:pt x="649" y="103"/>
                  </a:lnTo>
                  <a:lnTo>
                    <a:pt x="638" y="94"/>
                  </a:lnTo>
                  <a:lnTo>
                    <a:pt x="626" y="97"/>
                  </a:lnTo>
                  <a:lnTo>
                    <a:pt x="615" y="101"/>
                  </a:lnTo>
                  <a:lnTo>
                    <a:pt x="605" y="115"/>
                  </a:lnTo>
                  <a:lnTo>
                    <a:pt x="594" y="132"/>
                  </a:lnTo>
                  <a:lnTo>
                    <a:pt x="583" y="151"/>
                  </a:lnTo>
                  <a:lnTo>
                    <a:pt x="572" y="169"/>
                  </a:lnTo>
                  <a:lnTo>
                    <a:pt x="562" y="181"/>
                  </a:lnTo>
                  <a:lnTo>
                    <a:pt x="551" y="204"/>
                  </a:lnTo>
                  <a:lnTo>
                    <a:pt x="540" y="218"/>
                  </a:lnTo>
                  <a:lnTo>
                    <a:pt x="529" y="238"/>
                  </a:lnTo>
                  <a:lnTo>
                    <a:pt x="519" y="261"/>
                  </a:lnTo>
                  <a:lnTo>
                    <a:pt x="508" y="286"/>
                  </a:lnTo>
                  <a:lnTo>
                    <a:pt x="497" y="315"/>
                  </a:lnTo>
                  <a:lnTo>
                    <a:pt x="486" y="338"/>
                  </a:lnTo>
                  <a:lnTo>
                    <a:pt x="476" y="361"/>
                  </a:lnTo>
                  <a:lnTo>
                    <a:pt x="465" y="386"/>
                  </a:lnTo>
                  <a:lnTo>
                    <a:pt x="456" y="404"/>
                  </a:lnTo>
                  <a:lnTo>
                    <a:pt x="445" y="424"/>
                  </a:lnTo>
                  <a:lnTo>
                    <a:pt x="434" y="442"/>
                  </a:lnTo>
                  <a:lnTo>
                    <a:pt x="423" y="459"/>
                  </a:lnTo>
                  <a:lnTo>
                    <a:pt x="414" y="472"/>
                  </a:lnTo>
                  <a:lnTo>
                    <a:pt x="404" y="485"/>
                  </a:lnTo>
                  <a:lnTo>
                    <a:pt x="393" y="493"/>
                  </a:lnTo>
                  <a:lnTo>
                    <a:pt x="384" y="504"/>
                  </a:lnTo>
                  <a:lnTo>
                    <a:pt x="373" y="515"/>
                  </a:lnTo>
                  <a:lnTo>
                    <a:pt x="362" y="521"/>
                  </a:lnTo>
                  <a:lnTo>
                    <a:pt x="353" y="527"/>
                  </a:lnTo>
                  <a:lnTo>
                    <a:pt x="342" y="533"/>
                  </a:lnTo>
                  <a:lnTo>
                    <a:pt x="333" y="539"/>
                  </a:lnTo>
                  <a:lnTo>
                    <a:pt x="322" y="542"/>
                  </a:lnTo>
                  <a:lnTo>
                    <a:pt x="313" y="544"/>
                  </a:lnTo>
                  <a:lnTo>
                    <a:pt x="302" y="550"/>
                  </a:lnTo>
                  <a:lnTo>
                    <a:pt x="293" y="550"/>
                  </a:lnTo>
                  <a:lnTo>
                    <a:pt x="282" y="553"/>
                  </a:lnTo>
                  <a:lnTo>
                    <a:pt x="273" y="553"/>
                  </a:lnTo>
                  <a:lnTo>
                    <a:pt x="262" y="554"/>
                  </a:lnTo>
                  <a:lnTo>
                    <a:pt x="253" y="559"/>
                  </a:lnTo>
                  <a:lnTo>
                    <a:pt x="244" y="559"/>
                  </a:lnTo>
                  <a:lnTo>
                    <a:pt x="233" y="561"/>
                  </a:lnTo>
                  <a:lnTo>
                    <a:pt x="224" y="559"/>
                  </a:lnTo>
                  <a:lnTo>
                    <a:pt x="215" y="559"/>
                  </a:lnTo>
                  <a:lnTo>
                    <a:pt x="204" y="558"/>
                  </a:lnTo>
                  <a:lnTo>
                    <a:pt x="195" y="559"/>
                  </a:lnTo>
                  <a:lnTo>
                    <a:pt x="185" y="561"/>
                  </a:lnTo>
                  <a:lnTo>
                    <a:pt x="176" y="561"/>
                  </a:lnTo>
                  <a:lnTo>
                    <a:pt x="165" y="559"/>
                  </a:lnTo>
                  <a:lnTo>
                    <a:pt x="156" y="561"/>
                  </a:lnTo>
                  <a:lnTo>
                    <a:pt x="147" y="561"/>
                  </a:lnTo>
                  <a:lnTo>
                    <a:pt x="138" y="559"/>
                  </a:lnTo>
                  <a:lnTo>
                    <a:pt x="129" y="561"/>
                  </a:lnTo>
                  <a:lnTo>
                    <a:pt x="119" y="559"/>
                  </a:lnTo>
                  <a:lnTo>
                    <a:pt x="110" y="559"/>
                  </a:lnTo>
                  <a:lnTo>
                    <a:pt x="101" y="559"/>
                  </a:lnTo>
                  <a:lnTo>
                    <a:pt x="92" y="559"/>
                  </a:lnTo>
                  <a:lnTo>
                    <a:pt x="83" y="559"/>
                  </a:lnTo>
                  <a:lnTo>
                    <a:pt x="73" y="559"/>
                  </a:lnTo>
                  <a:lnTo>
                    <a:pt x="64" y="559"/>
                  </a:lnTo>
                  <a:lnTo>
                    <a:pt x="55" y="558"/>
                  </a:lnTo>
                  <a:lnTo>
                    <a:pt x="46" y="559"/>
                  </a:lnTo>
                  <a:lnTo>
                    <a:pt x="36" y="559"/>
                  </a:lnTo>
                  <a:lnTo>
                    <a:pt x="27" y="559"/>
                  </a:lnTo>
                  <a:lnTo>
                    <a:pt x="18" y="559"/>
                  </a:lnTo>
                  <a:lnTo>
                    <a:pt x="9" y="559"/>
                  </a:lnTo>
                  <a:lnTo>
                    <a:pt x="0" y="558"/>
                  </a:lnTo>
                </a:path>
              </a:pathLst>
            </a:custGeom>
            <a:noFill/>
            <a:ln w="27051">
              <a:solidFill>
                <a:srgbClr val="8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47"/>
            <p:cNvSpPr>
              <a:spLocks/>
            </p:cNvSpPr>
            <p:nvPr/>
          </p:nvSpPr>
          <p:spPr bwMode="auto">
            <a:xfrm>
              <a:off x="4952281" y="1755756"/>
              <a:ext cx="3030538" cy="1654175"/>
            </a:xfrm>
            <a:custGeom>
              <a:avLst/>
              <a:gdLst/>
              <a:ahLst/>
              <a:cxnLst>
                <a:cxn ang="0">
                  <a:pos x="2540" y="460"/>
                </a:cxn>
                <a:cxn ang="0">
                  <a:pos x="2466" y="460"/>
                </a:cxn>
                <a:cxn ang="0">
                  <a:pos x="2395" y="455"/>
                </a:cxn>
                <a:cxn ang="0">
                  <a:pos x="2323" y="456"/>
                </a:cxn>
                <a:cxn ang="0">
                  <a:pos x="2254" y="460"/>
                </a:cxn>
                <a:cxn ang="0">
                  <a:pos x="2185" y="461"/>
                </a:cxn>
                <a:cxn ang="0">
                  <a:pos x="2119" y="463"/>
                </a:cxn>
                <a:cxn ang="0">
                  <a:pos x="2053" y="460"/>
                </a:cxn>
                <a:cxn ang="0">
                  <a:pos x="1987" y="460"/>
                </a:cxn>
                <a:cxn ang="0">
                  <a:pos x="1922" y="463"/>
                </a:cxn>
                <a:cxn ang="0">
                  <a:pos x="1859" y="460"/>
                </a:cxn>
                <a:cxn ang="0">
                  <a:pos x="1798" y="463"/>
                </a:cxn>
                <a:cxn ang="0">
                  <a:pos x="1737" y="460"/>
                </a:cxn>
                <a:cxn ang="0">
                  <a:pos x="1677" y="461"/>
                </a:cxn>
                <a:cxn ang="0">
                  <a:pos x="1618" y="458"/>
                </a:cxn>
                <a:cxn ang="0">
                  <a:pos x="1560" y="449"/>
                </a:cxn>
                <a:cxn ang="0">
                  <a:pos x="1503" y="432"/>
                </a:cxn>
                <a:cxn ang="0">
                  <a:pos x="1446" y="410"/>
                </a:cxn>
                <a:cxn ang="0">
                  <a:pos x="1391" y="398"/>
                </a:cxn>
                <a:cxn ang="0">
                  <a:pos x="1336" y="392"/>
                </a:cxn>
                <a:cxn ang="0">
                  <a:pos x="1282" y="383"/>
                </a:cxn>
                <a:cxn ang="0">
                  <a:pos x="1230" y="363"/>
                </a:cxn>
                <a:cxn ang="0">
                  <a:pos x="1176" y="309"/>
                </a:cxn>
                <a:cxn ang="0">
                  <a:pos x="1125" y="226"/>
                </a:cxn>
                <a:cxn ang="0">
                  <a:pos x="1075" y="134"/>
                </a:cxn>
                <a:cxn ang="0">
                  <a:pos x="1024" y="82"/>
                </a:cxn>
                <a:cxn ang="0">
                  <a:pos x="975" y="109"/>
                </a:cxn>
                <a:cxn ang="0">
                  <a:pos x="927" y="175"/>
                </a:cxn>
                <a:cxn ang="0">
                  <a:pos x="878" y="249"/>
                </a:cxn>
                <a:cxn ang="0">
                  <a:pos x="832" y="248"/>
                </a:cxn>
                <a:cxn ang="0">
                  <a:pos x="784" y="203"/>
                </a:cxn>
                <a:cxn ang="0">
                  <a:pos x="738" y="137"/>
                </a:cxn>
                <a:cxn ang="0">
                  <a:pos x="694" y="73"/>
                </a:cxn>
                <a:cxn ang="0">
                  <a:pos x="649" y="17"/>
                </a:cxn>
                <a:cxn ang="0">
                  <a:pos x="605" y="0"/>
                </a:cxn>
                <a:cxn ang="0">
                  <a:pos x="562" y="71"/>
                </a:cxn>
                <a:cxn ang="0">
                  <a:pos x="519" y="146"/>
                </a:cxn>
                <a:cxn ang="0">
                  <a:pos x="476" y="251"/>
                </a:cxn>
                <a:cxn ang="0">
                  <a:pos x="434" y="344"/>
                </a:cxn>
                <a:cxn ang="0">
                  <a:pos x="393" y="397"/>
                </a:cxn>
                <a:cxn ang="0">
                  <a:pos x="353" y="437"/>
                </a:cxn>
                <a:cxn ang="0">
                  <a:pos x="313" y="450"/>
                </a:cxn>
                <a:cxn ang="0">
                  <a:pos x="273" y="456"/>
                </a:cxn>
                <a:cxn ang="0">
                  <a:pos x="233" y="463"/>
                </a:cxn>
                <a:cxn ang="0">
                  <a:pos x="195" y="463"/>
                </a:cxn>
                <a:cxn ang="0">
                  <a:pos x="156" y="461"/>
                </a:cxn>
                <a:cxn ang="0">
                  <a:pos x="119" y="460"/>
                </a:cxn>
                <a:cxn ang="0">
                  <a:pos x="83" y="461"/>
                </a:cxn>
                <a:cxn ang="0">
                  <a:pos x="46" y="461"/>
                </a:cxn>
                <a:cxn ang="0">
                  <a:pos x="9" y="466"/>
                </a:cxn>
              </a:cxnLst>
              <a:rect l="0" t="0" r="r" b="b"/>
              <a:pathLst>
                <a:path w="2597" h="467">
                  <a:moveTo>
                    <a:pt x="2597" y="460"/>
                  </a:moveTo>
                  <a:lnTo>
                    <a:pt x="2577" y="461"/>
                  </a:lnTo>
                  <a:lnTo>
                    <a:pt x="2558" y="460"/>
                  </a:lnTo>
                  <a:lnTo>
                    <a:pt x="2540" y="460"/>
                  </a:lnTo>
                  <a:lnTo>
                    <a:pt x="2521" y="461"/>
                  </a:lnTo>
                  <a:lnTo>
                    <a:pt x="2503" y="460"/>
                  </a:lnTo>
                  <a:lnTo>
                    <a:pt x="2484" y="463"/>
                  </a:lnTo>
                  <a:lnTo>
                    <a:pt x="2466" y="460"/>
                  </a:lnTo>
                  <a:lnTo>
                    <a:pt x="2449" y="460"/>
                  </a:lnTo>
                  <a:lnTo>
                    <a:pt x="2431" y="460"/>
                  </a:lnTo>
                  <a:lnTo>
                    <a:pt x="2412" y="460"/>
                  </a:lnTo>
                  <a:lnTo>
                    <a:pt x="2395" y="455"/>
                  </a:lnTo>
                  <a:lnTo>
                    <a:pt x="2377" y="458"/>
                  </a:lnTo>
                  <a:lnTo>
                    <a:pt x="2359" y="458"/>
                  </a:lnTo>
                  <a:lnTo>
                    <a:pt x="2342" y="458"/>
                  </a:lnTo>
                  <a:lnTo>
                    <a:pt x="2323" y="456"/>
                  </a:lnTo>
                  <a:lnTo>
                    <a:pt x="2306" y="458"/>
                  </a:lnTo>
                  <a:lnTo>
                    <a:pt x="2289" y="460"/>
                  </a:lnTo>
                  <a:lnTo>
                    <a:pt x="2271" y="460"/>
                  </a:lnTo>
                  <a:lnTo>
                    <a:pt x="2254" y="460"/>
                  </a:lnTo>
                  <a:lnTo>
                    <a:pt x="2237" y="461"/>
                  </a:lnTo>
                  <a:lnTo>
                    <a:pt x="2220" y="461"/>
                  </a:lnTo>
                  <a:lnTo>
                    <a:pt x="2203" y="460"/>
                  </a:lnTo>
                  <a:lnTo>
                    <a:pt x="2185" y="461"/>
                  </a:lnTo>
                  <a:lnTo>
                    <a:pt x="2168" y="461"/>
                  </a:lnTo>
                  <a:lnTo>
                    <a:pt x="2151" y="461"/>
                  </a:lnTo>
                  <a:lnTo>
                    <a:pt x="2136" y="461"/>
                  </a:lnTo>
                  <a:lnTo>
                    <a:pt x="2119" y="463"/>
                  </a:lnTo>
                  <a:lnTo>
                    <a:pt x="2102" y="461"/>
                  </a:lnTo>
                  <a:lnTo>
                    <a:pt x="2085" y="463"/>
                  </a:lnTo>
                  <a:lnTo>
                    <a:pt x="2068" y="460"/>
                  </a:lnTo>
                  <a:lnTo>
                    <a:pt x="2053" y="460"/>
                  </a:lnTo>
                  <a:lnTo>
                    <a:pt x="2036" y="464"/>
                  </a:lnTo>
                  <a:lnTo>
                    <a:pt x="2019" y="460"/>
                  </a:lnTo>
                  <a:lnTo>
                    <a:pt x="2004" y="463"/>
                  </a:lnTo>
                  <a:lnTo>
                    <a:pt x="1987" y="460"/>
                  </a:lnTo>
                  <a:lnTo>
                    <a:pt x="1972" y="463"/>
                  </a:lnTo>
                  <a:lnTo>
                    <a:pt x="1955" y="463"/>
                  </a:lnTo>
                  <a:lnTo>
                    <a:pt x="1939" y="460"/>
                  </a:lnTo>
                  <a:lnTo>
                    <a:pt x="1922" y="463"/>
                  </a:lnTo>
                  <a:lnTo>
                    <a:pt x="1907" y="463"/>
                  </a:lnTo>
                  <a:lnTo>
                    <a:pt x="1892" y="464"/>
                  </a:lnTo>
                  <a:lnTo>
                    <a:pt x="1876" y="461"/>
                  </a:lnTo>
                  <a:lnTo>
                    <a:pt x="1859" y="460"/>
                  </a:lnTo>
                  <a:lnTo>
                    <a:pt x="1844" y="463"/>
                  </a:lnTo>
                  <a:lnTo>
                    <a:pt x="1829" y="458"/>
                  </a:lnTo>
                  <a:lnTo>
                    <a:pt x="1813" y="460"/>
                  </a:lnTo>
                  <a:lnTo>
                    <a:pt x="1798" y="463"/>
                  </a:lnTo>
                  <a:lnTo>
                    <a:pt x="1783" y="461"/>
                  </a:lnTo>
                  <a:lnTo>
                    <a:pt x="1767" y="461"/>
                  </a:lnTo>
                  <a:lnTo>
                    <a:pt x="1752" y="460"/>
                  </a:lnTo>
                  <a:lnTo>
                    <a:pt x="1737" y="460"/>
                  </a:lnTo>
                  <a:lnTo>
                    <a:pt x="1723" y="464"/>
                  </a:lnTo>
                  <a:lnTo>
                    <a:pt x="1707" y="463"/>
                  </a:lnTo>
                  <a:lnTo>
                    <a:pt x="1692" y="456"/>
                  </a:lnTo>
                  <a:lnTo>
                    <a:pt x="1677" y="461"/>
                  </a:lnTo>
                  <a:lnTo>
                    <a:pt x="1663" y="458"/>
                  </a:lnTo>
                  <a:lnTo>
                    <a:pt x="1647" y="461"/>
                  </a:lnTo>
                  <a:lnTo>
                    <a:pt x="1632" y="458"/>
                  </a:lnTo>
                  <a:lnTo>
                    <a:pt x="1618" y="458"/>
                  </a:lnTo>
                  <a:lnTo>
                    <a:pt x="1603" y="456"/>
                  </a:lnTo>
                  <a:lnTo>
                    <a:pt x="1589" y="453"/>
                  </a:lnTo>
                  <a:lnTo>
                    <a:pt x="1574" y="455"/>
                  </a:lnTo>
                  <a:lnTo>
                    <a:pt x="1560" y="449"/>
                  </a:lnTo>
                  <a:lnTo>
                    <a:pt x="1546" y="446"/>
                  </a:lnTo>
                  <a:lnTo>
                    <a:pt x="1531" y="443"/>
                  </a:lnTo>
                  <a:lnTo>
                    <a:pt x="1517" y="441"/>
                  </a:lnTo>
                  <a:lnTo>
                    <a:pt x="1503" y="432"/>
                  </a:lnTo>
                  <a:lnTo>
                    <a:pt x="1488" y="435"/>
                  </a:lnTo>
                  <a:lnTo>
                    <a:pt x="1474" y="421"/>
                  </a:lnTo>
                  <a:lnTo>
                    <a:pt x="1460" y="423"/>
                  </a:lnTo>
                  <a:lnTo>
                    <a:pt x="1446" y="410"/>
                  </a:lnTo>
                  <a:lnTo>
                    <a:pt x="1432" y="412"/>
                  </a:lnTo>
                  <a:lnTo>
                    <a:pt x="1419" y="406"/>
                  </a:lnTo>
                  <a:lnTo>
                    <a:pt x="1405" y="400"/>
                  </a:lnTo>
                  <a:lnTo>
                    <a:pt x="1391" y="398"/>
                  </a:lnTo>
                  <a:lnTo>
                    <a:pt x="1377" y="394"/>
                  </a:lnTo>
                  <a:lnTo>
                    <a:pt x="1363" y="390"/>
                  </a:lnTo>
                  <a:lnTo>
                    <a:pt x="1350" y="389"/>
                  </a:lnTo>
                  <a:lnTo>
                    <a:pt x="1336" y="392"/>
                  </a:lnTo>
                  <a:lnTo>
                    <a:pt x="1322" y="389"/>
                  </a:lnTo>
                  <a:lnTo>
                    <a:pt x="1310" y="390"/>
                  </a:lnTo>
                  <a:lnTo>
                    <a:pt x="1296" y="384"/>
                  </a:lnTo>
                  <a:lnTo>
                    <a:pt x="1282" y="383"/>
                  </a:lnTo>
                  <a:lnTo>
                    <a:pt x="1268" y="383"/>
                  </a:lnTo>
                  <a:lnTo>
                    <a:pt x="1256" y="372"/>
                  </a:lnTo>
                  <a:lnTo>
                    <a:pt x="1242" y="374"/>
                  </a:lnTo>
                  <a:lnTo>
                    <a:pt x="1230" y="363"/>
                  </a:lnTo>
                  <a:lnTo>
                    <a:pt x="1216" y="347"/>
                  </a:lnTo>
                  <a:lnTo>
                    <a:pt x="1202" y="335"/>
                  </a:lnTo>
                  <a:lnTo>
                    <a:pt x="1190" y="326"/>
                  </a:lnTo>
                  <a:lnTo>
                    <a:pt x="1176" y="309"/>
                  </a:lnTo>
                  <a:lnTo>
                    <a:pt x="1164" y="294"/>
                  </a:lnTo>
                  <a:lnTo>
                    <a:pt x="1151" y="272"/>
                  </a:lnTo>
                  <a:lnTo>
                    <a:pt x="1138" y="246"/>
                  </a:lnTo>
                  <a:lnTo>
                    <a:pt x="1125" y="226"/>
                  </a:lnTo>
                  <a:lnTo>
                    <a:pt x="1113" y="202"/>
                  </a:lnTo>
                  <a:lnTo>
                    <a:pt x="1099" y="175"/>
                  </a:lnTo>
                  <a:lnTo>
                    <a:pt x="1087" y="152"/>
                  </a:lnTo>
                  <a:lnTo>
                    <a:pt x="1075" y="134"/>
                  </a:lnTo>
                  <a:lnTo>
                    <a:pt x="1062" y="116"/>
                  </a:lnTo>
                  <a:lnTo>
                    <a:pt x="1050" y="100"/>
                  </a:lnTo>
                  <a:lnTo>
                    <a:pt x="1036" y="86"/>
                  </a:lnTo>
                  <a:lnTo>
                    <a:pt x="1024" y="82"/>
                  </a:lnTo>
                  <a:lnTo>
                    <a:pt x="1012" y="85"/>
                  </a:lnTo>
                  <a:lnTo>
                    <a:pt x="999" y="88"/>
                  </a:lnTo>
                  <a:lnTo>
                    <a:pt x="987" y="100"/>
                  </a:lnTo>
                  <a:lnTo>
                    <a:pt x="975" y="109"/>
                  </a:lnTo>
                  <a:lnTo>
                    <a:pt x="963" y="126"/>
                  </a:lnTo>
                  <a:lnTo>
                    <a:pt x="950" y="142"/>
                  </a:lnTo>
                  <a:lnTo>
                    <a:pt x="938" y="168"/>
                  </a:lnTo>
                  <a:lnTo>
                    <a:pt x="927" y="175"/>
                  </a:lnTo>
                  <a:lnTo>
                    <a:pt x="915" y="197"/>
                  </a:lnTo>
                  <a:lnTo>
                    <a:pt x="903" y="220"/>
                  </a:lnTo>
                  <a:lnTo>
                    <a:pt x="890" y="235"/>
                  </a:lnTo>
                  <a:lnTo>
                    <a:pt x="878" y="249"/>
                  </a:lnTo>
                  <a:lnTo>
                    <a:pt x="867" y="263"/>
                  </a:lnTo>
                  <a:lnTo>
                    <a:pt x="855" y="257"/>
                  </a:lnTo>
                  <a:lnTo>
                    <a:pt x="843" y="255"/>
                  </a:lnTo>
                  <a:lnTo>
                    <a:pt x="832" y="248"/>
                  </a:lnTo>
                  <a:lnTo>
                    <a:pt x="820" y="238"/>
                  </a:lnTo>
                  <a:lnTo>
                    <a:pt x="807" y="229"/>
                  </a:lnTo>
                  <a:lnTo>
                    <a:pt x="797" y="214"/>
                  </a:lnTo>
                  <a:lnTo>
                    <a:pt x="784" y="203"/>
                  </a:lnTo>
                  <a:lnTo>
                    <a:pt x="774" y="185"/>
                  </a:lnTo>
                  <a:lnTo>
                    <a:pt x="761" y="177"/>
                  </a:lnTo>
                  <a:lnTo>
                    <a:pt x="751" y="149"/>
                  </a:lnTo>
                  <a:lnTo>
                    <a:pt x="738" y="137"/>
                  </a:lnTo>
                  <a:lnTo>
                    <a:pt x="728" y="122"/>
                  </a:lnTo>
                  <a:lnTo>
                    <a:pt x="717" y="111"/>
                  </a:lnTo>
                  <a:lnTo>
                    <a:pt x="705" y="96"/>
                  </a:lnTo>
                  <a:lnTo>
                    <a:pt x="694" y="73"/>
                  </a:lnTo>
                  <a:lnTo>
                    <a:pt x="683" y="63"/>
                  </a:lnTo>
                  <a:lnTo>
                    <a:pt x="671" y="40"/>
                  </a:lnTo>
                  <a:lnTo>
                    <a:pt x="660" y="23"/>
                  </a:lnTo>
                  <a:lnTo>
                    <a:pt x="649" y="17"/>
                  </a:lnTo>
                  <a:lnTo>
                    <a:pt x="638" y="13"/>
                  </a:lnTo>
                  <a:lnTo>
                    <a:pt x="626" y="5"/>
                  </a:lnTo>
                  <a:lnTo>
                    <a:pt x="615" y="8"/>
                  </a:lnTo>
                  <a:lnTo>
                    <a:pt x="605" y="0"/>
                  </a:lnTo>
                  <a:lnTo>
                    <a:pt x="594" y="11"/>
                  </a:lnTo>
                  <a:lnTo>
                    <a:pt x="583" y="28"/>
                  </a:lnTo>
                  <a:lnTo>
                    <a:pt x="572" y="48"/>
                  </a:lnTo>
                  <a:lnTo>
                    <a:pt x="562" y="71"/>
                  </a:lnTo>
                  <a:lnTo>
                    <a:pt x="551" y="86"/>
                  </a:lnTo>
                  <a:lnTo>
                    <a:pt x="540" y="105"/>
                  </a:lnTo>
                  <a:lnTo>
                    <a:pt x="529" y="123"/>
                  </a:lnTo>
                  <a:lnTo>
                    <a:pt x="519" y="146"/>
                  </a:lnTo>
                  <a:lnTo>
                    <a:pt x="508" y="171"/>
                  </a:lnTo>
                  <a:lnTo>
                    <a:pt x="497" y="195"/>
                  </a:lnTo>
                  <a:lnTo>
                    <a:pt x="486" y="226"/>
                  </a:lnTo>
                  <a:lnTo>
                    <a:pt x="476" y="251"/>
                  </a:lnTo>
                  <a:lnTo>
                    <a:pt x="465" y="275"/>
                  </a:lnTo>
                  <a:lnTo>
                    <a:pt x="456" y="301"/>
                  </a:lnTo>
                  <a:lnTo>
                    <a:pt x="445" y="323"/>
                  </a:lnTo>
                  <a:lnTo>
                    <a:pt x="434" y="344"/>
                  </a:lnTo>
                  <a:lnTo>
                    <a:pt x="423" y="360"/>
                  </a:lnTo>
                  <a:lnTo>
                    <a:pt x="414" y="370"/>
                  </a:lnTo>
                  <a:lnTo>
                    <a:pt x="404" y="390"/>
                  </a:lnTo>
                  <a:lnTo>
                    <a:pt x="393" y="397"/>
                  </a:lnTo>
                  <a:lnTo>
                    <a:pt x="384" y="413"/>
                  </a:lnTo>
                  <a:lnTo>
                    <a:pt x="373" y="420"/>
                  </a:lnTo>
                  <a:lnTo>
                    <a:pt x="362" y="423"/>
                  </a:lnTo>
                  <a:lnTo>
                    <a:pt x="353" y="437"/>
                  </a:lnTo>
                  <a:lnTo>
                    <a:pt x="342" y="437"/>
                  </a:lnTo>
                  <a:lnTo>
                    <a:pt x="333" y="446"/>
                  </a:lnTo>
                  <a:lnTo>
                    <a:pt x="322" y="444"/>
                  </a:lnTo>
                  <a:lnTo>
                    <a:pt x="313" y="450"/>
                  </a:lnTo>
                  <a:lnTo>
                    <a:pt x="302" y="450"/>
                  </a:lnTo>
                  <a:lnTo>
                    <a:pt x="293" y="455"/>
                  </a:lnTo>
                  <a:lnTo>
                    <a:pt x="282" y="453"/>
                  </a:lnTo>
                  <a:lnTo>
                    <a:pt x="273" y="456"/>
                  </a:lnTo>
                  <a:lnTo>
                    <a:pt x="262" y="463"/>
                  </a:lnTo>
                  <a:lnTo>
                    <a:pt x="253" y="464"/>
                  </a:lnTo>
                  <a:lnTo>
                    <a:pt x="244" y="463"/>
                  </a:lnTo>
                  <a:lnTo>
                    <a:pt x="233" y="463"/>
                  </a:lnTo>
                  <a:lnTo>
                    <a:pt x="224" y="464"/>
                  </a:lnTo>
                  <a:lnTo>
                    <a:pt x="215" y="464"/>
                  </a:lnTo>
                  <a:lnTo>
                    <a:pt x="204" y="467"/>
                  </a:lnTo>
                  <a:lnTo>
                    <a:pt x="195" y="463"/>
                  </a:lnTo>
                  <a:lnTo>
                    <a:pt x="185" y="464"/>
                  </a:lnTo>
                  <a:lnTo>
                    <a:pt x="176" y="460"/>
                  </a:lnTo>
                  <a:lnTo>
                    <a:pt x="165" y="463"/>
                  </a:lnTo>
                  <a:lnTo>
                    <a:pt x="156" y="461"/>
                  </a:lnTo>
                  <a:lnTo>
                    <a:pt x="147" y="458"/>
                  </a:lnTo>
                  <a:lnTo>
                    <a:pt x="138" y="464"/>
                  </a:lnTo>
                  <a:lnTo>
                    <a:pt x="129" y="464"/>
                  </a:lnTo>
                  <a:lnTo>
                    <a:pt x="119" y="460"/>
                  </a:lnTo>
                  <a:lnTo>
                    <a:pt x="110" y="461"/>
                  </a:lnTo>
                  <a:lnTo>
                    <a:pt x="101" y="463"/>
                  </a:lnTo>
                  <a:lnTo>
                    <a:pt x="92" y="461"/>
                  </a:lnTo>
                  <a:lnTo>
                    <a:pt x="83" y="461"/>
                  </a:lnTo>
                  <a:lnTo>
                    <a:pt x="73" y="463"/>
                  </a:lnTo>
                  <a:lnTo>
                    <a:pt x="64" y="464"/>
                  </a:lnTo>
                  <a:lnTo>
                    <a:pt x="55" y="464"/>
                  </a:lnTo>
                  <a:lnTo>
                    <a:pt x="46" y="461"/>
                  </a:lnTo>
                  <a:lnTo>
                    <a:pt x="36" y="461"/>
                  </a:lnTo>
                  <a:lnTo>
                    <a:pt x="27" y="458"/>
                  </a:lnTo>
                  <a:lnTo>
                    <a:pt x="18" y="461"/>
                  </a:lnTo>
                  <a:lnTo>
                    <a:pt x="9" y="466"/>
                  </a:lnTo>
                  <a:lnTo>
                    <a:pt x="0" y="458"/>
                  </a:lnTo>
                </a:path>
              </a:pathLst>
            </a:custGeom>
            <a:noFill/>
            <a:ln w="27051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48"/>
            <p:cNvSpPr>
              <a:spLocks/>
            </p:cNvSpPr>
            <p:nvPr/>
          </p:nvSpPr>
          <p:spPr bwMode="auto">
            <a:xfrm>
              <a:off x="4936406" y="1770044"/>
              <a:ext cx="3030538" cy="1635125"/>
            </a:xfrm>
            <a:custGeom>
              <a:avLst/>
              <a:gdLst/>
              <a:ahLst/>
              <a:cxnLst>
                <a:cxn ang="0">
                  <a:pos x="2540" y="452"/>
                </a:cxn>
                <a:cxn ang="0">
                  <a:pos x="2466" y="455"/>
                </a:cxn>
                <a:cxn ang="0">
                  <a:pos x="2395" y="457"/>
                </a:cxn>
                <a:cxn ang="0">
                  <a:pos x="2323" y="444"/>
                </a:cxn>
                <a:cxn ang="0">
                  <a:pos x="2254" y="458"/>
                </a:cxn>
                <a:cxn ang="0">
                  <a:pos x="2185" y="463"/>
                </a:cxn>
                <a:cxn ang="0">
                  <a:pos x="2119" y="457"/>
                </a:cxn>
                <a:cxn ang="0">
                  <a:pos x="2053" y="460"/>
                </a:cxn>
                <a:cxn ang="0">
                  <a:pos x="1987" y="452"/>
                </a:cxn>
                <a:cxn ang="0">
                  <a:pos x="1922" y="446"/>
                </a:cxn>
                <a:cxn ang="0">
                  <a:pos x="1859" y="452"/>
                </a:cxn>
                <a:cxn ang="0">
                  <a:pos x="1798" y="458"/>
                </a:cxn>
                <a:cxn ang="0">
                  <a:pos x="1737" y="447"/>
                </a:cxn>
                <a:cxn ang="0">
                  <a:pos x="1677" y="460"/>
                </a:cxn>
                <a:cxn ang="0">
                  <a:pos x="1618" y="447"/>
                </a:cxn>
                <a:cxn ang="0">
                  <a:pos x="1560" y="441"/>
                </a:cxn>
                <a:cxn ang="0">
                  <a:pos x="1503" y="458"/>
                </a:cxn>
                <a:cxn ang="0">
                  <a:pos x="1446" y="446"/>
                </a:cxn>
                <a:cxn ang="0">
                  <a:pos x="1391" y="458"/>
                </a:cxn>
                <a:cxn ang="0">
                  <a:pos x="1336" y="453"/>
                </a:cxn>
                <a:cxn ang="0">
                  <a:pos x="1282" y="455"/>
                </a:cxn>
                <a:cxn ang="0">
                  <a:pos x="1230" y="449"/>
                </a:cxn>
                <a:cxn ang="0">
                  <a:pos x="1176" y="437"/>
                </a:cxn>
                <a:cxn ang="0">
                  <a:pos x="1125" y="383"/>
                </a:cxn>
                <a:cxn ang="0">
                  <a:pos x="1075" y="347"/>
                </a:cxn>
                <a:cxn ang="0">
                  <a:pos x="1024" y="294"/>
                </a:cxn>
                <a:cxn ang="0">
                  <a:pos x="975" y="288"/>
                </a:cxn>
                <a:cxn ang="0">
                  <a:pos x="927" y="323"/>
                </a:cxn>
                <a:cxn ang="0">
                  <a:pos x="878" y="344"/>
                </a:cxn>
                <a:cxn ang="0">
                  <a:pos x="832" y="331"/>
                </a:cxn>
                <a:cxn ang="0">
                  <a:pos x="784" y="266"/>
                </a:cxn>
                <a:cxn ang="0">
                  <a:pos x="738" y="174"/>
                </a:cxn>
                <a:cxn ang="0">
                  <a:pos x="694" y="77"/>
                </a:cxn>
                <a:cxn ang="0">
                  <a:pos x="649" y="2"/>
                </a:cxn>
                <a:cxn ang="0">
                  <a:pos x="605" y="2"/>
                </a:cxn>
                <a:cxn ang="0">
                  <a:pos x="562" y="99"/>
                </a:cxn>
                <a:cxn ang="0">
                  <a:pos x="519" y="188"/>
                </a:cxn>
                <a:cxn ang="0">
                  <a:pos x="476" y="324"/>
                </a:cxn>
                <a:cxn ang="0">
                  <a:pos x="434" y="390"/>
                </a:cxn>
                <a:cxn ang="0">
                  <a:pos x="393" y="435"/>
                </a:cxn>
                <a:cxn ang="0">
                  <a:pos x="353" y="449"/>
                </a:cxn>
                <a:cxn ang="0">
                  <a:pos x="313" y="458"/>
                </a:cxn>
                <a:cxn ang="0">
                  <a:pos x="273" y="444"/>
                </a:cxn>
                <a:cxn ang="0">
                  <a:pos x="233" y="457"/>
                </a:cxn>
                <a:cxn ang="0">
                  <a:pos x="195" y="441"/>
                </a:cxn>
                <a:cxn ang="0">
                  <a:pos x="156" y="455"/>
                </a:cxn>
                <a:cxn ang="0">
                  <a:pos x="119" y="457"/>
                </a:cxn>
                <a:cxn ang="0">
                  <a:pos x="83" y="440"/>
                </a:cxn>
                <a:cxn ang="0">
                  <a:pos x="46" y="452"/>
                </a:cxn>
                <a:cxn ang="0">
                  <a:pos x="9" y="438"/>
                </a:cxn>
              </a:cxnLst>
              <a:rect l="0" t="0" r="r" b="b"/>
              <a:pathLst>
                <a:path w="2597" h="463">
                  <a:moveTo>
                    <a:pt x="2597" y="458"/>
                  </a:moveTo>
                  <a:lnTo>
                    <a:pt x="2577" y="447"/>
                  </a:lnTo>
                  <a:lnTo>
                    <a:pt x="2558" y="463"/>
                  </a:lnTo>
                  <a:lnTo>
                    <a:pt x="2540" y="452"/>
                  </a:lnTo>
                  <a:lnTo>
                    <a:pt x="2521" y="455"/>
                  </a:lnTo>
                  <a:lnTo>
                    <a:pt x="2503" y="457"/>
                  </a:lnTo>
                  <a:lnTo>
                    <a:pt x="2484" y="453"/>
                  </a:lnTo>
                  <a:lnTo>
                    <a:pt x="2466" y="455"/>
                  </a:lnTo>
                  <a:lnTo>
                    <a:pt x="2449" y="463"/>
                  </a:lnTo>
                  <a:lnTo>
                    <a:pt x="2431" y="455"/>
                  </a:lnTo>
                  <a:lnTo>
                    <a:pt x="2412" y="458"/>
                  </a:lnTo>
                  <a:lnTo>
                    <a:pt x="2395" y="457"/>
                  </a:lnTo>
                  <a:lnTo>
                    <a:pt x="2377" y="460"/>
                  </a:lnTo>
                  <a:lnTo>
                    <a:pt x="2359" y="452"/>
                  </a:lnTo>
                  <a:lnTo>
                    <a:pt x="2342" y="461"/>
                  </a:lnTo>
                  <a:lnTo>
                    <a:pt x="2323" y="444"/>
                  </a:lnTo>
                  <a:lnTo>
                    <a:pt x="2306" y="460"/>
                  </a:lnTo>
                  <a:lnTo>
                    <a:pt x="2289" y="453"/>
                  </a:lnTo>
                  <a:lnTo>
                    <a:pt x="2271" y="449"/>
                  </a:lnTo>
                  <a:lnTo>
                    <a:pt x="2254" y="458"/>
                  </a:lnTo>
                  <a:lnTo>
                    <a:pt x="2237" y="444"/>
                  </a:lnTo>
                  <a:lnTo>
                    <a:pt x="2220" y="460"/>
                  </a:lnTo>
                  <a:lnTo>
                    <a:pt x="2203" y="453"/>
                  </a:lnTo>
                  <a:lnTo>
                    <a:pt x="2185" y="463"/>
                  </a:lnTo>
                  <a:lnTo>
                    <a:pt x="2168" y="455"/>
                  </a:lnTo>
                  <a:lnTo>
                    <a:pt x="2151" y="446"/>
                  </a:lnTo>
                  <a:lnTo>
                    <a:pt x="2136" y="450"/>
                  </a:lnTo>
                  <a:lnTo>
                    <a:pt x="2119" y="457"/>
                  </a:lnTo>
                  <a:lnTo>
                    <a:pt x="2102" y="455"/>
                  </a:lnTo>
                  <a:lnTo>
                    <a:pt x="2085" y="452"/>
                  </a:lnTo>
                  <a:lnTo>
                    <a:pt x="2068" y="447"/>
                  </a:lnTo>
                  <a:lnTo>
                    <a:pt x="2053" y="460"/>
                  </a:lnTo>
                  <a:lnTo>
                    <a:pt x="2036" y="453"/>
                  </a:lnTo>
                  <a:lnTo>
                    <a:pt x="2019" y="446"/>
                  </a:lnTo>
                  <a:lnTo>
                    <a:pt x="2004" y="460"/>
                  </a:lnTo>
                  <a:lnTo>
                    <a:pt x="1987" y="452"/>
                  </a:lnTo>
                  <a:lnTo>
                    <a:pt x="1972" y="447"/>
                  </a:lnTo>
                  <a:lnTo>
                    <a:pt x="1955" y="460"/>
                  </a:lnTo>
                  <a:lnTo>
                    <a:pt x="1939" y="455"/>
                  </a:lnTo>
                  <a:lnTo>
                    <a:pt x="1922" y="446"/>
                  </a:lnTo>
                  <a:lnTo>
                    <a:pt x="1907" y="461"/>
                  </a:lnTo>
                  <a:lnTo>
                    <a:pt x="1892" y="446"/>
                  </a:lnTo>
                  <a:lnTo>
                    <a:pt x="1876" y="444"/>
                  </a:lnTo>
                  <a:lnTo>
                    <a:pt x="1859" y="452"/>
                  </a:lnTo>
                  <a:lnTo>
                    <a:pt x="1844" y="460"/>
                  </a:lnTo>
                  <a:lnTo>
                    <a:pt x="1829" y="463"/>
                  </a:lnTo>
                  <a:lnTo>
                    <a:pt x="1813" y="444"/>
                  </a:lnTo>
                  <a:lnTo>
                    <a:pt x="1798" y="458"/>
                  </a:lnTo>
                  <a:lnTo>
                    <a:pt x="1783" y="452"/>
                  </a:lnTo>
                  <a:lnTo>
                    <a:pt x="1767" y="446"/>
                  </a:lnTo>
                  <a:lnTo>
                    <a:pt x="1752" y="452"/>
                  </a:lnTo>
                  <a:lnTo>
                    <a:pt x="1737" y="447"/>
                  </a:lnTo>
                  <a:lnTo>
                    <a:pt x="1723" y="457"/>
                  </a:lnTo>
                  <a:lnTo>
                    <a:pt x="1707" y="447"/>
                  </a:lnTo>
                  <a:lnTo>
                    <a:pt x="1692" y="458"/>
                  </a:lnTo>
                  <a:lnTo>
                    <a:pt x="1677" y="460"/>
                  </a:lnTo>
                  <a:lnTo>
                    <a:pt x="1663" y="458"/>
                  </a:lnTo>
                  <a:lnTo>
                    <a:pt x="1647" y="446"/>
                  </a:lnTo>
                  <a:lnTo>
                    <a:pt x="1632" y="455"/>
                  </a:lnTo>
                  <a:lnTo>
                    <a:pt x="1618" y="447"/>
                  </a:lnTo>
                  <a:lnTo>
                    <a:pt x="1603" y="449"/>
                  </a:lnTo>
                  <a:lnTo>
                    <a:pt x="1589" y="444"/>
                  </a:lnTo>
                  <a:lnTo>
                    <a:pt x="1574" y="460"/>
                  </a:lnTo>
                  <a:lnTo>
                    <a:pt x="1560" y="441"/>
                  </a:lnTo>
                  <a:lnTo>
                    <a:pt x="1546" y="457"/>
                  </a:lnTo>
                  <a:lnTo>
                    <a:pt x="1531" y="446"/>
                  </a:lnTo>
                  <a:lnTo>
                    <a:pt x="1517" y="457"/>
                  </a:lnTo>
                  <a:lnTo>
                    <a:pt x="1503" y="458"/>
                  </a:lnTo>
                  <a:lnTo>
                    <a:pt x="1488" y="460"/>
                  </a:lnTo>
                  <a:lnTo>
                    <a:pt x="1474" y="449"/>
                  </a:lnTo>
                  <a:lnTo>
                    <a:pt x="1460" y="452"/>
                  </a:lnTo>
                  <a:lnTo>
                    <a:pt x="1446" y="446"/>
                  </a:lnTo>
                  <a:lnTo>
                    <a:pt x="1432" y="444"/>
                  </a:lnTo>
                  <a:lnTo>
                    <a:pt x="1419" y="461"/>
                  </a:lnTo>
                  <a:lnTo>
                    <a:pt x="1405" y="458"/>
                  </a:lnTo>
                  <a:lnTo>
                    <a:pt x="1391" y="458"/>
                  </a:lnTo>
                  <a:lnTo>
                    <a:pt x="1377" y="458"/>
                  </a:lnTo>
                  <a:lnTo>
                    <a:pt x="1363" y="457"/>
                  </a:lnTo>
                  <a:lnTo>
                    <a:pt x="1350" y="440"/>
                  </a:lnTo>
                  <a:lnTo>
                    <a:pt x="1336" y="453"/>
                  </a:lnTo>
                  <a:lnTo>
                    <a:pt x="1322" y="453"/>
                  </a:lnTo>
                  <a:lnTo>
                    <a:pt x="1310" y="455"/>
                  </a:lnTo>
                  <a:lnTo>
                    <a:pt x="1296" y="449"/>
                  </a:lnTo>
                  <a:lnTo>
                    <a:pt x="1282" y="455"/>
                  </a:lnTo>
                  <a:lnTo>
                    <a:pt x="1268" y="457"/>
                  </a:lnTo>
                  <a:lnTo>
                    <a:pt x="1256" y="458"/>
                  </a:lnTo>
                  <a:lnTo>
                    <a:pt x="1242" y="449"/>
                  </a:lnTo>
                  <a:lnTo>
                    <a:pt x="1230" y="449"/>
                  </a:lnTo>
                  <a:lnTo>
                    <a:pt x="1216" y="449"/>
                  </a:lnTo>
                  <a:lnTo>
                    <a:pt x="1202" y="432"/>
                  </a:lnTo>
                  <a:lnTo>
                    <a:pt x="1190" y="433"/>
                  </a:lnTo>
                  <a:lnTo>
                    <a:pt x="1176" y="437"/>
                  </a:lnTo>
                  <a:lnTo>
                    <a:pt x="1164" y="409"/>
                  </a:lnTo>
                  <a:lnTo>
                    <a:pt x="1151" y="400"/>
                  </a:lnTo>
                  <a:lnTo>
                    <a:pt x="1138" y="410"/>
                  </a:lnTo>
                  <a:lnTo>
                    <a:pt x="1125" y="383"/>
                  </a:lnTo>
                  <a:lnTo>
                    <a:pt x="1113" y="378"/>
                  </a:lnTo>
                  <a:lnTo>
                    <a:pt x="1099" y="357"/>
                  </a:lnTo>
                  <a:lnTo>
                    <a:pt x="1087" y="343"/>
                  </a:lnTo>
                  <a:lnTo>
                    <a:pt x="1075" y="347"/>
                  </a:lnTo>
                  <a:lnTo>
                    <a:pt x="1062" y="318"/>
                  </a:lnTo>
                  <a:lnTo>
                    <a:pt x="1050" y="309"/>
                  </a:lnTo>
                  <a:lnTo>
                    <a:pt x="1036" y="300"/>
                  </a:lnTo>
                  <a:lnTo>
                    <a:pt x="1024" y="294"/>
                  </a:lnTo>
                  <a:lnTo>
                    <a:pt x="1012" y="291"/>
                  </a:lnTo>
                  <a:lnTo>
                    <a:pt x="999" y="289"/>
                  </a:lnTo>
                  <a:lnTo>
                    <a:pt x="987" y="289"/>
                  </a:lnTo>
                  <a:lnTo>
                    <a:pt x="975" y="288"/>
                  </a:lnTo>
                  <a:lnTo>
                    <a:pt x="963" y="295"/>
                  </a:lnTo>
                  <a:lnTo>
                    <a:pt x="950" y="304"/>
                  </a:lnTo>
                  <a:lnTo>
                    <a:pt x="938" y="317"/>
                  </a:lnTo>
                  <a:lnTo>
                    <a:pt x="927" y="323"/>
                  </a:lnTo>
                  <a:lnTo>
                    <a:pt x="915" y="314"/>
                  </a:lnTo>
                  <a:lnTo>
                    <a:pt x="903" y="337"/>
                  </a:lnTo>
                  <a:lnTo>
                    <a:pt x="890" y="326"/>
                  </a:lnTo>
                  <a:lnTo>
                    <a:pt x="878" y="344"/>
                  </a:lnTo>
                  <a:lnTo>
                    <a:pt x="867" y="349"/>
                  </a:lnTo>
                  <a:lnTo>
                    <a:pt x="855" y="335"/>
                  </a:lnTo>
                  <a:lnTo>
                    <a:pt x="843" y="337"/>
                  </a:lnTo>
                  <a:lnTo>
                    <a:pt x="832" y="331"/>
                  </a:lnTo>
                  <a:lnTo>
                    <a:pt x="820" y="317"/>
                  </a:lnTo>
                  <a:lnTo>
                    <a:pt x="807" y="300"/>
                  </a:lnTo>
                  <a:lnTo>
                    <a:pt x="797" y="289"/>
                  </a:lnTo>
                  <a:lnTo>
                    <a:pt x="784" y="266"/>
                  </a:lnTo>
                  <a:lnTo>
                    <a:pt x="774" y="252"/>
                  </a:lnTo>
                  <a:lnTo>
                    <a:pt x="761" y="215"/>
                  </a:lnTo>
                  <a:lnTo>
                    <a:pt x="751" y="189"/>
                  </a:lnTo>
                  <a:lnTo>
                    <a:pt x="738" y="174"/>
                  </a:lnTo>
                  <a:lnTo>
                    <a:pt x="728" y="157"/>
                  </a:lnTo>
                  <a:lnTo>
                    <a:pt x="717" y="134"/>
                  </a:lnTo>
                  <a:lnTo>
                    <a:pt x="705" y="116"/>
                  </a:lnTo>
                  <a:lnTo>
                    <a:pt x="694" y="77"/>
                  </a:lnTo>
                  <a:lnTo>
                    <a:pt x="683" y="65"/>
                  </a:lnTo>
                  <a:lnTo>
                    <a:pt x="671" y="48"/>
                  </a:lnTo>
                  <a:lnTo>
                    <a:pt x="660" y="19"/>
                  </a:lnTo>
                  <a:lnTo>
                    <a:pt x="649" y="2"/>
                  </a:lnTo>
                  <a:lnTo>
                    <a:pt x="638" y="8"/>
                  </a:lnTo>
                  <a:lnTo>
                    <a:pt x="626" y="0"/>
                  </a:lnTo>
                  <a:lnTo>
                    <a:pt x="615" y="10"/>
                  </a:lnTo>
                  <a:lnTo>
                    <a:pt x="605" y="2"/>
                  </a:lnTo>
                  <a:lnTo>
                    <a:pt x="594" y="34"/>
                  </a:lnTo>
                  <a:lnTo>
                    <a:pt x="583" y="39"/>
                  </a:lnTo>
                  <a:lnTo>
                    <a:pt x="572" y="82"/>
                  </a:lnTo>
                  <a:lnTo>
                    <a:pt x="562" y="99"/>
                  </a:lnTo>
                  <a:lnTo>
                    <a:pt x="551" y="113"/>
                  </a:lnTo>
                  <a:lnTo>
                    <a:pt x="540" y="134"/>
                  </a:lnTo>
                  <a:lnTo>
                    <a:pt x="529" y="163"/>
                  </a:lnTo>
                  <a:lnTo>
                    <a:pt x="519" y="188"/>
                  </a:lnTo>
                  <a:lnTo>
                    <a:pt x="508" y="231"/>
                  </a:lnTo>
                  <a:lnTo>
                    <a:pt x="497" y="261"/>
                  </a:lnTo>
                  <a:lnTo>
                    <a:pt x="486" y="297"/>
                  </a:lnTo>
                  <a:lnTo>
                    <a:pt x="476" y="324"/>
                  </a:lnTo>
                  <a:lnTo>
                    <a:pt x="465" y="346"/>
                  </a:lnTo>
                  <a:lnTo>
                    <a:pt x="456" y="371"/>
                  </a:lnTo>
                  <a:lnTo>
                    <a:pt x="445" y="374"/>
                  </a:lnTo>
                  <a:lnTo>
                    <a:pt x="434" y="390"/>
                  </a:lnTo>
                  <a:lnTo>
                    <a:pt x="423" y="418"/>
                  </a:lnTo>
                  <a:lnTo>
                    <a:pt x="414" y="427"/>
                  </a:lnTo>
                  <a:lnTo>
                    <a:pt x="404" y="426"/>
                  </a:lnTo>
                  <a:lnTo>
                    <a:pt x="393" y="435"/>
                  </a:lnTo>
                  <a:lnTo>
                    <a:pt x="384" y="430"/>
                  </a:lnTo>
                  <a:lnTo>
                    <a:pt x="373" y="438"/>
                  </a:lnTo>
                  <a:lnTo>
                    <a:pt x="362" y="441"/>
                  </a:lnTo>
                  <a:lnTo>
                    <a:pt x="353" y="449"/>
                  </a:lnTo>
                  <a:lnTo>
                    <a:pt x="342" y="461"/>
                  </a:lnTo>
                  <a:lnTo>
                    <a:pt x="333" y="444"/>
                  </a:lnTo>
                  <a:lnTo>
                    <a:pt x="322" y="444"/>
                  </a:lnTo>
                  <a:lnTo>
                    <a:pt x="313" y="458"/>
                  </a:lnTo>
                  <a:lnTo>
                    <a:pt x="302" y="443"/>
                  </a:lnTo>
                  <a:lnTo>
                    <a:pt x="293" y="450"/>
                  </a:lnTo>
                  <a:lnTo>
                    <a:pt x="282" y="457"/>
                  </a:lnTo>
                  <a:lnTo>
                    <a:pt x="273" y="444"/>
                  </a:lnTo>
                  <a:lnTo>
                    <a:pt x="262" y="447"/>
                  </a:lnTo>
                  <a:lnTo>
                    <a:pt x="253" y="452"/>
                  </a:lnTo>
                  <a:lnTo>
                    <a:pt x="244" y="449"/>
                  </a:lnTo>
                  <a:lnTo>
                    <a:pt x="233" y="457"/>
                  </a:lnTo>
                  <a:lnTo>
                    <a:pt x="224" y="460"/>
                  </a:lnTo>
                  <a:lnTo>
                    <a:pt x="215" y="461"/>
                  </a:lnTo>
                  <a:lnTo>
                    <a:pt x="204" y="447"/>
                  </a:lnTo>
                  <a:lnTo>
                    <a:pt x="195" y="441"/>
                  </a:lnTo>
                  <a:lnTo>
                    <a:pt x="185" y="457"/>
                  </a:lnTo>
                  <a:lnTo>
                    <a:pt x="176" y="458"/>
                  </a:lnTo>
                  <a:lnTo>
                    <a:pt x="165" y="441"/>
                  </a:lnTo>
                  <a:lnTo>
                    <a:pt x="156" y="455"/>
                  </a:lnTo>
                  <a:lnTo>
                    <a:pt x="147" y="458"/>
                  </a:lnTo>
                  <a:lnTo>
                    <a:pt x="138" y="457"/>
                  </a:lnTo>
                  <a:lnTo>
                    <a:pt x="129" y="458"/>
                  </a:lnTo>
                  <a:lnTo>
                    <a:pt x="119" y="457"/>
                  </a:lnTo>
                  <a:lnTo>
                    <a:pt x="110" y="461"/>
                  </a:lnTo>
                  <a:lnTo>
                    <a:pt x="101" y="438"/>
                  </a:lnTo>
                  <a:lnTo>
                    <a:pt x="92" y="458"/>
                  </a:lnTo>
                  <a:lnTo>
                    <a:pt x="83" y="440"/>
                  </a:lnTo>
                  <a:lnTo>
                    <a:pt x="73" y="452"/>
                  </a:lnTo>
                  <a:lnTo>
                    <a:pt x="64" y="453"/>
                  </a:lnTo>
                  <a:lnTo>
                    <a:pt x="55" y="441"/>
                  </a:lnTo>
                  <a:lnTo>
                    <a:pt x="46" y="452"/>
                  </a:lnTo>
                  <a:lnTo>
                    <a:pt x="36" y="443"/>
                  </a:lnTo>
                  <a:lnTo>
                    <a:pt x="27" y="457"/>
                  </a:lnTo>
                  <a:lnTo>
                    <a:pt x="18" y="450"/>
                  </a:lnTo>
                  <a:lnTo>
                    <a:pt x="9" y="438"/>
                  </a:lnTo>
                  <a:lnTo>
                    <a:pt x="0" y="443"/>
                  </a:lnTo>
                </a:path>
              </a:pathLst>
            </a:custGeom>
            <a:noFill/>
            <a:ln w="30226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49"/>
            <p:cNvSpPr>
              <a:spLocks/>
            </p:cNvSpPr>
            <p:nvPr/>
          </p:nvSpPr>
          <p:spPr bwMode="auto">
            <a:xfrm>
              <a:off x="4936406" y="1731944"/>
              <a:ext cx="3030538" cy="1677987"/>
            </a:xfrm>
            <a:custGeom>
              <a:avLst/>
              <a:gdLst/>
              <a:ahLst/>
              <a:cxnLst>
                <a:cxn ang="0">
                  <a:pos x="2540" y="462"/>
                </a:cxn>
                <a:cxn ang="0">
                  <a:pos x="2466" y="458"/>
                </a:cxn>
                <a:cxn ang="0">
                  <a:pos x="2395" y="467"/>
                </a:cxn>
                <a:cxn ang="0">
                  <a:pos x="2323" y="465"/>
                </a:cxn>
                <a:cxn ang="0">
                  <a:pos x="2254" y="458"/>
                </a:cxn>
                <a:cxn ang="0">
                  <a:pos x="2185" y="462"/>
                </a:cxn>
                <a:cxn ang="0">
                  <a:pos x="2119" y="458"/>
                </a:cxn>
                <a:cxn ang="0">
                  <a:pos x="2053" y="464"/>
                </a:cxn>
                <a:cxn ang="0">
                  <a:pos x="1987" y="467"/>
                </a:cxn>
                <a:cxn ang="0">
                  <a:pos x="1922" y="461"/>
                </a:cxn>
                <a:cxn ang="0">
                  <a:pos x="1859" y="462"/>
                </a:cxn>
                <a:cxn ang="0">
                  <a:pos x="1798" y="461"/>
                </a:cxn>
                <a:cxn ang="0">
                  <a:pos x="1737" y="458"/>
                </a:cxn>
                <a:cxn ang="0">
                  <a:pos x="1677" y="467"/>
                </a:cxn>
                <a:cxn ang="0">
                  <a:pos x="1618" y="471"/>
                </a:cxn>
                <a:cxn ang="0">
                  <a:pos x="1560" y="467"/>
                </a:cxn>
                <a:cxn ang="0">
                  <a:pos x="1503" y="465"/>
                </a:cxn>
                <a:cxn ang="0">
                  <a:pos x="1446" y="462"/>
                </a:cxn>
                <a:cxn ang="0">
                  <a:pos x="1391" y="455"/>
                </a:cxn>
                <a:cxn ang="0">
                  <a:pos x="1336" y="464"/>
                </a:cxn>
                <a:cxn ang="0">
                  <a:pos x="1282" y="464"/>
                </a:cxn>
                <a:cxn ang="0">
                  <a:pos x="1230" y="467"/>
                </a:cxn>
                <a:cxn ang="0">
                  <a:pos x="1176" y="456"/>
                </a:cxn>
                <a:cxn ang="0">
                  <a:pos x="1125" y="441"/>
                </a:cxn>
                <a:cxn ang="0">
                  <a:pos x="1075" y="419"/>
                </a:cxn>
                <a:cxn ang="0">
                  <a:pos x="1024" y="416"/>
                </a:cxn>
                <a:cxn ang="0">
                  <a:pos x="975" y="393"/>
                </a:cxn>
                <a:cxn ang="0">
                  <a:pos x="927" y="387"/>
                </a:cxn>
                <a:cxn ang="0">
                  <a:pos x="878" y="392"/>
                </a:cxn>
                <a:cxn ang="0">
                  <a:pos x="832" y="364"/>
                </a:cxn>
                <a:cxn ang="0">
                  <a:pos x="784" y="295"/>
                </a:cxn>
                <a:cxn ang="0">
                  <a:pos x="738" y="218"/>
                </a:cxn>
                <a:cxn ang="0">
                  <a:pos x="694" y="115"/>
                </a:cxn>
                <a:cxn ang="0">
                  <a:pos x="649" y="31"/>
                </a:cxn>
                <a:cxn ang="0">
                  <a:pos x="605" y="15"/>
                </a:cxn>
                <a:cxn ang="0">
                  <a:pos x="562" y="107"/>
                </a:cxn>
                <a:cxn ang="0">
                  <a:pos x="519" y="204"/>
                </a:cxn>
                <a:cxn ang="0">
                  <a:pos x="476" y="327"/>
                </a:cxn>
                <a:cxn ang="0">
                  <a:pos x="434" y="402"/>
                </a:cxn>
                <a:cxn ang="0">
                  <a:pos x="393" y="436"/>
                </a:cxn>
                <a:cxn ang="0">
                  <a:pos x="353" y="448"/>
                </a:cxn>
                <a:cxn ang="0">
                  <a:pos x="313" y="473"/>
                </a:cxn>
                <a:cxn ang="0">
                  <a:pos x="273" y="471"/>
                </a:cxn>
                <a:cxn ang="0">
                  <a:pos x="233" y="464"/>
                </a:cxn>
                <a:cxn ang="0">
                  <a:pos x="195" y="453"/>
                </a:cxn>
                <a:cxn ang="0">
                  <a:pos x="156" y="468"/>
                </a:cxn>
                <a:cxn ang="0">
                  <a:pos x="119" y="461"/>
                </a:cxn>
                <a:cxn ang="0">
                  <a:pos x="83" y="461"/>
                </a:cxn>
                <a:cxn ang="0">
                  <a:pos x="46" y="465"/>
                </a:cxn>
                <a:cxn ang="0">
                  <a:pos x="9" y="448"/>
                </a:cxn>
              </a:cxnLst>
              <a:rect l="0" t="0" r="r" b="b"/>
              <a:pathLst>
                <a:path w="2597" h="473">
                  <a:moveTo>
                    <a:pt x="2597" y="459"/>
                  </a:moveTo>
                  <a:lnTo>
                    <a:pt x="2577" y="455"/>
                  </a:lnTo>
                  <a:lnTo>
                    <a:pt x="2558" y="468"/>
                  </a:lnTo>
                  <a:lnTo>
                    <a:pt x="2540" y="462"/>
                  </a:lnTo>
                  <a:lnTo>
                    <a:pt x="2521" y="458"/>
                  </a:lnTo>
                  <a:lnTo>
                    <a:pt x="2503" y="468"/>
                  </a:lnTo>
                  <a:lnTo>
                    <a:pt x="2484" y="467"/>
                  </a:lnTo>
                  <a:lnTo>
                    <a:pt x="2466" y="458"/>
                  </a:lnTo>
                  <a:lnTo>
                    <a:pt x="2449" y="461"/>
                  </a:lnTo>
                  <a:lnTo>
                    <a:pt x="2431" y="471"/>
                  </a:lnTo>
                  <a:lnTo>
                    <a:pt x="2412" y="462"/>
                  </a:lnTo>
                  <a:lnTo>
                    <a:pt x="2395" y="467"/>
                  </a:lnTo>
                  <a:lnTo>
                    <a:pt x="2377" y="459"/>
                  </a:lnTo>
                  <a:lnTo>
                    <a:pt x="2359" y="465"/>
                  </a:lnTo>
                  <a:lnTo>
                    <a:pt x="2342" y="465"/>
                  </a:lnTo>
                  <a:lnTo>
                    <a:pt x="2323" y="465"/>
                  </a:lnTo>
                  <a:lnTo>
                    <a:pt x="2306" y="464"/>
                  </a:lnTo>
                  <a:lnTo>
                    <a:pt x="2289" y="470"/>
                  </a:lnTo>
                  <a:lnTo>
                    <a:pt x="2271" y="461"/>
                  </a:lnTo>
                  <a:lnTo>
                    <a:pt x="2254" y="458"/>
                  </a:lnTo>
                  <a:lnTo>
                    <a:pt x="2237" y="464"/>
                  </a:lnTo>
                  <a:lnTo>
                    <a:pt x="2220" y="465"/>
                  </a:lnTo>
                  <a:lnTo>
                    <a:pt x="2203" y="455"/>
                  </a:lnTo>
                  <a:lnTo>
                    <a:pt x="2185" y="462"/>
                  </a:lnTo>
                  <a:lnTo>
                    <a:pt x="2168" y="458"/>
                  </a:lnTo>
                  <a:lnTo>
                    <a:pt x="2151" y="465"/>
                  </a:lnTo>
                  <a:lnTo>
                    <a:pt x="2136" y="467"/>
                  </a:lnTo>
                  <a:lnTo>
                    <a:pt x="2119" y="458"/>
                  </a:lnTo>
                  <a:lnTo>
                    <a:pt x="2102" y="461"/>
                  </a:lnTo>
                  <a:lnTo>
                    <a:pt x="2085" y="455"/>
                  </a:lnTo>
                  <a:lnTo>
                    <a:pt x="2068" y="462"/>
                  </a:lnTo>
                  <a:lnTo>
                    <a:pt x="2053" y="464"/>
                  </a:lnTo>
                  <a:lnTo>
                    <a:pt x="2036" y="468"/>
                  </a:lnTo>
                  <a:lnTo>
                    <a:pt x="2019" y="464"/>
                  </a:lnTo>
                  <a:lnTo>
                    <a:pt x="2004" y="468"/>
                  </a:lnTo>
                  <a:lnTo>
                    <a:pt x="1987" y="467"/>
                  </a:lnTo>
                  <a:lnTo>
                    <a:pt x="1972" y="467"/>
                  </a:lnTo>
                  <a:lnTo>
                    <a:pt x="1955" y="461"/>
                  </a:lnTo>
                  <a:lnTo>
                    <a:pt x="1939" y="464"/>
                  </a:lnTo>
                  <a:lnTo>
                    <a:pt x="1922" y="461"/>
                  </a:lnTo>
                  <a:lnTo>
                    <a:pt x="1907" y="458"/>
                  </a:lnTo>
                  <a:lnTo>
                    <a:pt x="1892" y="467"/>
                  </a:lnTo>
                  <a:lnTo>
                    <a:pt x="1876" y="464"/>
                  </a:lnTo>
                  <a:lnTo>
                    <a:pt x="1859" y="462"/>
                  </a:lnTo>
                  <a:lnTo>
                    <a:pt x="1844" y="458"/>
                  </a:lnTo>
                  <a:lnTo>
                    <a:pt x="1829" y="462"/>
                  </a:lnTo>
                  <a:lnTo>
                    <a:pt x="1813" y="461"/>
                  </a:lnTo>
                  <a:lnTo>
                    <a:pt x="1798" y="461"/>
                  </a:lnTo>
                  <a:lnTo>
                    <a:pt x="1783" y="459"/>
                  </a:lnTo>
                  <a:lnTo>
                    <a:pt x="1767" y="461"/>
                  </a:lnTo>
                  <a:lnTo>
                    <a:pt x="1752" y="465"/>
                  </a:lnTo>
                  <a:lnTo>
                    <a:pt x="1737" y="458"/>
                  </a:lnTo>
                  <a:lnTo>
                    <a:pt x="1723" y="465"/>
                  </a:lnTo>
                  <a:lnTo>
                    <a:pt x="1707" y="459"/>
                  </a:lnTo>
                  <a:lnTo>
                    <a:pt x="1692" y="465"/>
                  </a:lnTo>
                  <a:lnTo>
                    <a:pt x="1677" y="467"/>
                  </a:lnTo>
                  <a:lnTo>
                    <a:pt x="1663" y="464"/>
                  </a:lnTo>
                  <a:lnTo>
                    <a:pt x="1647" y="462"/>
                  </a:lnTo>
                  <a:lnTo>
                    <a:pt x="1632" y="464"/>
                  </a:lnTo>
                  <a:lnTo>
                    <a:pt x="1618" y="471"/>
                  </a:lnTo>
                  <a:lnTo>
                    <a:pt x="1603" y="462"/>
                  </a:lnTo>
                  <a:lnTo>
                    <a:pt x="1589" y="461"/>
                  </a:lnTo>
                  <a:lnTo>
                    <a:pt x="1574" y="464"/>
                  </a:lnTo>
                  <a:lnTo>
                    <a:pt x="1560" y="467"/>
                  </a:lnTo>
                  <a:lnTo>
                    <a:pt x="1546" y="461"/>
                  </a:lnTo>
                  <a:lnTo>
                    <a:pt x="1531" y="456"/>
                  </a:lnTo>
                  <a:lnTo>
                    <a:pt x="1517" y="468"/>
                  </a:lnTo>
                  <a:lnTo>
                    <a:pt x="1503" y="465"/>
                  </a:lnTo>
                  <a:lnTo>
                    <a:pt x="1488" y="461"/>
                  </a:lnTo>
                  <a:lnTo>
                    <a:pt x="1474" y="465"/>
                  </a:lnTo>
                  <a:lnTo>
                    <a:pt x="1460" y="465"/>
                  </a:lnTo>
                  <a:lnTo>
                    <a:pt x="1446" y="462"/>
                  </a:lnTo>
                  <a:lnTo>
                    <a:pt x="1432" y="462"/>
                  </a:lnTo>
                  <a:lnTo>
                    <a:pt x="1419" y="468"/>
                  </a:lnTo>
                  <a:lnTo>
                    <a:pt x="1405" y="458"/>
                  </a:lnTo>
                  <a:lnTo>
                    <a:pt x="1391" y="455"/>
                  </a:lnTo>
                  <a:lnTo>
                    <a:pt x="1377" y="470"/>
                  </a:lnTo>
                  <a:lnTo>
                    <a:pt x="1363" y="468"/>
                  </a:lnTo>
                  <a:lnTo>
                    <a:pt x="1350" y="461"/>
                  </a:lnTo>
                  <a:lnTo>
                    <a:pt x="1336" y="464"/>
                  </a:lnTo>
                  <a:lnTo>
                    <a:pt x="1322" y="456"/>
                  </a:lnTo>
                  <a:lnTo>
                    <a:pt x="1310" y="461"/>
                  </a:lnTo>
                  <a:lnTo>
                    <a:pt x="1296" y="464"/>
                  </a:lnTo>
                  <a:lnTo>
                    <a:pt x="1282" y="464"/>
                  </a:lnTo>
                  <a:lnTo>
                    <a:pt x="1268" y="459"/>
                  </a:lnTo>
                  <a:lnTo>
                    <a:pt x="1256" y="451"/>
                  </a:lnTo>
                  <a:lnTo>
                    <a:pt x="1242" y="456"/>
                  </a:lnTo>
                  <a:lnTo>
                    <a:pt x="1230" y="467"/>
                  </a:lnTo>
                  <a:lnTo>
                    <a:pt x="1216" y="455"/>
                  </a:lnTo>
                  <a:lnTo>
                    <a:pt x="1202" y="458"/>
                  </a:lnTo>
                  <a:lnTo>
                    <a:pt x="1190" y="462"/>
                  </a:lnTo>
                  <a:lnTo>
                    <a:pt x="1176" y="456"/>
                  </a:lnTo>
                  <a:lnTo>
                    <a:pt x="1164" y="461"/>
                  </a:lnTo>
                  <a:lnTo>
                    <a:pt x="1151" y="447"/>
                  </a:lnTo>
                  <a:lnTo>
                    <a:pt x="1138" y="445"/>
                  </a:lnTo>
                  <a:lnTo>
                    <a:pt x="1125" y="441"/>
                  </a:lnTo>
                  <a:lnTo>
                    <a:pt x="1113" y="445"/>
                  </a:lnTo>
                  <a:lnTo>
                    <a:pt x="1099" y="438"/>
                  </a:lnTo>
                  <a:lnTo>
                    <a:pt x="1087" y="433"/>
                  </a:lnTo>
                  <a:lnTo>
                    <a:pt x="1075" y="419"/>
                  </a:lnTo>
                  <a:lnTo>
                    <a:pt x="1062" y="428"/>
                  </a:lnTo>
                  <a:lnTo>
                    <a:pt x="1050" y="424"/>
                  </a:lnTo>
                  <a:lnTo>
                    <a:pt x="1036" y="413"/>
                  </a:lnTo>
                  <a:lnTo>
                    <a:pt x="1024" y="416"/>
                  </a:lnTo>
                  <a:lnTo>
                    <a:pt x="1012" y="408"/>
                  </a:lnTo>
                  <a:lnTo>
                    <a:pt x="999" y="404"/>
                  </a:lnTo>
                  <a:lnTo>
                    <a:pt x="987" y="404"/>
                  </a:lnTo>
                  <a:lnTo>
                    <a:pt x="975" y="393"/>
                  </a:lnTo>
                  <a:lnTo>
                    <a:pt x="963" y="396"/>
                  </a:lnTo>
                  <a:lnTo>
                    <a:pt x="950" y="388"/>
                  </a:lnTo>
                  <a:lnTo>
                    <a:pt x="938" y="395"/>
                  </a:lnTo>
                  <a:lnTo>
                    <a:pt x="927" y="387"/>
                  </a:lnTo>
                  <a:lnTo>
                    <a:pt x="915" y="387"/>
                  </a:lnTo>
                  <a:lnTo>
                    <a:pt x="903" y="385"/>
                  </a:lnTo>
                  <a:lnTo>
                    <a:pt x="890" y="387"/>
                  </a:lnTo>
                  <a:lnTo>
                    <a:pt x="878" y="392"/>
                  </a:lnTo>
                  <a:lnTo>
                    <a:pt x="867" y="387"/>
                  </a:lnTo>
                  <a:lnTo>
                    <a:pt x="855" y="381"/>
                  </a:lnTo>
                  <a:lnTo>
                    <a:pt x="843" y="384"/>
                  </a:lnTo>
                  <a:lnTo>
                    <a:pt x="832" y="364"/>
                  </a:lnTo>
                  <a:lnTo>
                    <a:pt x="820" y="349"/>
                  </a:lnTo>
                  <a:lnTo>
                    <a:pt x="807" y="329"/>
                  </a:lnTo>
                  <a:lnTo>
                    <a:pt x="797" y="319"/>
                  </a:lnTo>
                  <a:lnTo>
                    <a:pt x="784" y="295"/>
                  </a:lnTo>
                  <a:lnTo>
                    <a:pt x="774" y="292"/>
                  </a:lnTo>
                  <a:lnTo>
                    <a:pt x="761" y="269"/>
                  </a:lnTo>
                  <a:lnTo>
                    <a:pt x="751" y="232"/>
                  </a:lnTo>
                  <a:lnTo>
                    <a:pt x="738" y="218"/>
                  </a:lnTo>
                  <a:lnTo>
                    <a:pt x="728" y="198"/>
                  </a:lnTo>
                  <a:lnTo>
                    <a:pt x="717" y="166"/>
                  </a:lnTo>
                  <a:lnTo>
                    <a:pt x="705" y="147"/>
                  </a:lnTo>
                  <a:lnTo>
                    <a:pt x="694" y="115"/>
                  </a:lnTo>
                  <a:lnTo>
                    <a:pt x="683" y="92"/>
                  </a:lnTo>
                  <a:lnTo>
                    <a:pt x="671" y="66"/>
                  </a:lnTo>
                  <a:lnTo>
                    <a:pt x="660" y="49"/>
                  </a:lnTo>
                  <a:lnTo>
                    <a:pt x="649" y="31"/>
                  </a:lnTo>
                  <a:lnTo>
                    <a:pt x="638" y="23"/>
                  </a:lnTo>
                  <a:lnTo>
                    <a:pt x="626" y="17"/>
                  </a:lnTo>
                  <a:lnTo>
                    <a:pt x="615" y="0"/>
                  </a:lnTo>
                  <a:lnTo>
                    <a:pt x="605" y="15"/>
                  </a:lnTo>
                  <a:lnTo>
                    <a:pt x="594" y="34"/>
                  </a:lnTo>
                  <a:lnTo>
                    <a:pt x="583" y="64"/>
                  </a:lnTo>
                  <a:lnTo>
                    <a:pt x="572" y="74"/>
                  </a:lnTo>
                  <a:lnTo>
                    <a:pt x="562" y="107"/>
                  </a:lnTo>
                  <a:lnTo>
                    <a:pt x="551" y="134"/>
                  </a:lnTo>
                  <a:lnTo>
                    <a:pt x="540" y="160"/>
                  </a:lnTo>
                  <a:lnTo>
                    <a:pt x="529" y="183"/>
                  </a:lnTo>
                  <a:lnTo>
                    <a:pt x="519" y="204"/>
                  </a:lnTo>
                  <a:lnTo>
                    <a:pt x="508" y="238"/>
                  </a:lnTo>
                  <a:lnTo>
                    <a:pt x="497" y="269"/>
                  </a:lnTo>
                  <a:lnTo>
                    <a:pt x="486" y="301"/>
                  </a:lnTo>
                  <a:lnTo>
                    <a:pt x="476" y="327"/>
                  </a:lnTo>
                  <a:lnTo>
                    <a:pt x="465" y="352"/>
                  </a:lnTo>
                  <a:lnTo>
                    <a:pt x="456" y="367"/>
                  </a:lnTo>
                  <a:lnTo>
                    <a:pt x="445" y="393"/>
                  </a:lnTo>
                  <a:lnTo>
                    <a:pt x="434" y="402"/>
                  </a:lnTo>
                  <a:lnTo>
                    <a:pt x="423" y="427"/>
                  </a:lnTo>
                  <a:lnTo>
                    <a:pt x="414" y="415"/>
                  </a:lnTo>
                  <a:lnTo>
                    <a:pt x="404" y="431"/>
                  </a:lnTo>
                  <a:lnTo>
                    <a:pt x="393" y="436"/>
                  </a:lnTo>
                  <a:lnTo>
                    <a:pt x="384" y="444"/>
                  </a:lnTo>
                  <a:lnTo>
                    <a:pt x="373" y="445"/>
                  </a:lnTo>
                  <a:lnTo>
                    <a:pt x="362" y="450"/>
                  </a:lnTo>
                  <a:lnTo>
                    <a:pt x="353" y="448"/>
                  </a:lnTo>
                  <a:lnTo>
                    <a:pt x="342" y="464"/>
                  </a:lnTo>
                  <a:lnTo>
                    <a:pt x="333" y="456"/>
                  </a:lnTo>
                  <a:lnTo>
                    <a:pt x="322" y="455"/>
                  </a:lnTo>
                  <a:lnTo>
                    <a:pt x="313" y="473"/>
                  </a:lnTo>
                  <a:lnTo>
                    <a:pt x="302" y="456"/>
                  </a:lnTo>
                  <a:lnTo>
                    <a:pt x="293" y="465"/>
                  </a:lnTo>
                  <a:lnTo>
                    <a:pt x="282" y="459"/>
                  </a:lnTo>
                  <a:lnTo>
                    <a:pt x="273" y="471"/>
                  </a:lnTo>
                  <a:lnTo>
                    <a:pt x="262" y="465"/>
                  </a:lnTo>
                  <a:lnTo>
                    <a:pt x="253" y="459"/>
                  </a:lnTo>
                  <a:lnTo>
                    <a:pt x="244" y="468"/>
                  </a:lnTo>
                  <a:lnTo>
                    <a:pt x="233" y="464"/>
                  </a:lnTo>
                  <a:lnTo>
                    <a:pt x="224" y="459"/>
                  </a:lnTo>
                  <a:lnTo>
                    <a:pt x="215" y="464"/>
                  </a:lnTo>
                  <a:lnTo>
                    <a:pt x="204" y="459"/>
                  </a:lnTo>
                  <a:lnTo>
                    <a:pt x="195" y="453"/>
                  </a:lnTo>
                  <a:lnTo>
                    <a:pt x="185" y="451"/>
                  </a:lnTo>
                  <a:lnTo>
                    <a:pt x="176" y="447"/>
                  </a:lnTo>
                  <a:lnTo>
                    <a:pt x="165" y="459"/>
                  </a:lnTo>
                  <a:lnTo>
                    <a:pt x="156" y="468"/>
                  </a:lnTo>
                  <a:lnTo>
                    <a:pt x="147" y="461"/>
                  </a:lnTo>
                  <a:lnTo>
                    <a:pt x="138" y="464"/>
                  </a:lnTo>
                  <a:lnTo>
                    <a:pt x="129" y="464"/>
                  </a:lnTo>
                  <a:lnTo>
                    <a:pt x="119" y="461"/>
                  </a:lnTo>
                  <a:lnTo>
                    <a:pt x="110" y="456"/>
                  </a:lnTo>
                  <a:lnTo>
                    <a:pt x="101" y="456"/>
                  </a:lnTo>
                  <a:lnTo>
                    <a:pt x="92" y="458"/>
                  </a:lnTo>
                  <a:lnTo>
                    <a:pt x="83" y="461"/>
                  </a:lnTo>
                  <a:lnTo>
                    <a:pt x="73" y="470"/>
                  </a:lnTo>
                  <a:lnTo>
                    <a:pt x="64" y="461"/>
                  </a:lnTo>
                  <a:lnTo>
                    <a:pt x="55" y="462"/>
                  </a:lnTo>
                  <a:lnTo>
                    <a:pt x="46" y="465"/>
                  </a:lnTo>
                  <a:lnTo>
                    <a:pt x="36" y="461"/>
                  </a:lnTo>
                  <a:lnTo>
                    <a:pt x="27" y="451"/>
                  </a:lnTo>
                  <a:lnTo>
                    <a:pt x="18" y="461"/>
                  </a:lnTo>
                  <a:lnTo>
                    <a:pt x="9" y="448"/>
                  </a:lnTo>
                  <a:lnTo>
                    <a:pt x="0" y="456"/>
                  </a:lnTo>
                </a:path>
              </a:pathLst>
            </a:custGeom>
            <a:noFill/>
            <a:ln w="27051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50"/>
            <p:cNvSpPr>
              <a:spLocks/>
            </p:cNvSpPr>
            <p:nvPr/>
          </p:nvSpPr>
          <p:spPr bwMode="auto">
            <a:xfrm>
              <a:off x="4936406" y="1777981"/>
              <a:ext cx="3030538" cy="1631950"/>
            </a:xfrm>
            <a:custGeom>
              <a:avLst/>
              <a:gdLst/>
              <a:ahLst/>
              <a:cxnLst>
                <a:cxn ang="0">
                  <a:pos x="2540" y="460"/>
                </a:cxn>
                <a:cxn ang="0">
                  <a:pos x="2466" y="457"/>
                </a:cxn>
                <a:cxn ang="0">
                  <a:pos x="2395" y="443"/>
                </a:cxn>
                <a:cxn ang="0">
                  <a:pos x="2323" y="456"/>
                </a:cxn>
                <a:cxn ang="0">
                  <a:pos x="2254" y="456"/>
                </a:cxn>
                <a:cxn ang="0">
                  <a:pos x="2185" y="448"/>
                </a:cxn>
                <a:cxn ang="0">
                  <a:pos x="2119" y="459"/>
                </a:cxn>
                <a:cxn ang="0">
                  <a:pos x="2053" y="457"/>
                </a:cxn>
                <a:cxn ang="0">
                  <a:pos x="1987" y="453"/>
                </a:cxn>
                <a:cxn ang="0">
                  <a:pos x="1922" y="451"/>
                </a:cxn>
                <a:cxn ang="0">
                  <a:pos x="1859" y="460"/>
                </a:cxn>
                <a:cxn ang="0">
                  <a:pos x="1798" y="451"/>
                </a:cxn>
                <a:cxn ang="0">
                  <a:pos x="1737" y="459"/>
                </a:cxn>
                <a:cxn ang="0">
                  <a:pos x="1677" y="448"/>
                </a:cxn>
                <a:cxn ang="0">
                  <a:pos x="1618" y="450"/>
                </a:cxn>
                <a:cxn ang="0">
                  <a:pos x="1560" y="460"/>
                </a:cxn>
                <a:cxn ang="0">
                  <a:pos x="1503" y="456"/>
                </a:cxn>
                <a:cxn ang="0">
                  <a:pos x="1446" y="460"/>
                </a:cxn>
                <a:cxn ang="0">
                  <a:pos x="1391" y="454"/>
                </a:cxn>
                <a:cxn ang="0">
                  <a:pos x="1336" y="450"/>
                </a:cxn>
                <a:cxn ang="0">
                  <a:pos x="1282" y="448"/>
                </a:cxn>
                <a:cxn ang="0">
                  <a:pos x="1230" y="454"/>
                </a:cxn>
                <a:cxn ang="0">
                  <a:pos x="1176" y="450"/>
                </a:cxn>
                <a:cxn ang="0">
                  <a:pos x="1125" y="454"/>
                </a:cxn>
                <a:cxn ang="0">
                  <a:pos x="1075" y="454"/>
                </a:cxn>
                <a:cxn ang="0">
                  <a:pos x="1024" y="443"/>
                </a:cxn>
                <a:cxn ang="0">
                  <a:pos x="975" y="439"/>
                </a:cxn>
                <a:cxn ang="0">
                  <a:pos x="927" y="433"/>
                </a:cxn>
                <a:cxn ang="0">
                  <a:pos x="878" y="407"/>
                </a:cxn>
                <a:cxn ang="0">
                  <a:pos x="832" y="374"/>
                </a:cxn>
                <a:cxn ang="0">
                  <a:pos x="784" y="340"/>
                </a:cxn>
                <a:cxn ang="0">
                  <a:pos x="738" y="227"/>
                </a:cxn>
                <a:cxn ang="0">
                  <a:pos x="694" y="124"/>
                </a:cxn>
                <a:cxn ang="0">
                  <a:pos x="649" y="38"/>
                </a:cxn>
                <a:cxn ang="0">
                  <a:pos x="605" y="13"/>
                </a:cxn>
                <a:cxn ang="0">
                  <a:pos x="562" y="116"/>
                </a:cxn>
                <a:cxn ang="0">
                  <a:pos x="519" y="221"/>
                </a:cxn>
                <a:cxn ang="0">
                  <a:pos x="476" y="327"/>
                </a:cxn>
                <a:cxn ang="0">
                  <a:pos x="434" y="393"/>
                </a:cxn>
                <a:cxn ang="0">
                  <a:pos x="393" y="430"/>
                </a:cxn>
                <a:cxn ang="0">
                  <a:pos x="353" y="437"/>
                </a:cxn>
                <a:cxn ang="0">
                  <a:pos x="313" y="454"/>
                </a:cxn>
                <a:cxn ang="0">
                  <a:pos x="273" y="448"/>
                </a:cxn>
                <a:cxn ang="0">
                  <a:pos x="233" y="448"/>
                </a:cxn>
                <a:cxn ang="0">
                  <a:pos x="195" y="453"/>
                </a:cxn>
                <a:cxn ang="0">
                  <a:pos x="156" y="456"/>
                </a:cxn>
                <a:cxn ang="0">
                  <a:pos x="119" y="450"/>
                </a:cxn>
                <a:cxn ang="0">
                  <a:pos x="83" y="451"/>
                </a:cxn>
                <a:cxn ang="0">
                  <a:pos x="46" y="451"/>
                </a:cxn>
                <a:cxn ang="0">
                  <a:pos x="9" y="462"/>
                </a:cxn>
              </a:cxnLst>
              <a:rect l="0" t="0" r="r" b="b"/>
              <a:pathLst>
                <a:path w="2597" h="462">
                  <a:moveTo>
                    <a:pt x="2597" y="454"/>
                  </a:moveTo>
                  <a:lnTo>
                    <a:pt x="2577" y="456"/>
                  </a:lnTo>
                  <a:lnTo>
                    <a:pt x="2558" y="457"/>
                  </a:lnTo>
                  <a:lnTo>
                    <a:pt x="2540" y="460"/>
                  </a:lnTo>
                  <a:lnTo>
                    <a:pt x="2521" y="454"/>
                  </a:lnTo>
                  <a:lnTo>
                    <a:pt x="2503" y="453"/>
                  </a:lnTo>
                  <a:lnTo>
                    <a:pt x="2484" y="459"/>
                  </a:lnTo>
                  <a:lnTo>
                    <a:pt x="2466" y="457"/>
                  </a:lnTo>
                  <a:lnTo>
                    <a:pt x="2449" y="459"/>
                  </a:lnTo>
                  <a:lnTo>
                    <a:pt x="2431" y="454"/>
                  </a:lnTo>
                  <a:lnTo>
                    <a:pt x="2412" y="446"/>
                  </a:lnTo>
                  <a:lnTo>
                    <a:pt x="2395" y="443"/>
                  </a:lnTo>
                  <a:lnTo>
                    <a:pt x="2377" y="462"/>
                  </a:lnTo>
                  <a:lnTo>
                    <a:pt x="2359" y="450"/>
                  </a:lnTo>
                  <a:lnTo>
                    <a:pt x="2342" y="457"/>
                  </a:lnTo>
                  <a:lnTo>
                    <a:pt x="2323" y="456"/>
                  </a:lnTo>
                  <a:lnTo>
                    <a:pt x="2306" y="457"/>
                  </a:lnTo>
                  <a:lnTo>
                    <a:pt x="2289" y="460"/>
                  </a:lnTo>
                  <a:lnTo>
                    <a:pt x="2271" y="453"/>
                  </a:lnTo>
                  <a:lnTo>
                    <a:pt x="2254" y="456"/>
                  </a:lnTo>
                  <a:lnTo>
                    <a:pt x="2237" y="450"/>
                  </a:lnTo>
                  <a:lnTo>
                    <a:pt x="2220" y="460"/>
                  </a:lnTo>
                  <a:lnTo>
                    <a:pt x="2203" y="451"/>
                  </a:lnTo>
                  <a:lnTo>
                    <a:pt x="2185" y="448"/>
                  </a:lnTo>
                  <a:lnTo>
                    <a:pt x="2168" y="459"/>
                  </a:lnTo>
                  <a:lnTo>
                    <a:pt x="2151" y="448"/>
                  </a:lnTo>
                  <a:lnTo>
                    <a:pt x="2136" y="450"/>
                  </a:lnTo>
                  <a:lnTo>
                    <a:pt x="2119" y="459"/>
                  </a:lnTo>
                  <a:lnTo>
                    <a:pt x="2102" y="456"/>
                  </a:lnTo>
                  <a:lnTo>
                    <a:pt x="2085" y="459"/>
                  </a:lnTo>
                  <a:lnTo>
                    <a:pt x="2068" y="451"/>
                  </a:lnTo>
                  <a:lnTo>
                    <a:pt x="2053" y="457"/>
                  </a:lnTo>
                  <a:lnTo>
                    <a:pt x="2036" y="450"/>
                  </a:lnTo>
                  <a:lnTo>
                    <a:pt x="2019" y="459"/>
                  </a:lnTo>
                  <a:lnTo>
                    <a:pt x="2004" y="454"/>
                  </a:lnTo>
                  <a:lnTo>
                    <a:pt x="1987" y="453"/>
                  </a:lnTo>
                  <a:lnTo>
                    <a:pt x="1972" y="457"/>
                  </a:lnTo>
                  <a:lnTo>
                    <a:pt x="1955" y="456"/>
                  </a:lnTo>
                  <a:lnTo>
                    <a:pt x="1939" y="453"/>
                  </a:lnTo>
                  <a:lnTo>
                    <a:pt x="1922" y="451"/>
                  </a:lnTo>
                  <a:lnTo>
                    <a:pt x="1907" y="457"/>
                  </a:lnTo>
                  <a:lnTo>
                    <a:pt x="1892" y="457"/>
                  </a:lnTo>
                  <a:lnTo>
                    <a:pt x="1876" y="457"/>
                  </a:lnTo>
                  <a:lnTo>
                    <a:pt x="1859" y="460"/>
                  </a:lnTo>
                  <a:lnTo>
                    <a:pt x="1844" y="456"/>
                  </a:lnTo>
                  <a:lnTo>
                    <a:pt x="1829" y="457"/>
                  </a:lnTo>
                  <a:lnTo>
                    <a:pt x="1813" y="459"/>
                  </a:lnTo>
                  <a:lnTo>
                    <a:pt x="1798" y="451"/>
                  </a:lnTo>
                  <a:lnTo>
                    <a:pt x="1783" y="454"/>
                  </a:lnTo>
                  <a:lnTo>
                    <a:pt x="1767" y="457"/>
                  </a:lnTo>
                  <a:lnTo>
                    <a:pt x="1752" y="453"/>
                  </a:lnTo>
                  <a:lnTo>
                    <a:pt x="1737" y="459"/>
                  </a:lnTo>
                  <a:lnTo>
                    <a:pt x="1723" y="451"/>
                  </a:lnTo>
                  <a:lnTo>
                    <a:pt x="1707" y="460"/>
                  </a:lnTo>
                  <a:lnTo>
                    <a:pt x="1692" y="457"/>
                  </a:lnTo>
                  <a:lnTo>
                    <a:pt x="1677" y="448"/>
                  </a:lnTo>
                  <a:lnTo>
                    <a:pt x="1663" y="456"/>
                  </a:lnTo>
                  <a:lnTo>
                    <a:pt x="1647" y="454"/>
                  </a:lnTo>
                  <a:lnTo>
                    <a:pt x="1632" y="453"/>
                  </a:lnTo>
                  <a:lnTo>
                    <a:pt x="1618" y="450"/>
                  </a:lnTo>
                  <a:lnTo>
                    <a:pt x="1603" y="451"/>
                  </a:lnTo>
                  <a:lnTo>
                    <a:pt x="1589" y="446"/>
                  </a:lnTo>
                  <a:lnTo>
                    <a:pt x="1574" y="456"/>
                  </a:lnTo>
                  <a:lnTo>
                    <a:pt x="1560" y="460"/>
                  </a:lnTo>
                  <a:lnTo>
                    <a:pt x="1546" y="459"/>
                  </a:lnTo>
                  <a:lnTo>
                    <a:pt x="1531" y="453"/>
                  </a:lnTo>
                  <a:lnTo>
                    <a:pt x="1517" y="451"/>
                  </a:lnTo>
                  <a:lnTo>
                    <a:pt x="1503" y="456"/>
                  </a:lnTo>
                  <a:lnTo>
                    <a:pt x="1488" y="459"/>
                  </a:lnTo>
                  <a:lnTo>
                    <a:pt x="1474" y="448"/>
                  </a:lnTo>
                  <a:lnTo>
                    <a:pt x="1460" y="460"/>
                  </a:lnTo>
                  <a:lnTo>
                    <a:pt x="1446" y="460"/>
                  </a:lnTo>
                  <a:lnTo>
                    <a:pt x="1432" y="462"/>
                  </a:lnTo>
                  <a:lnTo>
                    <a:pt x="1419" y="450"/>
                  </a:lnTo>
                  <a:lnTo>
                    <a:pt x="1405" y="453"/>
                  </a:lnTo>
                  <a:lnTo>
                    <a:pt x="1391" y="454"/>
                  </a:lnTo>
                  <a:lnTo>
                    <a:pt x="1377" y="456"/>
                  </a:lnTo>
                  <a:lnTo>
                    <a:pt x="1363" y="442"/>
                  </a:lnTo>
                  <a:lnTo>
                    <a:pt x="1350" y="446"/>
                  </a:lnTo>
                  <a:lnTo>
                    <a:pt x="1336" y="450"/>
                  </a:lnTo>
                  <a:lnTo>
                    <a:pt x="1322" y="454"/>
                  </a:lnTo>
                  <a:lnTo>
                    <a:pt x="1310" y="454"/>
                  </a:lnTo>
                  <a:lnTo>
                    <a:pt x="1296" y="445"/>
                  </a:lnTo>
                  <a:lnTo>
                    <a:pt x="1282" y="448"/>
                  </a:lnTo>
                  <a:lnTo>
                    <a:pt x="1268" y="453"/>
                  </a:lnTo>
                  <a:lnTo>
                    <a:pt x="1256" y="450"/>
                  </a:lnTo>
                  <a:lnTo>
                    <a:pt x="1242" y="457"/>
                  </a:lnTo>
                  <a:lnTo>
                    <a:pt x="1230" y="454"/>
                  </a:lnTo>
                  <a:lnTo>
                    <a:pt x="1216" y="456"/>
                  </a:lnTo>
                  <a:lnTo>
                    <a:pt x="1202" y="457"/>
                  </a:lnTo>
                  <a:lnTo>
                    <a:pt x="1190" y="456"/>
                  </a:lnTo>
                  <a:lnTo>
                    <a:pt x="1176" y="450"/>
                  </a:lnTo>
                  <a:lnTo>
                    <a:pt x="1164" y="456"/>
                  </a:lnTo>
                  <a:lnTo>
                    <a:pt x="1151" y="453"/>
                  </a:lnTo>
                  <a:lnTo>
                    <a:pt x="1138" y="456"/>
                  </a:lnTo>
                  <a:lnTo>
                    <a:pt x="1125" y="454"/>
                  </a:lnTo>
                  <a:lnTo>
                    <a:pt x="1113" y="454"/>
                  </a:lnTo>
                  <a:lnTo>
                    <a:pt x="1099" y="446"/>
                  </a:lnTo>
                  <a:lnTo>
                    <a:pt x="1087" y="453"/>
                  </a:lnTo>
                  <a:lnTo>
                    <a:pt x="1075" y="454"/>
                  </a:lnTo>
                  <a:lnTo>
                    <a:pt x="1062" y="450"/>
                  </a:lnTo>
                  <a:lnTo>
                    <a:pt x="1050" y="443"/>
                  </a:lnTo>
                  <a:lnTo>
                    <a:pt x="1036" y="440"/>
                  </a:lnTo>
                  <a:lnTo>
                    <a:pt x="1024" y="443"/>
                  </a:lnTo>
                  <a:lnTo>
                    <a:pt x="1012" y="445"/>
                  </a:lnTo>
                  <a:lnTo>
                    <a:pt x="999" y="445"/>
                  </a:lnTo>
                  <a:lnTo>
                    <a:pt x="987" y="434"/>
                  </a:lnTo>
                  <a:lnTo>
                    <a:pt x="975" y="439"/>
                  </a:lnTo>
                  <a:lnTo>
                    <a:pt x="963" y="433"/>
                  </a:lnTo>
                  <a:lnTo>
                    <a:pt x="950" y="434"/>
                  </a:lnTo>
                  <a:lnTo>
                    <a:pt x="938" y="436"/>
                  </a:lnTo>
                  <a:lnTo>
                    <a:pt x="927" y="433"/>
                  </a:lnTo>
                  <a:lnTo>
                    <a:pt x="915" y="425"/>
                  </a:lnTo>
                  <a:lnTo>
                    <a:pt x="903" y="414"/>
                  </a:lnTo>
                  <a:lnTo>
                    <a:pt x="890" y="402"/>
                  </a:lnTo>
                  <a:lnTo>
                    <a:pt x="878" y="407"/>
                  </a:lnTo>
                  <a:lnTo>
                    <a:pt x="867" y="402"/>
                  </a:lnTo>
                  <a:lnTo>
                    <a:pt x="855" y="393"/>
                  </a:lnTo>
                  <a:lnTo>
                    <a:pt x="843" y="388"/>
                  </a:lnTo>
                  <a:lnTo>
                    <a:pt x="832" y="374"/>
                  </a:lnTo>
                  <a:lnTo>
                    <a:pt x="820" y="356"/>
                  </a:lnTo>
                  <a:lnTo>
                    <a:pt x="807" y="368"/>
                  </a:lnTo>
                  <a:lnTo>
                    <a:pt x="797" y="353"/>
                  </a:lnTo>
                  <a:lnTo>
                    <a:pt x="784" y="340"/>
                  </a:lnTo>
                  <a:lnTo>
                    <a:pt x="774" y="316"/>
                  </a:lnTo>
                  <a:lnTo>
                    <a:pt x="761" y="296"/>
                  </a:lnTo>
                  <a:lnTo>
                    <a:pt x="751" y="250"/>
                  </a:lnTo>
                  <a:lnTo>
                    <a:pt x="738" y="227"/>
                  </a:lnTo>
                  <a:lnTo>
                    <a:pt x="728" y="192"/>
                  </a:lnTo>
                  <a:lnTo>
                    <a:pt x="717" y="167"/>
                  </a:lnTo>
                  <a:lnTo>
                    <a:pt x="705" y="136"/>
                  </a:lnTo>
                  <a:lnTo>
                    <a:pt x="694" y="124"/>
                  </a:lnTo>
                  <a:lnTo>
                    <a:pt x="683" y="110"/>
                  </a:lnTo>
                  <a:lnTo>
                    <a:pt x="671" y="89"/>
                  </a:lnTo>
                  <a:lnTo>
                    <a:pt x="660" y="50"/>
                  </a:lnTo>
                  <a:lnTo>
                    <a:pt x="649" y="38"/>
                  </a:lnTo>
                  <a:lnTo>
                    <a:pt x="638" y="0"/>
                  </a:lnTo>
                  <a:lnTo>
                    <a:pt x="626" y="10"/>
                  </a:lnTo>
                  <a:lnTo>
                    <a:pt x="615" y="6"/>
                  </a:lnTo>
                  <a:lnTo>
                    <a:pt x="605" y="13"/>
                  </a:lnTo>
                  <a:lnTo>
                    <a:pt x="594" y="52"/>
                  </a:lnTo>
                  <a:lnTo>
                    <a:pt x="583" y="43"/>
                  </a:lnTo>
                  <a:lnTo>
                    <a:pt x="572" y="69"/>
                  </a:lnTo>
                  <a:lnTo>
                    <a:pt x="562" y="116"/>
                  </a:lnTo>
                  <a:lnTo>
                    <a:pt x="551" y="118"/>
                  </a:lnTo>
                  <a:lnTo>
                    <a:pt x="540" y="155"/>
                  </a:lnTo>
                  <a:lnTo>
                    <a:pt x="529" y="201"/>
                  </a:lnTo>
                  <a:lnTo>
                    <a:pt x="519" y="221"/>
                  </a:lnTo>
                  <a:lnTo>
                    <a:pt x="508" y="256"/>
                  </a:lnTo>
                  <a:lnTo>
                    <a:pt x="497" y="296"/>
                  </a:lnTo>
                  <a:lnTo>
                    <a:pt x="486" y="325"/>
                  </a:lnTo>
                  <a:lnTo>
                    <a:pt x="476" y="327"/>
                  </a:lnTo>
                  <a:lnTo>
                    <a:pt x="465" y="356"/>
                  </a:lnTo>
                  <a:lnTo>
                    <a:pt x="456" y="371"/>
                  </a:lnTo>
                  <a:lnTo>
                    <a:pt x="445" y="367"/>
                  </a:lnTo>
                  <a:lnTo>
                    <a:pt x="434" y="393"/>
                  </a:lnTo>
                  <a:lnTo>
                    <a:pt x="423" y="411"/>
                  </a:lnTo>
                  <a:lnTo>
                    <a:pt x="414" y="425"/>
                  </a:lnTo>
                  <a:lnTo>
                    <a:pt x="404" y="422"/>
                  </a:lnTo>
                  <a:lnTo>
                    <a:pt x="393" y="430"/>
                  </a:lnTo>
                  <a:lnTo>
                    <a:pt x="384" y="430"/>
                  </a:lnTo>
                  <a:lnTo>
                    <a:pt x="373" y="436"/>
                  </a:lnTo>
                  <a:lnTo>
                    <a:pt x="362" y="442"/>
                  </a:lnTo>
                  <a:lnTo>
                    <a:pt x="353" y="437"/>
                  </a:lnTo>
                  <a:lnTo>
                    <a:pt x="342" y="445"/>
                  </a:lnTo>
                  <a:lnTo>
                    <a:pt x="333" y="451"/>
                  </a:lnTo>
                  <a:lnTo>
                    <a:pt x="322" y="450"/>
                  </a:lnTo>
                  <a:lnTo>
                    <a:pt x="313" y="454"/>
                  </a:lnTo>
                  <a:lnTo>
                    <a:pt x="302" y="450"/>
                  </a:lnTo>
                  <a:lnTo>
                    <a:pt x="293" y="451"/>
                  </a:lnTo>
                  <a:lnTo>
                    <a:pt x="282" y="454"/>
                  </a:lnTo>
                  <a:lnTo>
                    <a:pt x="273" y="448"/>
                  </a:lnTo>
                  <a:lnTo>
                    <a:pt x="262" y="460"/>
                  </a:lnTo>
                  <a:lnTo>
                    <a:pt x="253" y="456"/>
                  </a:lnTo>
                  <a:lnTo>
                    <a:pt x="244" y="450"/>
                  </a:lnTo>
                  <a:lnTo>
                    <a:pt x="233" y="448"/>
                  </a:lnTo>
                  <a:lnTo>
                    <a:pt x="224" y="451"/>
                  </a:lnTo>
                  <a:lnTo>
                    <a:pt x="215" y="448"/>
                  </a:lnTo>
                  <a:lnTo>
                    <a:pt x="204" y="456"/>
                  </a:lnTo>
                  <a:lnTo>
                    <a:pt x="195" y="453"/>
                  </a:lnTo>
                  <a:lnTo>
                    <a:pt x="185" y="439"/>
                  </a:lnTo>
                  <a:lnTo>
                    <a:pt x="176" y="439"/>
                  </a:lnTo>
                  <a:lnTo>
                    <a:pt x="165" y="446"/>
                  </a:lnTo>
                  <a:lnTo>
                    <a:pt x="156" y="456"/>
                  </a:lnTo>
                  <a:lnTo>
                    <a:pt x="147" y="451"/>
                  </a:lnTo>
                  <a:lnTo>
                    <a:pt x="138" y="456"/>
                  </a:lnTo>
                  <a:lnTo>
                    <a:pt x="129" y="450"/>
                  </a:lnTo>
                  <a:lnTo>
                    <a:pt x="119" y="450"/>
                  </a:lnTo>
                  <a:lnTo>
                    <a:pt x="110" y="453"/>
                  </a:lnTo>
                  <a:lnTo>
                    <a:pt x="101" y="450"/>
                  </a:lnTo>
                  <a:lnTo>
                    <a:pt x="92" y="446"/>
                  </a:lnTo>
                  <a:lnTo>
                    <a:pt x="83" y="451"/>
                  </a:lnTo>
                  <a:lnTo>
                    <a:pt x="73" y="453"/>
                  </a:lnTo>
                  <a:lnTo>
                    <a:pt x="64" y="450"/>
                  </a:lnTo>
                  <a:lnTo>
                    <a:pt x="55" y="454"/>
                  </a:lnTo>
                  <a:lnTo>
                    <a:pt x="46" y="451"/>
                  </a:lnTo>
                  <a:lnTo>
                    <a:pt x="36" y="450"/>
                  </a:lnTo>
                  <a:lnTo>
                    <a:pt x="27" y="460"/>
                  </a:lnTo>
                  <a:lnTo>
                    <a:pt x="18" y="459"/>
                  </a:lnTo>
                  <a:lnTo>
                    <a:pt x="9" y="462"/>
                  </a:lnTo>
                  <a:lnTo>
                    <a:pt x="0" y="451"/>
                  </a:lnTo>
                </a:path>
              </a:pathLst>
            </a:custGeom>
            <a:noFill/>
            <a:ln w="27051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51"/>
            <p:cNvSpPr>
              <a:spLocks noChangeArrowheads="1"/>
            </p:cNvSpPr>
            <p:nvPr/>
          </p:nvSpPr>
          <p:spPr bwMode="auto">
            <a:xfrm rot="16200000">
              <a:off x="9202770" y="1450956"/>
              <a:ext cx="30163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52"/>
            <p:cNvSpPr>
              <a:spLocks noChangeArrowheads="1"/>
            </p:cNvSpPr>
            <p:nvPr/>
          </p:nvSpPr>
          <p:spPr bwMode="auto">
            <a:xfrm rot="16200000">
              <a:off x="3028964" y="2445932"/>
              <a:ext cx="24750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Intensité de PL (u. arb.)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53"/>
            <p:cNvSpPr>
              <a:spLocks noChangeArrowheads="1"/>
            </p:cNvSpPr>
            <p:nvPr/>
          </p:nvSpPr>
          <p:spPr bwMode="auto">
            <a:xfrm>
              <a:off x="5873031" y="4057631"/>
              <a:ext cx="11509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Energie (eV)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Line 56"/>
            <p:cNvSpPr>
              <a:spLocks noChangeShapeType="1"/>
            </p:cNvSpPr>
            <p:nvPr/>
          </p:nvSpPr>
          <p:spPr bwMode="auto">
            <a:xfrm>
              <a:off x="8122519" y="1387456"/>
              <a:ext cx="1587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4" name="Group 60"/>
            <p:cNvGrpSpPr>
              <a:grpSpLocks/>
            </p:cNvGrpSpPr>
            <p:nvPr/>
          </p:nvGrpSpPr>
          <p:grpSpPr bwMode="auto">
            <a:xfrm>
              <a:off x="7847881" y="1709719"/>
              <a:ext cx="890588" cy="182562"/>
              <a:chOff x="3580" y="1497"/>
              <a:chExt cx="561" cy="115"/>
            </a:xfrm>
          </p:grpSpPr>
          <p:sp>
            <p:nvSpPr>
              <p:cNvPr id="155" name="Line 61"/>
              <p:cNvSpPr>
                <a:spLocks noChangeShapeType="1"/>
              </p:cNvSpPr>
              <p:nvPr/>
            </p:nvSpPr>
            <p:spPr bwMode="auto">
              <a:xfrm>
                <a:off x="3976" y="1553"/>
                <a:ext cx="2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Line 62"/>
              <p:cNvSpPr>
                <a:spLocks noChangeShapeType="1"/>
              </p:cNvSpPr>
              <p:nvPr/>
            </p:nvSpPr>
            <p:spPr bwMode="auto">
              <a:xfrm>
                <a:off x="3580" y="1577"/>
                <a:ext cx="212" cy="2"/>
              </a:xfrm>
              <a:prstGeom prst="line">
                <a:avLst/>
              </a:prstGeom>
              <a:noFill/>
              <a:ln w="27051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Rectangle 63"/>
              <p:cNvSpPr>
                <a:spLocks noChangeArrowheads="1"/>
              </p:cNvSpPr>
              <p:nvPr/>
            </p:nvSpPr>
            <p:spPr bwMode="auto">
              <a:xfrm>
                <a:off x="3792" y="1497"/>
                <a:ext cx="349" cy="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 </a:t>
                </a: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200mW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8" name="Group 64"/>
            <p:cNvGrpSpPr>
              <a:grpSpLocks/>
            </p:cNvGrpSpPr>
            <p:nvPr/>
          </p:nvGrpSpPr>
          <p:grpSpPr bwMode="auto">
            <a:xfrm>
              <a:off x="7847881" y="1881169"/>
              <a:ext cx="990600" cy="333375"/>
              <a:chOff x="3580" y="1605"/>
              <a:chExt cx="624" cy="210"/>
            </a:xfrm>
          </p:grpSpPr>
          <p:sp>
            <p:nvSpPr>
              <p:cNvPr id="159" name="Line 65"/>
              <p:cNvSpPr>
                <a:spLocks noChangeShapeType="1"/>
              </p:cNvSpPr>
              <p:nvPr/>
            </p:nvSpPr>
            <p:spPr bwMode="auto">
              <a:xfrm>
                <a:off x="4203" y="1736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Line 66"/>
              <p:cNvSpPr>
                <a:spLocks noChangeShapeType="1"/>
              </p:cNvSpPr>
              <p:nvPr/>
            </p:nvSpPr>
            <p:spPr bwMode="auto">
              <a:xfrm>
                <a:off x="4203" y="1605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Line 67"/>
              <p:cNvSpPr>
                <a:spLocks noChangeShapeType="1"/>
              </p:cNvSpPr>
              <p:nvPr/>
            </p:nvSpPr>
            <p:spPr bwMode="auto">
              <a:xfrm>
                <a:off x="3976" y="1812"/>
                <a:ext cx="2" cy="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Line 68"/>
              <p:cNvSpPr>
                <a:spLocks noChangeShapeType="1"/>
              </p:cNvSpPr>
              <p:nvPr/>
            </p:nvSpPr>
            <p:spPr bwMode="auto">
              <a:xfrm>
                <a:off x="3976" y="1682"/>
                <a:ext cx="2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Line 69"/>
              <p:cNvSpPr>
                <a:spLocks noChangeShapeType="1"/>
              </p:cNvSpPr>
              <p:nvPr/>
            </p:nvSpPr>
            <p:spPr bwMode="auto">
              <a:xfrm>
                <a:off x="3580" y="1749"/>
                <a:ext cx="212" cy="2"/>
              </a:xfrm>
              <a:prstGeom prst="line">
                <a:avLst/>
              </a:prstGeom>
              <a:noFill/>
              <a:ln w="27051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Rectangle 70"/>
              <p:cNvSpPr>
                <a:spLocks noChangeArrowheads="1"/>
              </p:cNvSpPr>
              <p:nvPr/>
            </p:nvSpPr>
            <p:spPr bwMode="auto">
              <a:xfrm>
                <a:off x="3792" y="1669"/>
                <a:ext cx="332" cy="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  50mW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5" name="Group 71"/>
            <p:cNvGrpSpPr>
              <a:grpSpLocks/>
            </p:cNvGrpSpPr>
            <p:nvPr/>
          </p:nvGrpSpPr>
          <p:grpSpPr bwMode="auto">
            <a:xfrm>
              <a:off x="7847881" y="2255819"/>
              <a:ext cx="990600" cy="182562"/>
              <a:chOff x="3580" y="1841"/>
              <a:chExt cx="624" cy="115"/>
            </a:xfrm>
          </p:grpSpPr>
          <p:sp>
            <p:nvSpPr>
              <p:cNvPr id="166" name="Line 72"/>
              <p:cNvSpPr>
                <a:spLocks noChangeShapeType="1"/>
              </p:cNvSpPr>
              <p:nvPr/>
            </p:nvSpPr>
            <p:spPr bwMode="auto">
              <a:xfrm>
                <a:off x="4203" y="1864"/>
                <a:ext cx="1" cy="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Line 73"/>
              <p:cNvSpPr>
                <a:spLocks noChangeShapeType="1"/>
              </p:cNvSpPr>
              <p:nvPr/>
            </p:nvSpPr>
            <p:spPr bwMode="auto">
              <a:xfrm>
                <a:off x="3976" y="1941"/>
                <a:ext cx="2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Line 74"/>
              <p:cNvSpPr>
                <a:spLocks noChangeShapeType="1"/>
              </p:cNvSpPr>
              <p:nvPr/>
            </p:nvSpPr>
            <p:spPr bwMode="auto">
              <a:xfrm>
                <a:off x="3580" y="1921"/>
                <a:ext cx="212" cy="2"/>
              </a:xfrm>
              <a:prstGeom prst="line">
                <a:avLst/>
              </a:prstGeom>
              <a:noFill/>
              <a:ln w="27051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Rectangle 75"/>
              <p:cNvSpPr>
                <a:spLocks noChangeArrowheads="1"/>
              </p:cNvSpPr>
              <p:nvPr/>
            </p:nvSpPr>
            <p:spPr bwMode="auto">
              <a:xfrm>
                <a:off x="3792" y="1841"/>
                <a:ext cx="317" cy="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  </a:t>
                </a: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10mW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0" name="Group 76"/>
            <p:cNvGrpSpPr>
              <a:grpSpLocks/>
            </p:cNvGrpSpPr>
            <p:nvPr/>
          </p:nvGrpSpPr>
          <p:grpSpPr bwMode="auto">
            <a:xfrm>
              <a:off x="7847881" y="2500294"/>
              <a:ext cx="990600" cy="211137"/>
              <a:chOff x="3580" y="1995"/>
              <a:chExt cx="624" cy="133"/>
            </a:xfrm>
          </p:grpSpPr>
          <p:sp>
            <p:nvSpPr>
              <p:cNvPr id="171" name="Line 77"/>
              <p:cNvSpPr>
                <a:spLocks noChangeShapeType="1"/>
              </p:cNvSpPr>
              <p:nvPr/>
            </p:nvSpPr>
            <p:spPr bwMode="auto">
              <a:xfrm>
                <a:off x="4203" y="2126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Line 78"/>
              <p:cNvSpPr>
                <a:spLocks noChangeShapeType="1"/>
              </p:cNvSpPr>
              <p:nvPr/>
            </p:nvSpPr>
            <p:spPr bwMode="auto">
              <a:xfrm>
                <a:off x="4203" y="1995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Line 79"/>
              <p:cNvSpPr>
                <a:spLocks noChangeShapeType="1"/>
              </p:cNvSpPr>
              <p:nvPr/>
            </p:nvSpPr>
            <p:spPr bwMode="auto">
              <a:xfrm>
                <a:off x="3976" y="2069"/>
                <a:ext cx="2" cy="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Line 80"/>
              <p:cNvSpPr>
                <a:spLocks noChangeShapeType="1"/>
              </p:cNvSpPr>
              <p:nvPr/>
            </p:nvSpPr>
            <p:spPr bwMode="auto">
              <a:xfrm>
                <a:off x="3580" y="2093"/>
                <a:ext cx="212" cy="3"/>
              </a:xfrm>
              <a:prstGeom prst="line">
                <a:avLst/>
              </a:prstGeom>
              <a:noFill/>
              <a:ln w="27051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Rectangle 81"/>
              <p:cNvSpPr>
                <a:spLocks noChangeArrowheads="1"/>
              </p:cNvSpPr>
              <p:nvPr/>
            </p:nvSpPr>
            <p:spPr bwMode="auto">
              <a:xfrm>
                <a:off x="3792" y="2013"/>
                <a:ext cx="278" cy="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  2mW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6" name="Group 82"/>
            <p:cNvGrpSpPr>
              <a:grpSpLocks/>
            </p:cNvGrpSpPr>
            <p:nvPr/>
          </p:nvGrpSpPr>
          <p:grpSpPr bwMode="auto">
            <a:xfrm>
              <a:off x="7847881" y="2805094"/>
              <a:ext cx="990600" cy="182562"/>
              <a:chOff x="3580" y="2187"/>
              <a:chExt cx="624" cy="115"/>
            </a:xfrm>
          </p:grpSpPr>
          <p:sp>
            <p:nvSpPr>
              <p:cNvPr id="177" name="Line 83"/>
              <p:cNvSpPr>
                <a:spLocks noChangeShapeType="1"/>
              </p:cNvSpPr>
              <p:nvPr/>
            </p:nvSpPr>
            <p:spPr bwMode="auto">
              <a:xfrm>
                <a:off x="4203" y="2254"/>
                <a:ext cx="1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Line 84"/>
              <p:cNvSpPr>
                <a:spLocks noChangeShapeType="1"/>
              </p:cNvSpPr>
              <p:nvPr/>
            </p:nvSpPr>
            <p:spPr bwMode="auto">
              <a:xfrm>
                <a:off x="3976" y="2200"/>
                <a:ext cx="2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Line 85"/>
              <p:cNvSpPr>
                <a:spLocks noChangeShapeType="1"/>
              </p:cNvSpPr>
              <p:nvPr/>
            </p:nvSpPr>
            <p:spPr bwMode="auto">
              <a:xfrm>
                <a:off x="3580" y="2265"/>
                <a:ext cx="212" cy="3"/>
              </a:xfrm>
              <a:prstGeom prst="line">
                <a:avLst/>
              </a:prstGeom>
              <a:noFill/>
              <a:ln w="27051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Rectangle 86"/>
              <p:cNvSpPr>
                <a:spLocks noChangeArrowheads="1"/>
              </p:cNvSpPr>
              <p:nvPr/>
            </p:nvSpPr>
            <p:spPr bwMode="auto">
              <a:xfrm>
                <a:off x="3792" y="2187"/>
                <a:ext cx="358" cy="1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  0,5mW</a:t>
                </a: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1" name="Rectangle 87"/>
            <p:cNvSpPr>
              <a:spLocks noChangeArrowheads="1"/>
            </p:cNvSpPr>
            <p:nvPr/>
          </p:nvSpPr>
          <p:spPr bwMode="auto">
            <a:xfrm>
              <a:off x="7293844" y="1463656"/>
              <a:ext cx="503237" cy="182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T=10 K</a:t>
              </a:r>
              <a:endParaRPr kumimoji="0" lang="fr-FR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Organigramme : Bande perforée 88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3969" name="Object 1"/>
          <p:cNvGraphicFramePr>
            <a:graphicFrameLocks/>
          </p:cNvGraphicFramePr>
          <p:nvPr/>
        </p:nvGraphicFramePr>
        <p:xfrm>
          <a:off x="214282" y="857232"/>
          <a:ext cx="4305300" cy="3267075"/>
        </p:xfrm>
        <a:graphic>
          <a:graphicData uri="http://schemas.openxmlformats.org/presentationml/2006/ole">
            <p:oleObj spid="_x0000_s111618" name="Graph" r:id="rId3" imgW="4270858" imgH="3139440" progId="Origin50.Graph">
              <p:embed/>
            </p:oleObj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00034" y="3838575"/>
          <a:ext cx="3798888" cy="3019425"/>
        </p:xfrm>
        <a:graphic>
          <a:graphicData uri="http://schemas.openxmlformats.org/presentationml/2006/ole">
            <p:oleObj spid="_x0000_s111619" name="Graph" r:id="rId4" imgW="3882240" imgH="3080160" progId="Origin50.Graph">
              <p:embed/>
            </p:oleObj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714876" y="1071546"/>
            <a:ext cx="3786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/>
              <a:t>Déplacement vers le rouge pour des vitesses de croissance  ≥0.013 MC/s	</a:t>
            </a:r>
          </a:p>
          <a:p>
            <a:endParaRPr lang="fr-FR" sz="1400" b="1" i="1" dirty="0" smtClean="0"/>
          </a:p>
          <a:p>
            <a:r>
              <a:rPr lang="fr-FR" sz="1400" b="1" i="1" dirty="0" smtClean="0"/>
              <a:t>	Augmentation de taille des BQs</a:t>
            </a:r>
            <a:endParaRPr lang="fr-FR" sz="1400" b="1" dirty="0"/>
          </a:p>
        </p:txBody>
      </p:sp>
      <p:sp>
        <p:nvSpPr>
          <p:cNvPr id="10" name="Double flèche verticale 9"/>
          <p:cNvSpPr/>
          <p:nvPr/>
        </p:nvSpPr>
        <p:spPr>
          <a:xfrm>
            <a:off x="1214414" y="3143248"/>
            <a:ext cx="142876" cy="21431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rot="10800000">
            <a:off x="1142976" y="3357562"/>
            <a:ext cx="1357322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43438" y="2214554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/>
              <a:t>Déplacement vers le bleu pour la plus faible vitesse  de croissance</a:t>
            </a:r>
          </a:p>
          <a:p>
            <a:r>
              <a:rPr lang="fr-FR" sz="1400" b="1" i="1" dirty="0" smtClean="0"/>
              <a:t>	</a:t>
            </a:r>
          </a:p>
          <a:p>
            <a:r>
              <a:rPr lang="fr-FR" sz="1400" b="1" i="1" dirty="0" smtClean="0"/>
              <a:t>	Réduction en taille des BQs</a:t>
            </a:r>
            <a:endParaRPr lang="fr-FR" sz="1400" b="1" dirty="0"/>
          </a:p>
        </p:txBody>
      </p:sp>
      <p:sp>
        <p:nvSpPr>
          <p:cNvPr id="14" name="Flèche droite 13"/>
          <p:cNvSpPr/>
          <p:nvPr/>
        </p:nvSpPr>
        <p:spPr>
          <a:xfrm>
            <a:off x="4857752" y="1785926"/>
            <a:ext cx="285752" cy="2143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4929190" y="2928934"/>
            <a:ext cx="285752" cy="2143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5857884" y="3214686"/>
            <a:ext cx="1071570" cy="2857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572132" y="3500438"/>
            <a:ext cx="1857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Désorption d’In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4214818"/>
            <a:ext cx="3786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/>
              <a:t>Faible densité surfacique 5x10</a:t>
            </a:r>
            <a:r>
              <a:rPr lang="fr-FR" sz="1400" b="1" i="1" baseline="30000" dirty="0" smtClean="0"/>
              <a:t>9 </a:t>
            </a:r>
            <a:r>
              <a:rPr lang="fr-FR" sz="1400" b="1" i="1" dirty="0" smtClean="0"/>
              <a:t>cm</a:t>
            </a:r>
            <a:r>
              <a:rPr lang="fr-FR" sz="1400" b="1" i="1" baseline="30000" dirty="0" smtClean="0"/>
              <a:t>-2</a:t>
            </a:r>
          </a:p>
          <a:p>
            <a:endParaRPr lang="fr-FR" sz="1400" b="1" i="1" dirty="0" smtClean="0"/>
          </a:p>
          <a:p>
            <a:r>
              <a:rPr lang="fr-FR" sz="1400" b="1" i="1" dirty="0" smtClean="0"/>
              <a:t>Faible dispersion en taille</a:t>
            </a:r>
          </a:p>
          <a:p>
            <a:endParaRPr lang="fr-FR" sz="1400" b="1" i="1" dirty="0" smtClean="0"/>
          </a:p>
          <a:p>
            <a:r>
              <a:rPr lang="fr-FR" sz="1400" b="1" i="1" dirty="0" smtClean="0"/>
              <a:t>Longueur d’onde proche de 1.3 µm</a:t>
            </a:r>
            <a:endParaRPr lang="fr-FR" sz="1400" b="1" dirty="0"/>
          </a:p>
        </p:txBody>
      </p:sp>
      <p:sp>
        <p:nvSpPr>
          <p:cNvPr id="24" name="Flèche vers le bas 23"/>
          <p:cNvSpPr/>
          <p:nvPr/>
        </p:nvSpPr>
        <p:spPr>
          <a:xfrm>
            <a:off x="5857884" y="5500702"/>
            <a:ext cx="1071570" cy="2857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214942" y="5929330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Étudie l’émission de BQs isolées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Organigramme : Bande perforée 20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  <p:sp useBgFill="1">
        <p:nvSpPr>
          <p:cNvPr id="18" name="Rectangle 17"/>
          <p:cNvSpPr/>
          <p:nvPr/>
        </p:nvSpPr>
        <p:spPr>
          <a:xfrm>
            <a:off x="1071538" y="1571612"/>
            <a:ext cx="1357322" cy="1857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0" grpId="2" animBg="1"/>
      <p:bldP spid="10" grpId="3" animBg="1"/>
      <p:bldP spid="13" grpId="0"/>
      <p:bldP spid="14" grpId="0" animBg="1"/>
      <p:bldP spid="15" grpId="0" animBg="1"/>
      <p:bldP spid="16" grpId="0" animBg="1"/>
      <p:bldP spid="20" grpId="0"/>
      <p:bldP spid="24" grpId="0" animBg="1"/>
      <p:bldP spid="25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70858"/>
            <a:ext cx="6429420" cy="484205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 algn="ctr"/>
            <a:r>
              <a:rPr lang="fr-FR" sz="1800" b="1" dirty="0" smtClean="0">
                <a:solidFill>
                  <a:srgbClr val="C00000"/>
                </a:solidFill>
              </a:rPr>
              <a:t>Masque métallique contenant des ouvertures submicroniques : Procédure </a:t>
            </a:r>
            <a:r>
              <a:rPr lang="fr-FR" sz="1800" b="1" dirty="0">
                <a:solidFill>
                  <a:srgbClr val="C00000"/>
                </a:solidFill>
              </a:rPr>
              <a:t>de préparation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062913" cy="1662114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fr-FR" sz="2000" b="1" dirty="0">
                <a:sym typeface="Wingdings" pitchFamily="2" charset="2"/>
              </a:rPr>
              <a:t> </a:t>
            </a:r>
            <a:r>
              <a:rPr lang="fr-FR" sz="2000" b="1" dirty="0"/>
              <a:t>Dépôts de billes en latex de l’ordre de 200 nm de diamètre</a:t>
            </a:r>
            <a:r>
              <a:rPr lang="fr-FR" sz="2000" b="1" dirty="0" smtClean="0"/>
              <a:t>.</a:t>
            </a:r>
            <a:endParaRPr lang="fr-FR" sz="2000" b="1" dirty="0"/>
          </a:p>
          <a:p>
            <a:r>
              <a:rPr lang="fr-FR" sz="2000" b="1" dirty="0">
                <a:sym typeface="Wingdings" pitchFamily="2" charset="2"/>
              </a:rPr>
              <a:t> </a:t>
            </a:r>
            <a:r>
              <a:rPr lang="fr-FR" sz="2000" b="1" dirty="0"/>
              <a:t>Séchage dans une étuve (60</a:t>
            </a:r>
            <a:r>
              <a:rPr lang="fr-FR" sz="2000" b="1" dirty="0" smtClean="0"/>
              <a:t>°).</a:t>
            </a:r>
            <a:endParaRPr lang="fr-FR" sz="2000" b="1" dirty="0"/>
          </a:p>
          <a:p>
            <a:r>
              <a:rPr lang="fr-FR" sz="2000" b="1" dirty="0">
                <a:sym typeface="Wingdings" pitchFamily="2" charset="2"/>
              </a:rPr>
              <a:t> </a:t>
            </a:r>
            <a:r>
              <a:rPr lang="fr-FR" sz="2000" b="1" dirty="0"/>
              <a:t>Dépôt d’une couche d’Al de quelques dizaines de nanomètres</a:t>
            </a:r>
            <a:r>
              <a:rPr lang="fr-FR" sz="2000" b="1" dirty="0" smtClean="0"/>
              <a:t>.</a:t>
            </a:r>
            <a:endParaRPr lang="fr-FR" sz="2000" b="1" dirty="0"/>
          </a:p>
          <a:p>
            <a:r>
              <a:rPr lang="fr-FR" sz="2000" b="1" dirty="0">
                <a:sym typeface="Wingdings" pitchFamily="2" charset="2"/>
              </a:rPr>
              <a:t> </a:t>
            </a:r>
            <a:r>
              <a:rPr lang="fr-FR" sz="2000" b="1" dirty="0"/>
              <a:t>Attaque chimique pour dissoudre le latex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Organigramme : Bande perforée 10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57224" y="4572008"/>
            <a:ext cx="7000924" cy="1143008"/>
          </a:xfrm>
          <a:prstGeom prst="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142976" y="4143380"/>
            <a:ext cx="571504" cy="4286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928926" y="4143380"/>
            <a:ext cx="571504" cy="4286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714876" y="4143380"/>
            <a:ext cx="571504" cy="4286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00826" y="4143380"/>
            <a:ext cx="571504" cy="4286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714480" y="4357694"/>
            <a:ext cx="1214446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500430" y="4357694"/>
            <a:ext cx="1214446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072330" y="4357694"/>
            <a:ext cx="78581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286380" y="4357694"/>
            <a:ext cx="1214446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57224" y="4357694"/>
            <a:ext cx="302630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1843070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2414574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2843202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3271830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3914772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6072198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4629152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5200656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1285852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6500826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6858016" y="4929198"/>
            <a:ext cx="228600" cy="1143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rot="10800000" flipH="1">
            <a:off x="857224" y="5041580"/>
            <a:ext cx="7000924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/>
          <p:cNvGrpSpPr/>
          <p:nvPr/>
        </p:nvGrpSpPr>
        <p:grpSpPr>
          <a:xfrm>
            <a:off x="928662" y="3214686"/>
            <a:ext cx="1000132" cy="2286016"/>
            <a:chOff x="928662" y="3214686"/>
            <a:chExt cx="1000132" cy="2286016"/>
          </a:xfrm>
          <a:solidFill>
            <a:srgbClr val="FF0000">
              <a:alpha val="51000"/>
            </a:srgbClr>
          </a:solidFill>
        </p:grpSpPr>
        <p:sp>
          <p:nvSpPr>
            <p:cNvPr id="33" name="Rectangle 32"/>
            <p:cNvSpPr/>
            <p:nvPr/>
          </p:nvSpPr>
          <p:spPr>
            <a:xfrm>
              <a:off x="928662" y="3214686"/>
              <a:ext cx="1000132" cy="1143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42976" y="4357694"/>
              <a:ext cx="571504" cy="1143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uiExpand="1" build="p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1921" name="Object 1"/>
          <p:cNvGraphicFramePr>
            <a:graphicFrameLocks noChangeAspect="1"/>
          </p:cNvGraphicFramePr>
          <p:nvPr/>
        </p:nvGraphicFramePr>
        <p:xfrm>
          <a:off x="360363" y="706438"/>
          <a:ext cx="3789362" cy="2649537"/>
        </p:xfrm>
        <a:graphic>
          <a:graphicData uri="http://schemas.openxmlformats.org/presentationml/2006/ole">
            <p:oleObj spid="_x0000_s112642" name="Graph" r:id="rId3" imgW="4153680" imgH="2901600" progId="Origin50.Graph">
              <p:embed/>
            </p:oleObj>
          </a:graphicData>
        </a:graphic>
      </p:graphicFrame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71472" y="571480"/>
            <a:ext cx="35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µPL dans des trous différentes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39763" y="3619500"/>
          <a:ext cx="3427412" cy="2778125"/>
        </p:xfrm>
        <a:graphic>
          <a:graphicData uri="http://schemas.openxmlformats.org/presentationml/2006/ole">
            <p:oleObj spid="_x0000_s112643" name="Graph" r:id="rId4" imgW="3840480" imgH="3224160" progId="Origin50.Graph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71472" y="35004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Evolution en fonction de la puissance de l’excitation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29125" y="1285860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Les ouvertures explorées contiennent des BQs de taille différente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Dispersion en taille des BQs</a:t>
            </a:r>
          </a:p>
          <a:p>
            <a:endParaRPr lang="fr-FR" sz="1600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4357686" y="428625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Apparition des raies d’émission relatives au </a:t>
            </a:r>
            <a:r>
              <a:rPr lang="fr-FR" sz="1600" b="1" dirty="0" err="1" smtClean="0"/>
              <a:t>biexciton</a:t>
            </a:r>
            <a:r>
              <a:rPr lang="fr-FR" sz="1600" b="1" dirty="0" smtClean="0"/>
              <a:t> et au </a:t>
            </a:r>
            <a:r>
              <a:rPr lang="fr-FR" sz="1600" b="1" dirty="0" err="1" smtClean="0"/>
              <a:t>trion</a:t>
            </a:r>
            <a:endParaRPr lang="fr-FR" sz="1600" b="1" dirty="0"/>
          </a:p>
        </p:txBody>
      </p:sp>
      <p:sp>
        <p:nvSpPr>
          <p:cNvPr id="14" name="Organigramme : Bande perforée 13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  <p:sp>
        <p:nvSpPr>
          <p:cNvPr id="15" name="Flèche vers le bas 14"/>
          <p:cNvSpPr/>
          <p:nvPr/>
        </p:nvSpPr>
        <p:spPr>
          <a:xfrm>
            <a:off x="5500694" y="2000240"/>
            <a:ext cx="785818" cy="35719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728" y="0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Effet de l’auto-organisation:  BQs latéralement  couplées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051720" y="1844824"/>
          <a:ext cx="4439716" cy="3846279"/>
        </p:xfrm>
        <a:graphic>
          <a:graphicData uri="http://schemas.openxmlformats.org/presentationml/2006/ole">
            <p:oleObj spid="_x0000_s114690" name="Graph" r:id="rId3" imgW="3769920" imgH="3065760" progId="Origin50.Graph">
              <p:embed/>
            </p:oleObj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2195736" y="980728"/>
            <a:ext cx="4143372" cy="571504"/>
            <a:chOff x="4572000" y="3071810"/>
            <a:chExt cx="4357718" cy="571504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4572000" y="3071810"/>
              <a:ext cx="4357718" cy="57150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14876" y="3071810"/>
              <a:ext cx="4000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Présence de quatre raies d’émission indépendamment de la puissance d’excitation</a:t>
              </a:r>
              <a:endParaRPr lang="fr-FR" sz="1400" dirty="0"/>
            </a:p>
          </p:txBody>
        </p:sp>
      </p:grpSp>
      <p:sp>
        <p:nvSpPr>
          <p:cNvPr id="12" name="Organigramme : Bande perforée 11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  <p:sp>
        <p:nvSpPr>
          <p:cNvPr id="127" name="ZoneTexte 126"/>
          <p:cNvSpPr txBox="1"/>
          <p:nvPr/>
        </p:nvSpPr>
        <p:spPr>
          <a:xfrm>
            <a:off x="6732240" y="3068960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?</a:t>
            </a:r>
            <a:endParaRPr lang="fr-F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Organigramme : Bande perforée 10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PLAN</a:t>
            </a:r>
          </a:p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187624" y="76470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Nanostructures semiconductrices et systèmes quantiques complexes :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691680" y="1700808"/>
            <a:ext cx="382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Synthèses et analyses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763688" y="4149080"/>
            <a:ext cx="219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Modélisation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979712" y="213285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Thème I:</a:t>
            </a:r>
            <a:r>
              <a:rPr lang="fr-FR" b="1" dirty="0" smtClean="0"/>
              <a:t> Optimisation in situ des structures à </a:t>
            </a:r>
            <a:r>
              <a:rPr lang="fr-FR" b="1" dirty="0" err="1" smtClean="0"/>
              <a:t>BQs</a:t>
            </a:r>
            <a:r>
              <a:rPr lang="fr-FR" b="1" dirty="0" smtClean="0"/>
              <a:t>  pour application de photon unique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51720" y="2780928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Thème II: </a:t>
            </a:r>
            <a:r>
              <a:rPr lang="fr-FR" b="1" dirty="0" smtClean="0"/>
              <a:t>Optimisation ex situ des propriétés des  </a:t>
            </a:r>
            <a:r>
              <a:rPr lang="fr-FR" b="1" dirty="0" err="1" smtClean="0"/>
              <a:t>BQs</a:t>
            </a:r>
            <a:r>
              <a:rPr lang="fr-FR" b="1" dirty="0" smtClean="0"/>
              <a:t>  par RTR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051720" y="342900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Thème III: </a:t>
            </a:r>
            <a:r>
              <a:rPr lang="fr-FR" b="1" dirty="0" smtClean="0"/>
              <a:t>Ajustement sélectifs des propriétés des </a:t>
            </a:r>
            <a:r>
              <a:rPr lang="fr-FR" b="1" dirty="0" err="1" smtClean="0"/>
              <a:t>BQs</a:t>
            </a:r>
            <a:r>
              <a:rPr lang="fr-FR" b="1" dirty="0" smtClean="0"/>
              <a:t> par implantation ionique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979712" y="4581128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Détermination des propriétés électroniques et morphologiques à partir des mesures électriques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1979712" y="522920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Détermination des propriétés électroniques et morphologiques à partir des mesures optiques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5720" y="0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Conclusion I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62" y="1285860"/>
            <a:ext cx="7581900" cy="424949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fr-FR" b="1" dirty="0" smtClean="0"/>
              <a:t> Nous avons pu optimiser les conditions de croissance pour obtenir une structure à boîtes quantiques 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/>
              <a:t>	A faible densité surfacique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/>
              <a:t>	De bonne qualité optique et morphologique.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 smtClean="0"/>
              <a:t>Isoler et d’étudier par spectroscopie de µPL des boîtes quantiques isolées.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b="1" dirty="0" smtClean="0"/>
          </a:p>
          <a:p>
            <a:pPr>
              <a:lnSpc>
                <a:spcPct val="150000"/>
              </a:lnSpc>
            </a:pPr>
            <a:r>
              <a:rPr lang="fr-FR" b="1" dirty="0" smtClean="0"/>
              <a:t>L’optimisation des conditions de croissance pour l’obtention des </a:t>
            </a:r>
            <a:r>
              <a:rPr lang="fr-FR" b="1" dirty="0" err="1" smtClean="0"/>
              <a:t>BQs</a:t>
            </a:r>
            <a:r>
              <a:rPr lang="fr-FR" b="1" dirty="0" smtClean="0"/>
              <a:t> de faible densité ouvre la voie à des applications mettant en jeu un photon unique.</a:t>
            </a:r>
            <a:endParaRPr lang="fr-FR" b="1" dirty="0"/>
          </a:p>
        </p:txBody>
      </p:sp>
      <p:sp>
        <p:nvSpPr>
          <p:cNvPr id="6" name="Organigramme : Bande perforée 5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434374" y="6421461"/>
            <a:ext cx="709658" cy="365125"/>
          </a:xfrm>
          <a:noFill/>
        </p:spPr>
        <p:txBody>
          <a:bodyPr/>
          <a:lstStyle/>
          <a:p>
            <a:fld id="{022068CC-CA06-4844-AF6D-212AF1C23993}" type="slidenum">
              <a:rPr lang="fr-FR" smtClean="0"/>
              <a:pPr/>
              <a:t>21</a:t>
            </a:fld>
            <a:endParaRPr lang="fr-FR" dirty="0" smtClean="0"/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14282" y="1857364"/>
            <a:ext cx="8351838" cy="348005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fr-FR" sz="2000" b="1" dirty="0" smtClean="0"/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	Interdiffusion atomique par recuit thermique rapide (RTR)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	Ajustement des propriétés des BQs </a:t>
            </a:r>
            <a:r>
              <a:rPr lang="fr-FR" sz="2000" b="1" dirty="0" err="1" smtClean="0"/>
              <a:t>InAs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GaAs</a:t>
            </a:r>
            <a:r>
              <a:rPr lang="fr-FR" sz="2000" b="1" dirty="0" smtClean="0"/>
              <a:t> par RTR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	 Réparation des effets de séparation de phase activée par  la 	contrainte dans le système à BQs </a:t>
            </a:r>
            <a:r>
              <a:rPr lang="fr-FR" sz="2000" b="1" dirty="0" err="1" smtClean="0"/>
              <a:t>InAs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InGaAs</a:t>
            </a:r>
            <a:r>
              <a:rPr lang="fr-FR" sz="2000" b="1" dirty="0" smtClean="0"/>
              <a:t>/</a:t>
            </a:r>
            <a:r>
              <a:rPr lang="fr-FR" sz="2000" b="1" dirty="0" err="1" smtClean="0"/>
              <a:t>GaAs</a:t>
            </a:r>
            <a:r>
              <a:rPr lang="fr-FR" sz="2000" b="1" dirty="0" smtClean="0"/>
              <a:t> par RTR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	Conclusion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28662" y="714356"/>
            <a:ext cx="821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accent1"/>
                </a:solidFill>
              </a:rPr>
              <a:t>Optimisation ex situ des structures à boîtes quantiques par  recuit thermique rapide</a:t>
            </a:r>
            <a:endParaRPr lang="fr-FR" sz="2400" dirty="0"/>
          </a:p>
        </p:txBody>
      </p:sp>
      <p:sp>
        <p:nvSpPr>
          <p:cNvPr id="7" name="Organigramme : Bande perforée 6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418B-4684-483D-BE77-9B3A4DDEB4F3}" type="slidenum">
              <a:rPr lang="fr-FR"/>
              <a:pPr/>
              <a:t>22</a:t>
            </a:fld>
            <a:endParaRPr lang="fr-FR"/>
          </a:p>
        </p:txBody>
      </p:sp>
      <p:sp>
        <p:nvSpPr>
          <p:cNvPr id="62546" name="Text Box 82"/>
          <p:cNvSpPr txBox="1">
            <a:spLocks noChangeArrowheads="1"/>
          </p:cNvSpPr>
          <p:nvPr/>
        </p:nvSpPr>
        <p:spPr bwMode="auto">
          <a:xfrm>
            <a:off x="2143108" y="0"/>
            <a:ext cx="44879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Interdiffusion </a:t>
            </a:r>
            <a:r>
              <a:rPr lang="fr-FR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In/Ga  activée  thermiquement</a:t>
            </a:r>
            <a:endParaRPr lang="fr-FR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613" name="Rectangle 149"/>
          <p:cNvSpPr>
            <a:spLocks noChangeArrowheads="1"/>
          </p:cNvSpPr>
          <p:nvPr/>
        </p:nvSpPr>
        <p:spPr bwMode="auto">
          <a:xfrm>
            <a:off x="369858" y="1763721"/>
            <a:ext cx="2701944" cy="1500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 useBgFill="1">
        <p:nvSpPr>
          <p:cNvPr id="62479" name="Rectangle 15"/>
          <p:cNvSpPr>
            <a:spLocks noChangeArrowheads="1"/>
          </p:cNvSpPr>
          <p:nvPr/>
        </p:nvSpPr>
        <p:spPr bwMode="auto">
          <a:xfrm>
            <a:off x="130144" y="3270664"/>
            <a:ext cx="2940690" cy="87271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2547" name="Rectangle 83"/>
          <p:cNvSpPr>
            <a:spLocks noChangeArrowheads="1"/>
          </p:cNvSpPr>
          <p:nvPr/>
        </p:nvSpPr>
        <p:spPr bwMode="auto">
          <a:xfrm>
            <a:off x="350841" y="3253127"/>
            <a:ext cx="2720961" cy="603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2548" name="Text Box 84"/>
          <p:cNvSpPr txBox="1">
            <a:spLocks noChangeArrowheads="1"/>
          </p:cNvSpPr>
          <p:nvPr/>
        </p:nvSpPr>
        <p:spPr bwMode="auto">
          <a:xfrm>
            <a:off x="799011" y="3483169"/>
            <a:ext cx="1877860" cy="2382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GaAs (001) SI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571472" y="3929066"/>
            <a:ext cx="371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Optimisation d’une température de recuit  susceptible d’améliorer la qualité de la structure</a:t>
            </a:r>
          </a:p>
          <a:p>
            <a:pPr algn="l"/>
            <a:endParaRPr lang="fr-F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Ajustement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des longueurs d’ondes d’émission</a:t>
            </a:r>
          </a:p>
          <a:p>
            <a:pPr algn="l"/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Ajustement de l’écart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fr-FR" sz="1600" b="1" dirty="0">
                <a:latin typeface="Times New Roman" pitchFamily="18" charset="0"/>
                <a:cs typeface="Times New Roman" pitchFamily="18" charset="0"/>
              </a:rPr>
              <a:t>les niveaux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d’énergie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4724030" y="1714488"/>
            <a:ext cx="1785951" cy="3571900"/>
            <a:chOff x="1142976" y="1714488"/>
            <a:chExt cx="1785951" cy="3571900"/>
          </a:xfrm>
        </p:grpSpPr>
        <p:grpSp>
          <p:nvGrpSpPr>
            <p:cNvPr id="99" name="Groupe 18"/>
            <p:cNvGrpSpPr/>
            <p:nvPr/>
          </p:nvGrpSpPr>
          <p:grpSpPr>
            <a:xfrm>
              <a:off x="1142964" y="1714488"/>
              <a:ext cx="1714505" cy="1358910"/>
              <a:chOff x="3929058" y="1714488"/>
              <a:chExt cx="2428892" cy="1358910"/>
            </a:xfrm>
          </p:grpSpPr>
          <p:cxnSp>
            <p:nvCxnSpPr>
              <p:cNvPr id="109" name="Connecteur droit 108"/>
              <p:cNvCxnSpPr/>
              <p:nvPr/>
            </p:nvCxnSpPr>
            <p:spPr>
              <a:xfrm>
                <a:off x="3929058" y="1714488"/>
                <a:ext cx="71438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rot="5400000">
                <a:off x="3964777" y="2393149"/>
                <a:ext cx="135732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4643438" y="3071810"/>
                <a:ext cx="107157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rot="5400000" flipH="1" flipV="1">
                <a:off x="5036347" y="2393149"/>
                <a:ext cx="135732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5715008" y="1714488"/>
                <a:ext cx="64294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e 63"/>
            <p:cNvGrpSpPr/>
            <p:nvPr/>
          </p:nvGrpSpPr>
          <p:grpSpPr>
            <a:xfrm rot="10800000">
              <a:off x="1214434" y="4499272"/>
              <a:ext cx="1714505" cy="787278"/>
              <a:chOff x="3929058" y="1714488"/>
              <a:chExt cx="2428892" cy="1358910"/>
            </a:xfrm>
          </p:grpSpPr>
          <p:cxnSp>
            <p:nvCxnSpPr>
              <p:cNvPr id="104" name="Connecteur droit 103"/>
              <p:cNvCxnSpPr/>
              <p:nvPr/>
            </p:nvCxnSpPr>
            <p:spPr>
              <a:xfrm>
                <a:off x="3929058" y="1714488"/>
                <a:ext cx="71438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rot="5400000">
                <a:off x="3964777" y="2393149"/>
                <a:ext cx="135732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4643438" y="3071810"/>
                <a:ext cx="107157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rot="5400000" flipH="1" flipV="1">
                <a:off x="5036347" y="2393149"/>
                <a:ext cx="135732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5715008" y="1714488"/>
                <a:ext cx="64294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Connecteur droit 100"/>
            <p:cNvCxnSpPr/>
            <p:nvPr/>
          </p:nvCxnSpPr>
          <p:spPr>
            <a:xfrm>
              <a:off x="1643042" y="2643182"/>
              <a:ext cx="78581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>
              <a:off x="1655742" y="4711708"/>
              <a:ext cx="78581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1643042" y="2071678"/>
              <a:ext cx="78581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/>
          <p:cNvGrpSpPr/>
          <p:nvPr/>
        </p:nvGrpSpPr>
        <p:grpSpPr>
          <a:xfrm>
            <a:off x="6715139" y="1395398"/>
            <a:ext cx="1785951" cy="4033865"/>
            <a:chOff x="3500430" y="1395398"/>
            <a:chExt cx="1785951" cy="4033865"/>
          </a:xfrm>
        </p:grpSpPr>
        <p:grpSp>
          <p:nvGrpSpPr>
            <p:cNvPr id="115" name="Groupe 62"/>
            <p:cNvGrpSpPr/>
            <p:nvPr/>
          </p:nvGrpSpPr>
          <p:grpSpPr>
            <a:xfrm>
              <a:off x="3500429" y="1395398"/>
              <a:ext cx="1785951" cy="1143008"/>
              <a:chOff x="4071934" y="1398574"/>
              <a:chExt cx="3135334" cy="1143008"/>
            </a:xfrm>
          </p:grpSpPr>
          <p:sp>
            <p:nvSpPr>
              <p:cNvPr id="125" name="Arc 124"/>
              <p:cNvSpPr/>
              <p:nvPr/>
            </p:nvSpPr>
            <p:spPr>
              <a:xfrm rot="10800000">
                <a:off x="5066064" y="1398574"/>
                <a:ext cx="1147074" cy="1143008"/>
              </a:xfrm>
              <a:prstGeom prst="arc">
                <a:avLst>
                  <a:gd name="adj1" fmla="val 11261625"/>
                  <a:gd name="adj2" fmla="val 21182635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Arc 125"/>
              <p:cNvSpPr/>
              <p:nvPr/>
            </p:nvSpPr>
            <p:spPr>
              <a:xfrm>
                <a:off x="4085528" y="1680649"/>
                <a:ext cx="978829" cy="770021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Arc 126"/>
              <p:cNvSpPr/>
              <p:nvPr/>
            </p:nvSpPr>
            <p:spPr>
              <a:xfrm rot="16200000">
                <a:off x="6317542" y="1576245"/>
                <a:ext cx="770021" cy="978829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8" name="Connecteur droit 127"/>
              <p:cNvCxnSpPr>
                <a:stCxn id="126" idx="0"/>
              </p:cNvCxnSpPr>
              <p:nvPr/>
            </p:nvCxnSpPr>
            <p:spPr>
              <a:xfrm rot="10800000">
                <a:off x="4071934" y="1680649"/>
                <a:ext cx="503011" cy="13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>
                <a:stCxn id="127" idx="2"/>
              </p:cNvCxnSpPr>
              <p:nvPr/>
            </p:nvCxnSpPr>
            <p:spPr>
              <a:xfrm>
                <a:off x="6702552" y="1680649"/>
                <a:ext cx="504716" cy="13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e 77"/>
            <p:cNvGrpSpPr/>
            <p:nvPr/>
          </p:nvGrpSpPr>
          <p:grpSpPr>
            <a:xfrm rot="10800000">
              <a:off x="3500431" y="4845059"/>
              <a:ext cx="1785951" cy="584204"/>
              <a:chOff x="4071934" y="1398574"/>
              <a:chExt cx="3135334" cy="1143008"/>
            </a:xfrm>
          </p:grpSpPr>
          <p:sp>
            <p:nvSpPr>
              <p:cNvPr id="120" name="Arc 119"/>
              <p:cNvSpPr/>
              <p:nvPr/>
            </p:nvSpPr>
            <p:spPr>
              <a:xfrm rot="10800000">
                <a:off x="5066064" y="1398574"/>
                <a:ext cx="1147074" cy="1143008"/>
              </a:xfrm>
              <a:prstGeom prst="arc">
                <a:avLst>
                  <a:gd name="adj1" fmla="val 11261625"/>
                  <a:gd name="adj2" fmla="val 21182635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Arc 120"/>
              <p:cNvSpPr/>
              <p:nvPr/>
            </p:nvSpPr>
            <p:spPr>
              <a:xfrm>
                <a:off x="4085528" y="1680649"/>
                <a:ext cx="978829" cy="770021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Arc 121"/>
              <p:cNvSpPr/>
              <p:nvPr/>
            </p:nvSpPr>
            <p:spPr>
              <a:xfrm rot="16200000">
                <a:off x="6317542" y="1576245"/>
                <a:ext cx="770021" cy="978829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3" name="Connecteur droit 122"/>
              <p:cNvCxnSpPr>
                <a:stCxn id="121" idx="0"/>
              </p:cNvCxnSpPr>
              <p:nvPr/>
            </p:nvCxnSpPr>
            <p:spPr>
              <a:xfrm rot="10800000">
                <a:off x="4071934" y="1680649"/>
                <a:ext cx="503011" cy="13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>
                <a:stCxn id="122" idx="2"/>
              </p:cNvCxnSpPr>
              <p:nvPr/>
            </p:nvCxnSpPr>
            <p:spPr>
              <a:xfrm>
                <a:off x="6702552" y="1680649"/>
                <a:ext cx="504716" cy="133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cteur droit 116"/>
            <p:cNvCxnSpPr/>
            <p:nvPr/>
          </p:nvCxnSpPr>
          <p:spPr>
            <a:xfrm rot="16200000" flipH="1">
              <a:off x="4392455" y="4751555"/>
              <a:ext cx="9358" cy="6503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flipV="1">
              <a:off x="4117972" y="2224080"/>
              <a:ext cx="571504" cy="111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 flipH="1" flipV="1">
              <a:off x="4392917" y="1673056"/>
              <a:ext cx="1" cy="6543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0" name="Connecteur droit avec flèche 129"/>
          <p:cNvCxnSpPr/>
          <p:nvPr/>
        </p:nvCxnSpPr>
        <p:spPr>
          <a:xfrm rot="5400000">
            <a:off x="4545435" y="3679033"/>
            <a:ext cx="207170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 rot="5400000">
            <a:off x="6188879" y="3642520"/>
            <a:ext cx="285752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5652724" y="3571876"/>
            <a:ext cx="401072" cy="369332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λ</a:t>
            </a:r>
            <a:r>
              <a:rPr lang="fr-FR" b="1" baseline="-25000" dirty="0" smtClean="0">
                <a:solidFill>
                  <a:prstClr val="black"/>
                </a:solidFill>
              </a:rPr>
              <a:t>0</a:t>
            </a:r>
            <a:endParaRPr lang="fr-FR" b="1" dirty="0"/>
          </a:p>
        </p:txBody>
      </p:sp>
      <p:sp>
        <p:nvSpPr>
          <p:cNvPr id="133" name="Rectangle 132"/>
          <p:cNvSpPr/>
          <p:nvPr/>
        </p:nvSpPr>
        <p:spPr>
          <a:xfrm>
            <a:off x="7715271" y="3500438"/>
            <a:ext cx="766557" cy="369332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l-GR" b="1" dirty="0" smtClean="0">
                <a:solidFill>
                  <a:prstClr val="black"/>
                </a:solidFill>
              </a:rPr>
              <a:t>λ</a:t>
            </a:r>
            <a:r>
              <a:rPr lang="fr-FR" b="1" baseline="-25000" dirty="0" smtClean="0">
                <a:solidFill>
                  <a:prstClr val="black"/>
                </a:solidFill>
              </a:rPr>
              <a:t>1</a:t>
            </a:r>
            <a:r>
              <a:rPr lang="fr-FR" b="1" dirty="0" smtClean="0">
                <a:solidFill>
                  <a:prstClr val="black"/>
                </a:solidFill>
              </a:rPr>
              <a:t> &lt;</a:t>
            </a:r>
            <a:r>
              <a:rPr lang="el-GR" b="1" dirty="0" smtClean="0"/>
              <a:t>λ</a:t>
            </a:r>
            <a:r>
              <a:rPr lang="fr-FR" b="1" baseline="-25000" dirty="0" smtClean="0"/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072462" y="1928802"/>
            <a:ext cx="1013419" cy="369332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l-GR" b="1" dirty="0" smtClean="0">
                <a:solidFill>
                  <a:prstClr val="black"/>
                </a:solidFill>
              </a:rPr>
              <a:t>Δλ</a:t>
            </a:r>
            <a:r>
              <a:rPr lang="fr-FR" b="1" baseline="-25000" dirty="0" smtClean="0">
                <a:solidFill>
                  <a:prstClr val="black"/>
                </a:solidFill>
              </a:rPr>
              <a:t>1</a:t>
            </a:r>
            <a:r>
              <a:rPr lang="fr-FR" b="1" dirty="0" smtClean="0">
                <a:solidFill>
                  <a:prstClr val="black"/>
                </a:solidFill>
              </a:rPr>
              <a:t>&gt;</a:t>
            </a:r>
            <a:r>
              <a:rPr lang="el-GR" b="1" dirty="0" smtClean="0">
                <a:solidFill>
                  <a:prstClr val="black"/>
                </a:solidFill>
              </a:rPr>
              <a:t>Δλ</a:t>
            </a:r>
            <a:r>
              <a:rPr lang="fr-FR" b="1" baseline="-25000" dirty="0" smtClean="0">
                <a:solidFill>
                  <a:prstClr val="black"/>
                </a:solidFill>
              </a:rPr>
              <a:t>0</a:t>
            </a:r>
            <a:endParaRPr lang="fr-FR" b="1" dirty="0" smtClean="0">
              <a:solidFill>
                <a:prstClr val="black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295666" y="2143116"/>
            <a:ext cx="551754" cy="369332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lvl="0"/>
            <a:r>
              <a:rPr lang="el-GR" b="1" dirty="0" smtClean="0">
                <a:solidFill>
                  <a:prstClr val="black"/>
                </a:solidFill>
              </a:rPr>
              <a:t>Δλ</a:t>
            </a:r>
            <a:r>
              <a:rPr lang="fr-FR" b="1" baseline="-25000" dirty="0" smtClean="0">
                <a:solidFill>
                  <a:prstClr val="black"/>
                </a:solidFill>
              </a:rPr>
              <a:t>0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136" name="Connecteur droit avec flèche 135"/>
          <p:cNvCxnSpPr/>
          <p:nvPr/>
        </p:nvCxnSpPr>
        <p:spPr>
          <a:xfrm rot="5400000">
            <a:off x="5939270" y="2356636"/>
            <a:ext cx="571504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 rot="5400000">
            <a:off x="7930379" y="2129622"/>
            <a:ext cx="285752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6"/>
          <p:cNvGrpSpPr>
            <a:grpSpLocks/>
          </p:cNvGrpSpPr>
          <p:nvPr/>
        </p:nvGrpSpPr>
        <p:grpSpPr bwMode="auto">
          <a:xfrm>
            <a:off x="369858" y="1006452"/>
            <a:ext cx="2701944" cy="779474"/>
            <a:chOff x="204" y="1344"/>
            <a:chExt cx="1270" cy="544"/>
          </a:xfrm>
          <a:solidFill>
            <a:srgbClr val="FFC000"/>
          </a:solidFill>
        </p:grpSpPr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204" y="1344"/>
              <a:ext cx="1270" cy="544"/>
            </a:xfrm>
            <a:prstGeom prst="rect">
              <a:avLst/>
            </a:prstGeom>
            <a:grp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367" y="1461"/>
              <a:ext cx="659" cy="357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200" b="1" dirty="0">
                  <a:latin typeface="굴림" pitchFamily="50" charset="-127"/>
                  <a:ea typeface="굴림" pitchFamily="50" charset="-127"/>
                </a:rPr>
                <a:t>SiO</a:t>
              </a:r>
              <a:r>
                <a:rPr kumimoji="1" lang="en-US" altLang="ko-KR" sz="1200" b="1" baseline="-25000" dirty="0">
                  <a:latin typeface="굴림" pitchFamily="50" charset="-127"/>
                  <a:ea typeface="굴림" pitchFamily="50" charset="-127"/>
                </a:rPr>
                <a:t>2</a:t>
              </a:r>
              <a:r>
                <a:rPr kumimoji="1" lang="en-US" altLang="ko-KR" sz="1200" b="1" dirty="0">
                  <a:latin typeface="굴림" pitchFamily="50" charset="-127"/>
                  <a:ea typeface="굴림" pitchFamily="50" charset="-127"/>
                </a:rPr>
                <a:t>  (200 nm)</a:t>
              </a: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636998" y="1436259"/>
            <a:ext cx="2083525" cy="828000"/>
            <a:chOff x="636998" y="1101274"/>
            <a:chExt cx="2083525" cy="833440"/>
          </a:xfrm>
        </p:grpSpPr>
        <p:grpSp>
          <p:nvGrpSpPr>
            <p:cNvPr id="72" name="Groupe 71"/>
            <p:cNvGrpSpPr/>
            <p:nvPr/>
          </p:nvGrpSpPr>
          <p:grpSpPr>
            <a:xfrm rot="18914647">
              <a:off x="636998" y="1101274"/>
              <a:ext cx="833438" cy="833438"/>
              <a:chOff x="3929058" y="857232"/>
              <a:chExt cx="833438" cy="833438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3929058" y="8572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4081458" y="10096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4233858" y="11620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4386258" y="13144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4538658" y="14668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>
                <a:off x="4691058" y="16192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3" name="Groupe 72"/>
            <p:cNvGrpSpPr/>
            <p:nvPr/>
          </p:nvGrpSpPr>
          <p:grpSpPr>
            <a:xfrm rot="18914647">
              <a:off x="1887085" y="1101276"/>
              <a:ext cx="833438" cy="833438"/>
              <a:chOff x="3929058" y="857232"/>
              <a:chExt cx="833438" cy="833438"/>
            </a:xfrm>
          </p:grpSpPr>
          <p:sp>
            <p:nvSpPr>
              <p:cNvPr id="74" name="Ellipse 73"/>
              <p:cNvSpPr/>
              <p:nvPr/>
            </p:nvSpPr>
            <p:spPr>
              <a:xfrm>
                <a:off x="3929058" y="8572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4081458" y="10096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4233858" y="11620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4386258" y="13144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Ellipse 77"/>
              <p:cNvSpPr/>
              <p:nvPr/>
            </p:nvSpPr>
            <p:spPr>
              <a:xfrm>
                <a:off x="4538658" y="14668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4691058" y="161923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1" name="Groupe 80"/>
          <p:cNvGrpSpPr/>
          <p:nvPr/>
        </p:nvGrpSpPr>
        <p:grpSpPr>
          <a:xfrm>
            <a:off x="642910" y="1716099"/>
            <a:ext cx="2083525" cy="833440"/>
            <a:chOff x="636998" y="1101274"/>
            <a:chExt cx="2083525" cy="833440"/>
          </a:xfrm>
          <a:noFill/>
        </p:grpSpPr>
        <p:grpSp>
          <p:nvGrpSpPr>
            <p:cNvPr id="82" name="Groupe 71"/>
            <p:cNvGrpSpPr/>
            <p:nvPr/>
          </p:nvGrpSpPr>
          <p:grpSpPr>
            <a:xfrm rot="18914647">
              <a:off x="636998" y="1101272"/>
              <a:ext cx="833438" cy="833438"/>
              <a:chOff x="3929058" y="857232"/>
              <a:chExt cx="833438" cy="833438"/>
            </a:xfrm>
            <a:grpFill/>
          </p:grpSpPr>
          <p:sp>
            <p:nvSpPr>
              <p:cNvPr id="90" name="Ellipse 89"/>
              <p:cNvSpPr/>
              <p:nvPr/>
            </p:nvSpPr>
            <p:spPr>
              <a:xfrm>
                <a:off x="3929058" y="8572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4081458" y="10096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Ellipse 91"/>
              <p:cNvSpPr/>
              <p:nvPr/>
            </p:nvSpPr>
            <p:spPr>
              <a:xfrm>
                <a:off x="4233858" y="11620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4386258" y="13144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4538658" y="14668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4691058" y="16192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" name="Groupe 72"/>
            <p:cNvGrpSpPr/>
            <p:nvPr/>
          </p:nvGrpSpPr>
          <p:grpSpPr>
            <a:xfrm rot="18914647">
              <a:off x="1887085" y="1101274"/>
              <a:ext cx="833438" cy="833438"/>
              <a:chOff x="3929058" y="857232"/>
              <a:chExt cx="833438" cy="833438"/>
            </a:xfrm>
            <a:grpFill/>
          </p:grpSpPr>
          <p:sp>
            <p:nvSpPr>
              <p:cNvPr id="84" name="Ellipse 83"/>
              <p:cNvSpPr/>
              <p:nvPr/>
            </p:nvSpPr>
            <p:spPr>
              <a:xfrm>
                <a:off x="3929058" y="8572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4081458" y="10096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4233858" y="11620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4386258" y="13144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4538658" y="14668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4691058" y="1619232"/>
                <a:ext cx="71438" cy="7143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44" name="Groupe 143"/>
          <p:cNvGrpSpPr/>
          <p:nvPr/>
        </p:nvGrpSpPr>
        <p:grpSpPr>
          <a:xfrm>
            <a:off x="785786" y="1477969"/>
            <a:ext cx="1858976" cy="285752"/>
            <a:chOff x="3643306" y="1071546"/>
            <a:chExt cx="1858976" cy="285752"/>
          </a:xfrm>
        </p:grpSpPr>
        <p:cxnSp>
          <p:nvCxnSpPr>
            <p:cNvPr id="97" name="Connecteur droit avec flèche 96"/>
            <p:cNvCxnSpPr/>
            <p:nvPr/>
          </p:nvCxnSpPr>
          <p:spPr>
            <a:xfrm rot="5400000" flipH="1" flipV="1">
              <a:off x="3501224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avec flèche 137"/>
            <p:cNvCxnSpPr/>
            <p:nvPr/>
          </p:nvCxnSpPr>
          <p:spPr>
            <a:xfrm rot="5400000" flipH="1" flipV="1">
              <a:off x="3786976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avec flèche 138"/>
            <p:cNvCxnSpPr/>
            <p:nvPr/>
          </p:nvCxnSpPr>
          <p:spPr>
            <a:xfrm rot="5400000" flipH="1" flipV="1">
              <a:off x="4072728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avec flèche 139"/>
            <p:cNvCxnSpPr/>
            <p:nvPr/>
          </p:nvCxnSpPr>
          <p:spPr>
            <a:xfrm rot="5400000" flipH="1" flipV="1">
              <a:off x="5001422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avec flèche 140"/>
            <p:cNvCxnSpPr/>
            <p:nvPr/>
          </p:nvCxnSpPr>
          <p:spPr>
            <a:xfrm rot="5400000" flipH="1" flipV="1">
              <a:off x="4644232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41"/>
            <p:cNvCxnSpPr/>
            <p:nvPr/>
          </p:nvCxnSpPr>
          <p:spPr>
            <a:xfrm rot="5400000" flipH="1" flipV="1">
              <a:off x="5358612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avec flèche 142"/>
            <p:cNvCxnSpPr/>
            <p:nvPr/>
          </p:nvCxnSpPr>
          <p:spPr>
            <a:xfrm rot="5400000" flipH="1" flipV="1">
              <a:off x="4358480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e 144"/>
          <p:cNvGrpSpPr/>
          <p:nvPr/>
        </p:nvGrpSpPr>
        <p:grpSpPr>
          <a:xfrm rot="10800000">
            <a:off x="785786" y="2192349"/>
            <a:ext cx="1858976" cy="285752"/>
            <a:chOff x="3643306" y="1071546"/>
            <a:chExt cx="1858976" cy="285752"/>
          </a:xfrm>
        </p:grpSpPr>
        <p:cxnSp>
          <p:nvCxnSpPr>
            <p:cNvPr id="146" name="Connecteur droit avec flèche 145"/>
            <p:cNvCxnSpPr/>
            <p:nvPr/>
          </p:nvCxnSpPr>
          <p:spPr>
            <a:xfrm rot="5400000" flipH="1" flipV="1">
              <a:off x="3501224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/>
            <p:cNvCxnSpPr/>
            <p:nvPr/>
          </p:nvCxnSpPr>
          <p:spPr>
            <a:xfrm rot="5400000" flipH="1" flipV="1">
              <a:off x="3786976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avec flèche 147"/>
            <p:cNvCxnSpPr/>
            <p:nvPr/>
          </p:nvCxnSpPr>
          <p:spPr>
            <a:xfrm rot="5400000" flipH="1" flipV="1">
              <a:off x="4072728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/>
            <p:cNvCxnSpPr/>
            <p:nvPr/>
          </p:nvCxnSpPr>
          <p:spPr>
            <a:xfrm rot="5400000" flipH="1" flipV="1">
              <a:off x="5001422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avec flèche 149"/>
            <p:cNvCxnSpPr/>
            <p:nvPr/>
          </p:nvCxnSpPr>
          <p:spPr>
            <a:xfrm rot="5400000" flipH="1" flipV="1">
              <a:off x="4644232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avec flèche 150"/>
            <p:cNvCxnSpPr/>
            <p:nvPr/>
          </p:nvCxnSpPr>
          <p:spPr>
            <a:xfrm rot="5400000" flipH="1" flipV="1">
              <a:off x="5358612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avec flèche 151"/>
            <p:cNvCxnSpPr/>
            <p:nvPr/>
          </p:nvCxnSpPr>
          <p:spPr>
            <a:xfrm rot="5400000" flipH="1" flipV="1">
              <a:off x="4358480" y="121362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ZoneTexte 153"/>
          <p:cNvSpPr txBox="1"/>
          <p:nvPr/>
        </p:nvSpPr>
        <p:spPr>
          <a:xfrm>
            <a:off x="3143240" y="1722426"/>
            <a:ext cx="1172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Atomes de Ga</a:t>
            </a:r>
            <a:endParaRPr lang="fr-FR" sz="1200" b="1" dirty="0"/>
          </a:p>
        </p:txBody>
      </p:sp>
      <p:sp>
        <p:nvSpPr>
          <p:cNvPr id="155" name="ZoneTexte 154"/>
          <p:cNvSpPr txBox="1"/>
          <p:nvPr/>
        </p:nvSpPr>
        <p:spPr>
          <a:xfrm>
            <a:off x="3143240" y="2000240"/>
            <a:ext cx="117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lacunes de Ga</a:t>
            </a:r>
            <a:endParaRPr lang="fr-FR" sz="1200" b="1" dirty="0"/>
          </a:p>
        </p:txBody>
      </p:sp>
      <p:sp>
        <p:nvSpPr>
          <p:cNvPr id="156" name="Flèche gauche 155"/>
          <p:cNvSpPr/>
          <p:nvPr/>
        </p:nvSpPr>
        <p:spPr>
          <a:xfrm>
            <a:off x="2928926" y="1785926"/>
            <a:ext cx="214314" cy="14287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Flèche gauche 156"/>
          <p:cNvSpPr/>
          <p:nvPr/>
        </p:nvSpPr>
        <p:spPr>
          <a:xfrm>
            <a:off x="2928926" y="2071678"/>
            <a:ext cx="214314" cy="14287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ZoneTexte 157"/>
          <p:cNvSpPr txBox="1"/>
          <p:nvPr/>
        </p:nvSpPr>
        <p:spPr>
          <a:xfrm>
            <a:off x="4857752" y="1000108"/>
            <a:ext cx="137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BQ avant </a:t>
            </a:r>
          </a:p>
          <a:p>
            <a:pPr algn="ctr"/>
            <a:r>
              <a:rPr lang="fr-FR" sz="1400" b="1" dirty="0" err="1" smtClean="0"/>
              <a:t>interdiffusion</a:t>
            </a:r>
            <a:endParaRPr lang="fr-FR" sz="1400" b="1" dirty="0"/>
          </a:p>
        </p:txBody>
      </p:sp>
      <p:sp>
        <p:nvSpPr>
          <p:cNvPr id="159" name="ZoneTexte 158"/>
          <p:cNvSpPr txBox="1"/>
          <p:nvPr/>
        </p:nvSpPr>
        <p:spPr>
          <a:xfrm>
            <a:off x="6858016" y="923908"/>
            <a:ext cx="137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BQ après </a:t>
            </a:r>
          </a:p>
          <a:p>
            <a:pPr algn="ctr"/>
            <a:r>
              <a:rPr lang="fr-FR" sz="1400" b="1" dirty="0" err="1" smtClean="0"/>
              <a:t>interdiffusion</a:t>
            </a:r>
            <a:endParaRPr lang="fr-FR" sz="1400" b="1" dirty="0"/>
          </a:p>
        </p:txBody>
      </p:sp>
      <p:sp>
        <p:nvSpPr>
          <p:cNvPr id="153" name="Organigramme : Bande perforée 152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</a:t>
            </a:r>
          </a:p>
          <a:p>
            <a:pPr algn="ctr"/>
            <a:endParaRPr lang="fr-FR" dirty="0"/>
          </a:p>
        </p:txBody>
      </p:sp>
      <p:sp>
        <p:nvSpPr>
          <p:cNvPr id="160" name="Rectangle 159"/>
          <p:cNvSpPr/>
          <p:nvPr/>
        </p:nvSpPr>
        <p:spPr>
          <a:xfrm>
            <a:off x="2018161" y="2428590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/>
              <a:t>Ga</a:t>
            </a:r>
            <a:endParaRPr lang="fr-FR" sz="1200" b="1" dirty="0"/>
          </a:p>
        </p:txBody>
      </p:sp>
      <p:sp>
        <p:nvSpPr>
          <p:cNvPr id="161" name="Rectangle 160"/>
          <p:cNvSpPr/>
          <p:nvPr/>
        </p:nvSpPr>
        <p:spPr>
          <a:xfrm>
            <a:off x="2643174" y="2571744"/>
            <a:ext cx="343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/>
              <a:t>In</a:t>
            </a:r>
            <a:endParaRPr lang="fr-FR" sz="1200" b="1" dirty="0"/>
          </a:p>
        </p:txBody>
      </p:sp>
      <p:sp>
        <p:nvSpPr>
          <p:cNvPr id="164" name="Corde 163"/>
          <p:cNvSpPr/>
          <p:nvPr/>
        </p:nvSpPr>
        <p:spPr>
          <a:xfrm rot="5400000">
            <a:off x="488047" y="2940921"/>
            <a:ext cx="596431" cy="572457"/>
          </a:xfrm>
          <a:prstGeom prst="chord">
            <a:avLst>
              <a:gd name="adj1" fmla="val 5448324"/>
              <a:gd name="adj2" fmla="val 16200000"/>
            </a:avLst>
          </a:prstGeom>
          <a:gradFill flip="none" rotWithShape="1">
            <a:gsLst>
              <a:gs pos="92000">
                <a:srgbClr val="FF0000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Corde 165"/>
          <p:cNvSpPr/>
          <p:nvPr/>
        </p:nvSpPr>
        <p:spPr>
          <a:xfrm rot="5400000">
            <a:off x="1273865" y="2940921"/>
            <a:ext cx="596431" cy="572457"/>
          </a:xfrm>
          <a:prstGeom prst="chord">
            <a:avLst>
              <a:gd name="adj1" fmla="val 5448324"/>
              <a:gd name="adj2" fmla="val 16200000"/>
            </a:avLst>
          </a:prstGeom>
          <a:gradFill flip="none" rotWithShape="1">
            <a:gsLst>
              <a:gs pos="92000">
                <a:srgbClr val="FF0000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Corde 166"/>
          <p:cNvSpPr/>
          <p:nvPr/>
        </p:nvSpPr>
        <p:spPr>
          <a:xfrm rot="5400000">
            <a:off x="2202559" y="2940921"/>
            <a:ext cx="596431" cy="572457"/>
          </a:xfrm>
          <a:prstGeom prst="chord">
            <a:avLst>
              <a:gd name="adj1" fmla="val 5448324"/>
              <a:gd name="adj2" fmla="val 16200000"/>
            </a:avLst>
          </a:prstGeom>
          <a:gradFill flip="none" rotWithShape="1">
            <a:gsLst>
              <a:gs pos="92000">
                <a:srgbClr val="FF0000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354713" y="3160285"/>
            <a:ext cx="2716121" cy="9284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9" name="Corde 168"/>
          <p:cNvSpPr/>
          <p:nvPr/>
        </p:nvSpPr>
        <p:spPr>
          <a:xfrm rot="5626987">
            <a:off x="437417" y="2820821"/>
            <a:ext cx="696574" cy="669716"/>
          </a:xfrm>
          <a:prstGeom prst="chord">
            <a:avLst>
              <a:gd name="adj1" fmla="val 4828206"/>
              <a:gd name="adj2" fmla="val 16200000"/>
            </a:avLst>
          </a:prstGeom>
          <a:gradFill flip="none" rotWithShape="1">
            <a:gsLst>
              <a:gs pos="2000">
                <a:srgbClr val="C0000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Corde 169"/>
          <p:cNvSpPr/>
          <p:nvPr/>
        </p:nvSpPr>
        <p:spPr>
          <a:xfrm rot="5626987">
            <a:off x="1223233" y="2820823"/>
            <a:ext cx="696574" cy="669716"/>
          </a:xfrm>
          <a:prstGeom prst="chord">
            <a:avLst>
              <a:gd name="adj1" fmla="val 4828206"/>
              <a:gd name="adj2" fmla="val 16200000"/>
            </a:avLst>
          </a:prstGeom>
          <a:gradFill flip="none" rotWithShape="1">
            <a:gsLst>
              <a:gs pos="2000">
                <a:srgbClr val="C0000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Corde 170"/>
          <p:cNvSpPr/>
          <p:nvPr/>
        </p:nvSpPr>
        <p:spPr>
          <a:xfrm rot="5626987">
            <a:off x="2151928" y="2820822"/>
            <a:ext cx="696574" cy="669716"/>
          </a:xfrm>
          <a:prstGeom prst="chord">
            <a:avLst>
              <a:gd name="adj1" fmla="val 4828206"/>
              <a:gd name="adj2" fmla="val 16200000"/>
            </a:avLst>
          </a:prstGeom>
          <a:gradFill flip="none" rotWithShape="1">
            <a:gsLst>
              <a:gs pos="2000">
                <a:srgbClr val="C0000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1250395" y="2654011"/>
            <a:ext cx="1574188" cy="384773"/>
            <a:chOff x="1566271" y="2412985"/>
            <a:chExt cx="2362105" cy="807923"/>
          </a:xfrm>
        </p:grpSpPr>
        <p:sp>
          <p:nvSpPr>
            <p:cNvPr id="33" name="Flèche vers le haut 32"/>
            <p:cNvSpPr/>
            <p:nvPr/>
          </p:nvSpPr>
          <p:spPr>
            <a:xfrm rot="19654607">
              <a:off x="1566271" y="2412985"/>
              <a:ext cx="295917" cy="799729"/>
            </a:xfrm>
            <a:prstGeom prst="upArrow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lèche vers le haut 33"/>
            <p:cNvSpPr/>
            <p:nvPr/>
          </p:nvSpPr>
          <p:spPr>
            <a:xfrm rot="9401491">
              <a:off x="3087321" y="2587583"/>
              <a:ext cx="259503" cy="600572"/>
            </a:xfrm>
            <a:prstGeom prst="upArrow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 vers le haut 36"/>
            <p:cNvSpPr/>
            <p:nvPr/>
          </p:nvSpPr>
          <p:spPr>
            <a:xfrm rot="12927456">
              <a:off x="2374226" y="2576631"/>
              <a:ext cx="236813" cy="644277"/>
            </a:xfrm>
            <a:prstGeom prst="upArrow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Flèche vers le haut 37"/>
            <p:cNvSpPr/>
            <p:nvPr/>
          </p:nvSpPr>
          <p:spPr>
            <a:xfrm rot="2040310">
              <a:off x="3719611" y="2737153"/>
              <a:ext cx="208765" cy="406816"/>
            </a:xfrm>
            <a:prstGeom prst="upArrow">
              <a:avLst/>
            </a:prstGeom>
            <a:solidFill>
              <a:srgbClr val="CC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1766732" y="3078750"/>
            <a:ext cx="8460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200" b="1" dirty="0" err="1">
                <a:solidFill>
                  <a:schemeClr val="bg1"/>
                </a:solidFill>
              </a:rPr>
              <a:t>InAs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13" grpId="0" animBg="1"/>
      <p:bldP spid="132" grpId="0"/>
      <p:bldP spid="133" grpId="0"/>
      <p:bldP spid="134" grpId="0"/>
      <p:bldP spid="135" grpId="0"/>
      <p:bldP spid="154" grpId="0"/>
      <p:bldP spid="155" grpId="0"/>
      <p:bldP spid="156" grpId="0" animBg="1"/>
      <p:bldP spid="157" grpId="0" animBg="1"/>
      <p:bldP spid="158" grpId="0"/>
      <p:bldP spid="159" grpId="0"/>
      <p:bldP spid="160" grpId="0"/>
      <p:bldP spid="160" grpId="1"/>
      <p:bldP spid="161" grpId="0"/>
      <p:bldP spid="161" grpId="1"/>
      <p:bldP spid="169" grpId="0" animBg="1"/>
      <p:bldP spid="170" grpId="0" animBg="1"/>
      <p:bldP spid="1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357298"/>
            <a:ext cx="3407211" cy="19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00166" y="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Effet  du  recuit  thermique  sur une structure à un plan de BQs</a:t>
            </a: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5786446" y="1142984"/>
          <a:ext cx="2815848" cy="2357454"/>
        </p:xfrm>
        <a:graphic>
          <a:graphicData uri="http://schemas.openxmlformats.org/presentationml/2006/ole">
            <p:oleObj spid="_x0000_s115715" name="Graph" r:id="rId4" imgW="3681984" imgH="3082138" progId="Origin50.Graph">
              <p:embed/>
            </p:oleObj>
          </a:graphicData>
        </a:graphic>
      </p:graphicFrame>
      <p:sp>
        <p:nvSpPr>
          <p:cNvPr id="12" name="Rectangle 16" descr="Diagonales larges vers le bas"/>
          <p:cNvSpPr>
            <a:spLocks noChangeArrowheads="1"/>
          </p:cNvSpPr>
          <p:nvPr/>
        </p:nvSpPr>
        <p:spPr bwMode="auto">
          <a:xfrm>
            <a:off x="428596" y="2600314"/>
            <a:ext cx="2286000" cy="4572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Substrat GaAs (001)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 descr="Diagonales larges vers le haut"/>
          <p:cNvSpPr>
            <a:spLocks noChangeArrowheads="1"/>
          </p:cNvSpPr>
          <p:nvPr/>
        </p:nvSpPr>
        <p:spPr bwMode="auto">
          <a:xfrm>
            <a:off x="428596" y="2200264"/>
            <a:ext cx="2286000" cy="40005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Couche tampon GaAs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(500 nm)</a:t>
            </a:r>
          </a:p>
        </p:txBody>
      </p:sp>
      <p:sp>
        <p:nvSpPr>
          <p:cNvPr id="14" name="Rectangle 14" descr="Diagonales larges vers le haut"/>
          <p:cNvSpPr>
            <a:spLocks noChangeArrowheads="1"/>
          </p:cNvSpPr>
          <p:nvPr/>
        </p:nvSpPr>
        <p:spPr bwMode="auto">
          <a:xfrm>
            <a:off x="428596" y="1857364"/>
            <a:ext cx="2286000" cy="3429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Couche Cap GaAs (50 nm)</a:t>
            </a: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542896" y="2087869"/>
            <a:ext cx="2057400" cy="114300"/>
            <a:chOff x="4477" y="6637"/>
            <a:chExt cx="3240" cy="180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483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519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555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591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627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663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699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735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4" name="AutoShape 5"/>
            <p:cNvSpPr>
              <a:spLocks noChangeArrowheads="1"/>
            </p:cNvSpPr>
            <p:nvPr/>
          </p:nvSpPr>
          <p:spPr bwMode="auto">
            <a:xfrm>
              <a:off x="4477" y="6637"/>
              <a:ext cx="360" cy="18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500298" y="3357562"/>
            <a:ext cx="3657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Densité surfacique : 5.10</a:t>
            </a:r>
            <a:r>
              <a:rPr lang="fr-FR" sz="1200" b="1" i="1" baseline="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cm</a:t>
            </a:r>
            <a:r>
              <a:rPr lang="fr-FR" sz="1200" b="1" i="1" baseline="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57818" y="3357562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Low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Présence de plusieurs états excités</a:t>
            </a:r>
            <a:endParaRPr lang="fr-FR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8596" y="3429000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latin typeface="Arial" pitchFamily="34" charset="0"/>
                <a:cs typeface="Arial" pitchFamily="34" charset="0"/>
              </a:rPr>
              <a:t>Structure schématique</a:t>
            </a:r>
            <a:endParaRPr lang="fr-FR" sz="12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785786" y="4929198"/>
          <a:ext cx="5849620" cy="137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9450"/>
                <a:gridCol w="1950085"/>
                <a:gridCol w="19500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Structure</a:t>
                      </a:r>
                      <a:endParaRPr lang="fr-F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/>
                        <a:t>Température de recuit</a:t>
                      </a:r>
                      <a:endParaRPr lang="fr-FR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Durée du recuit</a:t>
                      </a:r>
                      <a:endParaRPr lang="fr-F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Référence1 </a:t>
                      </a:r>
                      <a:endParaRPr lang="fr-F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Non recuit</a:t>
                      </a:r>
                      <a:endParaRPr lang="fr-FR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C00000"/>
                          </a:solidFill>
                        </a:rPr>
                        <a:t>Non recuit</a:t>
                      </a:r>
                      <a:endParaRPr lang="fr-FR" sz="12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1R650</a:t>
                      </a:r>
                      <a:endParaRPr lang="fr-F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C00000"/>
                          </a:solidFill>
                        </a:rPr>
                        <a:t> 650°C</a:t>
                      </a:r>
                      <a:endParaRPr lang="fr-FR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30 s</a:t>
                      </a:r>
                      <a:endParaRPr lang="fr-FR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1R750</a:t>
                      </a:r>
                      <a:endParaRPr lang="fr-F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750°C</a:t>
                      </a:r>
                      <a:endParaRPr lang="fr-FR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30 s</a:t>
                      </a:r>
                      <a:endParaRPr lang="fr-FR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/>
                        <a:t>1R850</a:t>
                      </a:r>
                      <a:endParaRPr lang="fr-FR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850°C</a:t>
                      </a:r>
                      <a:endParaRPr lang="fr-FR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30 s</a:t>
                      </a:r>
                      <a:endParaRPr lang="fr-FR" sz="12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57158" y="4357694"/>
            <a:ext cx="5715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fr-FR" sz="12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Conditions de recuit des structures à 1 plan de boîtes quantiques</a:t>
            </a:r>
            <a:endParaRPr lang="fr-FR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rganigramme : Bande perforée 29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7A97-7794-4260-BFAA-96B66F50400C}" type="slidenum">
              <a:rPr lang="fr-FR"/>
              <a:pPr/>
              <a:t>24</a:t>
            </a:fld>
            <a:endParaRPr lang="fr-FR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285852" y="-35858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Propriétés de PL des  boîtes quantiques 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InAs</a:t>
            </a:r>
            <a:r>
              <a:rPr lang="fr-FR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/</a:t>
            </a:r>
            <a:r>
              <a:rPr lang="fr-FR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GaAs</a:t>
            </a:r>
            <a:r>
              <a:rPr lang="fr-FR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en fonction de la température du recuit</a:t>
            </a:r>
            <a:endParaRPr lang="fr-FR" b="1" baseline="300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099" name="Text Box 115"/>
          <p:cNvSpPr txBox="1">
            <a:spLocks noChangeArrowheads="1"/>
          </p:cNvSpPr>
          <p:nvPr/>
        </p:nvSpPr>
        <p:spPr bwMode="auto">
          <a:xfrm>
            <a:off x="3428992" y="3429000"/>
            <a:ext cx="55007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 b="1" dirty="0" smtClean="0">
                <a:cs typeface="Times New Roman" pitchFamily="18" charset="0"/>
              </a:rPr>
              <a:t>Pour les plus hautes températures de recuit: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b="1" dirty="0" smtClean="0">
                <a:cs typeface="Times New Roman" pitchFamily="18" charset="0"/>
              </a:rPr>
              <a:t> Modification de forme des spectres de PL et de s énergies d’émission</a:t>
            </a:r>
            <a:endParaRPr lang="fr-FR" sz="1600" b="1" dirty="0">
              <a:cs typeface="Times New Roman" pitchFamily="18" charset="0"/>
            </a:endParaRP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357158" y="1571612"/>
          <a:ext cx="3155950" cy="4197350"/>
        </p:xfrm>
        <a:graphic>
          <a:graphicData uri="http://schemas.openxmlformats.org/presentationml/2006/ole">
            <p:oleObj spid="_x0000_s116740" name="Graph" r:id="rId3" imgW="3156480" imgH="4197600" progId="Origin50.Graph">
              <p:embed/>
            </p:oleObj>
          </a:graphicData>
        </a:graphic>
      </p:graphicFrame>
      <p:sp>
        <p:nvSpPr>
          <p:cNvPr id="10" name="Text Box 115"/>
          <p:cNvSpPr txBox="1">
            <a:spLocks noChangeArrowheads="1"/>
          </p:cNvSpPr>
          <p:nvPr/>
        </p:nvSpPr>
        <p:spPr bwMode="auto">
          <a:xfrm>
            <a:off x="3571868" y="2143116"/>
            <a:ext cx="4464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 b="1" dirty="0" smtClean="0">
                <a:cs typeface="Times New Roman" pitchFamily="18" charset="0"/>
              </a:rPr>
              <a:t>Pas de changement pour T=650°C </a:t>
            </a:r>
            <a:endParaRPr lang="fr-FR" sz="1600" b="1" dirty="0">
              <a:cs typeface="Times New Roman" pitchFamily="18" charset="0"/>
            </a:endParaRPr>
          </a:p>
        </p:txBody>
      </p:sp>
      <p:sp>
        <p:nvSpPr>
          <p:cNvPr id="9" name="Organigramme : Bande perforée 8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85720" y="1000108"/>
          <a:ext cx="4059237" cy="2909888"/>
        </p:xfrm>
        <a:graphic>
          <a:graphicData uri="http://schemas.openxmlformats.org/presentationml/2006/ole">
            <p:oleObj spid="_x0000_s117762" name="Graph" r:id="rId3" imgW="4404960" imgH="3172320" progId="Origin50.Graph">
              <p:embed/>
            </p:oleObj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28662" y="5572140"/>
            <a:ext cx="695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Température ≤650°C 	amélioration de la qualité de la structure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3143240" y="5715016"/>
            <a:ext cx="428628" cy="14287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28662" y="5917188"/>
            <a:ext cx="517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Température &gt; 650°C 	</a:t>
            </a:r>
            <a:r>
              <a:rPr lang="fr-FR" dirty="0" err="1" smtClean="0"/>
              <a:t>interdiffusion</a:t>
            </a:r>
            <a:r>
              <a:rPr lang="fr-FR" dirty="0" smtClean="0"/>
              <a:t> des BQs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>
            <a:off x="3143240" y="6060064"/>
            <a:ext cx="428628" cy="14287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286248" y="785794"/>
            <a:ext cx="46636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T=650°C</a:t>
            </a:r>
          </a:p>
          <a:p>
            <a:pPr lvl="1"/>
            <a:endParaRPr lang="fr-FR" sz="1400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	Augmentation de l’intensité intégrée de 	PL</a:t>
            </a:r>
          </a:p>
          <a:p>
            <a:pPr lvl="1">
              <a:buFont typeface="Wingdings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 	Faible variation de la LMH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86248" y="2857496"/>
            <a:ext cx="46636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T&gt; 650°C</a:t>
            </a:r>
          </a:p>
          <a:p>
            <a:endParaRPr lang="fr-FR" b="1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  	Déplacement vers le bleu des énergies  	d’émission </a:t>
            </a:r>
          </a:p>
          <a:p>
            <a:pPr lvl="1">
              <a:buFont typeface="Wingdings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 	Réduction de l’écart entre niveaux 	confinés .</a:t>
            </a:r>
          </a:p>
          <a:p>
            <a:pPr lvl="1">
              <a:buFont typeface="Wingdings" pitchFamily="2" charset="2"/>
              <a:buChar char="Ø"/>
            </a:pPr>
            <a:r>
              <a:rPr lang="fr-FR" sz="1400" b="1" dirty="0" smtClean="0">
                <a:solidFill>
                  <a:schemeClr val="tx2"/>
                </a:solidFill>
              </a:rPr>
              <a:t> 	 Fluctuation </a:t>
            </a:r>
            <a:r>
              <a:rPr lang="fr-FR" sz="1400" b="1" smtClean="0">
                <a:solidFill>
                  <a:schemeClr val="tx2"/>
                </a:solidFill>
              </a:rPr>
              <a:t>de taille</a:t>
            </a:r>
            <a:endParaRPr lang="fr-FR" sz="1400" b="1" dirty="0" smtClean="0">
              <a:solidFill>
                <a:schemeClr val="tx2"/>
              </a:solidFill>
            </a:endParaRPr>
          </a:p>
        </p:txBody>
      </p:sp>
      <p:sp>
        <p:nvSpPr>
          <p:cNvPr id="18" name="Organigramme : Bande perforée 17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-24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Conclusion II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8662" y="1285860"/>
            <a:ext cx="7581900" cy="206428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</a:rPr>
              <a:t>Pour la structure à un seul plan de boîtes quantiques </a:t>
            </a:r>
            <a:r>
              <a:rPr lang="fr-FR" sz="1600" b="1" dirty="0" err="1" smtClean="0">
                <a:solidFill>
                  <a:srgbClr val="C00000"/>
                </a:solidFill>
              </a:rPr>
              <a:t>InAs</a:t>
            </a:r>
            <a:r>
              <a:rPr lang="fr-FR" sz="1600" b="1" dirty="0" smtClean="0">
                <a:solidFill>
                  <a:srgbClr val="C00000"/>
                </a:solidFill>
              </a:rPr>
              <a:t>/</a:t>
            </a:r>
            <a:r>
              <a:rPr lang="fr-FR" sz="1600" b="1" dirty="0" err="1" smtClean="0">
                <a:solidFill>
                  <a:srgbClr val="C00000"/>
                </a:solidFill>
              </a:rPr>
              <a:t>GaAs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b="1" dirty="0" smtClean="0"/>
              <a:t> 	650°C pendant 30s est une température optimale pour améliorer la qualité de l’échantillon .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b="1" dirty="0" smtClean="0"/>
              <a:t> 	Pour des températures de recuit plus élevées, un décalage de l’énergie d’émission de l’ordre de 172 </a:t>
            </a:r>
            <a:r>
              <a:rPr lang="fr-FR" sz="1600" b="1" dirty="0" err="1" smtClean="0"/>
              <a:t>meV</a:t>
            </a:r>
            <a:r>
              <a:rPr lang="fr-FR" sz="1600" b="1" dirty="0" smtClean="0"/>
              <a:t> avec une réduction de l’écart en énergie entre l’état fondamental et le premier état excité . </a:t>
            </a:r>
          </a:p>
          <a:p>
            <a:endParaRPr lang="en-US" sz="1600" b="1" dirty="0" smtClean="0"/>
          </a:p>
          <a:p>
            <a:endParaRPr lang="fr-FR" sz="1600" b="1" dirty="0" smtClean="0"/>
          </a:p>
        </p:txBody>
      </p:sp>
      <p:sp>
        <p:nvSpPr>
          <p:cNvPr id="8" name="Organigramme : Bande perforée 7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434374" y="6357958"/>
            <a:ext cx="709658" cy="365125"/>
          </a:xfrm>
          <a:noFill/>
        </p:spPr>
        <p:txBody>
          <a:bodyPr/>
          <a:lstStyle/>
          <a:p>
            <a:fld id="{022068CC-CA06-4844-AF6D-212AF1C23993}" type="slidenum">
              <a:rPr lang="fr-FR" smtClean="0"/>
              <a:pPr/>
              <a:t>27</a:t>
            </a:fld>
            <a:endParaRPr lang="fr-FR" dirty="0" smtClean="0"/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571472" y="1928802"/>
            <a:ext cx="8351838" cy="348005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Wingdings" pitchFamily="2" charset="2"/>
              <a:buChar char="Ø"/>
            </a:pPr>
            <a:r>
              <a:rPr lang="fr-FR" sz="2000" b="1" dirty="0" smtClean="0"/>
              <a:t> 	Utilité d’une </a:t>
            </a:r>
            <a:r>
              <a:rPr lang="fr-FR" sz="2000" b="1" dirty="0" err="1" smtClean="0"/>
              <a:t>interdiffusion</a:t>
            </a:r>
            <a:r>
              <a:rPr lang="fr-FR" sz="2000" b="1" dirty="0" smtClean="0"/>
              <a:t> sélective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Wingdings" pitchFamily="2" charset="2"/>
              <a:buChar char="Ø"/>
            </a:pPr>
            <a:r>
              <a:rPr lang="fr-FR" sz="2000" b="1" dirty="0" smtClean="0"/>
              <a:t> 	Principe de l’</a:t>
            </a:r>
            <a:r>
              <a:rPr lang="fr-FR" sz="2000" b="1" dirty="0" err="1" smtClean="0"/>
              <a:t>interdiffusion</a:t>
            </a:r>
            <a:r>
              <a:rPr lang="fr-FR" sz="2000" b="1" dirty="0" smtClean="0"/>
              <a:t> par implantation ionique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Wingdings" pitchFamily="2" charset="2"/>
              <a:buChar char="Ø"/>
            </a:pPr>
            <a:r>
              <a:rPr lang="fr-FR" sz="2000" b="1" dirty="0" smtClean="0"/>
              <a:t> 	Optimisation de la température du recuit d’activation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Wingdings" pitchFamily="2" charset="2"/>
              <a:buChar char="Ø"/>
            </a:pPr>
            <a:r>
              <a:rPr lang="fr-FR" sz="2000" b="1" dirty="0" smtClean="0"/>
              <a:t> 	Interdiffusion sélective des boîtes quantiques par 	implantation de protons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SzPct val="125000"/>
              <a:buFont typeface="Wingdings" pitchFamily="2" charset="2"/>
              <a:buChar char="Ø"/>
            </a:pPr>
            <a:r>
              <a:rPr lang="fr-FR" sz="2000" b="1" dirty="0" smtClean="0"/>
              <a:t>	Conclusion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42878" y="64291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Ajustement sélectif des propriétés des boîtes quantiques par implantation ionique</a:t>
            </a:r>
            <a:endParaRPr lang="fr-FR" sz="2400" dirty="0"/>
          </a:p>
        </p:txBody>
      </p:sp>
      <p:sp>
        <p:nvSpPr>
          <p:cNvPr id="7" name="Organigramme : Bande perforée 6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8" name="Organigramme : Bande perforée 7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928794" y="0"/>
            <a:ext cx="6000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</a:rPr>
              <a:t>Circuits Photoniques  intégrés: Besoins en termes de miniaturisation et de performance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571604" y="857232"/>
            <a:ext cx="4214842" cy="2118998"/>
            <a:chOff x="2143108" y="928670"/>
            <a:chExt cx="4214842" cy="2118998"/>
          </a:xfrm>
        </p:grpSpPr>
        <p:pic>
          <p:nvPicPr>
            <p:cNvPr id="17920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984" y="928670"/>
              <a:ext cx="4012811" cy="185738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2143108" y="2786058"/>
              <a:ext cx="421484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err="1" smtClean="0"/>
                <a:t>Soole</a:t>
              </a:r>
              <a:r>
                <a:rPr lang="fr-FR" sz="1100" dirty="0" smtClean="0"/>
                <a:t>, et. al., </a:t>
              </a:r>
              <a:r>
                <a:rPr lang="fr-FR" sz="1100" i="1" dirty="0" smtClean="0"/>
                <a:t>Electron. </a:t>
              </a:r>
              <a:r>
                <a:rPr lang="fr-FR" sz="1100" i="1" dirty="0" err="1" smtClean="0"/>
                <a:t>Lett</a:t>
              </a:r>
              <a:r>
                <a:rPr lang="fr-FR" sz="1100" i="1" dirty="0" smtClean="0"/>
                <a:t>., 1995.    </a:t>
              </a:r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357158" y="3571876"/>
            <a:ext cx="335758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b="1" dirty="0" smtClean="0">
                <a:solidFill>
                  <a:prstClr val="white"/>
                </a:solidFill>
                <a:latin typeface="Calibri"/>
              </a:rPr>
              <a:t>Problèmes d’assemblage des différents composants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b="1" dirty="0" smtClean="0">
                <a:solidFill>
                  <a:prstClr val="white"/>
                </a:solidFill>
                <a:latin typeface="Calibri"/>
              </a:rPr>
              <a:t>Plusieurs étapes de croissance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b="1" i="1" dirty="0" smtClean="0">
                <a:solidFill>
                  <a:prstClr val="white"/>
                </a:solidFill>
                <a:latin typeface="Calibri"/>
              </a:rPr>
              <a:t>Nécessite beaucoup d’espace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1643042" y="4929198"/>
            <a:ext cx="57150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71472" y="5572140"/>
            <a:ext cx="264320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fr-FR" sz="1400" b="1" dirty="0" smtClean="0">
                <a:solidFill>
                  <a:prstClr val="white"/>
                </a:solidFill>
                <a:latin typeface="Calibri"/>
              </a:rPr>
              <a:t>Miniaturisation &amp; augmentation de performance </a:t>
            </a:r>
            <a:endParaRPr lang="fr-FR" sz="1400" b="1" i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3857620" y="3643314"/>
            <a:ext cx="1428760" cy="8572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Intégration monolithique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357818" y="3571876"/>
            <a:ext cx="3143272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fr-FR" sz="1400" b="1" dirty="0" smtClean="0">
                <a:solidFill>
                  <a:prstClr val="white"/>
                </a:solidFill>
                <a:latin typeface="Calibri"/>
              </a:rPr>
              <a:t>Intégration planaire de plusieurs composants optoélectroniques dans la même surface</a:t>
            </a:r>
            <a:endParaRPr lang="fr-FR" sz="1400" b="1" i="1" dirty="0" smtClea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285852" y="5000636"/>
            <a:ext cx="135732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142976" y="5000636"/>
            <a:ext cx="1500198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uble flèche verticale 22"/>
          <p:cNvSpPr/>
          <p:nvPr/>
        </p:nvSpPr>
        <p:spPr>
          <a:xfrm>
            <a:off x="6643702" y="4572008"/>
            <a:ext cx="428628" cy="5715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gauche 24"/>
          <p:cNvSpPr/>
          <p:nvPr/>
        </p:nvSpPr>
        <p:spPr>
          <a:xfrm>
            <a:off x="3929058" y="5429264"/>
            <a:ext cx="1143008" cy="71438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5286380" y="5143512"/>
            <a:ext cx="3143272" cy="1357322"/>
            <a:chOff x="5286380" y="5143512"/>
            <a:chExt cx="3143272" cy="1357322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5286380" y="5143512"/>
              <a:ext cx="3143272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r>
                <a:rPr lang="fr-FR" sz="1400" b="1" dirty="0" smtClean="0">
                  <a:solidFill>
                    <a:prstClr val="white"/>
                  </a:solidFill>
                  <a:latin typeface="Calibri"/>
                </a:rPr>
                <a:t>Création de plusieurs  Gaps dans la même surface</a:t>
              </a:r>
            </a:p>
            <a:p>
              <a:pPr lvl="0" algn="ctr">
                <a:lnSpc>
                  <a:spcPct val="150000"/>
                </a:lnSpc>
              </a:pPr>
              <a:endParaRPr lang="fr-FR" sz="1400" b="1" i="1" dirty="0" smtClean="0">
                <a:solidFill>
                  <a:prstClr val="white"/>
                </a:solidFill>
                <a:latin typeface="Calibri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fr-FR" sz="1400" b="1" i="1" dirty="0" smtClean="0">
                  <a:solidFill>
                    <a:srgbClr val="FFFF00"/>
                  </a:solidFill>
                  <a:latin typeface="Calibri"/>
                </a:rPr>
                <a:t>Interdiffusion spatialement sélective</a:t>
              </a:r>
            </a:p>
          </p:txBody>
        </p:sp>
        <p:sp>
          <p:nvSpPr>
            <p:cNvPr id="26" name="Flèche vers le bas 25"/>
            <p:cNvSpPr/>
            <p:nvPr/>
          </p:nvSpPr>
          <p:spPr>
            <a:xfrm>
              <a:off x="6715140" y="5857892"/>
              <a:ext cx="357190" cy="285752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28596" y="3714752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/>
              <a:t>Largement utilisée dans l’industrie microélectronique</a:t>
            </a:r>
          </a:p>
          <a:p>
            <a:pPr>
              <a:buFont typeface="Wingdings" pitchFamily="2" charset="2"/>
              <a:buChar char="Ø"/>
            </a:pPr>
            <a:r>
              <a:rPr lang="fr-FR" sz="1600" b="1" dirty="0" smtClean="0"/>
              <a:t>Contrôle de la concentration des défauts</a:t>
            </a:r>
          </a:p>
          <a:p>
            <a:r>
              <a:rPr lang="fr-FR" sz="1600" b="1" dirty="0" smtClean="0"/>
              <a:t>	- Dose, Masse de l’ion implanté et température d’implantation</a:t>
            </a:r>
          </a:p>
          <a:p>
            <a:pPr>
              <a:buFont typeface="Wingdings" pitchFamily="2" charset="2"/>
              <a:buChar char="Ø"/>
            </a:pPr>
            <a:r>
              <a:rPr lang="fr-FR" sz="1600" b="1" dirty="0" smtClean="0"/>
              <a:t>Contrôle de la profondeur de pénétration des ions </a:t>
            </a:r>
          </a:p>
          <a:p>
            <a:r>
              <a:rPr lang="fr-FR" sz="1600" b="1" dirty="0" smtClean="0"/>
              <a:t>	- Energie d’implantation</a:t>
            </a:r>
          </a:p>
          <a:p>
            <a:pPr>
              <a:buFont typeface="Wingdings" pitchFamily="2" charset="2"/>
              <a:buChar char="Ø"/>
            </a:pPr>
            <a:r>
              <a:rPr lang="fr-FR" sz="1600" b="1" dirty="0" smtClean="0"/>
              <a:t>Sélectivité spatiale avec des masques appropriés</a:t>
            </a:r>
            <a:endParaRPr lang="en-US" sz="1600" b="1" dirty="0" smtClean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00166" y="0"/>
            <a:ext cx="542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</a:rPr>
              <a:t>Techniques d’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</a:rPr>
              <a:t>interdiffusion</a:t>
            </a:r>
            <a:r>
              <a:rPr lang="fr-FR" b="1" dirty="0" smtClean="0">
                <a:solidFill>
                  <a:srgbClr val="C00000"/>
                </a:solidFill>
                <a:latin typeface="+mj-lt"/>
              </a:rPr>
              <a:t> sélective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00100" y="1357298"/>
            <a:ext cx="542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Encapsulation diélectrique &amp; recuit thermique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00100" y="1857364"/>
            <a:ext cx="542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Recuit local avec les lasers UV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00100" y="2428868"/>
            <a:ext cx="542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Implantation ionique &amp; recuit thermique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Organigramme : Bande perforée 7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C3E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980728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Laboratoire MicroOptoélectronique et Nanostructures (LMON)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03648" y="1412776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MBE (III-V)</a:t>
            </a:r>
          </a:p>
          <a:p>
            <a:r>
              <a:rPr lang="fr-FR" b="1" dirty="0" smtClean="0"/>
              <a:t>DLTS (capacité)</a:t>
            </a:r>
          </a:p>
          <a:p>
            <a:r>
              <a:rPr lang="fr-FR" b="1" dirty="0" smtClean="0"/>
              <a:t>DLTS (courant)</a:t>
            </a:r>
          </a:p>
          <a:p>
            <a:r>
              <a:rPr lang="fr-FR" b="1" dirty="0" smtClean="0"/>
              <a:t>I-V</a:t>
            </a:r>
          </a:p>
          <a:p>
            <a:r>
              <a:rPr lang="fr-FR" b="1" dirty="0" smtClean="0"/>
              <a:t>C-V</a:t>
            </a:r>
          </a:p>
          <a:p>
            <a:r>
              <a:rPr lang="fr-FR" b="1" dirty="0" smtClean="0"/>
              <a:t>PC</a:t>
            </a:r>
          </a:p>
          <a:p>
            <a:r>
              <a:rPr lang="fr-FR" b="1" dirty="0" smtClean="0"/>
              <a:t>PR</a:t>
            </a:r>
          </a:p>
          <a:p>
            <a:r>
              <a:rPr lang="fr-FR" b="1" dirty="0" smtClean="0"/>
              <a:t>PL</a:t>
            </a:r>
          </a:p>
          <a:p>
            <a:r>
              <a:rPr lang="fr-FR" b="1" dirty="0" smtClean="0"/>
              <a:t>PLE</a:t>
            </a:r>
          </a:p>
          <a:p>
            <a:r>
              <a:rPr lang="fr-FR" b="1" dirty="0" smtClean="0"/>
              <a:t>PLRT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2" y="55892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de Sherbrooke, Québec, Canada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31640" y="4437112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</a:rPr>
              <a:t>TEM</a:t>
            </a: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AFM</a:t>
            </a: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µPL</a:t>
            </a: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Techno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1560" y="4139788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 des nanotechnologies de Lyon, France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259632" y="6021288"/>
            <a:ext cx="469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</a:rPr>
              <a:t>Implantation ionique</a:t>
            </a: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10570" y="6421461"/>
            <a:ext cx="833430" cy="365125"/>
          </a:xfrm>
          <a:noFill/>
        </p:spPr>
        <p:txBody>
          <a:bodyPr vert="horz" lIns="0" tIns="0" rIns="0" bIns="0" anchor="b"/>
          <a:lstStyle/>
          <a:p>
            <a:fld id="{D5A766F9-10D8-416F-B0FB-C86EDD109CEF}" type="slidenum">
              <a:rPr lang="fr-FR" smtClean="0"/>
              <a:pPr/>
              <a:t>30</a:t>
            </a:fld>
            <a:endParaRPr lang="fr-FR" dirty="0" smtClean="0"/>
          </a:p>
        </p:txBody>
      </p:sp>
      <p:sp>
        <p:nvSpPr>
          <p:cNvPr id="246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8794" y="0"/>
            <a:ext cx="5214974" cy="417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1800" b="1" dirty="0" smtClean="0">
                <a:solidFill>
                  <a:srgbClr val="C00000"/>
                </a:solidFill>
              </a:rPr>
              <a:t>Interdiffusion induite par implantation ionique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71406" y="4437063"/>
            <a:ext cx="429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+mj-lt"/>
                <a:cs typeface="Times New Roman" pitchFamily="18" charset="0"/>
              </a:rPr>
              <a:t>Implantation de protons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4716463" y="4437063"/>
            <a:ext cx="4248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smtClean="0">
                <a:latin typeface="+mj-lt"/>
                <a:cs typeface="Times New Roman" pitchFamily="18" charset="0"/>
              </a:rPr>
              <a:t>Création de defauts ponctuels</a:t>
            </a:r>
            <a:endParaRPr lang="fr-FR" b="1">
              <a:latin typeface="+mj-lt"/>
            </a:endParaRPr>
          </a:p>
        </p:txBody>
      </p:sp>
      <p:sp>
        <p:nvSpPr>
          <p:cNvPr id="246793" name="AutoShape 9"/>
          <p:cNvSpPr>
            <a:spLocks noChangeArrowheads="1"/>
          </p:cNvSpPr>
          <p:nvPr/>
        </p:nvSpPr>
        <p:spPr bwMode="auto">
          <a:xfrm>
            <a:off x="3924300" y="4581525"/>
            <a:ext cx="455613" cy="215900"/>
          </a:xfrm>
          <a:prstGeom prst="rightArrow">
            <a:avLst>
              <a:gd name="adj1" fmla="val 50000"/>
              <a:gd name="adj2" fmla="val 527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latin typeface="+mj-lt"/>
            </a:endParaRPr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1114426" y="5117675"/>
            <a:ext cx="1894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+mj-lt"/>
                <a:cs typeface="Times New Roman" pitchFamily="18" charset="0"/>
              </a:rPr>
              <a:t> Recuit thermique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sp>
        <p:nvSpPr>
          <p:cNvPr id="246796" name="AutoShape 12"/>
          <p:cNvSpPr>
            <a:spLocks noChangeArrowheads="1"/>
          </p:cNvSpPr>
          <p:nvPr/>
        </p:nvSpPr>
        <p:spPr bwMode="auto">
          <a:xfrm>
            <a:off x="3995738" y="5262137"/>
            <a:ext cx="390525" cy="215900"/>
          </a:xfrm>
          <a:prstGeom prst="rightArrow">
            <a:avLst>
              <a:gd name="adj1" fmla="val 50000"/>
              <a:gd name="adj2" fmla="val 4522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latin typeface="+mj-lt"/>
            </a:endParaRPr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4714876" y="5000636"/>
            <a:ext cx="428628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smtClean="0">
                <a:latin typeface="+mj-lt"/>
                <a:cs typeface="Times New Roman" pitchFamily="18" charset="0"/>
              </a:rPr>
              <a:t>Diffusion des défauts </a:t>
            </a:r>
            <a:endParaRPr lang="fr-FR" smtClean="0">
              <a:latin typeface="+mj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b="1" smtClean="0">
                <a:latin typeface="+mj-lt"/>
                <a:cs typeface="Times New Roman" pitchFamily="18" charset="0"/>
              </a:rPr>
              <a:t>Activation de l’interdiffusion In/Ga</a:t>
            </a:r>
            <a:endParaRPr lang="fr-FR">
              <a:latin typeface="+mj-lt"/>
              <a:cs typeface="Times New Roman" pitchFamily="18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339975" y="2571973"/>
            <a:ext cx="3959225" cy="1433289"/>
            <a:chOff x="158" y="1730"/>
            <a:chExt cx="2722" cy="1066"/>
          </a:xfrm>
        </p:grpSpPr>
        <p:sp>
          <p:nvSpPr>
            <p:cNvPr id="14380" name="Rectangle 33"/>
            <p:cNvSpPr>
              <a:spLocks noChangeArrowheads="1"/>
            </p:cNvSpPr>
            <p:nvPr/>
          </p:nvSpPr>
          <p:spPr bwMode="auto">
            <a:xfrm>
              <a:off x="158" y="2261"/>
              <a:ext cx="2721" cy="262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GaAs</a:t>
              </a:r>
              <a:endParaRPr lang="fr-F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81" name="Rectangle 34"/>
            <p:cNvSpPr>
              <a:spLocks noChangeArrowheads="1"/>
            </p:cNvSpPr>
            <p:nvPr/>
          </p:nvSpPr>
          <p:spPr bwMode="auto">
            <a:xfrm>
              <a:off x="158" y="1730"/>
              <a:ext cx="2721" cy="476"/>
            </a:xfrm>
            <a:prstGeom prst="rect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Cap layer</a:t>
              </a:r>
              <a:endParaRPr lang="fr-F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159" y="2523"/>
              <a:ext cx="2721" cy="27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Substrat </a:t>
              </a:r>
              <a:r>
                <a:rPr lang="fr-FR" sz="2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GaAs</a:t>
              </a:r>
              <a:r>
                <a:rPr lang="fr-FR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(SI)</a:t>
              </a:r>
            </a:p>
          </p:txBody>
        </p:sp>
        <p:sp>
          <p:nvSpPr>
            <p:cNvPr id="14383" name="Rectangle 36"/>
            <p:cNvSpPr>
              <a:spLocks noChangeArrowheads="1"/>
            </p:cNvSpPr>
            <p:nvPr/>
          </p:nvSpPr>
          <p:spPr bwMode="auto">
            <a:xfrm>
              <a:off x="158" y="2205"/>
              <a:ext cx="2721" cy="5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84" name="AutoShape 37"/>
            <p:cNvSpPr>
              <a:spLocks noChangeArrowheads="1"/>
            </p:cNvSpPr>
            <p:nvPr/>
          </p:nvSpPr>
          <p:spPr bwMode="auto">
            <a:xfrm>
              <a:off x="749" y="2069"/>
              <a:ext cx="22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90" name="AutoShape 43"/>
            <p:cNvSpPr>
              <a:spLocks noChangeArrowheads="1"/>
            </p:cNvSpPr>
            <p:nvPr/>
          </p:nvSpPr>
          <p:spPr bwMode="auto">
            <a:xfrm>
              <a:off x="1292" y="2069"/>
              <a:ext cx="22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91" name="AutoShape 44"/>
            <p:cNvSpPr>
              <a:spLocks noChangeArrowheads="1"/>
            </p:cNvSpPr>
            <p:nvPr/>
          </p:nvSpPr>
          <p:spPr bwMode="auto">
            <a:xfrm>
              <a:off x="1837" y="2069"/>
              <a:ext cx="22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92" name="AutoShape 45"/>
            <p:cNvSpPr>
              <a:spLocks noChangeArrowheads="1"/>
            </p:cNvSpPr>
            <p:nvPr/>
          </p:nvSpPr>
          <p:spPr bwMode="auto">
            <a:xfrm>
              <a:off x="2381" y="2069"/>
              <a:ext cx="22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93" name="AutoShape 46"/>
            <p:cNvSpPr>
              <a:spLocks noChangeArrowheads="1"/>
            </p:cNvSpPr>
            <p:nvPr/>
          </p:nvSpPr>
          <p:spPr bwMode="auto">
            <a:xfrm>
              <a:off x="204" y="2069"/>
              <a:ext cx="22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411413" y="2724152"/>
            <a:ext cx="3825875" cy="854866"/>
            <a:chOff x="1247" y="1752"/>
            <a:chExt cx="2630" cy="635"/>
          </a:xfrm>
        </p:grpSpPr>
        <p:sp>
          <p:nvSpPr>
            <p:cNvPr id="14349" name="Oval 48"/>
            <p:cNvSpPr>
              <a:spLocks noChangeArrowheads="1"/>
            </p:cNvSpPr>
            <p:nvPr/>
          </p:nvSpPr>
          <p:spPr bwMode="auto">
            <a:xfrm>
              <a:off x="2334" y="2160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0" name="Oval 49"/>
            <p:cNvSpPr>
              <a:spLocks noChangeArrowheads="1"/>
            </p:cNvSpPr>
            <p:nvPr/>
          </p:nvSpPr>
          <p:spPr bwMode="auto">
            <a:xfrm>
              <a:off x="3424" y="2115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1" name="Oval 50"/>
            <p:cNvSpPr>
              <a:spLocks noChangeArrowheads="1"/>
            </p:cNvSpPr>
            <p:nvPr/>
          </p:nvSpPr>
          <p:spPr bwMode="auto">
            <a:xfrm>
              <a:off x="2971" y="1843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2" name="Oval 51"/>
            <p:cNvSpPr>
              <a:spLocks noChangeArrowheads="1"/>
            </p:cNvSpPr>
            <p:nvPr/>
          </p:nvSpPr>
          <p:spPr bwMode="auto">
            <a:xfrm>
              <a:off x="3651" y="1888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3" name="Oval 52"/>
            <p:cNvSpPr>
              <a:spLocks noChangeArrowheads="1"/>
            </p:cNvSpPr>
            <p:nvPr/>
          </p:nvSpPr>
          <p:spPr bwMode="auto">
            <a:xfrm>
              <a:off x="1882" y="2276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4" name="Oval 53"/>
            <p:cNvSpPr>
              <a:spLocks noChangeArrowheads="1"/>
            </p:cNvSpPr>
            <p:nvPr/>
          </p:nvSpPr>
          <p:spPr bwMode="auto">
            <a:xfrm>
              <a:off x="3243" y="1888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5" name="Oval 54"/>
            <p:cNvSpPr>
              <a:spLocks noChangeArrowheads="1"/>
            </p:cNvSpPr>
            <p:nvPr/>
          </p:nvSpPr>
          <p:spPr bwMode="auto">
            <a:xfrm>
              <a:off x="3787" y="1888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6" name="Oval 55"/>
            <p:cNvSpPr>
              <a:spLocks noChangeArrowheads="1"/>
            </p:cNvSpPr>
            <p:nvPr/>
          </p:nvSpPr>
          <p:spPr bwMode="auto">
            <a:xfrm>
              <a:off x="3515" y="1843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7" name="Oval 56"/>
            <p:cNvSpPr>
              <a:spLocks noChangeArrowheads="1"/>
            </p:cNvSpPr>
            <p:nvPr/>
          </p:nvSpPr>
          <p:spPr bwMode="auto">
            <a:xfrm>
              <a:off x="2652" y="1888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8" name="Oval 57"/>
            <p:cNvSpPr>
              <a:spLocks noChangeArrowheads="1"/>
            </p:cNvSpPr>
            <p:nvPr/>
          </p:nvSpPr>
          <p:spPr bwMode="auto">
            <a:xfrm>
              <a:off x="2336" y="1884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59" name="Oval 58"/>
            <p:cNvSpPr>
              <a:spLocks noChangeArrowheads="1"/>
            </p:cNvSpPr>
            <p:nvPr/>
          </p:nvSpPr>
          <p:spPr bwMode="auto">
            <a:xfrm>
              <a:off x="1701" y="1884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0" name="Oval 59"/>
            <p:cNvSpPr>
              <a:spLocks noChangeArrowheads="1"/>
            </p:cNvSpPr>
            <p:nvPr/>
          </p:nvSpPr>
          <p:spPr bwMode="auto">
            <a:xfrm>
              <a:off x="2018" y="1842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1" name="Oval 60"/>
            <p:cNvSpPr>
              <a:spLocks noChangeArrowheads="1"/>
            </p:cNvSpPr>
            <p:nvPr/>
          </p:nvSpPr>
          <p:spPr bwMode="auto">
            <a:xfrm>
              <a:off x="1382" y="2276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2" name="Oval 61"/>
            <p:cNvSpPr>
              <a:spLocks noChangeArrowheads="1"/>
            </p:cNvSpPr>
            <p:nvPr/>
          </p:nvSpPr>
          <p:spPr bwMode="auto">
            <a:xfrm>
              <a:off x="3060" y="2297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3" name="Oval 62"/>
            <p:cNvSpPr>
              <a:spLocks noChangeArrowheads="1"/>
            </p:cNvSpPr>
            <p:nvPr/>
          </p:nvSpPr>
          <p:spPr bwMode="auto">
            <a:xfrm>
              <a:off x="2108" y="2070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4" name="Oval 63"/>
            <p:cNvSpPr>
              <a:spLocks noChangeArrowheads="1"/>
            </p:cNvSpPr>
            <p:nvPr/>
          </p:nvSpPr>
          <p:spPr bwMode="auto">
            <a:xfrm>
              <a:off x="2971" y="1843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5" name="Oval 64"/>
            <p:cNvSpPr>
              <a:spLocks noChangeArrowheads="1"/>
            </p:cNvSpPr>
            <p:nvPr/>
          </p:nvSpPr>
          <p:spPr bwMode="auto">
            <a:xfrm>
              <a:off x="3696" y="2024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6" name="Oval 65"/>
            <p:cNvSpPr>
              <a:spLocks noChangeArrowheads="1"/>
            </p:cNvSpPr>
            <p:nvPr/>
          </p:nvSpPr>
          <p:spPr bwMode="auto">
            <a:xfrm>
              <a:off x="1610" y="1979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7" name="Oval 66"/>
            <p:cNvSpPr>
              <a:spLocks noChangeArrowheads="1"/>
            </p:cNvSpPr>
            <p:nvPr/>
          </p:nvSpPr>
          <p:spPr bwMode="auto">
            <a:xfrm>
              <a:off x="3151" y="2116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8" name="Oval 67"/>
            <p:cNvSpPr>
              <a:spLocks noChangeArrowheads="1"/>
            </p:cNvSpPr>
            <p:nvPr/>
          </p:nvSpPr>
          <p:spPr bwMode="auto">
            <a:xfrm>
              <a:off x="3787" y="1888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69" name="Oval 68"/>
            <p:cNvSpPr>
              <a:spLocks noChangeArrowheads="1"/>
            </p:cNvSpPr>
            <p:nvPr/>
          </p:nvSpPr>
          <p:spPr bwMode="auto">
            <a:xfrm>
              <a:off x="3515" y="1843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0" name="Oval 69"/>
            <p:cNvSpPr>
              <a:spLocks noChangeArrowheads="1"/>
            </p:cNvSpPr>
            <p:nvPr/>
          </p:nvSpPr>
          <p:spPr bwMode="auto">
            <a:xfrm>
              <a:off x="2653" y="1752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1" name="Oval 70"/>
            <p:cNvSpPr>
              <a:spLocks noChangeArrowheads="1"/>
            </p:cNvSpPr>
            <p:nvPr/>
          </p:nvSpPr>
          <p:spPr bwMode="auto">
            <a:xfrm>
              <a:off x="2697" y="2116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2" name="Oval 71"/>
            <p:cNvSpPr>
              <a:spLocks noChangeArrowheads="1"/>
            </p:cNvSpPr>
            <p:nvPr/>
          </p:nvSpPr>
          <p:spPr bwMode="auto">
            <a:xfrm>
              <a:off x="1247" y="2020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3" name="Oval 72"/>
            <p:cNvSpPr>
              <a:spLocks noChangeArrowheads="1"/>
            </p:cNvSpPr>
            <p:nvPr/>
          </p:nvSpPr>
          <p:spPr bwMode="auto">
            <a:xfrm>
              <a:off x="1563" y="2161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4" name="Oval 73"/>
            <p:cNvSpPr>
              <a:spLocks noChangeArrowheads="1"/>
            </p:cNvSpPr>
            <p:nvPr/>
          </p:nvSpPr>
          <p:spPr bwMode="auto">
            <a:xfrm>
              <a:off x="1791" y="2066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5" name="Oval 74"/>
            <p:cNvSpPr>
              <a:spLocks noChangeArrowheads="1"/>
            </p:cNvSpPr>
            <p:nvPr/>
          </p:nvSpPr>
          <p:spPr bwMode="auto">
            <a:xfrm>
              <a:off x="1337" y="1888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6" name="Oval 75"/>
            <p:cNvSpPr>
              <a:spLocks noChangeArrowheads="1"/>
            </p:cNvSpPr>
            <p:nvPr/>
          </p:nvSpPr>
          <p:spPr bwMode="auto">
            <a:xfrm>
              <a:off x="2289" y="2276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7" name="Oval 76"/>
            <p:cNvSpPr>
              <a:spLocks noChangeArrowheads="1"/>
            </p:cNvSpPr>
            <p:nvPr/>
          </p:nvSpPr>
          <p:spPr bwMode="auto">
            <a:xfrm>
              <a:off x="3515" y="1979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8" name="Oval 77"/>
            <p:cNvSpPr>
              <a:spLocks noChangeArrowheads="1"/>
            </p:cNvSpPr>
            <p:nvPr/>
          </p:nvSpPr>
          <p:spPr bwMode="auto">
            <a:xfrm>
              <a:off x="3787" y="2115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14379" name="Oval 78"/>
            <p:cNvSpPr>
              <a:spLocks noChangeArrowheads="1"/>
            </p:cNvSpPr>
            <p:nvPr/>
          </p:nvSpPr>
          <p:spPr bwMode="auto">
            <a:xfrm>
              <a:off x="3514" y="2276"/>
              <a:ext cx="90" cy="90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</p:grpSp>
      <p:sp>
        <p:nvSpPr>
          <p:cNvPr id="77" name="Organigramme : Bande perforée 76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  <p:grpSp>
        <p:nvGrpSpPr>
          <p:cNvPr id="84" name="Groupe 83"/>
          <p:cNvGrpSpPr/>
          <p:nvPr/>
        </p:nvGrpSpPr>
        <p:grpSpPr>
          <a:xfrm>
            <a:off x="2357422" y="3014440"/>
            <a:ext cx="3929090" cy="441541"/>
            <a:chOff x="928662" y="980723"/>
            <a:chExt cx="4015694" cy="441541"/>
          </a:xfrm>
        </p:grpSpPr>
        <p:sp>
          <p:nvSpPr>
            <p:cNvPr id="76" name="Corde 75"/>
            <p:cNvSpPr/>
            <p:nvPr/>
          </p:nvSpPr>
          <p:spPr>
            <a:xfrm rot="6354721">
              <a:off x="2493125" y="990266"/>
              <a:ext cx="414061" cy="440412"/>
            </a:xfrm>
            <a:prstGeom prst="chord">
              <a:avLst>
                <a:gd name="adj1" fmla="val 4346999"/>
                <a:gd name="adj2" fmla="val 15561782"/>
              </a:avLst>
            </a:pr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Corde 77"/>
            <p:cNvSpPr/>
            <p:nvPr/>
          </p:nvSpPr>
          <p:spPr>
            <a:xfrm rot="6346189">
              <a:off x="1778746" y="995028"/>
              <a:ext cx="414061" cy="440412"/>
            </a:xfrm>
            <a:prstGeom prst="chord">
              <a:avLst>
                <a:gd name="adj1" fmla="val 4346999"/>
                <a:gd name="adj2" fmla="val 15561782"/>
              </a:avLst>
            </a:pr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Corde 78"/>
            <p:cNvSpPr/>
            <p:nvPr/>
          </p:nvSpPr>
          <p:spPr>
            <a:xfrm rot="6204554">
              <a:off x="980228" y="982327"/>
              <a:ext cx="414061" cy="440412"/>
            </a:xfrm>
            <a:prstGeom prst="chord">
              <a:avLst>
                <a:gd name="adj1" fmla="val 4346999"/>
                <a:gd name="adj2" fmla="val 15561782"/>
              </a:avLst>
            </a:pr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0" name="Connecteur droit 79"/>
            <p:cNvCxnSpPr/>
            <p:nvPr/>
          </p:nvCxnSpPr>
          <p:spPr>
            <a:xfrm flipV="1">
              <a:off x="928662" y="1214422"/>
              <a:ext cx="4015694" cy="6350"/>
            </a:xfrm>
            <a:prstGeom prst="line">
              <a:avLst/>
            </a:prstGeom>
            <a:ln w="76200">
              <a:solidFill>
                <a:srgbClr val="CC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orde 81"/>
            <p:cNvSpPr/>
            <p:nvPr/>
          </p:nvSpPr>
          <p:spPr>
            <a:xfrm rot="6346189">
              <a:off x="4133087" y="967548"/>
              <a:ext cx="414061" cy="440412"/>
            </a:xfrm>
            <a:prstGeom prst="chord">
              <a:avLst>
                <a:gd name="adj1" fmla="val 4346999"/>
                <a:gd name="adj2" fmla="val 15561782"/>
              </a:avLst>
            </a:pr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Corde 82"/>
            <p:cNvSpPr/>
            <p:nvPr/>
          </p:nvSpPr>
          <p:spPr>
            <a:xfrm rot="6346189">
              <a:off x="3275832" y="967549"/>
              <a:ext cx="414061" cy="440412"/>
            </a:xfrm>
            <a:prstGeom prst="chord">
              <a:avLst>
                <a:gd name="adj1" fmla="val 4346999"/>
                <a:gd name="adj2" fmla="val 15561782"/>
              </a:avLst>
            </a:pr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2499799" y="954088"/>
            <a:ext cx="3656526" cy="1587500"/>
            <a:chOff x="2499799" y="954088"/>
            <a:chExt cx="3656526" cy="1587500"/>
          </a:xfrm>
        </p:grpSpPr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2499799" y="954088"/>
              <a:ext cx="3656526" cy="1587500"/>
              <a:chOff x="1409" y="572"/>
              <a:chExt cx="2514" cy="1180"/>
            </a:xfrm>
          </p:grpSpPr>
          <p:sp>
            <p:nvSpPr>
              <p:cNvPr id="14394" name="Oval 15"/>
              <p:cNvSpPr>
                <a:spLocks noChangeArrowheads="1"/>
              </p:cNvSpPr>
              <p:nvPr/>
            </p:nvSpPr>
            <p:spPr bwMode="auto">
              <a:xfrm>
                <a:off x="2381" y="861"/>
                <a:ext cx="90" cy="90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14395" name="Oval 16"/>
              <p:cNvSpPr>
                <a:spLocks noChangeArrowheads="1"/>
              </p:cNvSpPr>
              <p:nvPr/>
            </p:nvSpPr>
            <p:spPr bwMode="auto">
              <a:xfrm>
                <a:off x="1409" y="888"/>
                <a:ext cx="90" cy="90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14396" name="Line 17"/>
              <p:cNvSpPr>
                <a:spLocks noChangeShapeType="1"/>
              </p:cNvSpPr>
              <p:nvPr/>
            </p:nvSpPr>
            <p:spPr bwMode="auto">
              <a:xfrm>
                <a:off x="1429" y="1071"/>
                <a:ext cx="1" cy="6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7" name="Line 18"/>
              <p:cNvSpPr>
                <a:spLocks noChangeShapeType="1"/>
              </p:cNvSpPr>
              <p:nvPr/>
            </p:nvSpPr>
            <p:spPr bwMode="auto">
              <a:xfrm>
                <a:off x="1655" y="1071"/>
                <a:ext cx="1" cy="6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8" name="Line 19"/>
              <p:cNvSpPr>
                <a:spLocks noChangeShapeType="1"/>
              </p:cNvSpPr>
              <p:nvPr/>
            </p:nvSpPr>
            <p:spPr bwMode="auto">
              <a:xfrm>
                <a:off x="1883" y="1071"/>
                <a:ext cx="0" cy="6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9" name="Line 20"/>
              <p:cNvSpPr>
                <a:spLocks noChangeShapeType="1"/>
              </p:cNvSpPr>
              <p:nvPr/>
            </p:nvSpPr>
            <p:spPr bwMode="auto">
              <a:xfrm>
                <a:off x="2064" y="1071"/>
                <a:ext cx="1" cy="6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0" name="Line 21"/>
              <p:cNvSpPr>
                <a:spLocks noChangeShapeType="1"/>
              </p:cNvSpPr>
              <p:nvPr/>
            </p:nvSpPr>
            <p:spPr bwMode="auto">
              <a:xfrm>
                <a:off x="2335" y="1071"/>
                <a:ext cx="1" cy="6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1" name="Line 22"/>
              <p:cNvSpPr>
                <a:spLocks noChangeShapeType="1"/>
              </p:cNvSpPr>
              <p:nvPr/>
            </p:nvSpPr>
            <p:spPr bwMode="auto">
              <a:xfrm>
                <a:off x="2516" y="1071"/>
                <a:ext cx="1" cy="6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2" name="Line 23"/>
              <p:cNvSpPr>
                <a:spLocks noChangeShapeType="1"/>
              </p:cNvSpPr>
              <p:nvPr/>
            </p:nvSpPr>
            <p:spPr bwMode="auto">
              <a:xfrm>
                <a:off x="3061" y="1117"/>
                <a:ext cx="0" cy="6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3" name="Line 24"/>
              <p:cNvSpPr>
                <a:spLocks noChangeShapeType="1"/>
              </p:cNvSpPr>
              <p:nvPr/>
            </p:nvSpPr>
            <p:spPr bwMode="auto">
              <a:xfrm flipH="1">
                <a:off x="3333" y="1067"/>
                <a:ext cx="1" cy="6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4" name="Line 25"/>
              <p:cNvSpPr>
                <a:spLocks noChangeShapeType="1"/>
              </p:cNvSpPr>
              <p:nvPr/>
            </p:nvSpPr>
            <p:spPr bwMode="auto">
              <a:xfrm flipH="1">
                <a:off x="3559" y="1067"/>
                <a:ext cx="1" cy="6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5" name="Line 26"/>
              <p:cNvSpPr>
                <a:spLocks noChangeShapeType="1"/>
              </p:cNvSpPr>
              <p:nvPr/>
            </p:nvSpPr>
            <p:spPr bwMode="auto">
              <a:xfrm flipH="1">
                <a:off x="3922" y="1112"/>
                <a:ext cx="1" cy="6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6" name="Line 27"/>
              <p:cNvSpPr>
                <a:spLocks noChangeShapeType="1"/>
              </p:cNvSpPr>
              <p:nvPr/>
            </p:nvSpPr>
            <p:spPr bwMode="auto">
              <a:xfrm>
                <a:off x="2698" y="1071"/>
                <a:ext cx="1" cy="6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7" name="Text Box 28"/>
              <p:cNvSpPr txBox="1">
                <a:spLocks noChangeArrowheads="1"/>
              </p:cNvSpPr>
              <p:nvPr/>
            </p:nvSpPr>
            <p:spPr bwMode="auto">
              <a:xfrm>
                <a:off x="2336" y="618"/>
                <a:ext cx="589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fr-FR" sz="2000" b="1" baseline="30000">
                  <a:solidFill>
                    <a:srgbClr val="000099"/>
                  </a:solidFill>
                </a:endParaRPr>
              </a:p>
            </p:txBody>
          </p:sp>
          <p:sp>
            <p:nvSpPr>
              <p:cNvPr id="14408" name="Text Box 29"/>
              <p:cNvSpPr txBox="1">
                <a:spLocks noChangeArrowheads="1"/>
              </p:cNvSpPr>
              <p:nvPr/>
            </p:nvSpPr>
            <p:spPr bwMode="auto">
              <a:xfrm>
                <a:off x="3333" y="572"/>
                <a:ext cx="590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fr-FR" sz="2000" b="1" baseline="30000">
                  <a:solidFill>
                    <a:srgbClr val="000099"/>
                  </a:solidFill>
                </a:endParaRPr>
              </a:p>
            </p:txBody>
          </p:sp>
          <p:sp>
            <p:nvSpPr>
              <p:cNvPr id="14409" name="Text Box 30"/>
              <p:cNvSpPr txBox="1">
                <a:spLocks noChangeArrowheads="1"/>
              </p:cNvSpPr>
              <p:nvPr/>
            </p:nvSpPr>
            <p:spPr bwMode="auto">
              <a:xfrm>
                <a:off x="1519" y="618"/>
                <a:ext cx="590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fr-FR" sz="2000" b="1" baseline="30000">
                  <a:solidFill>
                    <a:srgbClr val="000099"/>
                  </a:solidFill>
                </a:endParaRPr>
              </a:p>
            </p:txBody>
          </p:sp>
          <p:sp>
            <p:nvSpPr>
              <p:cNvPr id="14410" name="Oval 31"/>
              <p:cNvSpPr>
                <a:spLocks noChangeArrowheads="1"/>
              </p:cNvSpPr>
              <p:nvPr/>
            </p:nvSpPr>
            <p:spPr bwMode="auto">
              <a:xfrm>
                <a:off x="3424" y="859"/>
                <a:ext cx="90" cy="90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/>
              </a:p>
            </p:txBody>
          </p:sp>
        </p:grpSp>
        <p:sp>
          <p:nvSpPr>
            <p:cNvPr id="81" name="Oval 31"/>
            <p:cNvSpPr>
              <a:spLocks noChangeArrowheads="1"/>
            </p:cNvSpPr>
            <p:nvPr/>
          </p:nvSpPr>
          <p:spPr bwMode="auto">
            <a:xfrm>
              <a:off x="2928926" y="1350358"/>
              <a:ext cx="130902" cy="1210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85" name="Oval 31"/>
            <p:cNvSpPr>
              <a:spLocks noChangeArrowheads="1"/>
            </p:cNvSpPr>
            <p:nvPr/>
          </p:nvSpPr>
          <p:spPr bwMode="auto">
            <a:xfrm>
              <a:off x="3357554" y="1357298"/>
              <a:ext cx="130902" cy="1210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86" name="Oval 31"/>
            <p:cNvSpPr>
              <a:spLocks noChangeArrowheads="1"/>
            </p:cNvSpPr>
            <p:nvPr/>
          </p:nvSpPr>
          <p:spPr bwMode="auto">
            <a:xfrm>
              <a:off x="4357686" y="1357298"/>
              <a:ext cx="130902" cy="1210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87" name="Oval 31"/>
            <p:cNvSpPr>
              <a:spLocks noChangeArrowheads="1"/>
            </p:cNvSpPr>
            <p:nvPr/>
          </p:nvSpPr>
          <p:spPr bwMode="auto">
            <a:xfrm>
              <a:off x="4857752" y="1357298"/>
              <a:ext cx="130902" cy="1210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  <p:sp>
          <p:nvSpPr>
            <p:cNvPr id="88" name="Oval 31"/>
            <p:cNvSpPr>
              <a:spLocks noChangeArrowheads="1"/>
            </p:cNvSpPr>
            <p:nvPr/>
          </p:nvSpPr>
          <p:spPr bwMode="auto">
            <a:xfrm>
              <a:off x="6000760" y="1357298"/>
              <a:ext cx="130902" cy="12108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1" grpId="0"/>
      <p:bldP spid="246792" grpId="0"/>
      <p:bldP spid="246793" grpId="0" animBg="1"/>
      <p:bldP spid="246795" grpId="0"/>
      <p:bldP spid="246796" grpId="0" animBg="1"/>
      <p:bldP spid="2467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1050" y="2779713"/>
            <a:ext cx="2232025" cy="577850"/>
            <a:chOff x="0" y="1842"/>
            <a:chExt cx="1406" cy="364"/>
          </a:xfrm>
        </p:grpSpPr>
        <p:sp>
          <p:nvSpPr>
            <p:cNvPr id="15465" name="Rectangle 3" descr="70 %"/>
            <p:cNvSpPr>
              <a:spLocks noChangeArrowheads="1"/>
            </p:cNvSpPr>
            <p:nvPr/>
          </p:nvSpPr>
          <p:spPr bwMode="auto">
            <a:xfrm>
              <a:off x="0" y="1842"/>
              <a:ext cx="1406" cy="364"/>
            </a:xfrm>
            <a:prstGeom prst="rect">
              <a:avLst/>
            </a:prstGeom>
            <a:pattFill prst="pct70">
              <a:fgClr>
                <a:srgbClr val="C0C0C0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466" name="Text Box 4" descr="70 %"/>
            <p:cNvSpPr txBox="1">
              <a:spLocks noChangeArrowheads="1"/>
            </p:cNvSpPr>
            <p:nvPr/>
          </p:nvSpPr>
          <p:spPr bwMode="auto">
            <a:xfrm>
              <a:off x="0" y="1933"/>
              <a:ext cx="1360" cy="194"/>
            </a:xfrm>
            <a:prstGeom prst="rect">
              <a:avLst/>
            </a:prstGeom>
            <a:pattFill prst="pct70">
              <a:fgClr>
                <a:srgbClr val="C0C0C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Masque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d’implantation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4427538" y="4805363"/>
            <a:ext cx="22161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BQs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interdiffusées</a:t>
            </a:r>
            <a:endParaRPr lang="en-US" sz="1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2124075" y="4805363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BQs non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interdiffusées</a:t>
            </a:r>
            <a:endParaRPr lang="en-US" sz="1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500298" y="0"/>
            <a:ext cx="3726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Sélectivité spatiale de l’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</a:rPr>
              <a:t>interdiffusion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051050" y="3357563"/>
            <a:ext cx="4321175" cy="1362075"/>
            <a:chOff x="1564" y="2074"/>
            <a:chExt cx="2722" cy="858"/>
          </a:xfrm>
          <a:solidFill>
            <a:srgbClr val="0070C0"/>
          </a:solidFill>
        </p:grpSpPr>
        <p:sp>
          <p:nvSpPr>
            <p:cNvPr id="15450" name="Rectangle 14"/>
            <p:cNvSpPr>
              <a:spLocks noChangeArrowheads="1"/>
            </p:cNvSpPr>
            <p:nvPr/>
          </p:nvSpPr>
          <p:spPr bwMode="auto">
            <a:xfrm>
              <a:off x="1564" y="2074"/>
              <a:ext cx="2721" cy="18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451" name="Rectangle 15"/>
            <p:cNvSpPr>
              <a:spLocks noChangeArrowheads="1"/>
            </p:cNvSpPr>
            <p:nvPr/>
          </p:nvSpPr>
          <p:spPr bwMode="auto">
            <a:xfrm>
              <a:off x="1564" y="2255"/>
              <a:ext cx="2721" cy="273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452" name="Rectangle 16"/>
            <p:cNvSpPr>
              <a:spLocks noChangeArrowheads="1"/>
            </p:cNvSpPr>
            <p:nvPr/>
          </p:nvSpPr>
          <p:spPr bwMode="auto">
            <a:xfrm>
              <a:off x="1565" y="2659"/>
              <a:ext cx="2721" cy="27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453" name="Rectangle 17"/>
            <p:cNvSpPr>
              <a:spLocks noChangeArrowheads="1"/>
            </p:cNvSpPr>
            <p:nvPr/>
          </p:nvSpPr>
          <p:spPr bwMode="auto">
            <a:xfrm>
              <a:off x="1564" y="2527"/>
              <a:ext cx="2721" cy="1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454" name="AutoShape 18"/>
            <p:cNvSpPr>
              <a:spLocks noChangeArrowheads="1"/>
            </p:cNvSpPr>
            <p:nvPr/>
          </p:nvSpPr>
          <p:spPr bwMode="auto">
            <a:xfrm>
              <a:off x="1564" y="2391"/>
              <a:ext cx="22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455" name="AutoShape 19"/>
            <p:cNvSpPr>
              <a:spLocks noChangeArrowheads="1"/>
            </p:cNvSpPr>
            <p:nvPr/>
          </p:nvSpPr>
          <p:spPr bwMode="auto">
            <a:xfrm>
              <a:off x="2116" y="2391"/>
              <a:ext cx="22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457" name="AutoShape 21"/>
            <p:cNvSpPr>
              <a:spLocks noChangeArrowheads="1"/>
            </p:cNvSpPr>
            <p:nvPr/>
          </p:nvSpPr>
          <p:spPr bwMode="auto">
            <a:xfrm>
              <a:off x="2611" y="2391"/>
              <a:ext cx="226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3061" y="2387"/>
              <a:ext cx="1224" cy="136"/>
              <a:chOff x="3061" y="2391"/>
              <a:chExt cx="1224" cy="136"/>
            </a:xfrm>
            <a:grpFill/>
          </p:grpSpPr>
          <p:sp>
            <p:nvSpPr>
              <p:cNvPr id="15460" name="AutoShape 24"/>
              <p:cNvSpPr>
                <a:spLocks noChangeArrowheads="1"/>
              </p:cNvSpPr>
              <p:nvPr/>
            </p:nvSpPr>
            <p:spPr bwMode="auto">
              <a:xfrm>
                <a:off x="3061" y="2391"/>
                <a:ext cx="226" cy="13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463" name="AutoShape 27"/>
              <p:cNvSpPr>
                <a:spLocks noChangeArrowheads="1"/>
              </p:cNvSpPr>
              <p:nvPr/>
            </p:nvSpPr>
            <p:spPr bwMode="auto">
              <a:xfrm>
                <a:off x="3601" y="2391"/>
                <a:ext cx="226" cy="13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15464" name="AutoShape 28"/>
              <p:cNvSpPr>
                <a:spLocks noChangeArrowheads="1"/>
              </p:cNvSpPr>
              <p:nvPr/>
            </p:nvSpPr>
            <p:spPr bwMode="auto">
              <a:xfrm>
                <a:off x="4059" y="2391"/>
                <a:ext cx="226" cy="13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fr-FR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423" name="Line 39"/>
          <p:cNvSpPr>
            <a:spLocks noChangeShapeType="1"/>
          </p:cNvSpPr>
          <p:nvPr/>
        </p:nvSpPr>
        <p:spPr bwMode="auto">
          <a:xfrm>
            <a:off x="2143108" y="1857364"/>
            <a:ext cx="0" cy="6840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5424" name="Line 40"/>
          <p:cNvSpPr>
            <a:spLocks noChangeShapeType="1"/>
          </p:cNvSpPr>
          <p:nvPr/>
        </p:nvSpPr>
        <p:spPr bwMode="auto">
          <a:xfrm>
            <a:off x="2500298" y="1857364"/>
            <a:ext cx="0" cy="6840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5425" name="Line 41"/>
          <p:cNvSpPr>
            <a:spLocks noChangeShapeType="1"/>
          </p:cNvSpPr>
          <p:nvPr/>
        </p:nvSpPr>
        <p:spPr bwMode="auto">
          <a:xfrm>
            <a:off x="2857488" y="1857364"/>
            <a:ext cx="0" cy="6840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5426" name="Line 42"/>
          <p:cNvSpPr>
            <a:spLocks noChangeShapeType="1"/>
          </p:cNvSpPr>
          <p:nvPr/>
        </p:nvSpPr>
        <p:spPr bwMode="auto">
          <a:xfrm>
            <a:off x="3286116" y="1857364"/>
            <a:ext cx="0" cy="6840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5427" name="Line 43"/>
          <p:cNvSpPr>
            <a:spLocks noChangeShapeType="1"/>
          </p:cNvSpPr>
          <p:nvPr/>
        </p:nvSpPr>
        <p:spPr bwMode="auto">
          <a:xfrm>
            <a:off x="3643306" y="1857364"/>
            <a:ext cx="0" cy="6840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5428" name="Line 44"/>
          <p:cNvSpPr>
            <a:spLocks noChangeShapeType="1"/>
          </p:cNvSpPr>
          <p:nvPr/>
        </p:nvSpPr>
        <p:spPr bwMode="auto">
          <a:xfrm>
            <a:off x="4000496" y="1857364"/>
            <a:ext cx="0" cy="684000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5433" name="Line 49"/>
          <p:cNvSpPr>
            <a:spLocks noChangeShapeType="1"/>
          </p:cNvSpPr>
          <p:nvPr/>
        </p:nvSpPr>
        <p:spPr bwMode="auto">
          <a:xfrm>
            <a:off x="4500562" y="1857364"/>
            <a:ext cx="0" cy="129698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5438" name="Oval 54"/>
          <p:cNvSpPr>
            <a:spLocks noChangeArrowheads="1"/>
          </p:cNvSpPr>
          <p:nvPr/>
        </p:nvSpPr>
        <p:spPr bwMode="auto">
          <a:xfrm>
            <a:off x="2339976" y="2638426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39" name="Oval 55"/>
          <p:cNvSpPr>
            <a:spLocks noChangeArrowheads="1"/>
          </p:cNvSpPr>
          <p:nvPr/>
        </p:nvSpPr>
        <p:spPr bwMode="auto">
          <a:xfrm>
            <a:off x="2700338" y="2638426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40" name="Oval 56"/>
          <p:cNvSpPr>
            <a:spLocks noChangeArrowheads="1"/>
          </p:cNvSpPr>
          <p:nvPr/>
        </p:nvSpPr>
        <p:spPr bwMode="auto">
          <a:xfrm>
            <a:off x="3060701" y="26400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41" name="Oval 57"/>
          <p:cNvSpPr>
            <a:spLocks noChangeArrowheads="1"/>
          </p:cNvSpPr>
          <p:nvPr/>
        </p:nvSpPr>
        <p:spPr bwMode="auto">
          <a:xfrm>
            <a:off x="3419476" y="26400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42" name="Oval 58"/>
          <p:cNvSpPr>
            <a:spLocks noChangeArrowheads="1"/>
          </p:cNvSpPr>
          <p:nvPr/>
        </p:nvSpPr>
        <p:spPr bwMode="auto">
          <a:xfrm>
            <a:off x="3924301" y="2638426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43" name="Text Box 59"/>
          <p:cNvSpPr txBox="1">
            <a:spLocks noChangeArrowheads="1"/>
          </p:cNvSpPr>
          <p:nvPr/>
        </p:nvSpPr>
        <p:spPr bwMode="auto">
          <a:xfrm>
            <a:off x="2143108" y="1285860"/>
            <a:ext cx="4572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smtClean="0">
                <a:solidFill>
                  <a:srgbClr val="C00000"/>
                </a:solidFill>
                <a:latin typeface="+mj-lt"/>
              </a:rPr>
              <a:t>Implantation ionique suivie d’un recuit thermique </a:t>
            </a:r>
            <a:endParaRPr lang="fr-FR" sz="16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372" name="Oval 61"/>
          <p:cNvSpPr>
            <a:spLocks noChangeArrowheads="1"/>
          </p:cNvSpPr>
          <p:nvPr/>
        </p:nvSpPr>
        <p:spPr bwMode="auto">
          <a:xfrm>
            <a:off x="5940425" y="32131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73" name="Oval 62"/>
          <p:cNvSpPr>
            <a:spLocks noChangeArrowheads="1"/>
          </p:cNvSpPr>
          <p:nvPr/>
        </p:nvSpPr>
        <p:spPr bwMode="auto">
          <a:xfrm>
            <a:off x="5435600" y="34290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74" name="Oval 63"/>
          <p:cNvSpPr>
            <a:spLocks noChangeArrowheads="1"/>
          </p:cNvSpPr>
          <p:nvPr/>
        </p:nvSpPr>
        <p:spPr bwMode="auto">
          <a:xfrm>
            <a:off x="6011863" y="34290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75" name="Oval 64"/>
          <p:cNvSpPr>
            <a:spLocks noChangeArrowheads="1"/>
          </p:cNvSpPr>
          <p:nvPr/>
        </p:nvSpPr>
        <p:spPr bwMode="auto">
          <a:xfrm>
            <a:off x="5737225" y="34417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76" name="Oval 65"/>
          <p:cNvSpPr>
            <a:spLocks noChangeArrowheads="1"/>
          </p:cNvSpPr>
          <p:nvPr/>
        </p:nvSpPr>
        <p:spPr bwMode="auto">
          <a:xfrm>
            <a:off x="4787900" y="321468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77" name="Oval 66"/>
          <p:cNvSpPr>
            <a:spLocks noChangeArrowheads="1"/>
          </p:cNvSpPr>
          <p:nvPr/>
        </p:nvSpPr>
        <p:spPr bwMode="auto">
          <a:xfrm>
            <a:off x="4932363" y="34290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78" name="Oval 67"/>
          <p:cNvSpPr>
            <a:spLocks noChangeArrowheads="1"/>
          </p:cNvSpPr>
          <p:nvPr/>
        </p:nvSpPr>
        <p:spPr bwMode="auto">
          <a:xfrm>
            <a:off x="5076825" y="32131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79" name="Oval 68"/>
          <p:cNvSpPr>
            <a:spLocks noChangeArrowheads="1"/>
          </p:cNvSpPr>
          <p:nvPr/>
        </p:nvSpPr>
        <p:spPr bwMode="auto">
          <a:xfrm>
            <a:off x="5148263" y="34290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0" name="Oval 69"/>
          <p:cNvSpPr>
            <a:spLocks noChangeArrowheads="1"/>
          </p:cNvSpPr>
          <p:nvPr/>
        </p:nvSpPr>
        <p:spPr bwMode="auto">
          <a:xfrm>
            <a:off x="5651500" y="32131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1" name="Oval 70"/>
          <p:cNvSpPr>
            <a:spLocks noChangeArrowheads="1"/>
          </p:cNvSpPr>
          <p:nvPr/>
        </p:nvSpPr>
        <p:spPr bwMode="auto">
          <a:xfrm>
            <a:off x="5364163" y="32131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2" name="Oval 71"/>
          <p:cNvSpPr>
            <a:spLocks noChangeArrowheads="1"/>
          </p:cNvSpPr>
          <p:nvPr/>
        </p:nvSpPr>
        <p:spPr bwMode="auto">
          <a:xfrm>
            <a:off x="5364163" y="371633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3" name="Oval 72"/>
          <p:cNvSpPr>
            <a:spLocks noChangeArrowheads="1"/>
          </p:cNvSpPr>
          <p:nvPr/>
        </p:nvSpPr>
        <p:spPr bwMode="auto">
          <a:xfrm>
            <a:off x="5580063" y="393223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4" name="Oval 73"/>
          <p:cNvSpPr>
            <a:spLocks noChangeArrowheads="1"/>
          </p:cNvSpPr>
          <p:nvPr/>
        </p:nvSpPr>
        <p:spPr bwMode="auto">
          <a:xfrm>
            <a:off x="4930775" y="36449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5" name="Oval 74"/>
          <p:cNvSpPr>
            <a:spLocks noChangeArrowheads="1"/>
          </p:cNvSpPr>
          <p:nvPr/>
        </p:nvSpPr>
        <p:spPr bwMode="auto">
          <a:xfrm>
            <a:off x="6084888" y="36433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6" name="Oval 75"/>
          <p:cNvSpPr>
            <a:spLocks noChangeArrowheads="1"/>
          </p:cNvSpPr>
          <p:nvPr/>
        </p:nvSpPr>
        <p:spPr bwMode="auto">
          <a:xfrm>
            <a:off x="4645025" y="34274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7" name="Oval 76"/>
          <p:cNvSpPr>
            <a:spLocks noChangeArrowheads="1"/>
          </p:cNvSpPr>
          <p:nvPr/>
        </p:nvSpPr>
        <p:spPr bwMode="auto">
          <a:xfrm>
            <a:off x="5148263" y="378936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8" name="Oval 77"/>
          <p:cNvSpPr>
            <a:spLocks noChangeArrowheads="1"/>
          </p:cNvSpPr>
          <p:nvPr/>
        </p:nvSpPr>
        <p:spPr bwMode="auto">
          <a:xfrm>
            <a:off x="6156325" y="321468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89" name="Oval 78"/>
          <p:cNvSpPr>
            <a:spLocks noChangeArrowheads="1"/>
          </p:cNvSpPr>
          <p:nvPr/>
        </p:nvSpPr>
        <p:spPr bwMode="auto">
          <a:xfrm>
            <a:off x="4930775" y="386238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0" name="Oval 79"/>
          <p:cNvSpPr>
            <a:spLocks noChangeArrowheads="1"/>
          </p:cNvSpPr>
          <p:nvPr/>
        </p:nvSpPr>
        <p:spPr bwMode="auto">
          <a:xfrm>
            <a:off x="4643438" y="36433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1" name="Oval 80"/>
          <p:cNvSpPr>
            <a:spLocks noChangeArrowheads="1"/>
          </p:cNvSpPr>
          <p:nvPr/>
        </p:nvSpPr>
        <p:spPr bwMode="auto">
          <a:xfrm>
            <a:off x="4645025" y="38592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2" name="Oval 81"/>
          <p:cNvSpPr>
            <a:spLocks noChangeArrowheads="1"/>
          </p:cNvSpPr>
          <p:nvPr/>
        </p:nvSpPr>
        <p:spPr bwMode="auto">
          <a:xfrm>
            <a:off x="5795963" y="400685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3" name="Oval 82"/>
          <p:cNvSpPr>
            <a:spLocks noChangeArrowheads="1"/>
          </p:cNvSpPr>
          <p:nvPr/>
        </p:nvSpPr>
        <p:spPr bwMode="auto">
          <a:xfrm>
            <a:off x="4930775" y="42926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4" name="Oval 83"/>
          <p:cNvSpPr>
            <a:spLocks noChangeArrowheads="1"/>
          </p:cNvSpPr>
          <p:nvPr/>
        </p:nvSpPr>
        <p:spPr bwMode="auto">
          <a:xfrm>
            <a:off x="5003800" y="40751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5" name="Oval 84"/>
          <p:cNvSpPr>
            <a:spLocks noChangeArrowheads="1"/>
          </p:cNvSpPr>
          <p:nvPr/>
        </p:nvSpPr>
        <p:spPr bwMode="auto">
          <a:xfrm>
            <a:off x="4714875" y="4149726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6" name="Oval 85"/>
          <p:cNvSpPr>
            <a:spLocks noChangeArrowheads="1"/>
          </p:cNvSpPr>
          <p:nvPr/>
        </p:nvSpPr>
        <p:spPr bwMode="auto">
          <a:xfrm>
            <a:off x="4427538" y="4149726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7" name="Oval 86"/>
          <p:cNvSpPr>
            <a:spLocks noChangeArrowheads="1"/>
          </p:cNvSpPr>
          <p:nvPr/>
        </p:nvSpPr>
        <p:spPr bwMode="auto">
          <a:xfrm>
            <a:off x="4427538" y="357346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8" name="Oval 87"/>
          <p:cNvSpPr>
            <a:spLocks noChangeArrowheads="1"/>
          </p:cNvSpPr>
          <p:nvPr/>
        </p:nvSpPr>
        <p:spPr bwMode="auto">
          <a:xfrm>
            <a:off x="4427538" y="32131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399" name="Oval 88"/>
          <p:cNvSpPr>
            <a:spLocks noChangeArrowheads="1"/>
          </p:cNvSpPr>
          <p:nvPr/>
        </p:nvSpPr>
        <p:spPr bwMode="auto">
          <a:xfrm>
            <a:off x="5219700" y="40767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0" name="Oval 89"/>
          <p:cNvSpPr>
            <a:spLocks noChangeArrowheads="1"/>
          </p:cNvSpPr>
          <p:nvPr/>
        </p:nvSpPr>
        <p:spPr bwMode="auto">
          <a:xfrm>
            <a:off x="5435600" y="4149726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1" name="Oval 90"/>
          <p:cNvSpPr>
            <a:spLocks noChangeArrowheads="1"/>
          </p:cNvSpPr>
          <p:nvPr/>
        </p:nvSpPr>
        <p:spPr bwMode="auto">
          <a:xfrm>
            <a:off x="5219700" y="42926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2" name="Oval 91"/>
          <p:cNvSpPr>
            <a:spLocks noChangeArrowheads="1"/>
          </p:cNvSpPr>
          <p:nvPr/>
        </p:nvSpPr>
        <p:spPr bwMode="auto">
          <a:xfrm>
            <a:off x="5219700" y="451008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3" name="Oval 92"/>
          <p:cNvSpPr>
            <a:spLocks noChangeArrowheads="1"/>
          </p:cNvSpPr>
          <p:nvPr/>
        </p:nvSpPr>
        <p:spPr bwMode="auto">
          <a:xfrm>
            <a:off x="4427538" y="45085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4" name="Oval 93"/>
          <p:cNvSpPr>
            <a:spLocks noChangeArrowheads="1"/>
          </p:cNvSpPr>
          <p:nvPr/>
        </p:nvSpPr>
        <p:spPr bwMode="auto">
          <a:xfrm>
            <a:off x="5722938" y="422116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5" name="Oval 94"/>
          <p:cNvSpPr>
            <a:spLocks noChangeArrowheads="1"/>
          </p:cNvSpPr>
          <p:nvPr/>
        </p:nvSpPr>
        <p:spPr bwMode="auto">
          <a:xfrm>
            <a:off x="4930775" y="45085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6" name="Oval 95"/>
          <p:cNvSpPr>
            <a:spLocks noChangeArrowheads="1"/>
          </p:cNvSpPr>
          <p:nvPr/>
        </p:nvSpPr>
        <p:spPr bwMode="auto">
          <a:xfrm>
            <a:off x="4643438" y="4365626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7" name="Oval 96"/>
          <p:cNvSpPr>
            <a:spLocks noChangeArrowheads="1"/>
          </p:cNvSpPr>
          <p:nvPr/>
        </p:nvSpPr>
        <p:spPr bwMode="auto">
          <a:xfrm>
            <a:off x="4427538" y="38608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8" name="Oval 97"/>
          <p:cNvSpPr>
            <a:spLocks noChangeArrowheads="1"/>
          </p:cNvSpPr>
          <p:nvPr/>
        </p:nvSpPr>
        <p:spPr bwMode="auto">
          <a:xfrm>
            <a:off x="5508625" y="45085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09" name="Oval 98"/>
          <p:cNvSpPr>
            <a:spLocks noChangeArrowheads="1"/>
          </p:cNvSpPr>
          <p:nvPr/>
        </p:nvSpPr>
        <p:spPr bwMode="auto">
          <a:xfrm>
            <a:off x="5795963" y="45069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0" name="Oval 99"/>
          <p:cNvSpPr>
            <a:spLocks noChangeArrowheads="1"/>
          </p:cNvSpPr>
          <p:nvPr/>
        </p:nvSpPr>
        <p:spPr bwMode="auto">
          <a:xfrm>
            <a:off x="5940425" y="42926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1" name="Oval 100"/>
          <p:cNvSpPr>
            <a:spLocks noChangeArrowheads="1"/>
          </p:cNvSpPr>
          <p:nvPr/>
        </p:nvSpPr>
        <p:spPr bwMode="auto">
          <a:xfrm>
            <a:off x="6013450" y="40767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2" name="Oval 101"/>
          <p:cNvSpPr>
            <a:spLocks noChangeArrowheads="1"/>
          </p:cNvSpPr>
          <p:nvPr/>
        </p:nvSpPr>
        <p:spPr bwMode="auto">
          <a:xfrm>
            <a:off x="5867400" y="36449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3" name="Oval 102"/>
          <p:cNvSpPr>
            <a:spLocks noChangeArrowheads="1"/>
          </p:cNvSpPr>
          <p:nvPr/>
        </p:nvSpPr>
        <p:spPr bwMode="auto">
          <a:xfrm>
            <a:off x="5578475" y="36449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4" name="Oval 103"/>
          <p:cNvSpPr>
            <a:spLocks noChangeArrowheads="1"/>
          </p:cNvSpPr>
          <p:nvPr/>
        </p:nvSpPr>
        <p:spPr bwMode="auto">
          <a:xfrm>
            <a:off x="5938838" y="386238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5" name="Oval 104"/>
          <p:cNvSpPr>
            <a:spLocks noChangeArrowheads="1"/>
          </p:cNvSpPr>
          <p:nvPr/>
        </p:nvSpPr>
        <p:spPr bwMode="auto">
          <a:xfrm>
            <a:off x="6156325" y="3860801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6" name="Oval 105"/>
          <p:cNvSpPr>
            <a:spLocks noChangeArrowheads="1"/>
          </p:cNvSpPr>
          <p:nvPr/>
        </p:nvSpPr>
        <p:spPr bwMode="auto">
          <a:xfrm>
            <a:off x="6156325" y="429418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7" name="Oval 106"/>
          <p:cNvSpPr>
            <a:spLocks noChangeArrowheads="1"/>
          </p:cNvSpPr>
          <p:nvPr/>
        </p:nvSpPr>
        <p:spPr bwMode="auto">
          <a:xfrm>
            <a:off x="6083300" y="451008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8" name="Oval 107"/>
          <p:cNvSpPr>
            <a:spLocks noChangeArrowheads="1"/>
          </p:cNvSpPr>
          <p:nvPr/>
        </p:nvSpPr>
        <p:spPr bwMode="auto">
          <a:xfrm>
            <a:off x="2555875" y="285273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19" name="Oval 108"/>
          <p:cNvSpPr>
            <a:spLocks noChangeArrowheads="1"/>
          </p:cNvSpPr>
          <p:nvPr/>
        </p:nvSpPr>
        <p:spPr bwMode="auto">
          <a:xfrm>
            <a:off x="2916238" y="285273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20" name="Oval 109"/>
          <p:cNvSpPr>
            <a:spLocks noChangeArrowheads="1"/>
          </p:cNvSpPr>
          <p:nvPr/>
        </p:nvSpPr>
        <p:spPr bwMode="auto">
          <a:xfrm>
            <a:off x="3490913" y="285273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21" name="Oval 110"/>
          <p:cNvSpPr>
            <a:spLocks noChangeArrowheads="1"/>
          </p:cNvSpPr>
          <p:nvPr/>
        </p:nvSpPr>
        <p:spPr bwMode="auto">
          <a:xfrm>
            <a:off x="3203575" y="285273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5422" name="Oval 111"/>
          <p:cNvSpPr>
            <a:spLocks noChangeArrowheads="1"/>
          </p:cNvSpPr>
          <p:nvPr/>
        </p:nvSpPr>
        <p:spPr bwMode="auto">
          <a:xfrm>
            <a:off x="3779838" y="2852738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>
              <a:solidFill>
                <a:schemeClr val="bg1"/>
              </a:solidFill>
            </a:endParaRPr>
          </a:p>
        </p:txBody>
      </p:sp>
      <p:sp>
        <p:nvSpPr>
          <p:cNvPr id="107" name="Espace réservé du numéro de diapositive 10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862042" cy="365125"/>
          </a:xfrm>
        </p:spPr>
        <p:txBody>
          <a:bodyPr/>
          <a:lstStyle/>
          <a:p>
            <a:fld id="{805F40B3-9C92-4FAF-AFBE-56782C9AF0E5}" type="slidenum">
              <a:rPr lang="fr-FR" smtClean="0">
                <a:solidFill>
                  <a:schemeClr val="bg2"/>
                </a:solidFill>
              </a:rPr>
              <a:pPr/>
              <a:t>31</a:t>
            </a:fld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08" name="Line 49"/>
          <p:cNvSpPr>
            <a:spLocks noChangeShapeType="1"/>
          </p:cNvSpPr>
          <p:nvPr/>
        </p:nvSpPr>
        <p:spPr bwMode="auto">
          <a:xfrm>
            <a:off x="4857752" y="1857364"/>
            <a:ext cx="0" cy="129698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" name="Line 49"/>
          <p:cNvSpPr>
            <a:spLocks noChangeShapeType="1"/>
          </p:cNvSpPr>
          <p:nvPr/>
        </p:nvSpPr>
        <p:spPr bwMode="auto">
          <a:xfrm>
            <a:off x="5214942" y="1857364"/>
            <a:ext cx="0" cy="129698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1" name="Line 49"/>
          <p:cNvSpPr>
            <a:spLocks noChangeShapeType="1"/>
          </p:cNvSpPr>
          <p:nvPr/>
        </p:nvSpPr>
        <p:spPr bwMode="auto">
          <a:xfrm>
            <a:off x="5572132" y="1857364"/>
            <a:ext cx="0" cy="129698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2" name="Line 49"/>
          <p:cNvSpPr>
            <a:spLocks noChangeShapeType="1"/>
          </p:cNvSpPr>
          <p:nvPr/>
        </p:nvSpPr>
        <p:spPr bwMode="auto">
          <a:xfrm>
            <a:off x="5929322" y="1857364"/>
            <a:ext cx="0" cy="129698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3" name="Line 49"/>
          <p:cNvSpPr>
            <a:spLocks noChangeShapeType="1"/>
          </p:cNvSpPr>
          <p:nvPr/>
        </p:nvSpPr>
        <p:spPr bwMode="auto">
          <a:xfrm>
            <a:off x="6215074" y="1846260"/>
            <a:ext cx="0" cy="1296988"/>
          </a:xfrm>
          <a:prstGeom prst="line">
            <a:avLst/>
          </a:prstGeom>
          <a:noFill/>
          <a:ln w="254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03" name="Corde 102"/>
          <p:cNvSpPr/>
          <p:nvPr/>
        </p:nvSpPr>
        <p:spPr>
          <a:xfrm rot="6354721">
            <a:off x="5922149" y="3847786"/>
            <a:ext cx="414061" cy="440412"/>
          </a:xfrm>
          <a:prstGeom prst="chord">
            <a:avLst>
              <a:gd name="adj1" fmla="val 4346999"/>
              <a:gd name="adj2" fmla="val 15561782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Corde 103"/>
          <p:cNvSpPr/>
          <p:nvPr/>
        </p:nvSpPr>
        <p:spPr>
          <a:xfrm rot="6346189">
            <a:off x="5207770" y="3852548"/>
            <a:ext cx="414061" cy="440412"/>
          </a:xfrm>
          <a:prstGeom prst="chord">
            <a:avLst>
              <a:gd name="adj1" fmla="val 4346999"/>
              <a:gd name="adj2" fmla="val 15561782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Corde 104"/>
          <p:cNvSpPr/>
          <p:nvPr/>
        </p:nvSpPr>
        <p:spPr>
          <a:xfrm rot="6204554">
            <a:off x="4409252" y="3839847"/>
            <a:ext cx="414061" cy="440412"/>
          </a:xfrm>
          <a:prstGeom prst="chord">
            <a:avLst>
              <a:gd name="adj1" fmla="val 4346999"/>
              <a:gd name="adj2" fmla="val 15561782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rganigramme : Bande perforée 94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Thème  III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cxnSp>
        <p:nvCxnSpPr>
          <p:cNvPr id="96" name="Connecteur droit 95"/>
          <p:cNvCxnSpPr>
            <a:stCxn id="15454" idx="2"/>
            <a:endCxn id="15464" idx="4"/>
          </p:cNvCxnSpPr>
          <p:nvPr/>
        </p:nvCxnSpPr>
        <p:spPr>
          <a:xfrm rot="5400000" flipH="1" flipV="1">
            <a:off x="4207669" y="1913732"/>
            <a:ext cx="6350" cy="4319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4357686" y="4071942"/>
            <a:ext cx="2000264" cy="6350"/>
          </a:xfrm>
          <a:prstGeom prst="line">
            <a:avLst/>
          </a:prstGeom>
          <a:ln w="762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1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80" dur="2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82" dur="2000" fill="hold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84" dur="2000" fill="hold"/>
                                        <p:tgtEl>
                                          <p:spTgt spid="15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86" dur="2000" fill="hold"/>
                                        <p:tgtEl>
                                          <p:spTgt spid="15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88" dur="2000" fill="hold"/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90" dur="20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92" dur="20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94" dur="2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96" dur="20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186 " pathEditMode="relative" ptsTypes="AA">
                                      <p:cBhvr>
                                        <p:cTn id="398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/>
      <p:bldP spid="245766" grpId="0"/>
      <p:bldP spid="15423" grpId="0" animBg="1"/>
      <p:bldP spid="15423" grpId="1" animBg="1"/>
      <p:bldP spid="15424" grpId="0" animBg="1"/>
      <p:bldP spid="15424" grpId="1" animBg="1"/>
      <p:bldP spid="15425" grpId="0" animBg="1"/>
      <p:bldP spid="15425" grpId="1" animBg="1"/>
      <p:bldP spid="15426" grpId="0" animBg="1"/>
      <p:bldP spid="15426" grpId="1" animBg="1"/>
      <p:bldP spid="15427" grpId="0" animBg="1"/>
      <p:bldP spid="15427" grpId="1" animBg="1"/>
      <p:bldP spid="15428" grpId="0" animBg="1"/>
      <p:bldP spid="15428" grpId="1" animBg="1"/>
      <p:bldP spid="15433" grpId="0" animBg="1"/>
      <p:bldP spid="15433" grpId="1" animBg="1"/>
      <p:bldP spid="15438" grpId="0" animBg="1"/>
      <p:bldP spid="15438" grpId="1" animBg="1"/>
      <p:bldP spid="15439" grpId="0" animBg="1"/>
      <p:bldP spid="15439" grpId="1" animBg="1"/>
      <p:bldP spid="15440" grpId="0" animBg="1"/>
      <p:bldP spid="15440" grpId="1" animBg="1"/>
      <p:bldP spid="15441" grpId="0" animBg="1"/>
      <p:bldP spid="15441" grpId="1" animBg="1"/>
      <p:bldP spid="15442" grpId="0" animBg="1"/>
      <p:bldP spid="15442" grpId="1" animBg="1"/>
      <p:bldP spid="15372" grpId="0" animBg="1"/>
      <p:bldP spid="15372" grpId="1" animBg="1"/>
      <p:bldP spid="15373" grpId="0" animBg="1"/>
      <p:bldP spid="15373" grpId="1" animBg="1"/>
      <p:bldP spid="15374" grpId="0" animBg="1"/>
      <p:bldP spid="15374" grpId="1" animBg="1"/>
      <p:bldP spid="15375" grpId="0" animBg="1"/>
      <p:bldP spid="15375" grpId="1" animBg="1"/>
      <p:bldP spid="15376" grpId="0" animBg="1"/>
      <p:bldP spid="15376" grpId="1" animBg="1"/>
      <p:bldP spid="15377" grpId="0" animBg="1"/>
      <p:bldP spid="15377" grpId="1" animBg="1"/>
      <p:bldP spid="15378" grpId="0" animBg="1"/>
      <p:bldP spid="15378" grpId="1" animBg="1"/>
      <p:bldP spid="15379" grpId="0" animBg="1"/>
      <p:bldP spid="15379" grpId="1" animBg="1"/>
      <p:bldP spid="15380" grpId="0" animBg="1"/>
      <p:bldP spid="15380" grpId="1" animBg="1"/>
      <p:bldP spid="15381" grpId="0" animBg="1"/>
      <p:bldP spid="15381" grpId="1" animBg="1"/>
      <p:bldP spid="15382" grpId="0" animBg="1"/>
      <p:bldP spid="15382" grpId="1" animBg="1"/>
      <p:bldP spid="15383" grpId="0" animBg="1"/>
      <p:bldP spid="15383" grpId="1" animBg="1"/>
      <p:bldP spid="15384" grpId="0" animBg="1"/>
      <p:bldP spid="15384" grpId="1" animBg="1"/>
      <p:bldP spid="15385" grpId="0" animBg="1"/>
      <p:bldP spid="15385" grpId="1" animBg="1"/>
      <p:bldP spid="15386" grpId="0" animBg="1"/>
      <p:bldP spid="15386" grpId="1" animBg="1"/>
      <p:bldP spid="15387" grpId="0" animBg="1"/>
      <p:bldP spid="15387" grpId="1" animBg="1"/>
      <p:bldP spid="15388" grpId="0" animBg="1"/>
      <p:bldP spid="15388" grpId="1" animBg="1"/>
      <p:bldP spid="15389" grpId="0" animBg="1"/>
      <p:bldP spid="15389" grpId="1" animBg="1"/>
      <p:bldP spid="15390" grpId="0" animBg="1"/>
      <p:bldP spid="15390" grpId="1" animBg="1"/>
      <p:bldP spid="15391" grpId="0" animBg="1"/>
      <p:bldP spid="15391" grpId="1" animBg="1"/>
      <p:bldP spid="15392" grpId="0" animBg="1"/>
      <p:bldP spid="15392" grpId="1" animBg="1"/>
      <p:bldP spid="15393" grpId="0" animBg="1"/>
      <p:bldP spid="15393" grpId="1" animBg="1"/>
      <p:bldP spid="15394" grpId="0" animBg="1"/>
      <p:bldP spid="15394" grpId="1" animBg="1"/>
      <p:bldP spid="15395" grpId="0" animBg="1"/>
      <p:bldP spid="15395" grpId="1" animBg="1"/>
      <p:bldP spid="15396" grpId="0" animBg="1"/>
      <p:bldP spid="15396" grpId="1" animBg="1"/>
      <p:bldP spid="15397" grpId="0" animBg="1"/>
      <p:bldP spid="15397" grpId="1" animBg="1"/>
      <p:bldP spid="15398" grpId="0" animBg="1"/>
      <p:bldP spid="15398" grpId="1" animBg="1"/>
      <p:bldP spid="15399" grpId="0" animBg="1"/>
      <p:bldP spid="15399" grpId="1" animBg="1"/>
      <p:bldP spid="15400" grpId="0" animBg="1"/>
      <p:bldP spid="15400" grpId="1" animBg="1"/>
      <p:bldP spid="15401" grpId="0" animBg="1"/>
      <p:bldP spid="15401" grpId="1" animBg="1"/>
      <p:bldP spid="15402" grpId="0" animBg="1"/>
      <p:bldP spid="15402" grpId="1" animBg="1"/>
      <p:bldP spid="15403" grpId="0" animBg="1"/>
      <p:bldP spid="15403" grpId="1" animBg="1"/>
      <p:bldP spid="15404" grpId="0" animBg="1"/>
      <p:bldP spid="15404" grpId="1" animBg="1"/>
      <p:bldP spid="15405" grpId="0" animBg="1"/>
      <p:bldP spid="15405" grpId="1" animBg="1"/>
      <p:bldP spid="15406" grpId="0" animBg="1"/>
      <p:bldP spid="15406" grpId="1" animBg="1"/>
      <p:bldP spid="15407" grpId="0" animBg="1"/>
      <p:bldP spid="15407" grpId="1" animBg="1"/>
      <p:bldP spid="15408" grpId="0" animBg="1"/>
      <p:bldP spid="15408" grpId="1" animBg="1"/>
      <p:bldP spid="15409" grpId="0" animBg="1"/>
      <p:bldP spid="15409" grpId="1" animBg="1"/>
      <p:bldP spid="15410" grpId="0" animBg="1"/>
      <p:bldP spid="15410" grpId="1" animBg="1"/>
      <p:bldP spid="15411" grpId="0" animBg="1"/>
      <p:bldP spid="15411" grpId="1" animBg="1"/>
      <p:bldP spid="15412" grpId="0" animBg="1"/>
      <p:bldP spid="15412" grpId="1" animBg="1"/>
      <p:bldP spid="15413" grpId="0" animBg="1"/>
      <p:bldP spid="15413" grpId="1" animBg="1"/>
      <p:bldP spid="15414" grpId="0" animBg="1"/>
      <p:bldP spid="15414" grpId="1" animBg="1"/>
      <p:bldP spid="15415" grpId="0" animBg="1"/>
      <p:bldP spid="15415" grpId="1" animBg="1"/>
      <p:bldP spid="15416" grpId="0" animBg="1"/>
      <p:bldP spid="15416" grpId="1" animBg="1"/>
      <p:bldP spid="15417" grpId="0" animBg="1"/>
      <p:bldP spid="15417" grpId="1" animBg="1"/>
      <p:bldP spid="15418" grpId="0" animBg="1"/>
      <p:bldP spid="15418" grpId="1" animBg="1"/>
      <p:bldP spid="15419" grpId="0" animBg="1"/>
      <p:bldP spid="15419" grpId="1" animBg="1"/>
      <p:bldP spid="15420" grpId="0" animBg="1"/>
      <p:bldP spid="15420" grpId="1" animBg="1"/>
      <p:bldP spid="15421" grpId="0" animBg="1"/>
      <p:bldP spid="15421" grpId="1" animBg="1"/>
      <p:bldP spid="15422" grpId="0" animBg="1"/>
      <p:bldP spid="15422" grpId="1" animBg="1"/>
      <p:bldP spid="108" grpId="0" animBg="1"/>
      <p:bldP spid="108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03" grpId="0" animBg="1"/>
      <p:bldP spid="104" grpId="0" animBg="1"/>
      <p:bldP spid="1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5"/>
            <a:ext cx="3214678" cy="27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Connecteur droit avec flèche 47"/>
          <p:cNvCxnSpPr/>
          <p:nvPr/>
        </p:nvCxnSpPr>
        <p:spPr>
          <a:xfrm rot="5400000">
            <a:off x="5893603" y="13930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rot="5400000">
            <a:off x="6037273" y="13922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rot="5400000">
            <a:off x="6180149" y="13922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5400000">
            <a:off x="6323025" y="13922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5400000">
            <a:off x="7249337" y="13930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5400000">
            <a:off x="7393007" y="13922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5400000">
            <a:off x="7535883" y="13922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5400000">
            <a:off x="7678759" y="13922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5929322" y="928670"/>
            <a:ext cx="685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Dose A</a:t>
            </a:r>
            <a:endParaRPr lang="fr-FR" sz="12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7286644" y="937423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Dose B&gt;dose A</a:t>
            </a:r>
            <a:endParaRPr lang="fr-FR" sz="1200" b="1" dirty="0"/>
          </a:p>
        </p:txBody>
      </p:sp>
      <p:grpSp>
        <p:nvGrpSpPr>
          <p:cNvPr id="150" name="Groupe 149"/>
          <p:cNvGrpSpPr/>
          <p:nvPr/>
        </p:nvGrpSpPr>
        <p:grpSpPr>
          <a:xfrm>
            <a:off x="5650506" y="3045683"/>
            <a:ext cx="1493262" cy="2298717"/>
            <a:chOff x="5650506" y="3045683"/>
            <a:chExt cx="1493262" cy="2298717"/>
          </a:xfrm>
        </p:grpSpPr>
        <p:grpSp>
          <p:nvGrpSpPr>
            <p:cNvPr id="102" name="Groupe 101"/>
            <p:cNvGrpSpPr/>
            <p:nvPr/>
          </p:nvGrpSpPr>
          <p:grpSpPr>
            <a:xfrm>
              <a:off x="5650506" y="3045683"/>
              <a:ext cx="1357326" cy="2298717"/>
              <a:chOff x="5357815" y="3071809"/>
              <a:chExt cx="1357326" cy="2298717"/>
            </a:xfrm>
          </p:grpSpPr>
          <p:grpSp>
            <p:nvGrpSpPr>
              <p:cNvPr id="59" name="Groupe 62"/>
              <p:cNvGrpSpPr/>
              <p:nvPr/>
            </p:nvGrpSpPr>
            <p:grpSpPr>
              <a:xfrm>
                <a:off x="5357815" y="3071809"/>
                <a:ext cx="1357325" cy="1071571"/>
                <a:chOff x="4071934" y="1398574"/>
                <a:chExt cx="3135334" cy="1143008"/>
              </a:xfrm>
            </p:grpSpPr>
            <p:sp>
              <p:nvSpPr>
                <p:cNvPr id="69" name="Arc 68"/>
                <p:cNvSpPr/>
                <p:nvPr/>
              </p:nvSpPr>
              <p:spPr>
                <a:xfrm rot="10800000">
                  <a:off x="5066064" y="1398574"/>
                  <a:ext cx="1147074" cy="1143008"/>
                </a:xfrm>
                <a:prstGeom prst="arc">
                  <a:avLst>
                    <a:gd name="adj1" fmla="val 11261625"/>
                    <a:gd name="adj2" fmla="val 21182635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Arc 69"/>
                <p:cNvSpPr/>
                <p:nvPr/>
              </p:nvSpPr>
              <p:spPr>
                <a:xfrm>
                  <a:off x="4085528" y="1680649"/>
                  <a:ext cx="978829" cy="770021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rot="16200000">
                  <a:off x="6317542" y="1576245"/>
                  <a:ext cx="770021" cy="978829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72" name="Connecteur droit 71"/>
                <p:cNvCxnSpPr>
                  <a:stCxn id="70" idx="0"/>
                </p:cNvCxnSpPr>
                <p:nvPr/>
              </p:nvCxnSpPr>
              <p:spPr>
                <a:xfrm rot="10800000">
                  <a:off x="4071934" y="1680649"/>
                  <a:ext cx="503011" cy="13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72"/>
                <p:cNvCxnSpPr>
                  <a:stCxn id="71" idx="2"/>
                </p:cNvCxnSpPr>
                <p:nvPr/>
              </p:nvCxnSpPr>
              <p:spPr>
                <a:xfrm>
                  <a:off x="6702552" y="1680649"/>
                  <a:ext cx="504716" cy="13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e 77"/>
              <p:cNvGrpSpPr/>
              <p:nvPr/>
            </p:nvGrpSpPr>
            <p:grpSpPr>
              <a:xfrm rot="10800000">
                <a:off x="5357818" y="4786322"/>
                <a:ext cx="1357323" cy="584204"/>
                <a:chOff x="4071934" y="1398574"/>
                <a:chExt cx="3135334" cy="1143008"/>
              </a:xfrm>
            </p:grpSpPr>
            <p:sp>
              <p:nvSpPr>
                <p:cNvPr id="64" name="Arc 63"/>
                <p:cNvSpPr/>
                <p:nvPr/>
              </p:nvSpPr>
              <p:spPr>
                <a:xfrm rot="10800000">
                  <a:off x="5066064" y="1398574"/>
                  <a:ext cx="1147074" cy="1143008"/>
                </a:xfrm>
                <a:prstGeom prst="arc">
                  <a:avLst>
                    <a:gd name="adj1" fmla="val 11261625"/>
                    <a:gd name="adj2" fmla="val 21182635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>
                  <a:off x="4085528" y="1680649"/>
                  <a:ext cx="978829" cy="770021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rot="16200000">
                  <a:off x="6317542" y="1576245"/>
                  <a:ext cx="770021" cy="978829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7" name="Connecteur droit 66"/>
                <p:cNvCxnSpPr>
                  <a:stCxn id="65" idx="0"/>
                </p:cNvCxnSpPr>
                <p:nvPr/>
              </p:nvCxnSpPr>
              <p:spPr>
                <a:xfrm rot="10800000">
                  <a:off x="4071934" y="1680649"/>
                  <a:ext cx="503011" cy="13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>
                  <a:stCxn id="66" idx="2"/>
                </p:cNvCxnSpPr>
                <p:nvPr/>
              </p:nvCxnSpPr>
              <p:spPr>
                <a:xfrm>
                  <a:off x="6702552" y="1680649"/>
                  <a:ext cx="504716" cy="13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Connecteur droit 60"/>
              <p:cNvCxnSpPr>
                <a:stCxn id="64" idx="0"/>
                <a:endCxn id="64" idx="2"/>
              </p:cNvCxnSpPr>
              <p:nvPr/>
            </p:nvCxnSpPr>
            <p:spPr>
              <a:xfrm rot="16200000" flipH="1">
                <a:off x="6035032" y="4799878"/>
                <a:ext cx="3192" cy="4936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5786446" y="3784602"/>
                <a:ext cx="500066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rot="5400000" flipH="1" flipV="1">
                <a:off x="6038446" y="3319875"/>
                <a:ext cx="1" cy="504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Double flèche verticale 120"/>
            <p:cNvSpPr/>
            <p:nvPr/>
          </p:nvSpPr>
          <p:spPr>
            <a:xfrm>
              <a:off x="6286512" y="3786190"/>
              <a:ext cx="71438" cy="1188000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57950" y="4214818"/>
              <a:ext cx="7858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 smtClean="0"/>
                <a:t>λ</a:t>
              </a:r>
              <a:r>
                <a:rPr lang="fr-FR" b="1" baseline="-25000" dirty="0" smtClean="0"/>
                <a:t>1</a:t>
              </a:r>
              <a:r>
                <a:rPr lang="fr-FR" b="1" dirty="0" smtClean="0"/>
                <a:t> &lt;</a:t>
              </a:r>
              <a:r>
                <a:rPr lang="el-GR" b="1" dirty="0" smtClean="0"/>
                <a:t>λ</a:t>
              </a:r>
              <a:r>
                <a:rPr lang="fr-FR" b="1" baseline="-25000" dirty="0" smtClean="0"/>
                <a:t>0</a:t>
              </a:r>
              <a:endParaRPr lang="fr-FR" b="1" dirty="0"/>
            </a:p>
          </p:txBody>
        </p:sp>
      </p:grpSp>
      <p:grpSp>
        <p:nvGrpSpPr>
          <p:cNvPr id="149" name="Groupe 148"/>
          <p:cNvGrpSpPr/>
          <p:nvPr/>
        </p:nvGrpSpPr>
        <p:grpSpPr>
          <a:xfrm>
            <a:off x="4071913" y="3312250"/>
            <a:ext cx="1500239" cy="1883597"/>
            <a:chOff x="4071913" y="3312250"/>
            <a:chExt cx="1500239" cy="1883597"/>
          </a:xfrm>
        </p:grpSpPr>
        <p:grpSp>
          <p:nvGrpSpPr>
            <p:cNvPr id="105" name="Groupe 18"/>
            <p:cNvGrpSpPr/>
            <p:nvPr/>
          </p:nvGrpSpPr>
          <p:grpSpPr>
            <a:xfrm>
              <a:off x="4071913" y="3312250"/>
              <a:ext cx="1440177" cy="902568"/>
              <a:chOff x="3929058" y="1714488"/>
              <a:chExt cx="2428892" cy="1358910"/>
            </a:xfrm>
          </p:grpSpPr>
          <p:cxnSp>
            <p:nvCxnSpPr>
              <p:cNvPr id="115" name="Connecteur droit 114"/>
              <p:cNvCxnSpPr/>
              <p:nvPr/>
            </p:nvCxnSpPr>
            <p:spPr>
              <a:xfrm>
                <a:off x="3929058" y="1714488"/>
                <a:ext cx="71438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rot="5400000">
                <a:off x="3964777" y="2393149"/>
                <a:ext cx="135732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>
                <a:off x="4643438" y="3071810"/>
                <a:ext cx="107157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rot="5400000" flipH="1" flipV="1">
                <a:off x="5036347" y="2393149"/>
                <a:ext cx="135732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>
                <a:off x="5715008" y="1714488"/>
                <a:ext cx="64294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e 63"/>
            <p:cNvGrpSpPr/>
            <p:nvPr/>
          </p:nvGrpSpPr>
          <p:grpSpPr>
            <a:xfrm rot="10800000">
              <a:off x="4131975" y="4643445"/>
              <a:ext cx="1440177" cy="552402"/>
              <a:chOff x="3929058" y="1714488"/>
              <a:chExt cx="2428892" cy="1358910"/>
            </a:xfrm>
          </p:grpSpPr>
          <p:cxnSp>
            <p:nvCxnSpPr>
              <p:cNvPr id="110" name="Connecteur droit 109"/>
              <p:cNvCxnSpPr/>
              <p:nvPr/>
            </p:nvCxnSpPr>
            <p:spPr>
              <a:xfrm>
                <a:off x="3929058" y="1714488"/>
                <a:ext cx="71438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rot="5400000">
                <a:off x="3964777" y="2393149"/>
                <a:ext cx="135732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4643438" y="3071810"/>
                <a:ext cx="107157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rot="5400000" flipH="1" flipV="1">
                <a:off x="5036347" y="2393149"/>
                <a:ext cx="135732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5715008" y="1714488"/>
                <a:ext cx="642942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Connecteur droit 106"/>
            <p:cNvCxnSpPr/>
            <p:nvPr/>
          </p:nvCxnSpPr>
          <p:spPr>
            <a:xfrm>
              <a:off x="4491990" y="3928229"/>
              <a:ext cx="660086" cy="8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4502658" y="4892727"/>
              <a:ext cx="660086" cy="8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>
              <a:off x="4491990" y="3500601"/>
              <a:ext cx="660086" cy="8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Double flèche verticale 119"/>
            <p:cNvSpPr/>
            <p:nvPr/>
          </p:nvSpPr>
          <p:spPr>
            <a:xfrm>
              <a:off x="4786314" y="3942129"/>
              <a:ext cx="71438" cy="928694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786314" y="4214818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/>
                <a:t>λ</a:t>
              </a:r>
              <a:r>
                <a:rPr lang="fr-FR" b="1" baseline="-25000" dirty="0" smtClean="0"/>
                <a:t>0</a:t>
              </a:r>
              <a:endParaRPr lang="fr-FR" b="1" dirty="0"/>
            </a:p>
          </p:txBody>
        </p:sp>
      </p:grpSp>
      <p:grpSp>
        <p:nvGrpSpPr>
          <p:cNvPr id="151" name="Groupe 150"/>
          <p:cNvGrpSpPr/>
          <p:nvPr/>
        </p:nvGrpSpPr>
        <p:grpSpPr>
          <a:xfrm>
            <a:off x="7072330" y="3143248"/>
            <a:ext cx="1857388" cy="2188089"/>
            <a:chOff x="7072330" y="3143248"/>
            <a:chExt cx="1857388" cy="2188089"/>
          </a:xfrm>
        </p:grpSpPr>
        <p:grpSp>
          <p:nvGrpSpPr>
            <p:cNvPr id="103" name="Groupe 102"/>
            <p:cNvGrpSpPr/>
            <p:nvPr/>
          </p:nvGrpSpPr>
          <p:grpSpPr>
            <a:xfrm>
              <a:off x="7072330" y="3143248"/>
              <a:ext cx="1357325" cy="2188089"/>
              <a:chOff x="7072330" y="3143248"/>
              <a:chExt cx="1357325" cy="2188089"/>
            </a:xfrm>
          </p:grpSpPr>
          <p:grpSp>
            <p:nvGrpSpPr>
              <p:cNvPr id="77" name="Groupe 62"/>
              <p:cNvGrpSpPr/>
              <p:nvPr/>
            </p:nvGrpSpPr>
            <p:grpSpPr>
              <a:xfrm>
                <a:off x="7072330" y="3143248"/>
                <a:ext cx="1357325" cy="642942"/>
                <a:chOff x="4071934" y="1398574"/>
                <a:chExt cx="3135334" cy="1143008"/>
              </a:xfrm>
            </p:grpSpPr>
            <p:sp>
              <p:nvSpPr>
                <p:cNvPr id="78" name="Arc 77"/>
                <p:cNvSpPr/>
                <p:nvPr/>
              </p:nvSpPr>
              <p:spPr>
                <a:xfrm rot="10800000">
                  <a:off x="5066064" y="1398574"/>
                  <a:ext cx="1147074" cy="1143008"/>
                </a:xfrm>
                <a:prstGeom prst="arc">
                  <a:avLst>
                    <a:gd name="adj1" fmla="val 11261625"/>
                    <a:gd name="adj2" fmla="val 21182635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>
                  <a:off x="4085528" y="1680649"/>
                  <a:ext cx="978829" cy="770021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 rot="16200000">
                  <a:off x="6317542" y="1576245"/>
                  <a:ext cx="770021" cy="978829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1" name="Connecteur droit 80"/>
                <p:cNvCxnSpPr>
                  <a:stCxn id="79" idx="0"/>
                </p:cNvCxnSpPr>
                <p:nvPr/>
              </p:nvCxnSpPr>
              <p:spPr>
                <a:xfrm rot="10800000">
                  <a:off x="4071934" y="1680649"/>
                  <a:ext cx="503011" cy="13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cteur droit 81"/>
                <p:cNvCxnSpPr>
                  <a:stCxn id="80" idx="2"/>
                </p:cNvCxnSpPr>
                <p:nvPr/>
              </p:nvCxnSpPr>
              <p:spPr>
                <a:xfrm>
                  <a:off x="6702552" y="1680649"/>
                  <a:ext cx="504716" cy="13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e 77"/>
              <p:cNvGrpSpPr/>
              <p:nvPr/>
            </p:nvGrpSpPr>
            <p:grpSpPr>
              <a:xfrm rot="10800000">
                <a:off x="7072332" y="4818570"/>
                <a:ext cx="1357323" cy="512767"/>
                <a:chOff x="4071934" y="1398574"/>
                <a:chExt cx="3135334" cy="1143008"/>
              </a:xfrm>
            </p:grpSpPr>
            <p:sp>
              <p:nvSpPr>
                <p:cNvPr id="84" name="Arc 83"/>
                <p:cNvSpPr/>
                <p:nvPr/>
              </p:nvSpPr>
              <p:spPr>
                <a:xfrm rot="10800000">
                  <a:off x="5066064" y="1398574"/>
                  <a:ext cx="1147074" cy="1143008"/>
                </a:xfrm>
                <a:prstGeom prst="arc">
                  <a:avLst>
                    <a:gd name="adj1" fmla="val 11261625"/>
                    <a:gd name="adj2" fmla="val 21182635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>
                  <a:off x="4085528" y="1680649"/>
                  <a:ext cx="978829" cy="770021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 rot="16200000">
                  <a:off x="6317542" y="1576245"/>
                  <a:ext cx="770021" cy="978829"/>
                </a:xfrm>
                <a:prstGeom prst="arc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7" name="Connecteur droit 86"/>
                <p:cNvCxnSpPr>
                  <a:stCxn id="85" idx="0"/>
                </p:cNvCxnSpPr>
                <p:nvPr/>
              </p:nvCxnSpPr>
              <p:spPr>
                <a:xfrm rot="10800000">
                  <a:off x="4071934" y="1680649"/>
                  <a:ext cx="503011" cy="13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87"/>
                <p:cNvCxnSpPr>
                  <a:stCxn id="86" idx="2"/>
                </p:cNvCxnSpPr>
                <p:nvPr/>
              </p:nvCxnSpPr>
              <p:spPr>
                <a:xfrm>
                  <a:off x="6702552" y="1680649"/>
                  <a:ext cx="504716" cy="133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Connecteur droit 88"/>
              <p:cNvCxnSpPr/>
              <p:nvPr/>
            </p:nvCxnSpPr>
            <p:spPr>
              <a:xfrm rot="16200000" flipH="1">
                <a:off x="7749547" y="4852131"/>
                <a:ext cx="3192" cy="4936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V="1">
                <a:off x="7527084" y="3571876"/>
                <a:ext cx="468000" cy="235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rot="5400000" flipH="1" flipV="1">
                <a:off x="7750622" y="3180338"/>
                <a:ext cx="1" cy="49732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Double flèche verticale 121"/>
            <p:cNvSpPr/>
            <p:nvPr/>
          </p:nvSpPr>
          <p:spPr>
            <a:xfrm>
              <a:off x="7715272" y="3598002"/>
              <a:ext cx="71438" cy="1476000"/>
            </a:xfrm>
            <a:prstGeom prst="up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786710" y="4143380"/>
              <a:ext cx="11430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 smtClean="0"/>
                <a:t>λ</a:t>
              </a:r>
              <a:r>
                <a:rPr lang="fr-FR" b="1" baseline="-25000" dirty="0" smtClean="0"/>
                <a:t>2</a:t>
              </a:r>
              <a:r>
                <a:rPr lang="fr-FR" b="1" dirty="0" smtClean="0"/>
                <a:t> &lt; </a:t>
              </a:r>
              <a:r>
                <a:rPr lang="el-GR" b="1" dirty="0" smtClean="0"/>
                <a:t>λ</a:t>
              </a:r>
              <a:r>
                <a:rPr lang="fr-FR" b="1" baseline="-25000" dirty="0" smtClean="0"/>
                <a:t>1</a:t>
              </a:r>
              <a:r>
                <a:rPr lang="fr-FR" b="1" dirty="0" smtClean="0"/>
                <a:t>&lt;</a:t>
              </a:r>
              <a:r>
                <a:rPr lang="el-GR" b="1" dirty="0" smtClean="0"/>
                <a:t>λ</a:t>
              </a:r>
              <a:r>
                <a:rPr lang="fr-FR" b="1" baseline="-25000" dirty="0" smtClean="0"/>
                <a:t>0</a:t>
              </a:r>
              <a:endParaRPr lang="fr-FR" b="1" dirty="0"/>
            </a:p>
          </p:txBody>
        </p:sp>
      </p:grpSp>
      <p:sp>
        <p:nvSpPr>
          <p:cNvPr id="134" name="Organigramme : Bande perforée 133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  <p:sp>
        <p:nvSpPr>
          <p:cNvPr id="135" name="Text Box 11"/>
          <p:cNvSpPr txBox="1">
            <a:spLocks noChangeArrowheads="1"/>
          </p:cNvSpPr>
          <p:nvPr/>
        </p:nvSpPr>
        <p:spPr bwMode="auto">
          <a:xfrm>
            <a:off x="1571604" y="0"/>
            <a:ext cx="621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</a:rPr>
              <a:t>Lasers multi-longueurs d’ondes en une étape de croissance 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48" name="Groupe 147"/>
          <p:cNvGrpSpPr/>
          <p:nvPr/>
        </p:nvGrpSpPr>
        <p:grpSpPr>
          <a:xfrm>
            <a:off x="3500430" y="928670"/>
            <a:ext cx="5357850" cy="2214578"/>
            <a:chOff x="3500430" y="928670"/>
            <a:chExt cx="5357850" cy="2214578"/>
          </a:xfrm>
        </p:grpSpPr>
        <p:grpSp>
          <p:nvGrpSpPr>
            <p:cNvPr id="147" name="Groupe 146"/>
            <p:cNvGrpSpPr/>
            <p:nvPr/>
          </p:nvGrpSpPr>
          <p:grpSpPr>
            <a:xfrm>
              <a:off x="3500430" y="1467137"/>
              <a:ext cx="5143536" cy="1604673"/>
              <a:chOff x="3500430" y="1467137"/>
              <a:chExt cx="5143536" cy="160467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143372" y="2500306"/>
                <a:ext cx="4500594" cy="57150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143372" y="2143116"/>
                <a:ext cx="357190" cy="3571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143900" y="2143116"/>
                <a:ext cx="500066" cy="3571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814714" y="2143116"/>
                <a:ext cx="400492" cy="3571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444422" y="2143116"/>
                <a:ext cx="413462" cy="3571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7" name="Groupe 26"/>
              <p:cNvGrpSpPr/>
              <p:nvPr/>
            </p:nvGrpSpPr>
            <p:grpSpPr>
              <a:xfrm>
                <a:off x="4500562" y="1714488"/>
                <a:ext cx="928694" cy="785818"/>
                <a:chOff x="4572000" y="2857496"/>
                <a:chExt cx="928694" cy="78581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9" name="Trapèze 18"/>
                <p:cNvSpPr/>
                <p:nvPr/>
              </p:nvSpPr>
              <p:spPr>
                <a:xfrm>
                  <a:off x="4572000" y="2857496"/>
                  <a:ext cx="928694" cy="430334"/>
                </a:xfrm>
                <a:prstGeom prst="trapezoid">
                  <a:avLst/>
                </a:prstGeom>
                <a:grpFill/>
                <a:ln w="28575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572000" y="3286124"/>
                  <a:ext cx="928694" cy="35719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6" name="Groupe 25"/>
              <p:cNvGrpSpPr/>
              <p:nvPr/>
            </p:nvGrpSpPr>
            <p:grpSpPr>
              <a:xfrm>
                <a:off x="5857884" y="1714488"/>
                <a:ext cx="928694" cy="785818"/>
                <a:chOff x="5929322" y="2857496"/>
                <a:chExt cx="928694" cy="78581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1" name="Trapèze 20"/>
                <p:cNvSpPr/>
                <p:nvPr/>
              </p:nvSpPr>
              <p:spPr>
                <a:xfrm>
                  <a:off x="5929322" y="2857496"/>
                  <a:ext cx="928694" cy="430334"/>
                </a:xfrm>
                <a:prstGeom prst="trapezoid">
                  <a:avLst/>
                </a:prstGeom>
                <a:grpFill/>
                <a:ln w="28575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29322" y="3286124"/>
                  <a:ext cx="928694" cy="357190"/>
                </a:xfrm>
                <a:prstGeom prst="rect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" name="Groupe 24"/>
              <p:cNvGrpSpPr/>
              <p:nvPr/>
            </p:nvGrpSpPr>
            <p:grpSpPr>
              <a:xfrm>
                <a:off x="7215206" y="1714488"/>
                <a:ext cx="928694" cy="785818"/>
                <a:chOff x="7286644" y="2857496"/>
                <a:chExt cx="928694" cy="785818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23" name="Trapèze 22"/>
                <p:cNvSpPr/>
                <p:nvPr/>
              </p:nvSpPr>
              <p:spPr>
                <a:xfrm>
                  <a:off x="7286644" y="2857496"/>
                  <a:ext cx="928694" cy="430334"/>
                </a:xfrm>
                <a:prstGeom prst="trapezoid">
                  <a:avLst/>
                </a:prstGeom>
                <a:grpFill/>
                <a:ln w="28575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7286644" y="3286124"/>
                  <a:ext cx="928694" cy="357190"/>
                </a:xfrm>
                <a:prstGeom prst="rect">
                  <a:avLst/>
                </a:prstGeom>
                <a:grpFill/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3" name="Connecteur droit 32"/>
              <p:cNvCxnSpPr/>
              <p:nvPr/>
            </p:nvCxnSpPr>
            <p:spPr>
              <a:xfrm rot="10800000" flipH="1">
                <a:off x="4500562" y="2321711"/>
                <a:ext cx="928694" cy="158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rot="10800000" flipH="1">
                <a:off x="7215206" y="2321711"/>
                <a:ext cx="928694" cy="1588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rot="10800000" flipH="1">
                <a:off x="5857884" y="2321711"/>
                <a:ext cx="928694" cy="158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6026886" y="1668769"/>
                <a:ext cx="616816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669564" y="1668769"/>
                <a:ext cx="616816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358082" y="1668769"/>
                <a:ext cx="616816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ZoneTexte 122"/>
              <p:cNvSpPr txBox="1"/>
              <p:nvPr/>
            </p:nvSpPr>
            <p:spPr>
              <a:xfrm>
                <a:off x="3500430" y="1467137"/>
                <a:ext cx="1000132" cy="46166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Oxyde d’isolation</a:t>
                </a:r>
                <a:endParaRPr lang="fr-FR" sz="1200" b="1" dirty="0"/>
              </a:p>
            </p:txBody>
          </p:sp>
          <p:cxnSp>
            <p:nvCxnSpPr>
              <p:cNvPr id="125" name="Connecteur droit avec flèche 124"/>
              <p:cNvCxnSpPr/>
              <p:nvPr/>
            </p:nvCxnSpPr>
            <p:spPr>
              <a:xfrm>
                <a:off x="3857620" y="1928802"/>
                <a:ext cx="285752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ZoneTexte 126"/>
              <p:cNvSpPr txBox="1"/>
              <p:nvPr/>
            </p:nvSpPr>
            <p:spPr>
              <a:xfrm>
                <a:off x="4214810" y="2571744"/>
                <a:ext cx="1571636" cy="46166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Couche active  </a:t>
                </a:r>
                <a:r>
                  <a:rPr lang="fr-FR" sz="1200" b="1" dirty="0" err="1" smtClean="0"/>
                  <a:t>qeqs</a:t>
                </a:r>
                <a:r>
                  <a:rPr lang="fr-FR" sz="1200" b="1" dirty="0" smtClean="0"/>
                  <a:t> plans de BQs</a:t>
                </a:r>
                <a:endParaRPr lang="fr-FR" sz="1200" b="1" dirty="0"/>
              </a:p>
            </p:txBody>
          </p:sp>
          <p:cxnSp>
            <p:nvCxnSpPr>
              <p:cNvPr id="129" name="Connecteur droit avec flèche 128"/>
              <p:cNvCxnSpPr>
                <a:stCxn id="127" idx="3"/>
              </p:cNvCxnSpPr>
              <p:nvPr/>
            </p:nvCxnSpPr>
            <p:spPr>
              <a:xfrm flipV="1">
                <a:off x="5786446" y="2428872"/>
                <a:ext cx="428628" cy="3737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Rectangle à coins arrondis 139"/>
            <p:cNvSpPr/>
            <p:nvPr/>
          </p:nvSpPr>
          <p:spPr>
            <a:xfrm>
              <a:off x="3500430" y="928670"/>
              <a:ext cx="5357850" cy="22145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214282" y="3500438"/>
            <a:ext cx="121444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3" name="Connecteur droit 142"/>
          <p:cNvCxnSpPr/>
          <p:nvPr/>
        </p:nvCxnSpPr>
        <p:spPr>
          <a:xfrm rot="5400000" flipH="1" flipV="1">
            <a:off x="1285852" y="1142984"/>
            <a:ext cx="2500330" cy="22145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1428728" y="3071810"/>
            <a:ext cx="2214578" cy="857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7286644" y="1500174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/>
          <p:cNvSpPr/>
          <p:nvPr/>
        </p:nvSpPr>
        <p:spPr>
          <a:xfrm>
            <a:off x="4572000" y="1500174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125"/>
          <p:cNvSpPr/>
          <p:nvPr/>
        </p:nvSpPr>
        <p:spPr>
          <a:xfrm>
            <a:off x="5929322" y="1500174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7" grpId="0"/>
      <p:bldP spid="141" grpId="0" animBg="1"/>
      <p:bldP spid="104" grpId="0" animBg="1"/>
      <p:bldP spid="104" grpId="1" animBg="1"/>
      <p:bldP spid="124" grpId="0" animBg="1"/>
      <p:bldP spid="1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82008" y="6429396"/>
            <a:ext cx="762024" cy="363517"/>
          </a:xfrm>
          <a:noFill/>
        </p:spPr>
        <p:txBody>
          <a:bodyPr/>
          <a:lstStyle/>
          <a:p>
            <a:fld id="{9B482A6B-C21D-44ED-B917-6559ADB531FB}" type="slidenum">
              <a:rPr lang="fr-FR" smtClean="0"/>
              <a:pPr/>
              <a:t>33</a:t>
            </a:fld>
            <a:endParaRPr lang="fr-FR" dirty="0" smtClean="0"/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2857488" y="3571876"/>
            <a:ext cx="20717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latin typeface="+mj-lt"/>
              </a:rPr>
              <a:t>Densité</a:t>
            </a:r>
            <a:r>
              <a:rPr lang="en-US" sz="1400" b="1" dirty="0" smtClean="0">
                <a:latin typeface="+mj-lt"/>
              </a:rPr>
              <a:t> : </a:t>
            </a:r>
            <a:r>
              <a:rPr lang="en-US" sz="1400" b="1" dirty="0">
                <a:latin typeface="+mj-lt"/>
              </a:rPr>
              <a:t>3. 10</a:t>
            </a:r>
            <a:r>
              <a:rPr lang="en-US" sz="1400" b="1" baseline="30000" dirty="0">
                <a:latin typeface="+mj-lt"/>
              </a:rPr>
              <a:t>10 </a:t>
            </a:r>
            <a:r>
              <a:rPr lang="en-US" sz="1400" b="1" dirty="0" smtClean="0">
                <a:latin typeface="+mj-lt"/>
              </a:rPr>
              <a:t>cm</a:t>
            </a:r>
            <a:r>
              <a:rPr lang="en-US" sz="1400" b="1" baseline="30000" dirty="0" smtClean="0">
                <a:latin typeface="+mj-lt"/>
              </a:rPr>
              <a:t>-2</a:t>
            </a:r>
            <a:endParaRPr lang="en-US" sz="1400" b="1" baseline="30000" dirty="0">
              <a:latin typeface="+mj-lt"/>
            </a:endParaRP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3357554" y="0"/>
            <a:ext cx="1854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Structure </a:t>
            </a:r>
            <a:r>
              <a:rPr lang="fr-FR" b="1" dirty="0" smtClean="0">
                <a:solidFill>
                  <a:srgbClr val="C00000"/>
                </a:solidFill>
                <a:latin typeface="+mj-lt"/>
              </a:rPr>
              <a:t>étudiée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4941888" y="571500"/>
          <a:ext cx="3627437" cy="3067050"/>
        </p:xfrm>
        <a:graphic>
          <a:graphicData uri="http://schemas.openxmlformats.org/presentationml/2006/ole">
            <p:oleObj spid="_x0000_s128002" name="Graph" r:id="rId3" imgW="3627360" imgH="3067200" progId="Origin50.Graph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288" y="1125538"/>
            <a:ext cx="2147887" cy="2160587"/>
            <a:chOff x="430" y="1026"/>
            <a:chExt cx="1353" cy="1316"/>
          </a:xfrm>
        </p:grpSpPr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431" y="1026"/>
              <a:ext cx="1349" cy="57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 b="1">
                  <a:solidFill>
                    <a:schemeClr val="bg2"/>
                  </a:solidFill>
                </a:rPr>
                <a:t>GaAs(50 nm)</a:t>
              </a:r>
            </a:p>
            <a:p>
              <a:pPr algn="ctr"/>
              <a:endParaRPr lang="fr-FR" sz="1400" b="1">
                <a:solidFill>
                  <a:schemeClr val="bg2"/>
                </a:solidFill>
                <a:latin typeface="Garamond" pitchFamily="18" charset="0"/>
              </a:endParaRPr>
            </a:p>
            <a:p>
              <a:endParaRPr lang="fr-FR" sz="1400" b="1">
                <a:solidFill>
                  <a:schemeClr val="bg2"/>
                </a:solidFill>
                <a:latin typeface="Garamond" pitchFamily="18" charset="0"/>
              </a:endParaRPr>
            </a:p>
            <a:p>
              <a:endParaRPr lang="fr-FR" sz="1400">
                <a:solidFill>
                  <a:schemeClr val="bg2"/>
                </a:solidFill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430" y="1964"/>
              <a:ext cx="1349" cy="3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</a:rPr>
                <a:t>Substrat GaAs</a:t>
              </a:r>
            </a:p>
            <a:p>
              <a:pPr algn="ctr"/>
              <a:r>
                <a:rPr lang="fr-FR" sz="1400" b="1" dirty="0">
                  <a:solidFill>
                    <a:schemeClr val="bg2"/>
                  </a:solidFill>
                </a:rPr>
                <a:t> (001)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76" y="1201"/>
              <a:ext cx="1252" cy="399"/>
              <a:chOff x="2012" y="1706"/>
              <a:chExt cx="2440" cy="556"/>
            </a:xfrm>
          </p:grpSpPr>
          <p:sp>
            <p:nvSpPr>
              <p:cNvPr id="1040" name="AutoShape 11"/>
              <p:cNvSpPr>
                <a:spLocks noChangeArrowheads="1"/>
              </p:cNvSpPr>
              <p:nvPr/>
            </p:nvSpPr>
            <p:spPr bwMode="auto">
              <a:xfrm>
                <a:off x="2012" y="2069"/>
                <a:ext cx="278" cy="193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1041" name="AutoShape 12"/>
              <p:cNvSpPr>
                <a:spLocks noChangeArrowheads="1"/>
              </p:cNvSpPr>
              <p:nvPr/>
            </p:nvSpPr>
            <p:spPr bwMode="auto">
              <a:xfrm>
                <a:off x="2426" y="1706"/>
                <a:ext cx="488" cy="55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1042" name="AutoShape 13"/>
              <p:cNvSpPr>
                <a:spLocks noChangeArrowheads="1"/>
              </p:cNvSpPr>
              <p:nvPr/>
            </p:nvSpPr>
            <p:spPr bwMode="auto">
              <a:xfrm>
                <a:off x="2988" y="1933"/>
                <a:ext cx="485" cy="32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1043" name="AutoShape 14"/>
              <p:cNvSpPr>
                <a:spLocks noChangeArrowheads="1"/>
              </p:cNvSpPr>
              <p:nvPr/>
            </p:nvSpPr>
            <p:spPr bwMode="auto">
              <a:xfrm>
                <a:off x="3476" y="1842"/>
                <a:ext cx="488" cy="420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fr-FR"/>
              </a:p>
            </p:txBody>
          </p:sp>
          <p:sp>
            <p:nvSpPr>
              <p:cNvPr id="1044" name="AutoShape 15"/>
              <p:cNvSpPr>
                <a:spLocks noChangeArrowheads="1"/>
              </p:cNvSpPr>
              <p:nvPr/>
            </p:nvSpPr>
            <p:spPr bwMode="auto">
              <a:xfrm>
                <a:off x="3965" y="1933"/>
                <a:ext cx="487" cy="32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fr-FR"/>
              </a:p>
            </p:txBody>
          </p:sp>
        </p:grp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430" y="1592"/>
              <a:ext cx="1353" cy="14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430" y="1728"/>
              <a:ext cx="1353" cy="22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 dirty="0">
                  <a:solidFill>
                    <a:schemeClr val="bg2"/>
                  </a:solidFill>
                </a:rPr>
                <a:t>Buffer </a:t>
              </a:r>
              <a:r>
                <a:rPr lang="fr-FR" sz="1400" b="1" dirty="0">
                  <a:solidFill>
                    <a:schemeClr val="bg2"/>
                  </a:solidFill>
                  <a:latin typeface="Tahoma" pitchFamily="34" charset="0"/>
                </a:rPr>
                <a:t>GaAs (500 nm)</a:t>
              </a:r>
              <a:endParaRPr lang="fr-FR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039" name="Text Box 18"/>
            <p:cNvSpPr txBox="1">
              <a:spLocks noChangeArrowheads="1"/>
            </p:cNvSpPr>
            <p:nvPr/>
          </p:nvSpPr>
          <p:spPr bwMode="auto">
            <a:xfrm>
              <a:off x="476" y="1554"/>
              <a:ext cx="1180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 b="1">
                  <a:solidFill>
                    <a:schemeClr val="bg2"/>
                  </a:solidFill>
                </a:rPr>
                <a:t>InAs QDs (2,4 ML)</a:t>
              </a:r>
            </a:p>
          </p:txBody>
        </p:sp>
      </p:grp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5429256" y="3500438"/>
            <a:ext cx="300039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smtClean="0">
                <a:latin typeface="+mj-lt"/>
              </a:rPr>
              <a:t>LMH ~ 30 meV</a:t>
            </a:r>
          </a:p>
          <a:p>
            <a:pPr>
              <a:spcBef>
                <a:spcPct val="50000"/>
              </a:spcBef>
            </a:pPr>
            <a:r>
              <a:rPr lang="fr-FR" sz="1400" b="1" smtClean="0">
                <a:latin typeface="+mj-lt"/>
              </a:rPr>
              <a:t>Présence de deux états excités</a:t>
            </a:r>
            <a:endParaRPr lang="fr-FR" sz="1400" b="1">
              <a:latin typeface="+mj-lt"/>
            </a:endParaRPr>
          </a:p>
        </p:txBody>
      </p:sp>
      <p:pic>
        <p:nvPicPr>
          <p:cNvPr id="325652" name="Picture 20"/>
          <p:cNvPicPr>
            <a:picLocks noChangeAspect="1" noChangeArrowheads="1"/>
          </p:cNvPicPr>
          <p:nvPr/>
        </p:nvPicPr>
        <p:blipFill>
          <a:blip r:embed="rId4" cstate="print">
            <a:lum contrast="-30000"/>
          </a:blip>
          <a:srcRect/>
          <a:stretch>
            <a:fillRect/>
          </a:stretch>
        </p:blipFill>
        <p:spPr bwMode="auto">
          <a:xfrm>
            <a:off x="2928926" y="114298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rganigramme : Bande perforée 22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/>
      <p:bldP spid="325635" grpId="1"/>
      <p:bldP spid="3256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82008" y="6286520"/>
            <a:ext cx="762024" cy="365125"/>
          </a:xfrm>
          <a:noFill/>
        </p:spPr>
        <p:txBody>
          <a:bodyPr/>
          <a:lstStyle/>
          <a:p>
            <a:fld id="{2B049D37-C5A3-4266-85B0-FAD5C851CBAD}" type="slidenum">
              <a:rPr lang="fr-FR" smtClean="0"/>
              <a:pPr/>
              <a:t>34</a:t>
            </a:fld>
            <a:endParaRPr lang="fr-FR" dirty="0" smtClean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714480" y="0"/>
            <a:ext cx="5265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Optimisation de la température de recuit d’activation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55" name="AutoShape 9"/>
          <p:cNvSpPr>
            <a:spLocks noChangeAspect="1" noChangeArrowheads="1" noTextEdit="1"/>
          </p:cNvSpPr>
          <p:nvPr/>
        </p:nvSpPr>
        <p:spPr bwMode="auto">
          <a:xfrm>
            <a:off x="250825" y="857232"/>
            <a:ext cx="28368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900113" y="437356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>
                <a:solidFill>
                  <a:srgbClr val="000000"/>
                </a:solidFill>
              </a:rPr>
              <a:t>1,0</a:t>
            </a:r>
            <a:endParaRPr lang="fr-FR"/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1489075" y="437356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>
                <a:solidFill>
                  <a:srgbClr val="000000"/>
                </a:solidFill>
              </a:rPr>
              <a:t>1,2</a:t>
            </a:r>
            <a:endParaRPr lang="fr-FR"/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2079625" y="437356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>
                <a:solidFill>
                  <a:srgbClr val="000000"/>
                </a:solidFill>
              </a:rPr>
              <a:t>1,4</a:t>
            </a:r>
            <a:endParaRPr lang="fr-FR"/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2668588" y="4373563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>
                <a:solidFill>
                  <a:srgbClr val="000000"/>
                </a:solidFill>
              </a:rPr>
              <a:t>1,6</a:t>
            </a:r>
            <a:endParaRPr lang="fr-FR"/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 flipV="1">
            <a:off x="681038" y="4322763"/>
            <a:ext cx="1587" cy="20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1" name="Line 16"/>
          <p:cNvSpPr>
            <a:spLocks noChangeShapeType="1"/>
          </p:cNvSpPr>
          <p:nvPr/>
        </p:nvSpPr>
        <p:spPr bwMode="auto">
          <a:xfrm flipV="1">
            <a:off x="976313" y="4322763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2" name="Line 17"/>
          <p:cNvSpPr>
            <a:spLocks noChangeShapeType="1"/>
          </p:cNvSpPr>
          <p:nvPr/>
        </p:nvSpPr>
        <p:spPr bwMode="auto">
          <a:xfrm flipV="1">
            <a:off x="1270000" y="4322763"/>
            <a:ext cx="1588" cy="20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3" name="Line 18"/>
          <p:cNvSpPr>
            <a:spLocks noChangeShapeType="1"/>
          </p:cNvSpPr>
          <p:nvPr/>
        </p:nvSpPr>
        <p:spPr bwMode="auto">
          <a:xfrm flipV="1">
            <a:off x="1565275" y="4322763"/>
            <a:ext cx="1588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4" name="Line 19"/>
          <p:cNvSpPr>
            <a:spLocks noChangeShapeType="1"/>
          </p:cNvSpPr>
          <p:nvPr/>
        </p:nvSpPr>
        <p:spPr bwMode="auto">
          <a:xfrm flipV="1">
            <a:off x="1860550" y="4322763"/>
            <a:ext cx="1588" cy="20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 flipV="1">
            <a:off x="2154238" y="4322763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6" name="Line 21"/>
          <p:cNvSpPr>
            <a:spLocks noChangeShapeType="1"/>
          </p:cNvSpPr>
          <p:nvPr/>
        </p:nvSpPr>
        <p:spPr bwMode="auto">
          <a:xfrm flipV="1">
            <a:off x="2449513" y="4322763"/>
            <a:ext cx="1587" cy="20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7" name="Line 22"/>
          <p:cNvSpPr>
            <a:spLocks noChangeShapeType="1"/>
          </p:cNvSpPr>
          <p:nvPr/>
        </p:nvSpPr>
        <p:spPr bwMode="auto">
          <a:xfrm flipV="1">
            <a:off x="2744788" y="4322763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8" name="Line 23"/>
          <p:cNvSpPr>
            <a:spLocks noChangeShapeType="1"/>
          </p:cNvSpPr>
          <p:nvPr/>
        </p:nvSpPr>
        <p:spPr bwMode="auto">
          <a:xfrm>
            <a:off x="681038" y="4322763"/>
            <a:ext cx="2063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9" name="Line 24"/>
          <p:cNvSpPr>
            <a:spLocks noChangeShapeType="1"/>
          </p:cNvSpPr>
          <p:nvPr/>
        </p:nvSpPr>
        <p:spPr bwMode="auto">
          <a:xfrm>
            <a:off x="639763" y="4208463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0" name="Line 25"/>
          <p:cNvSpPr>
            <a:spLocks noChangeShapeType="1"/>
          </p:cNvSpPr>
          <p:nvPr/>
        </p:nvSpPr>
        <p:spPr bwMode="auto">
          <a:xfrm>
            <a:off x="660400" y="3640138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1" name="Line 26"/>
          <p:cNvSpPr>
            <a:spLocks noChangeShapeType="1"/>
          </p:cNvSpPr>
          <p:nvPr/>
        </p:nvSpPr>
        <p:spPr bwMode="auto">
          <a:xfrm>
            <a:off x="639763" y="3071813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2" name="Line 27"/>
          <p:cNvSpPr>
            <a:spLocks noChangeShapeType="1"/>
          </p:cNvSpPr>
          <p:nvPr/>
        </p:nvSpPr>
        <p:spPr bwMode="auto">
          <a:xfrm>
            <a:off x="660400" y="2503488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3" name="Line 28"/>
          <p:cNvSpPr>
            <a:spLocks noChangeShapeType="1"/>
          </p:cNvSpPr>
          <p:nvPr/>
        </p:nvSpPr>
        <p:spPr bwMode="auto">
          <a:xfrm>
            <a:off x="639763" y="1935163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4" name="Line 29"/>
          <p:cNvSpPr>
            <a:spLocks noChangeShapeType="1"/>
          </p:cNvSpPr>
          <p:nvPr/>
        </p:nvSpPr>
        <p:spPr bwMode="auto">
          <a:xfrm>
            <a:off x="660400" y="1366838"/>
            <a:ext cx="206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5" name="Freeform 30"/>
          <p:cNvSpPr>
            <a:spLocks/>
          </p:cNvSpPr>
          <p:nvPr/>
        </p:nvSpPr>
        <p:spPr bwMode="auto">
          <a:xfrm>
            <a:off x="681038" y="1252538"/>
            <a:ext cx="1587" cy="3070225"/>
          </a:xfrm>
          <a:custGeom>
            <a:avLst/>
            <a:gdLst>
              <a:gd name="T0" fmla="*/ 0 w 1587"/>
              <a:gd name="T1" fmla="*/ 3070225 h 2519"/>
              <a:gd name="T2" fmla="*/ 0 w 1587"/>
              <a:gd name="T3" fmla="*/ 0 h 2519"/>
              <a:gd name="T4" fmla="*/ 0 w 1587"/>
              <a:gd name="T5" fmla="*/ 0 h 2519"/>
              <a:gd name="T6" fmla="*/ 0 60000 65536"/>
              <a:gd name="T7" fmla="*/ 0 60000 65536"/>
              <a:gd name="T8" fmla="*/ 0 60000 65536"/>
              <a:gd name="T9" fmla="*/ 0 w 1587"/>
              <a:gd name="T10" fmla="*/ 0 h 2519"/>
              <a:gd name="T11" fmla="*/ 1587 w 1587"/>
              <a:gd name="T12" fmla="*/ 2519 h 25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19">
                <a:moveTo>
                  <a:pt x="0" y="2519"/>
                </a:move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076" name="Line 31"/>
          <p:cNvSpPr>
            <a:spLocks noChangeShapeType="1"/>
          </p:cNvSpPr>
          <p:nvPr/>
        </p:nvSpPr>
        <p:spPr bwMode="auto">
          <a:xfrm>
            <a:off x="976313" y="12525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7" name="Line 32"/>
          <p:cNvSpPr>
            <a:spLocks noChangeShapeType="1"/>
          </p:cNvSpPr>
          <p:nvPr/>
        </p:nvSpPr>
        <p:spPr bwMode="auto">
          <a:xfrm>
            <a:off x="1270000" y="125253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8" name="Line 33"/>
          <p:cNvSpPr>
            <a:spLocks noChangeShapeType="1"/>
          </p:cNvSpPr>
          <p:nvPr/>
        </p:nvSpPr>
        <p:spPr bwMode="auto">
          <a:xfrm>
            <a:off x="1565275" y="125253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9" name="Line 34"/>
          <p:cNvSpPr>
            <a:spLocks noChangeShapeType="1"/>
          </p:cNvSpPr>
          <p:nvPr/>
        </p:nvSpPr>
        <p:spPr bwMode="auto">
          <a:xfrm>
            <a:off x="1860550" y="125253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0" name="Line 35"/>
          <p:cNvSpPr>
            <a:spLocks noChangeShapeType="1"/>
          </p:cNvSpPr>
          <p:nvPr/>
        </p:nvSpPr>
        <p:spPr bwMode="auto">
          <a:xfrm>
            <a:off x="2154238" y="12525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1" name="Line 36"/>
          <p:cNvSpPr>
            <a:spLocks noChangeShapeType="1"/>
          </p:cNvSpPr>
          <p:nvPr/>
        </p:nvSpPr>
        <p:spPr bwMode="auto">
          <a:xfrm>
            <a:off x="2449513" y="12525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2" name="Line 37"/>
          <p:cNvSpPr>
            <a:spLocks noChangeShapeType="1"/>
          </p:cNvSpPr>
          <p:nvPr/>
        </p:nvSpPr>
        <p:spPr bwMode="auto">
          <a:xfrm>
            <a:off x="2744788" y="12525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3" name="Line 38"/>
          <p:cNvSpPr>
            <a:spLocks noChangeShapeType="1"/>
          </p:cNvSpPr>
          <p:nvPr/>
        </p:nvSpPr>
        <p:spPr bwMode="auto">
          <a:xfrm>
            <a:off x="681038" y="1252538"/>
            <a:ext cx="2063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4" name="Line 39"/>
          <p:cNvSpPr>
            <a:spLocks noChangeShapeType="1"/>
          </p:cNvSpPr>
          <p:nvPr/>
        </p:nvSpPr>
        <p:spPr bwMode="auto">
          <a:xfrm>
            <a:off x="2744788" y="4208463"/>
            <a:ext cx="1587" cy="1587"/>
          </a:xfrm>
          <a:prstGeom prst="line">
            <a:avLst/>
          </a:prstGeom>
          <a:noFill/>
          <a:ln w="7938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5" name="Line 40"/>
          <p:cNvSpPr>
            <a:spLocks noChangeShapeType="1"/>
          </p:cNvSpPr>
          <p:nvPr/>
        </p:nvSpPr>
        <p:spPr bwMode="auto">
          <a:xfrm>
            <a:off x="2744788" y="3640138"/>
            <a:ext cx="1587" cy="1587"/>
          </a:xfrm>
          <a:prstGeom prst="line">
            <a:avLst/>
          </a:prstGeom>
          <a:noFill/>
          <a:ln w="7938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6" name="Line 41"/>
          <p:cNvSpPr>
            <a:spLocks noChangeShapeType="1"/>
          </p:cNvSpPr>
          <p:nvPr/>
        </p:nvSpPr>
        <p:spPr bwMode="auto">
          <a:xfrm>
            <a:off x="2744788" y="307181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7" name="Line 42"/>
          <p:cNvSpPr>
            <a:spLocks noChangeShapeType="1"/>
          </p:cNvSpPr>
          <p:nvPr/>
        </p:nvSpPr>
        <p:spPr bwMode="auto">
          <a:xfrm>
            <a:off x="2744788" y="250348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8" name="Line 43"/>
          <p:cNvSpPr>
            <a:spLocks noChangeShapeType="1"/>
          </p:cNvSpPr>
          <p:nvPr/>
        </p:nvSpPr>
        <p:spPr bwMode="auto">
          <a:xfrm>
            <a:off x="2744788" y="1935163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9" name="Line 44"/>
          <p:cNvSpPr>
            <a:spLocks noChangeShapeType="1"/>
          </p:cNvSpPr>
          <p:nvPr/>
        </p:nvSpPr>
        <p:spPr bwMode="auto">
          <a:xfrm>
            <a:off x="2744788" y="1366838"/>
            <a:ext cx="15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90" name="Line 45"/>
          <p:cNvSpPr>
            <a:spLocks noChangeShapeType="1"/>
          </p:cNvSpPr>
          <p:nvPr/>
        </p:nvSpPr>
        <p:spPr bwMode="auto">
          <a:xfrm flipV="1">
            <a:off x="2744788" y="1252538"/>
            <a:ext cx="1587" cy="3070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91" name="Freeform 46"/>
          <p:cNvSpPr>
            <a:spLocks/>
          </p:cNvSpPr>
          <p:nvPr/>
        </p:nvSpPr>
        <p:spPr bwMode="auto">
          <a:xfrm>
            <a:off x="839788" y="2503488"/>
            <a:ext cx="1755775" cy="566737"/>
          </a:xfrm>
          <a:custGeom>
            <a:avLst/>
            <a:gdLst>
              <a:gd name="T0" fmla="*/ 1733560 w 2213"/>
              <a:gd name="T1" fmla="*/ 565942 h 713"/>
              <a:gd name="T2" fmla="*/ 1689130 w 2213"/>
              <a:gd name="T3" fmla="*/ 561968 h 713"/>
              <a:gd name="T4" fmla="*/ 1644700 w 2213"/>
              <a:gd name="T5" fmla="*/ 557199 h 713"/>
              <a:gd name="T6" fmla="*/ 1602650 w 2213"/>
              <a:gd name="T7" fmla="*/ 557199 h 713"/>
              <a:gd name="T8" fmla="*/ 1559807 w 2213"/>
              <a:gd name="T9" fmla="*/ 561173 h 713"/>
              <a:gd name="T10" fmla="*/ 1518551 w 2213"/>
              <a:gd name="T11" fmla="*/ 561173 h 713"/>
              <a:gd name="T12" fmla="*/ 1477294 w 2213"/>
              <a:gd name="T13" fmla="*/ 563558 h 713"/>
              <a:gd name="T14" fmla="*/ 1438418 w 2213"/>
              <a:gd name="T15" fmla="*/ 561968 h 713"/>
              <a:gd name="T16" fmla="*/ 1398749 w 2213"/>
              <a:gd name="T17" fmla="*/ 559583 h 713"/>
              <a:gd name="T18" fmla="*/ 1359873 w 2213"/>
              <a:gd name="T19" fmla="*/ 566737 h 713"/>
              <a:gd name="T20" fmla="*/ 1322583 w 2213"/>
              <a:gd name="T21" fmla="*/ 565942 h 713"/>
              <a:gd name="T22" fmla="*/ 1286087 w 2213"/>
              <a:gd name="T23" fmla="*/ 561173 h 713"/>
              <a:gd name="T24" fmla="*/ 1249591 w 2213"/>
              <a:gd name="T25" fmla="*/ 561968 h 713"/>
              <a:gd name="T26" fmla="*/ 1213095 w 2213"/>
              <a:gd name="T27" fmla="*/ 561968 h 713"/>
              <a:gd name="T28" fmla="*/ 1177393 w 2213"/>
              <a:gd name="T29" fmla="*/ 552429 h 713"/>
              <a:gd name="T30" fmla="*/ 1143277 w 2213"/>
              <a:gd name="T31" fmla="*/ 545276 h 713"/>
              <a:gd name="T32" fmla="*/ 1109161 w 2213"/>
              <a:gd name="T33" fmla="*/ 526994 h 713"/>
              <a:gd name="T34" fmla="*/ 1076632 w 2213"/>
              <a:gd name="T35" fmla="*/ 513481 h 713"/>
              <a:gd name="T36" fmla="*/ 1043310 w 2213"/>
              <a:gd name="T37" fmla="*/ 505533 h 713"/>
              <a:gd name="T38" fmla="*/ 1010780 w 2213"/>
              <a:gd name="T39" fmla="*/ 481687 h 713"/>
              <a:gd name="T40" fmla="*/ 979045 w 2213"/>
              <a:gd name="T41" fmla="*/ 445123 h 713"/>
              <a:gd name="T42" fmla="*/ 948896 w 2213"/>
              <a:gd name="T43" fmla="*/ 381534 h 713"/>
              <a:gd name="T44" fmla="*/ 917954 w 2213"/>
              <a:gd name="T45" fmla="*/ 327483 h 713"/>
              <a:gd name="T46" fmla="*/ 887805 w 2213"/>
              <a:gd name="T47" fmla="*/ 290920 h 713"/>
              <a:gd name="T48" fmla="*/ 857656 w 2213"/>
              <a:gd name="T49" fmla="*/ 278997 h 713"/>
              <a:gd name="T50" fmla="*/ 828301 w 2213"/>
              <a:gd name="T51" fmla="*/ 276612 h 713"/>
              <a:gd name="T52" fmla="*/ 799738 w 2213"/>
              <a:gd name="T53" fmla="*/ 262305 h 713"/>
              <a:gd name="T54" fmla="*/ 771176 w 2213"/>
              <a:gd name="T55" fmla="*/ 247202 h 713"/>
              <a:gd name="T56" fmla="*/ 744201 w 2213"/>
              <a:gd name="T57" fmla="*/ 204280 h 713"/>
              <a:gd name="T58" fmla="*/ 716432 w 2213"/>
              <a:gd name="T59" fmla="*/ 144665 h 713"/>
              <a:gd name="T60" fmla="*/ 689457 w 2213"/>
              <a:gd name="T61" fmla="*/ 81076 h 713"/>
              <a:gd name="T62" fmla="*/ 662482 w 2213"/>
              <a:gd name="T63" fmla="*/ 27820 h 713"/>
              <a:gd name="T64" fmla="*/ 635506 w 2213"/>
              <a:gd name="T65" fmla="*/ 0 h 713"/>
              <a:gd name="T66" fmla="*/ 610118 w 2213"/>
              <a:gd name="T67" fmla="*/ 23051 h 713"/>
              <a:gd name="T68" fmla="*/ 584729 w 2213"/>
              <a:gd name="T69" fmla="*/ 101742 h 713"/>
              <a:gd name="T70" fmla="*/ 560134 w 2213"/>
              <a:gd name="T71" fmla="*/ 162947 h 713"/>
              <a:gd name="T72" fmla="*/ 535539 w 2213"/>
              <a:gd name="T73" fmla="*/ 215408 h 713"/>
              <a:gd name="T74" fmla="*/ 511737 w 2213"/>
              <a:gd name="T75" fmla="*/ 240049 h 713"/>
              <a:gd name="T76" fmla="*/ 487142 w 2213"/>
              <a:gd name="T77" fmla="*/ 243228 h 713"/>
              <a:gd name="T78" fmla="*/ 462547 w 2213"/>
              <a:gd name="T79" fmla="*/ 231305 h 713"/>
              <a:gd name="T80" fmla="*/ 439539 w 2213"/>
              <a:gd name="T81" fmla="*/ 210639 h 713"/>
              <a:gd name="T82" fmla="*/ 416530 w 2213"/>
              <a:gd name="T83" fmla="*/ 194741 h 713"/>
              <a:gd name="T84" fmla="*/ 394315 w 2213"/>
              <a:gd name="T85" fmla="*/ 193946 h 713"/>
              <a:gd name="T86" fmla="*/ 372894 w 2213"/>
              <a:gd name="T87" fmla="*/ 236074 h 713"/>
              <a:gd name="T88" fmla="*/ 349886 w 2213"/>
              <a:gd name="T89" fmla="*/ 313176 h 713"/>
              <a:gd name="T90" fmla="*/ 329257 w 2213"/>
              <a:gd name="T91" fmla="*/ 395842 h 713"/>
              <a:gd name="T92" fmla="*/ 307042 w 2213"/>
              <a:gd name="T93" fmla="*/ 452277 h 713"/>
              <a:gd name="T94" fmla="*/ 286414 w 2213"/>
              <a:gd name="T95" fmla="*/ 495994 h 713"/>
              <a:gd name="T96" fmla="*/ 265786 w 2213"/>
              <a:gd name="T97" fmla="*/ 520635 h 713"/>
              <a:gd name="T98" fmla="*/ 245158 w 2213"/>
              <a:gd name="T99" fmla="*/ 532558 h 713"/>
              <a:gd name="T100" fmla="*/ 224530 w 2213"/>
              <a:gd name="T101" fmla="*/ 543686 h 713"/>
              <a:gd name="T102" fmla="*/ 204695 w 2213"/>
              <a:gd name="T103" fmla="*/ 547660 h 713"/>
              <a:gd name="T104" fmla="*/ 184067 w 2213"/>
              <a:gd name="T105" fmla="*/ 550840 h 713"/>
              <a:gd name="T106" fmla="*/ 164232 w 2213"/>
              <a:gd name="T107" fmla="*/ 555609 h 713"/>
              <a:gd name="T108" fmla="*/ 145191 w 2213"/>
              <a:gd name="T109" fmla="*/ 557199 h 713"/>
              <a:gd name="T110" fmla="*/ 126943 w 2213"/>
              <a:gd name="T111" fmla="*/ 559583 h 713"/>
              <a:gd name="T112" fmla="*/ 107108 w 2213"/>
              <a:gd name="T113" fmla="*/ 559583 h 713"/>
              <a:gd name="T114" fmla="*/ 88860 w 2213"/>
              <a:gd name="T115" fmla="*/ 561173 h 713"/>
              <a:gd name="T116" fmla="*/ 70612 w 2213"/>
              <a:gd name="T117" fmla="*/ 559583 h 713"/>
              <a:gd name="T118" fmla="*/ 52364 w 2213"/>
              <a:gd name="T119" fmla="*/ 561173 h 713"/>
              <a:gd name="T120" fmla="*/ 35703 w 2213"/>
              <a:gd name="T121" fmla="*/ 561173 h 713"/>
              <a:gd name="T122" fmla="*/ 17455 w 2213"/>
              <a:gd name="T123" fmla="*/ 561173 h 713"/>
              <a:gd name="T124" fmla="*/ 0 w 2213"/>
              <a:gd name="T125" fmla="*/ 564352 h 7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3"/>
              <a:gd name="T190" fmla="*/ 0 h 713"/>
              <a:gd name="T191" fmla="*/ 2213 w 2213"/>
              <a:gd name="T192" fmla="*/ 713 h 7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3" h="713">
                <a:moveTo>
                  <a:pt x="2213" y="701"/>
                </a:moveTo>
                <a:lnTo>
                  <a:pt x="2185" y="712"/>
                </a:lnTo>
                <a:lnTo>
                  <a:pt x="2156" y="701"/>
                </a:lnTo>
                <a:lnTo>
                  <a:pt x="2129" y="707"/>
                </a:lnTo>
                <a:lnTo>
                  <a:pt x="2101" y="701"/>
                </a:lnTo>
                <a:lnTo>
                  <a:pt x="2073" y="701"/>
                </a:lnTo>
                <a:lnTo>
                  <a:pt x="2046" y="710"/>
                </a:lnTo>
                <a:lnTo>
                  <a:pt x="2020" y="701"/>
                </a:lnTo>
                <a:lnTo>
                  <a:pt x="1992" y="704"/>
                </a:lnTo>
                <a:lnTo>
                  <a:pt x="1966" y="706"/>
                </a:lnTo>
                <a:lnTo>
                  <a:pt x="1940" y="710"/>
                </a:lnTo>
                <a:lnTo>
                  <a:pt x="1914" y="706"/>
                </a:lnTo>
                <a:lnTo>
                  <a:pt x="1888" y="706"/>
                </a:lnTo>
                <a:lnTo>
                  <a:pt x="1862" y="709"/>
                </a:lnTo>
                <a:lnTo>
                  <a:pt x="1837" y="707"/>
                </a:lnTo>
                <a:lnTo>
                  <a:pt x="1813" y="707"/>
                </a:lnTo>
                <a:lnTo>
                  <a:pt x="1788" y="709"/>
                </a:lnTo>
                <a:lnTo>
                  <a:pt x="1763" y="704"/>
                </a:lnTo>
                <a:lnTo>
                  <a:pt x="1739" y="706"/>
                </a:lnTo>
                <a:lnTo>
                  <a:pt x="1714" y="713"/>
                </a:lnTo>
                <a:lnTo>
                  <a:pt x="1690" y="709"/>
                </a:lnTo>
                <a:lnTo>
                  <a:pt x="1667" y="712"/>
                </a:lnTo>
                <a:lnTo>
                  <a:pt x="1644" y="712"/>
                </a:lnTo>
                <a:lnTo>
                  <a:pt x="1621" y="706"/>
                </a:lnTo>
                <a:lnTo>
                  <a:pt x="1598" y="712"/>
                </a:lnTo>
                <a:lnTo>
                  <a:pt x="1575" y="707"/>
                </a:lnTo>
                <a:lnTo>
                  <a:pt x="1552" y="706"/>
                </a:lnTo>
                <a:lnTo>
                  <a:pt x="1529" y="707"/>
                </a:lnTo>
                <a:lnTo>
                  <a:pt x="1507" y="701"/>
                </a:lnTo>
                <a:lnTo>
                  <a:pt x="1484" y="695"/>
                </a:lnTo>
                <a:lnTo>
                  <a:pt x="1463" y="690"/>
                </a:lnTo>
                <a:lnTo>
                  <a:pt x="1441" y="686"/>
                </a:lnTo>
                <a:lnTo>
                  <a:pt x="1420" y="672"/>
                </a:lnTo>
                <a:lnTo>
                  <a:pt x="1398" y="663"/>
                </a:lnTo>
                <a:lnTo>
                  <a:pt x="1377" y="650"/>
                </a:lnTo>
                <a:lnTo>
                  <a:pt x="1357" y="646"/>
                </a:lnTo>
                <a:lnTo>
                  <a:pt x="1335" y="636"/>
                </a:lnTo>
                <a:lnTo>
                  <a:pt x="1315" y="636"/>
                </a:lnTo>
                <a:lnTo>
                  <a:pt x="1295" y="621"/>
                </a:lnTo>
                <a:lnTo>
                  <a:pt x="1274" y="606"/>
                </a:lnTo>
                <a:lnTo>
                  <a:pt x="1254" y="587"/>
                </a:lnTo>
                <a:lnTo>
                  <a:pt x="1234" y="560"/>
                </a:lnTo>
                <a:lnTo>
                  <a:pt x="1214" y="523"/>
                </a:lnTo>
                <a:lnTo>
                  <a:pt x="1196" y="480"/>
                </a:lnTo>
                <a:lnTo>
                  <a:pt x="1176" y="452"/>
                </a:lnTo>
                <a:lnTo>
                  <a:pt x="1157" y="412"/>
                </a:lnTo>
                <a:lnTo>
                  <a:pt x="1137" y="385"/>
                </a:lnTo>
                <a:lnTo>
                  <a:pt x="1119" y="366"/>
                </a:lnTo>
                <a:lnTo>
                  <a:pt x="1100" y="354"/>
                </a:lnTo>
                <a:lnTo>
                  <a:pt x="1081" y="351"/>
                </a:lnTo>
                <a:lnTo>
                  <a:pt x="1062" y="351"/>
                </a:lnTo>
                <a:lnTo>
                  <a:pt x="1044" y="348"/>
                </a:lnTo>
                <a:lnTo>
                  <a:pt x="1027" y="342"/>
                </a:lnTo>
                <a:lnTo>
                  <a:pt x="1008" y="330"/>
                </a:lnTo>
                <a:lnTo>
                  <a:pt x="990" y="322"/>
                </a:lnTo>
                <a:lnTo>
                  <a:pt x="972" y="311"/>
                </a:lnTo>
                <a:lnTo>
                  <a:pt x="955" y="285"/>
                </a:lnTo>
                <a:lnTo>
                  <a:pt x="938" y="257"/>
                </a:lnTo>
                <a:lnTo>
                  <a:pt x="919" y="221"/>
                </a:lnTo>
                <a:lnTo>
                  <a:pt x="903" y="182"/>
                </a:lnTo>
                <a:lnTo>
                  <a:pt x="886" y="136"/>
                </a:lnTo>
                <a:lnTo>
                  <a:pt x="869" y="102"/>
                </a:lnTo>
                <a:lnTo>
                  <a:pt x="852" y="69"/>
                </a:lnTo>
                <a:lnTo>
                  <a:pt x="835" y="35"/>
                </a:lnTo>
                <a:lnTo>
                  <a:pt x="818" y="7"/>
                </a:lnTo>
                <a:lnTo>
                  <a:pt x="801" y="0"/>
                </a:lnTo>
                <a:lnTo>
                  <a:pt x="786" y="12"/>
                </a:lnTo>
                <a:lnTo>
                  <a:pt x="769" y="29"/>
                </a:lnTo>
                <a:lnTo>
                  <a:pt x="754" y="72"/>
                </a:lnTo>
                <a:lnTo>
                  <a:pt x="737" y="128"/>
                </a:lnTo>
                <a:lnTo>
                  <a:pt x="721" y="171"/>
                </a:lnTo>
                <a:lnTo>
                  <a:pt x="706" y="205"/>
                </a:lnTo>
                <a:lnTo>
                  <a:pt x="691" y="251"/>
                </a:lnTo>
                <a:lnTo>
                  <a:pt x="675" y="271"/>
                </a:lnTo>
                <a:lnTo>
                  <a:pt x="660" y="290"/>
                </a:lnTo>
                <a:lnTo>
                  <a:pt x="645" y="302"/>
                </a:lnTo>
                <a:lnTo>
                  <a:pt x="629" y="308"/>
                </a:lnTo>
                <a:lnTo>
                  <a:pt x="614" y="306"/>
                </a:lnTo>
                <a:lnTo>
                  <a:pt x="599" y="299"/>
                </a:lnTo>
                <a:lnTo>
                  <a:pt x="583" y="291"/>
                </a:lnTo>
                <a:lnTo>
                  <a:pt x="570" y="279"/>
                </a:lnTo>
                <a:lnTo>
                  <a:pt x="554" y="265"/>
                </a:lnTo>
                <a:lnTo>
                  <a:pt x="540" y="257"/>
                </a:lnTo>
                <a:lnTo>
                  <a:pt x="525" y="245"/>
                </a:lnTo>
                <a:lnTo>
                  <a:pt x="511" y="242"/>
                </a:lnTo>
                <a:lnTo>
                  <a:pt x="497" y="244"/>
                </a:lnTo>
                <a:lnTo>
                  <a:pt x="484" y="257"/>
                </a:lnTo>
                <a:lnTo>
                  <a:pt x="470" y="297"/>
                </a:lnTo>
                <a:lnTo>
                  <a:pt x="454" y="343"/>
                </a:lnTo>
                <a:lnTo>
                  <a:pt x="441" y="394"/>
                </a:lnTo>
                <a:lnTo>
                  <a:pt x="427" y="455"/>
                </a:lnTo>
                <a:lnTo>
                  <a:pt x="415" y="498"/>
                </a:lnTo>
                <a:lnTo>
                  <a:pt x="401" y="543"/>
                </a:lnTo>
                <a:lnTo>
                  <a:pt x="387" y="569"/>
                </a:lnTo>
                <a:lnTo>
                  <a:pt x="373" y="603"/>
                </a:lnTo>
                <a:lnTo>
                  <a:pt x="361" y="624"/>
                </a:lnTo>
                <a:lnTo>
                  <a:pt x="347" y="640"/>
                </a:lnTo>
                <a:lnTo>
                  <a:pt x="335" y="655"/>
                </a:lnTo>
                <a:lnTo>
                  <a:pt x="321" y="661"/>
                </a:lnTo>
                <a:lnTo>
                  <a:pt x="309" y="670"/>
                </a:lnTo>
                <a:lnTo>
                  <a:pt x="295" y="678"/>
                </a:lnTo>
                <a:lnTo>
                  <a:pt x="283" y="684"/>
                </a:lnTo>
                <a:lnTo>
                  <a:pt x="270" y="683"/>
                </a:lnTo>
                <a:lnTo>
                  <a:pt x="258" y="689"/>
                </a:lnTo>
                <a:lnTo>
                  <a:pt x="244" y="696"/>
                </a:lnTo>
                <a:lnTo>
                  <a:pt x="232" y="693"/>
                </a:lnTo>
                <a:lnTo>
                  <a:pt x="220" y="696"/>
                </a:lnTo>
                <a:lnTo>
                  <a:pt x="207" y="699"/>
                </a:lnTo>
                <a:lnTo>
                  <a:pt x="195" y="698"/>
                </a:lnTo>
                <a:lnTo>
                  <a:pt x="183" y="701"/>
                </a:lnTo>
                <a:lnTo>
                  <a:pt x="172" y="702"/>
                </a:lnTo>
                <a:lnTo>
                  <a:pt x="160" y="704"/>
                </a:lnTo>
                <a:lnTo>
                  <a:pt x="148" y="704"/>
                </a:lnTo>
                <a:lnTo>
                  <a:pt x="135" y="704"/>
                </a:lnTo>
                <a:lnTo>
                  <a:pt x="124" y="706"/>
                </a:lnTo>
                <a:lnTo>
                  <a:pt x="112" y="706"/>
                </a:lnTo>
                <a:lnTo>
                  <a:pt x="101" y="706"/>
                </a:lnTo>
                <a:lnTo>
                  <a:pt x="89" y="704"/>
                </a:lnTo>
                <a:lnTo>
                  <a:pt x="78" y="712"/>
                </a:lnTo>
                <a:lnTo>
                  <a:pt x="66" y="706"/>
                </a:lnTo>
                <a:lnTo>
                  <a:pt x="55" y="704"/>
                </a:lnTo>
                <a:lnTo>
                  <a:pt x="45" y="706"/>
                </a:lnTo>
                <a:lnTo>
                  <a:pt x="32" y="712"/>
                </a:lnTo>
                <a:lnTo>
                  <a:pt x="22" y="706"/>
                </a:lnTo>
                <a:lnTo>
                  <a:pt x="11" y="709"/>
                </a:lnTo>
                <a:lnTo>
                  <a:pt x="0" y="71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092" name="Freeform 47"/>
          <p:cNvSpPr>
            <a:spLocks/>
          </p:cNvSpPr>
          <p:nvPr/>
        </p:nvSpPr>
        <p:spPr bwMode="auto">
          <a:xfrm>
            <a:off x="839788" y="1935163"/>
            <a:ext cx="1755775" cy="565150"/>
          </a:xfrm>
          <a:custGeom>
            <a:avLst/>
            <a:gdLst>
              <a:gd name="T0" fmla="*/ 1733560 w 2213"/>
              <a:gd name="T1" fmla="*/ 562769 h 712"/>
              <a:gd name="T2" fmla="*/ 1689130 w 2213"/>
              <a:gd name="T3" fmla="*/ 560388 h 712"/>
              <a:gd name="T4" fmla="*/ 1644700 w 2213"/>
              <a:gd name="T5" fmla="*/ 562769 h 712"/>
              <a:gd name="T6" fmla="*/ 1602650 w 2213"/>
              <a:gd name="T7" fmla="*/ 562769 h 712"/>
              <a:gd name="T8" fmla="*/ 1559807 w 2213"/>
              <a:gd name="T9" fmla="*/ 565150 h 712"/>
              <a:gd name="T10" fmla="*/ 1518551 w 2213"/>
              <a:gd name="T11" fmla="*/ 561975 h 712"/>
              <a:gd name="T12" fmla="*/ 1477294 w 2213"/>
              <a:gd name="T13" fmla="*/ 564356 h 712"/>
              <a:gd name="T14" fmla="*/ 1438418 w 2213"/>
              <a:gd name="T15" fmla="*/ 562769 h 712"/>
              <a:gd name="T16" fmla="*/ 1398749 w 2213"/>
              <a:gd name="T17" fmla="*/ 565150 h 712"/>
              <a:gd name="T18" fmla="*/ 1359873 w 2213"/>
              <a:gd name="T19" fmla="*/ 565150 h 712"/>
              <a:gd name="T20" fmla="*/ 1322583 w 2213"/>
              <a:gd name="T21" fmla="*/ 564356 h 712"/>
              <a:gd name="T22" fmla="*/ 1286087 w 2213"/>
              <a:gd name="T23" fmla="*/ 554831 h 712"/>
              <a:gd name="T24" fmla="*/ 1249591 w 2213"/>
              <a:gd name="T25" fmla="*/ 550069 h 712"/>
              <a:gd name="T26" fmla="*/ 1213095 w 2213"/>
              <a:gd name="T27" fmla="*/ 532606 h 712"/>
              <a:gd name="T28" fmla="*/ 1177393 w 2213"/>
              <a:gd name="T29" fmla="*/ 500856 h 712"/>
              <a:gd name="T30" fmla="*/ 1143277 w 2213"/>
              <a:gd name="T31" fmla="*/ 450056 h 712"/>
              <a:gd name="T32" fmla="*/ 1109161 w 2213"/>
              <a:gd name="T33" fmla="*/ 429419 h 712"/>
              <a:gd name="T34" fmla="*/ 1076632 w 2213"/>
              <a:gd name="T35" fmla="*/ 432594 h 712"/>
              <a:gd name="T36" fmla="*/ 1043310 w 2213"/>
              <a:gd name="T37" fmla="*/ 418306 h 712"/>
              <a:gd name="T38" fmla="*/ 1010780 w 2213"/>
              <a:gd name="T39" fmla="*/ 352425 h 712"/>
              <a:gd name="T40" fmla="*/ 979045 w 2213"/>
              <a:gd name="T41" fmla="*/ 257175 h 712"/>
              <a:gd name="T42" fmla="*/ 948896 w 2213"/>
              <a:gd name="T43" fmla="*/ 196056 h 712"/>
              <a:gd name="T44" fmla="*/ 917954 w 2213"/>
              <a:gd name="T45" fmla="*/ 201612 h 712"/>
              <a:gd name="T46" fmla="*/ 887805 w 2213"/>
              <a:gd name="T47" fmla="*/ 234156 h 712"/>
              <a:gd name="T48" fmla="*/ 857656 w 2213"/>
              <a:gd name="T49" fmla="*/ 230188 h 712"/>
              <a:gd name="T50" fmla="*/ 828301 w 2213"/>
              <a:gd name="T51" fmla="*/ 165894 h 712"/>
              <a:gd name="T52" fmla="*/ 799738 w 2213"/>
              <a:gd name="T53" fmla="*/ 73025 h 712"/>
              <a:gd name="T54" fmla="*/ 771176 w 2213"/>
              <a:gd name="T55" fmla="*/ 15875 h 712"/>
              <a:gd name="T56" fmla="*/ 744201 w 2213"/>
              <a:gd name="T57" fmla="*/ 0 h 712"/>
              <a:gd name="T58" fmla="*/ 716432 w 2213"/>
              <a:gd name="T59" fmla="*/ 26988 h 712"/>
              <a:gd name="T60" fmla="*/ 689457 w 2213"/>
              <a:gd name="T61" fmla="*/ 65881 h 712"/>
              <a:gd name="T62" fmla="*/ 662482 w 2213"/>
              <a:gd name="T63" fmla="*/ 95250 h 712"/>
              <a:gd name="T64" fmla="*/ 635506 w 2213"/>
              <a:gd name="T65" fmla="*/ 104775 h 712"/>
              <a:gd name="T66" fmla="*/ 610118 w 2213"/>
              <a:gd name="T67" fmla="*/ 102394 h 712"/>
              <a:gd name="T68" fmla="*/ 584729 w 2213"/>
              <a:gd name="T69" fmla="*/ 106363 h 712"/>
              <a:gd name="T70" fmla="*/ 560134 w 2213"/>
              <a:gd name="T71" fmla="*/ 118269 h 712"/>
              <a:gd name="T72" fmla="*/ 535539 w 2213"/>
              <a:gd name="T73" fmla="*/ 156369 h 712"/>
              <a:gd name="T74" fmla="*/ 511737 w 2213"/>
              <a:gd name="T75" fmla="*/ 211138 h 712"/>
              <a:gd name="T76" fmla="*/ 487142 w 2213"/>
              <a:gd name="T77" fmla="*/ 270669 h 712"/>
              <a:gd name="T78" fmla="*/ 462547 w 2213"/>
              <a:gd name="T79" fmla="*/ 350837 h 712"/>
              <a:gd name="T80" fmla="*/ 439539 w 2213"/>
              <a:gd name="T81" fmla="*/ 419100 h 712"/>
              <a:gd name="T82" fmla="*/ 416530 w 2213"/>
              <a:gd name="T83" fmla="*/ 473075 h 712"/>
              <a:gd name="T84" fmla="*/ 394315 w 2213"/>
              <a:gd name="T85" fmla="*/ 520700 h 712"/>
              <a:gd name="T86" fmla="*/ 372894 w 2213"/>
              <a:gd name="T87" fmla="*/ 544513 h 712"/>
              <a:gd name="T88" fmla="*/ 349886 w 2213"/>
              <a:gd name="T89" fmla="*/ 550069 h 712"/>
              <a:gd name="T90" fmla="*/ 329257 w 2213"/>
              <a:gd name="T91" fmla="*/ 553244 h 712"/>
              <a:gd name="T92" fmla="*/ 307042 w 2213"/>
              <a:gd name="T93" fmla="*/ 552450 h 712"/>
              <a:gd name="T94" fmla="*/ 286414 w 2213"/>
              <a:gd name="T95" fmla="*/ 554831 h 712"/>
              <a:gd name="T96" fmla="*/ 265786 w 2213"/>
              <a:gd name="T97" fmla="*/ 555625 h 712"/>
              <a:gd name="T98" fmla="*/ 245158 w 2213"/>
              <a:gd name="T99" fmla="*/ 554831 h 712"/>
              <a:gd name="T100" fmla="*/ 224530 w 2213"/>
              <a:gd name="T101" fmla="*/ 553244 h 712"/>
              <a:gd name="T102" fmla="*/ 204695 w 2213"/>
              <a:gd name="T103" fmla="*/ 554831 h 712"/>
              <a:gd name="T104" fmla="*/ 184067 w 2213"/>
              <a:gd name="T105" fmla="*/ 554831 h 712"/>
              <a:gd name="T106" fmla="*/ 164232 w 2213"/>
              <a:gd name="T107" fmla="*/ 558006 h 712"/>
              <a:gd name="T108" fmla="*/ 145191 w 2213"/>
              <a:gd name="T109" fmla="*/ 555625 h 712"/>
              <a:gd name="T110" fmla="*/ 126943 w 2213"/>
              <a:gd name="T111" fmla="*/ 558006 h 712"/>
              <a:gd name="T112" fmla="*/ 107108 w 2213"/>
              <a:gd name="T113" fmla="*/ 558006 h 712"/>
              <a:gd name="T114" fmla="*/ 88860 w 2213"/>
              <a:gd name="T115" fmla="*/ 558006 h 712"/>
              <a:gd name="T116" fmla="*/ 70612 w 2213"/>
              <a:gd name="T117" fmla="*/ 559594 h 712"/>
              <a:gd name="T118" fmla="*/ 52364 w 2213"/>
              <a:gd name="T119" fmla="*/ 560388 h 712"/>
              <a:gd name="T120" fmla="*/ 35703 w 2213"/>
              <a:gd name="T121" fmla="*/ 562769 h 712"/>
              <a:gd name="T122" fmla="*/ 17455 w 2213"/>
              <a:gd name="T123" fmla="*/ 559594 h 712"/>
              <a:gd name="T124" fmla="*/ 0 w 2213"/>
              <a:gd name="T125" fmla="*/ 560388 h 7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3"/>
              <a:gd name="T190" fmla="*/ 0 h 712"/>
              <a:gd name="T191" fmla="*/ 2213 w 2213"/>
              <a:gd name="T192" fmla="*/ 712 h 7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3" h="712">
                <a:moveTo>
                  <a:pt x="2213" y="705"/>
                </a:moveTo>
                <a:lnTo>
                  <a:pt x="2185" y="709"/>
                </a:lnTo>
                <a:lnTo>
                  <a:pt x="2156" y="706"/>
                </a:lnTo>
                <a:lnTo>
                  <a:pt x="2129" y="706"/>
                </a:lnTo>
                <a:lnTo>
                  <a:pt x="2101" y="706"/>
                </a:lnTo>
                <a:lnTo>
                  <a:pt x="2073" y="709"/>
                </a:lnTo>
                <a:lnTo>
                  <a:pt x="2046" y="705"/>
                </a:lnTo>
                <a:lnTo>
                  <a:pt x="2020" y="709"/>
                </a:lnTo>
                <a:lnTo>
                  <a:pt x="1992" y="708"/>
                </a:lnTo>
                <a:lnTo>
                  <a:pt x="1966" y="712"/>
                </a:lnTo>
                <a:lnTo>
                  <a:pt x="1940" y="709"/>
                </a:lnTo>
                <a:lnTo>
                  <a:pt x="1914" y="708"/>
                </a:lnTo>
                <a:lnTo>
                  <a:pt x="1888" y="708"/>
                </a:lnTo>
                <a:lnTo>
                  <a:pt x="1862" y="711"/>
                </a:lnTo>
                <a:lnTo>
                  <a:pt x="1837" y="709"/>
                </a:lnTo>
                <a:lnTo>
                  <a:pt x="1813" y="709"/>
                </a:lnTo>
                <a:lnTo>
                  <a:pt x="1788" y="709"/>
                </a:lnTo>
                <a:lnTo>
                  <a:pt x="1763" y="712"/>
                </a:lnTo>
                <a:lnTo>
                  <a:pt x="1739" y="709"/>
                </a:lnTo>
                <a:lnTo>
                  <a:pt x="1714" y="712"/>
                </a:lnTo>
                <a:lnTo>
                  <a:pt x="1690" y="709"/>
                </a:lnTo>
                <a:lnTo>
                  <a:pt x="1667" y="711"/>
                </a:lnTo>
                <a:lnTo>
                  <a:pt x="1644" y="706"/>
                </a:lnTo>
                <a:lnTo>
                  <a:pt x="1621" y="699"/>
                </a:lnTo>
                <a:lnTo>
                  <a:pt x="1598" y="696"/>
                </a:lnTo>
                <a:lnTo>
                  <a:pt x="1575" y="693"/>
                </a:lnTo>
                <a:lnTo>
                  <a:pt x="1552" y="686"/>
                </a:lnTo>
                <a:lnTo>
                  <a:pt x="1529" y="671"/>
                </a:lnTo>
                <a:lnTo>
                  <a:pt x="1507" y="650"/>
                </a:lnTo>
                <a:lnTo>
                  <a:pt x="1484" y="631"/>
                </a:lnTo>
                <a:lnTo>
                  <a:pt x="1463" y="596"/>
                </a:lnTo>
                <a:lnTo>
                  <a:pt x="1441" y="567"/>
                </a:lnTo>
                <a:lnTo>
                  <a:pt x="1420" y="553"/>
                </a:lnTo>
                <a:lnTo>
                  <a:pt x="1398" y="541"/>
                </a:lnTo>
                <a:lnTo>
                  <a:pt x="1377" y="542"/>
                </a:lnTo>
                <a:lnTo>
                  <a:pt x="1357" y="545"/>
                </a:lnTo>
                <a:lnTo>
                  <a:pt x="1335" y="537"/>
                </a:lnTo>
                <a:lnTo>
                  <a:pt x="1315" y="527"/>
                </a:lnTo>
                <a:lnTo>
                  <a:pt x="1295" y="498"/>
                </a:lnTo>
                <a:lnTo>
                  <a:pt x="1274" y="444"/>
                </a:lnTo>
                <a:lnTo>
                  <a:pt x="1254" y="384"/>
                </a:lnTo>
                <a:lnTo>
                  <a:pt x="1234" y="324"/>
                </a:lnTo>
                <a:lnTo>
                  <a:pt x="1214" y="270"/>
                </a:lnTo>
                <a:lnTo>
                  <a:pt x="1196" y="247"/>
                </a:lnTo>
                <a:lnTo>
                  <a:pt x="1176" y="238"/>
                </a:lnTo>
                <a:lnTo>
                  <a:pt x="1157" y="254"/>
                </a:lnTo>
                <a:lnTo>
                  <a:pt x="1137" y="275"/>
                </a:lnTo>
                <a:lnTo>
                  <a:pt x="1119" y="295"/>
                </a:lnTo>
                <a:lnTo>
                  <a:pt x="1100" y="301"/>
                </a:lnTo>
                <a:lnTo>
                  <a:pt x="1081" y="290"/>
                </a:lnTo>
                <a:lnTo>
                  <a:pt x="1062" y="263"/>
                </a:lnTo>
                <a:lnTo>
                  <a:pt x="1044" y="209"/>
                </a:lnTo>
                <a:lnTo>
                  <a:pt x="1027" y="152"/>
                </a:lnTo>
                <a:lnTo>
                  <a:pt x="1008" y="92"/>
                </a:lnTo>
                <a:lnTo>
                  <a:pt x="990" y="56"/>
                </a:lnTo>
                <a:lnTo>
                  <a:pt x="972" y="20"/>
                </a:lnTo>
                <a:lnTo>
                  <a:pt x="955" y="0"/>
                </a:lnTo>
                <a:lnTo>
                  <a:pt x="938" y="0"/>
                </a:lnTo>
                <a:lnTo>
                  <a:pt x="919" y="16"/>
                </a:lnTo>
                <a:lnTo>
                  <a:pt x="903" y="34"/>
                </a:lnTo>
                <a:lnTo>
                  <a:pt x="886" y="60"/>
                </a:lnTo>
                <a:lnTo>
                  <a:pt x="869" y="83"/>
                </a:lnTo>
                <a:lnTo>
                  <a:pt x="852" y="100"/>
                </a:lnTo>
                <a:lnTo>
                  <a:pt x="835" y="120"/>
                </a:lnTo>
                <a:lnTo>
                  <a:pt x="818" y="129"/>
                </a:lnTo>
                <a:lnTo>
                  <a:pt x="801" y="132"/>
                </a:lnTo>
                <a:lnTo>
                  <a:pt x="786" y="131"/>
                </a:lnTo>
                <a:lnTo>
                  <a:pt x="769" y="129"/>
                </a:lnTo>
                <a:lnTo>
                  <a:pt x="754" y="129"/>
                </a:lnTo>
                <a:lnTo>
                  <a:pt x="737" y="134"/>
                </a:lnTo>
                <a:lnTo>
                  <a:pt x="721" y="138"/>
                </a:lnTo>
                <a:lnTo>
                  <a:pt x="706" y="149"/>
                </a:lnTo>
                <a:lnTo>
                  <a:pt x="691" y="171"/>
                </a:lnTo>
                <a:lnTo>
                  <a:pt x="675" y="197"/>
                </a:lnTo>
                <a:lnTo>
                  <a:pt x="660" y="227"/>
                </a:lnTo>
                <a:lnTo>
                  <a:pt x="645" y="266"/>
                </a:lnTo>
                <a:lnTo>
                  <a:pt x="629" y="301"/>
                </a:lnTo>
                <a:lnTo>
                  <a:pt x="614" y="341"/>
                </a:lnTo>
                <a:lnTo>
                  <a:pt x="599" y="401"/>
                </a:lnTo>
                <a:lnTo>
                  <a:pt x="583" y="442"/>
                </a:lnTo>
                <a:lnTo>
                  <a:pt x="570" y="479"/>
                </a:lnTo>
                <a:lnTo>
                  <a:pt x="554" y="528"/>
                </a:lnTo>
                <a:lnTo>
                  <a:pt x="540" y="571"/>
                </a:lnTo>
                <a:lnTo>
                  <a:pt x="525" y="596"/>
                </a:lnTo>
                <a:lnTo>
                  <a:pt x="511" y="633"/>
                </a:lnTo>
                <a:lnTo>
                  <a:pt x="497" y="656"/>
                </a:lnTo>
                <a:lnTo>
                  <a:pt x="484" y="674"/>
                </a:lnTo>
                <a:lnTo>
                  <a:pt x="470" y="686"/>
                </a:lnTo>
                <a:lnTo>
                  <a:pt x="454" y="691"/>
                </a:lnTo>
                <a:lnTo>
                  <a:pt x="441" y="693"/>
                </a:lnTo>
                <a:lnTo>
                  <a:pt x="427" y="693"/>
                </a:lnTo>
                <a:lnTo>
                  <a:pt x="415" y="697"/>
                </a:lnTo>
                <a:lnTo>
                  <a:pt x="401" y="697"/>
                </a:lnTo>
                <a:lnTo>
                  <a:pt x="387" y="696"/>
                </a:lnTo>
                <a:lnTo>
                  <a:pt x="373" y="696"/>
                </a:lnTo>
                <a:lnTo>
                  <a:pt x="361" y="699"/>
                </a:lnTo>
                <a:lnTo>
                  <a:pt x="347" y="699"/>
                </a:lnTo>
                <a:lnTo>
                  <a:pt x="335" y="700"/>
                </a:lnTo>
                <a:lnTo>
                  <a:pt x="321" y="699"/>
                </a:lnTo>
                <a:lnTo>
                  <a:pt x="309" y="699"/>
                </a:lnTo>
                <a:lnTo>
                  <a:pt x="295" y="697"/>
                </a:lnTo>
                <a:lnTo>
                  <a:pt x="283" y="697"/>
                </a:lnTo>
                <a:lnTo>
                  <a:pt x="270" y="699"/>
                </a:lnTo>
                <a:lnTo>
                  <a:pt x="258" y="699"/>
                </a:lnTo>
                <a:lnTo>
                  <a:pt x="244" y="700"/>
                </a:lnTo>
                <a:lnTo>
                  <a:pt x="232" y="699"/>
                </a:lnTo>
                <a:lnTo>
                  <a:pt x="220" y="700"/>
                </a:lnTo>
                <a:lnTo>
                  <a:pt x="207" y="703"/>
                </a:lnTo>
                <a:lnTo>
                  <a:pt x="195" y="703"/>
                </a:lnTo>
                <a:lnTo>
                  <a:pt x="183" y="700"/>
                </a:lnTo>
                <a:lnTo>
                  <a:pt x="172" y="706"/>
                </a:lnTo>
                <a:lnTo>
                  <a:pt x="160" y="703"/>
                </a:lnTo>
                <a:lnTo>
                  <a:pt x="148" y="703"/>
                </a:lnTo>
                <a:lnTo>
                  <a:pt x="135" y="703"/>
                </a:lnTo>
                <a:lnTo>
                  <a:pt x="124" y="706"/>
                </a:lnTo>
                <a:lnTo>
                  <a:pt x="112" y="703"/>
                </a:lnTo>
                <a:lnTo>
                  <a:pt x="101" y="708"/>
                </a:lnTo>
                <a:lnTo>
                  <a:pt x="89" y="705"/>
                </a:lnTo>
                <a:lnTo>
                  <a:pt x="78" y="708"/>
                </a:lnTo>
                <a:lnTo>
                  <a:pt x="66" y="706"/>
                </a:lnTo>
                <a:lnTo>
                  <a:pt x="55" y="705"/>
                </a:lnTo>
                <a:lnTo>
                  <a:pt x="45" y="709"/>
                </a:lnTo>
                <a:lnTo>
                  <a:pt x="32" y="711"/>
                </a:lnTo>
                <a:lnTo>
                  <a:pt x="22" y="705"/>
                </a:lnTo>
                <a:lnTo>
                  <a:pt x="11" y="711"/>
                </a:lnTo>
                <a:lnTo>
                  <a:pt x="0" y="7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093" name="Freeform 48"/>
          <p:cNvSpPr>
            <a:spLocks/>
          </p:cNvSpPr>
          <p:nvPr/>
        </p:nvSpPr>
        <p:spPr bwMode="auto">
          <a:xfrm>
            <a:off x="839788" y="1366838"/>
            <a:ext cx="1733550" cy="557212"/>
          </a:xfrm>
          <a:custGeom>
            <a:avLst/>
            <a:gdLst>
              <a:gd name="T0" fmla="*/ 1710542 w 2185"/>
              <a:gd name="T1" fmla="*/ 540543 h 702"/>
              <a:gd name="T2" fmla="*/ 1666906 w 2185"/>
              <a:gd name="T3" fmla="*/ 542131 h 702"/>
              <a:gd name="T4" fmla="*/ 1623269 w 2185"/>
              <a:gd name="T5" fmla="*/ 542131 h 702"/>
              <a:gd name="T6" fmla="*/ 1580426 w 2185"/>
              <a:gd name="T7" fmla="*/ 540543 h 702"/>
              <a:gd name="T8" fmla="*/ 1539170 w 2185"/>
              <a:gd name="T9" fmla="*/ 540543 h 702"/>
              <a:gd name="T10" fmla="*/ 1497914 w 2185"/>
              <a:gd name="T11" fmla="*/ 540543 h 702"/>
              <a:gd name="T12" fmla="*/ 1457451 w 2185"/>
              <a:gd name="T13" fmla="*/ 542131 h 702"/>
              <a:gd name="T14" fmla="*/ 1418575 w 2185"/>
              <a:gd name="T15" fmla="*/ 542131 h 702"/>
              <a:gd name="T16" fmla="*/ 1379699 w 2185"/>
              <a:gd name="T17" fmla="*/ 542131 h 702"/>
              <a:gd name="T18" fmla="*/ 1340823 w 2185"/>
              <a:gd name="T19" fmla="*/ 542925 h 702"/>
              <a:gd name="T20" fmla="*/ 1304328 w 2185"/>
              <a:gd name="T21" fmla="*/ 542925 h 702"/>
              <a:gd name="T22" fmla="*/ 1267832 w 2185"/>
              <a:gd name="T23" fmla="*/ 542925 h 702"/>
              <a:gd name="T24" fmla="*/ 1213088 w 2185"/>
              <a:gd name="T25" fmla="*/ 531018 h 702"/>
              <a:gd name="T26" fmla="*/ 1177386 w 2185"/>
              <a:gd name="T27" fmla="*/ 490537 h 702"/>
              <a:gd name="T28" fmla="*/ 1143270 w 2185"/>
              <a:gd name="T29" fmla="*/ 468312 h 702"/>
              <a:gd name="T30" fmla="*/ 1109155 w 2185"/>
              <a:gd name="T31" fmla="*/ 473868 h 702"/>
              <a:gd name="T32" fmla="*/ 1076626 w 2185"/>
              <a:gd name="T33" fmla="*/ 415131 h 702"/>
              <a:gd name="T34" fmla="*/ 1043303 w 2185"/>
              <a:gd name="T35" fmla="*/ 308768 h 702"/>
              <a:gd name="T36" fmla="*/ 1010775 w 2185"/>
              <a:gd name="T37" fmla="*/ 253206 h 702"/>
              <a:gd name="T38" fmla="*/ 979039 w 2185"/>
              <a:gd name="T39" fmla="*/ 292100 h 702"/>
              <a:gd name="T40" fmla="*/ 948890 w 2185"/>
              <a:gd name="T41" fmla="*/ 339725 h 702"/>
              <a:gd name="T42" fmla="*/ 917948 w 2185"/>
              <a:gd name="T43" fmla="*/ 303212 h 702"/>
              <a:gd name="T44" fmla="*/ 887800 w 2185"/>
              <a:gd name="T45" fmla="*/ 165100 h 702"/>
              <a:gd name="T46" fmla="*/ 857651 w 2185"/>
              <a:gd name="T47" fmla="*/ 19050 h 702"/>
              <a:gd name="T48" fmla="*/ 828296 w 2185"/>
              <a:gd name="T49" fmla="*/ 27781 h 702"/>
              <a:gd name="T50" fmla="*/ 799734 w 2185"/>
              <a:gd name="T51" fmla="*/ 123825 h 702"/>
              <a:gd name="T52" fmla="*/ 771172 w 2185"/>
              <a:gd name="T53" fmla="*/ 188119 h 702"/>
              <a:gd name="T54" fmla="*/ 744197 w 2185"/>
              <a:gd name="T55" fmla="*/ 144462 h 702"/>
              <a:gd name="T56" fmla="*/ 716428 w 2185"/>
              <a:gd name="T57" fmla="*/ 54769 h 702"/>
              <a:gd name="T58" fmla="*/ 689453 w 2185"/>
              <a:gd name="T59" fmla="*/ 19050 h 702"/>
              <a:gd name="T60" fmla="*/ 662478 w 2185"/>
              <a:gd name="T61" fmla="*/ 78581 h 702"/>
              <a:gd name="T62" fmla="*/ 635503 w 2185"/>
              <a:gd name="T63" fmla="*/ 203994 h 702"/>
              <a:gd name="T64" fmla="*/ 610114 w 2185"/>
              <a:gd name="T65" fmla="*/ 321468 h 702"/>
              <a:gd name="T66" fmla="*/ 584726 w 2185"/>
              <a:gd name="T67" fmla="*/ 412750 h 702"/>
              <a:gd name="T68" fmla="*/ 560131 w 2185"/>
              <a:gd name="T69" fmla="*/ 473868 h 702"/>
              <a:gd name="T70" fmla="*/ 535536 w 2185"/>
              <a:gd name="T71" fmla="*/ 512762 h 702"/>
              <a:gd name="T72" fmla="*/ 511734 w 2185"/>
              <a:gd name="T73" fmla="*/ 534193 h 702"/>
              <a:gd name="T74" fmla="*/ 487139 w 2185"/>
              <a:gd name="T75" fmla="*/ 549275 h 702"/>
              <a:gd name="T76" fmla="*/ 462544 w 2185"/>
              <a:gd name="T77" fmla="*/ 552450 h 702"/>
              <a:gd name="T78" fmla="*/ 439536 w 2185"/>
              <a:gd name="T79" fmla="*/ 554831 h 702"/>
              <a:gd name="T80" fmla="*/ 416528 w 2185"/>
              <a:gd name="T81" fmla="*/ 557212 h 702"/>
              <a:gd name="T82" fmla="*/ 394313 w 2185"/>
              <a:gd name="T83" fmla="*/ 556418 h 702"/>
              <a:gd name="T84" fmla="*/ 372892 w 2185"/>
              <a:gd name="T85" fmla="*/ 556418 h 702"/>
              <a:gd name="T86" fmla="*/ 349883 w 2185"/>
              <a:gd name="T87" fmla="*/ 556418 h 702"/>
              <a:gd name="T88" fmla="*/ 329255 w 2185"/>
              <a:gd name="T89" fmla="*/ 556418 h 702"/>
              <a:gd name="T90" fmla="*/ 307041 w 2185"/>
              <a:gd name="T91" fmla="*/ 556418 h 702"/>
              <a:gd name="T92" fmla="*/ 286413 w 2185"/>
              <a:gd name="T93" fmla="*/ 556418 h 702"/>
              <a:gd name="T94" fmla="*/ 265785 w 2185"/>
              <a:gd name="T95" fmla="*/ 556418 h 702"/>
              <a:gd name="T96" fmla="*/ 245156 w 2185"/>
              <a:gd name="T97" fmla="*/ 556418 h 702"/>
              <a:gd name="T98" fmla="*/ 224528 w 2185"/>
              <a:gd name="T99" fmla="*/ 556418 h 702"/>
              <a:gd name="T100" fmla="*/ 204694 w 2185"/>
              <a:gd name="T101" fmla="*/ 556418 h 702"/>
              <a:gd name="T102" fmla="*/ 184066 w 2185"/>
              <a:gd name="T103" fmla="*/ 556418 h 702"/>
              <a:gd name="T104" fmla="*/ 164231 w 2185"/>
              <a:gd name="T105" fmla="*/ 556418 h 702"/>
              <a:gd name="T106" fmla="*/ 145190 w 2185"/>
              <a:gd name="T107" fmla="*/ 556418 h 702"/>
              <a:gd name="T108" fmla="*/ 126942 w 2185"/>
              <a:gd name="T109" fmla="*/ 556418 h 702"/>
              <a:gd name="T110" fmla="*/ 107107 w 2185"/>
              <a:gd name="T111" fmla="*/ 556418 h 702"/>
              <a:gd name="T112" fmla="*/ 88859 w 2185"/>
              <a:gd name="T113" fmla="*/ 556418 h 702"/>
              <a:gd name="T114" fmla="*/ 70611 w 2185"/>
              <a:gd name="T115" fmla="*/ 554831 h 702"/>
              <a:gd name="T116" fmla="*/ 52364 w 2185"/>
              <a:gd name="T117" fmla="*/ 556418 h 702"/>
              <a:gd name="T118" fmla="*/ 35702 w 2185"/>
              <a:gd name="T119" fmla="*/ 556418 h 702"/>
              <a:gd name="T120" fmla="*/ 17455 w 2185"/>
              <a:gd name="T121" fmla="*/ 556418 h 702"/>
              <a:gd name="T122" fmla="*/ 0 w 2185"/>
              <a:gd name="T123" fmla="*/ 557212 h 7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85"/>
              <a:gd name="T187" fmla="*/ 0 h 702"/>
              <a:gd name="T188" fmla="*/ 2185 w 2185"/>
              <a:gd name="T189" fmla="*/ 702 h 7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85" h="702">
                <a:moveTo>
                  <a:pt x="2185" y="681"/>
                </a:moveTo>
                <a:lnTo>
                  <a:pt x="2156" y="681"/>
                </a:lnTo>
                <a:lnTo>
                  <a:pt x="2129" y="681"/>
                </a:lnTo>
                <a:lnTo>
                  <a:pt x="2101" y="683"/>
                </a:lnTo>
                <a:lnTo>
                  <a:pt x="2073" y="681"/>
                </a:lnTo>
                <a:lnTo>
                  <a:pt x="2046" y="683"/>
                </a:lnTo>
                <a:lnTo>
                  <a:pt x="2020" y="679"/>
                </a:lnTo>
                <a:lnTo>
                  <a:pt x="1992" y="681"/>
                </a:lnTo>
                <a:lnTo>
                  <a:pt x="1966" y="681"/>
                </a:lnTo>
                <a:lnTo>
                  <a:pt x="1940" y="681"/>
                </a:lnTo>
                <a:lnTo>
                  <a:pt x="1914" y="683"/>
                </a:lnTo>
                <a:lnTo>
                  <a:pt x="1888" y="681"/>
                </a:lnTo>
                <a:lnTo>
                  <a:pt x="1862" y="684"/>
                </a:lnTo>
                <a:lnTo>
                  <a:pt x="1837" y="683"/>
                </a:lnTo>
                <a:lnTo>
                  <a:pt x="1813" y="683"/>
                </a:lnTo>
                <a:lnTo>
                  <a:pt x="1788" y="683"/>
                </a:lnTo>
                <a:lnTo>
                  <a:pt x="1763" y="683"/>
                </a:lnTo>
                <a:lnTo>
                  <a:pt x="1739" y="683"/>
                </a:lnTo>
                <a:lnTo>
                  <a:pt x="1714" y="683"/>
                </a:lnTo>
                <a:lnTo>
                  <a:pt x="1690" y="684"/>
                </a:lnTo>
                <a:lnTo>
                  <a:pt x="1667" y="684"/>
                </a:lnTo>
                <a:lnTo>
                  <a:pt x="1644" y="684"/>
                </a:lnTo>
                <a:lnTo>
                  <a:pt x="1621" y="684"/>
                </a:lnTo>
                <a:lnTo>
                  <a:pt x="1598" y="684"/>
                </a:lnTo>
                <a:lnTo>
                  <a:pt x="1575" y="681"/>
                </a:lnTo>
                <a:lnTo>
                  <a:pt x="1529" y="669"/>
                </a:lnTo>
                <a:lnTo>
                  <a:pt x="1507" y="649"/>
                </a:lnTo>
                <a:lnTo>
                  <a:pt x="1484" y="618"/>
                </a:lnTo>
                <a:lnTo>
                  <a:pt x="1463" y="607"/>
                </a:lnTo>
                <a:lnTo>
                  <a:pt x="1441" y="590"/>
                </a:lnTo>
                <a:lnTo>
                  <a:pt x="1420" y="590"/>
                </a:lnTo>
                <a:lnTo>
                  <a:pt x="1398" y="597"/>
                </a:lnTo>
                <a:lnTo>
                  <a:pt x="1377" y="572"/>
                </a:lnTo>
                <a:lnTo>
                  <a:pt x="1357" y="523"/>
                </a:lnTo>
                <a:lnTo>
                  <a:pt x="1335" y="446"/>
                </a:lnTo>
                <a:lnTo>
                  <a:pt x="1315" y="389"/>
                </a:lnTo>
                <a:lnTo>
                  <a:pt x="1295" y="337"/>
                </a:lnTo>
                <a:lnTo>
                  <a:pt x="1274" y="319"/>
                </a:lnTo>
                <a:lnTo>
                  <a:pt x="1254" y="328"/>
                </a:lnTo>
                <a:lnTo>
                  <a:pt x="1234" y="368"/>
                </a:lnTo>
                <a:lnTo>
                  <a:pt x="1214" y="411"/>
                </a:lnTo>
                <a:lnTo>
                  <a:pt x="1196" y="428"/>
                </a:lnTo>
                <a:lnTo>
                  <a:pt x="1176" y="426"/>
                </a:lnTo>
                <a:lnTo>
                  <a:pt x="1157" y="382"/>
                </a:lnTo>
                <a:lnTo>
                  <a:pt x="1137" y="300"/>
                </a:lnTo>
                <a:lnTo>
                  <a:pt x="1119" y="208"/>
                </a:lnTo>
                <a:lnTo>
                  <a:pt x="1100" y="95"/>
                </a:lnTo>
                <a:lnTo>
                  <a:pt x="1081" y="24"/>
                </a:lnTo>
                <a:lnTo>
                  <a:pt x="1062" y="0"/>
                </a:lnTo>
                <a:lnTo>
                  <a:pt x="1044" y="35"/>
                </a:lnTo>
                <a:lnTo>
                  <a:pt x="1027" y="79"/>
                </a:lnTo>
                <a:lnTo>
                  <a:pt x="1008" y="156"/>
                </a:lnTo>
                <a:lnTo>
                  <a:pt x="990" y="208"/>
                </a:lnTo>
                <a:lnTo>
                  <a:pt x="972" y="237"/>
                </a:lnTo>
                <a:lnTo>
                  <a:pt x="955" y="219"/>
                </a:lnTo>
                <a:lnTo>
                  <a:pt x="938" y="182"/>
                </a:lnTo>
                <a:lnTo>
                  <a:pt x="919" y="128"/>
                </a:lnTo>
                <a:lnTo>
                  <a:pt x="903" y="69"/>
                </a:lnTo>
                <a:lnTo>
                  <a:pt x="886" y="38"/>
                </a:lnTo>
                <a:lnTo>
                  <a:pt x="869" y="24"/>
                </a:lnTo>
                <a:lnTo>
                  <a:pt x="852" y="42"/>
                </a:lnTo>
                <a:lnTo>
                  <a:pt x="835" y="99"/>
                </a:lnTo>
                <a:lnTo>
                  <a:pt x="818" y="165"/>
                </a:lnTo>
                <a:lnTo>
                  <a:pt x="801" y="257"/>
                </a:lnTo>
                <a:lnTo>
                  <a:pt x="786" y="328"/>
                </a:lnTo>
                <a:lnTo>
                  <a:pt x="769" y="405"/>
                </a:lnTo>
                <a:lnTo>
                  <a:pt x="754" y="466"/>
                </a:lnTo>
                <a:lnTo>
                  <a:pt x="737" y="520"/>
                </a:lnTo>
                <a:lnTo>
                  <a:pt x="721" y="554"/>
                </a:lnTo>
                <a:lnTo>
                  <a:pt x="706" y="597"/>
                </a:lnTo>
                <a:lnTo>
                  <a:pt x="691" y="626"/>
                </a:lnTo>
                <a:lnTo>
                  <a:pt x="675" y="646"/>
                </a:lnTo>
                <a:lnTo>
                  <a:pt x="660" y="661"/>
                </a:lnTo>
                <a:lnTo>
                  <a:pt x="645" y="673"/>
                </a:lnTo>
                <a:lnTo>
                  <a:pt x="629" y="684"/>
                </a:lnTo>
                <a:lnTo>
                  <a:pt x="614" y="692"/>
                </a:lnTo>
                <a:lnTo>
                  <a:pt x="599" y="693"/>
                </a:lnTo>
                <a:lnTo>
                  <a:pt x="583" y="696"/>
                </a:lnTo>
                <a:lnTo>
                  <a:pt x="570" y="698"/>
                </a:lnTo>
                <a:lnTo>
                  <a:pt x="554" y="699"/>
                </a:lnTo>
                <a:lnTo>
                  <a:pt x="540" y="701"/>
                </a:lnTo>
                <a:lnTo>
                  <a:pt x="525" y="702"/>
                </a:lnTo>
                <a:lnTo>
                  <a:pt x="511" y="701"/>
                </a:lnTo>
                <a:lnTo>
                  <a:pt x="497" y="701"/>
                </a:lnTo>
                <a:lnTo>
                  <a:pt x="484" y="701"/>
                </a:lnTo>
                <a:lnTo>
                  <a:pt x="470" y="701"/>
                </a:lnTo>
                <a:lnTo>
                  <a:pt x="454" y="701"/>
                </a:lnTo>
                <a:lnTo>
                  <a:pt x="441" y="701"/>
                </a:lnTo>
                <a:lnTo>
                  <a:pt x="427" y="701"/>
                </a:lnTo>
                <a:lnTo>
                  <a:pt x="415" y="701"/>
                </a:lnTo>
                <a:lnTo>
                  <a:pt x="401" y="702"/>
                </a:lnTo>
                <a:lnTo>
                  <a:pt x="387" y="701"/>
                </a:lnTo>
                <a:lnTo>
                  <a:pt x="373" y="701"/>
                </a:lnTo>
                <a:lnTo>
                  <a:pt x="361" y="701"/>
                </a:lnTo>
                <a:lnTo>
                  <a:pt x="347" y="701"/>
                </a:lnTo>
                <a:lnTo>
                  <a:pt x="335" y="701"/>
                </a:lnTo>
                <a:lnTo>
                  <a:pt x="321" y="701"/>
                </a:lnTo>
                <a:lnTo>
                  <a:pt x="309" y="701"/>
                </a:lnTo>
                <a:lnTo>
                  <a:pt x="295" y="701"/>
                </a:lnTo>
                <a:lnTo>
                  <a:pt x="283" y="701"/>
                </a:lnTo>
                <a:lnTo>
                  <a:pt x="270" y="701"/>
                </a:lnTo>
                <a:lnTo>
                  <a:pt x="258" y="701"/>
                </a:lnTo>
                <a:lnTo>
                  <a:pt x="244" y="701"/>
                </a:lnTo>
                <a:lnTo>
                  <a:pt x="232" y="701"/>
                </a:lnTo>
                <a:lnTo>
                  <a:pt x="220" y="701"/>
                </a:lnTo>
                <a:lnTo>
                  <a:pt x="207" y="701"/>
                </a:lnTo>
                <a:lnTo>
                  <a:pt x="195" y="701"/>
                </a:lnTo>
                <a:lnTo>
                  <a:pt x="183" y="701"/>
                </a:lnTo>
                <a:lnTo>
                  <a:pt x="172" y="701"/>
                </a:lnTo>
                <a:lnTo>
                  <a:pt x="160" y="701"/>
                </a:lnTo>
                <a:lnTo>
                  <a:pt x="148" y="701"/>
                </a:lnTo>
                <a:lnTo>
                  <a:pt x="135" y="701"/>
                </a:lnTo>
                <a:lnTo>
                  <a:pt x="124" y="701"/>
                </a:lnTo>
                <a:lnTo>
                  <a:pt x="112" y="701"/>
                </a:lnTo>
                <a:lnTo>
                  <a:pt x="101" y="701"/>
                </a:lnTo>
                <a:lnTo>
                  <a:pt x="89" y="699"/>
                </a:lnTo>
                <a:lnTo>
                  <a:pt x="78" y="701"/>
                </a:lnTo>
                <a:lnTo>
                  <a:pt x="66" y="701"/>
                </a:lnTo>
                <a:lnTo>
                  <a:pt x="55" y="701"/>
                </a:lnTo>
                <a:lnTo>
                  <a:pt x="45" y="701"/>
                </a:lnTo>
                <a:lnTo>
                  <a:pt x="32" y="701"/>
                </a:lnTo>
                <a:lnTo>
                  <a:pt x="22" y="701"/>
                </a:lnTo>
                <a:lnTo>
                  <a:pt x="11" y="701"/>
                </a:lnTo>
                <a:lnTo>
                  <a:pt x="0" y="70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094" name="Freeform 49"/>
          <p:cNvSpPr>
            <a:spLocks/>
          </p:cNvSpPr>
          <p:nvPr/>
        </p:nvSpPr>
        <p:spPr bwMode="auto">
          <a:xfrm>
            <a:off x="839788" y="3071813"/>
            <a:ext cx="1755775" cy="566737"/>
          </a:xfrm>
          <a:custGeom>
            <a:avLst/>
            <a:gdLst>
              <a:gd name="T0" fmla="*/ 1733560 w 2213"/>
              <a:gd name="T1" fmla="*/ 560387 h 714"/>
              <a:gd name="T2" fmla="*/ 1689130 w 2213"/>
              <a:gd name="T3" fmla="*/ 565150 h 714"/>
              <a:gd name="T4" fmla="*/ 1644700 w 2213"/>
              <a:gd name="T5" fmla="*/ 560387 h 714"/>
              <a:gd name="T6" fmla="*/ 1602650 w 2213"/>
              <a:gd name="T7" fmla="*/ 561975 h 714"/>
              <a:gd name="T8" fmla="*/ 1559807 w 2213"/>
              <a:gd name="T9" fmla="*/ 565150 h 714"/>
              <a:gd name="T10" fmla="*/ 1518551 w 2213"/>
              <a:gd name="T11" fmla="*/ 565150 h 714"/>
              <a:gd name="T12" fmla="*/ 1477294 w 2213"/>
              <a:gd name="T13" fmla="*/ 561975 h 714"/>
              <a:gd name="T14" fmla="*/ 1438418 w 2213"/>
              <a:gd name="T15" fmla="*/ 565150 h 714"/>
              <a:gd name="T16" fmla="*/ 1398749 w 2213"/>
              <a:gd name="T17" fmla="*/ 562768 h 714"/>
              <a:gd name="T18" fmla="*/ 1359873 w 2213"/>
              <a:gd name="T19" fmla="*/ 566737 h 714"/>
              <a:gd name="T20" fmla="*/ 1322583 w 2213"/>
              <a:gd name="T21" fmla="*/ 566737 h 714"/>
              <a:gd name="T22" fmla="*/ 1286087 w 2213"/>
              <a:gd name="T23" fmla="*/ 565150 h 714"/>
              <a:gd name="T24" fmla="*/ 1249591 w 2213"/>
              <a:gd name="T25" fmla="*/ 562768 h 714"/>
              <a:gd name="T26" fmla="*/ 1213095 w 2213"/>
              <a:gd name="T27" fmla="*/ 553243 h 714"/>
              <a:gd name="T28" fmla="*/ 1177393 w 2213"/>
              <a:gd name="T29" fmla="*/ 536575 h 714"/>
              <a:gd name="T30" fmla="*/ 1143277 w 2213"/>
              <a:gd name="T31" fmla="*/ 514350 h 714"/>
              <a:gd name="T32" fmla="*/ 1109161 w 2213"/>
              <a:gd name="T33" fmla="*/ 493712 h 714"/>
              <a:gd name="T34" fmla="*/ 1076632 w 2213"/>
              <a:gd name="T35" fmla="*/ 480218 h 714"/>
              <a:gd name="T36" fmla="*/ 1043310 w 2213"/>
              <a:gd name="T37" fmla="*/ 475456 h 714"/>
              <a:gd name="T38" fmla="*/ 1010780 w 2213"/>
              <a:gd name="T39" fmla="*/ 454818 h 714"/>
              <a:gd name="T40" fmla="*/ 979045 w 2213"/>
              <a:gd name="T41" fmla="*/ 404812 h 714"/>
              <a:gd name="T42" fmla="*/ 948896 w 2213"/>
              <a:gd name="T43" fmla="*/ 338931 h 714"/>
              <a:gd name="T44" fmla="*/ 917954 w 2213"/>
              <a:gd name="T45" fmla="*/ 292893 h 714"/>
              <a:gd name="T46" fmla="*/ 887805 w 2213"/>
              <a:gd name="T47" fmla="*/ 261144 h 714"/>
              <a:gd name="T48" fmla="*/ 857656 w 2213"/>
              <a:gd name="T49" fmla="*/ 256381 h 714"/>
              <a:gd name="T50" fmla="*/ 828301 w 2213"/>
              <a:gd name="T51" fmla="*/ 258762 h 714"/>
              <a:gd name="T52" fmla="*/ 799738 w 2213"/>
              <a:gd name="T53" fmla="*/ 250031 h 714"/>
              <a:gd name="T54" fmla="*/ 771176 w 2213"/>
              <a:gd name="T55" fmla="*/ 222250 h 714"/>
              <a:gd name="T56" fmla="*/ 744201 w 2213"/>
              <a:gd name="T57" fmla="*/ 177006 h 714"/>
              <a:gd name="T58" fmla="*/ 716432 w 2213"/>
              <a:gd name="T59" fmla="*/ 127794 h 714"/>
              <a:gd name="T60" fmla="*/ 689457 w 2213"/>
              <a:gd name="T61" fmla="*/ 79375 h 714"/>
              <a:gd name="T62" fmla="*/ 662482 w 2213"/>
              <a:gd name="T63" fmla="*/ 30956 h 714"/>
              <a:gd name="T64" fmla="*/ 635506 w 2213"/>
              <a:gd name="T65" fmla="*/ 0 h 714"/>
              <a:gd name="T66" fmla="*/ 610118 w 2213"/>
              <a:gd name="T67" fmla="*/ 22225 h 714"/>
              <a:gd name="T68" fmla="*/ 584729 w 2213"/>
              <a:gd name="T69" fmla="*/ 100012 h 714"/>
              <a:gd name="T70" fmla="*/ 560134 w 2213"/>
              <a:gd name="T71" fmla="*/ 175419 h 714"/>
              <a:gd name="T72" fmla="*/ 535539 w 2213"/>
              <a:gd name="T73" fmla="*/ 230187 h 714"/>
              <a:gd name="T74" fmla="*/ 511737 w 2213"/>
              <a:gd name="T75" fmla="*/ 248444 h 714"/>
              <a:gd name="T76" fmla="*/ 487142 w 2213"/>
              <a:gd name="T77" fmla="*/ 247650 h 714"/>
              <a:gd name="T78" fmla="*/ 462547 w 2213"/>
              <a:gd name="T79" fmla="*/ 223044 h 714"/>
              <a:gd name="T80" fmla="*/ 439539 w 2213"/>
              <a:gd name="T81" fmla="*/ 200025 h 714"/>
              <a:gd name="T82" fmla="*/ 416530 w 2213"/>
              <a:gd name="T83" fmla="*/ 184150 h 714"/>
              <a:gd name="T84" fmla="*/ 394315 w 2213"/>
              <a:gd name="T85" fmla="*/ 188912 h 714"/>
              <a:gd name="T86" fmla="*/ 372894 w 2213"/>
              <a:gd name="T87" fmla="*/ 243681 h 714"/>
              <a:gd name="T88" fmla="*/ 349886 w 2213"/>
              <a:gd name="T89" fmla="*/ 334168 h 714"/>
              <a:gd name="T90" fmla="*/ 329257 w 2213"/>
              <a:gd name="T91" fmla="*/ 414337 h 714"/>
              <a:gd name="T92" fmla="*/ 307042 w 2213"/>
              <a:gd name="T93" fmla="*/ 470693 h 714"/>
              <a:gd name="T94" fmla="*/ 286414 w 2213"/>
              <a:gd name="T95" fmla="*/ 502443 h 714"/>
              <a:gd name="T96" fmla="*/ 265786 w 2213"/>
              <a:gd name="T97" fmla="*/ 525462 h 714"/>
              <a:gd name="T98" fmla="*/ 245158 w 2213"/>
              <a:gd name="T99" fmla="*/ 534987 h 714"/>
              <a:gd name="T100" fmla="*/ 224530 w 2213"/>
              <a:gd name="T101" fmla="*/ 542131 h 714"/>
              <a:gd name="T102" fmla="*/ 204695 w 2213"/>
              <a:gd name="T103" fmla="*/ 550068 h 714"/>
              <a:gd name="T104" fmla="*/ 184067 w 2213"/>
              <a:gd name="T105" fmla="*/ 557212 h 714"/>
              <a:gd name="T106" fmla="*/ 164232 w 2213"/>
              <a:gd name="T107" fmla="*/ 559593 h 714"/>
              <a:gd name="T108" fmla="*/ 145191 w 2213"/>
              <a:gd name="T109" fmla="*/ 559593 h 714"/>
              <a:gd name="T110" fmla="*/ 126943 w 2213"/>
              <a:gd name="T111" fmla="*/ 561975 h 714"/>
              <a:gd name="T112" fmla="*/ 107108 w 2213"/>
              <a:gd name="T113" fmla="*/ 564356 h 714"/>
              <a:gd name="T114" fmla="*/ 88860 w 2213"/>
              <a:gd name="T115" fmla="*/ 562768 h 714"/>
              <a:gd name="T116" fmla="*/ 70612 w 2213"/>
              <a:gd name="T117" fmla="*/ 560387 h 714"/>
              <a:gd name="T118" fmla="*/ 52364 w 2213"/>
              <a:gd name="T119" fmla="*/ 560387 h 714"/>
              <a:gd name="T120" fmla="*/ 35703 w 2213"/>
              <a:gd name="T121" fmla="*/ 560387 h 714"/>
              <a:gd name="T122" fmla="*/ 17455 w 2213"/>
              <a:gd name="T123" fmla="*/ 564356 h 714"/>
              <a:gd name="T124" fmla="*/ 0 w 2213"/>
              <a:gd name="T125" fmla="*/ 564356 h 7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3"/>
              <a:gd name="T190" fmla="*/ 0 h 714"/>
              <a:gd name="T191" fmla="*/ 2213 w 2213"/>
              <a:gd name="T192" fmla="*/ 714 h 7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3" h="714">
                <a:moveTo>
                  <a:pt x="2213" y="711"/>
                </a:moveTo>
                <a:lnTo>
                  <a:pt x="2185" y="706"/>
                </a:lnTo>
                <a:lnTo>
                  <a:pt x="2156" y="703"/>
                </a:lnTo>
                <a:lnTo>
                  <a:pt x="2129" y="712"/>
                </a:lnTo>
                <a:lnTo>
                  <a:pt x="2101" y="705"/>
                </a:lnTo>
                <a:lnTo>
                  <a:pt x="2073" y="706"/>
                </a:lnTo>
                <a:lnTo>
                  <a:pt x="2046" y="706"/>
                </a:lnTo>
                <a:lnTo>
                  <a:pt x="2020" y="708"/>
                </a:lnTo>
                <a:lnTo>
                  <a:pt x="1992" y="712"/>
                </a:lnTo>
                <a:lnTo>
                  <a:pt x="1966" y="712"/>
                </a:lnTo>
                <a:lnTo>
                  <a:pt x="1940" y="711"/>
                </a:lnTo>
                <a:lnTo>
                  <a:pt x="1914" y="712"/>
                </a:lnTo>
                <a:lnTo>
                  <a:pt x="1888" y="708"/>
                </a:lnTo>
                <a:lnTo>
                  <a:pt x="1862" y="708"/>
                </a:lnTo>
                <a:lnTo>
                  <a:pt x="1837" y="709"/>
                </a:lnTo>
                <a:lnTo>
                  <a:pt x="1813" y="712"/>
                </a:lnTo>
                <a:lnTo>
                  <a:pt x="1788" y="712"/>
                </a:lnTo>
                <a:lnTo>
                  <a:pt x="1763" y="709"/>
                </a:lnTo>
                <a:lnTo>
                  <a:pt x="1739" y="709"/>
                </a:lnTo>
                <a:lnTo>
                  <a:pt x="1714" y="714"/>
                </a:lnTo>
                <a:lnTo>
                  <a:pt x="1690" y="709"/>
                </a:lnTo>
                <a:lnTo>
                  <a:pt x="1667" y="714"/>
                </a:lnTo>
                <a:lnTo>
                  <a:pt x="1644" y="711"/>
                </a:lnTo>
                <a:lnTo>
                  <a:pt x="1621" y="712"/>
                </a:lnTo>
                <a:lnTo>
                  <a:pt x="1598" y="706"/>
                </a:lnTo>
                <a:lnTo>
                  <a:pt x="1575" y="709"/>
                </a:lnTo>
                <a:lnTo>
                  <a:pt x="1552" y="703"/>
                </a:lnTo>
                <a:lnTo>
                  <a:pt x="1529" y="697"/>
                </a:lnTo>
                <a:lnTo>
                  <a:pt x="1507" y="689"/>
                </a:lnTo>
                <a:lnTo>
                  <a:pt x="1484" y="676"/>
                </a:lnTo>
                <a:lnTo>
                  <a:pt x="1463" y="668"/>
                </a:lnTo>
                <a:lnTo>
                  <a:pt x="1441" y="648"/>
                </a:lnTo>
                <a:lnTo>
                  <a:pt x="1420" y="631"/>
                </a:lnTo>
                <a:lnTo>
                  <a:pt x="1398" y="622"/>
                </a:lnTo>
                <a:lnTo>
                  <a:pt x="1377" y="610"/>
                </a:lnTo>
                <a:lnTo>
                  <a:pt x="1357" y="605"/>
                </a:lnTo>
                <a:lnTo>
                  <a:pt x="1335" y="602"/>
                </a:lnTo>
                <a:lnTo>
                  <a:pt x="1315" y="599"/>
                </a:lnTo>
                <a:lnTo>
                  <a:pt x="1295" y="588"/>
                </a:lnTo>
                <a:lnTo>
                  <a:pt x="1274" y="573"/>
                </a:lnTo>
                <a:lnTo>
                  <a:pt x="1254" y="542"/>
                </a:lnTo>
                <a:lnTo>
                  <a:pt x="1234" y="510"/>
                </a:lnTo>
                <a:lnTo>
                  <a:pt x="1214" y="465"/>
                </a:lnTo>
                <a:lnTo>
                  <a:pt x="1196" y="427"/>
                </a:lnTo>
                <a:lnTo>
                  <a:pt x="1176" y="396"/>
                </a:lnTo>
                <a:lnTo>
                  <a:pt x="1157" y="369"/>
                </a:lnTo>
                <a:lnTo>
                  <a:pt x="1137" y="344"/>
                </a:lnTo>
                <a:lnTo>
                  <a:pt x="1119" y="329"/>
                </a:lnTo>
                <a:lnTo>
                  <a:pt x="1100" y="323"/>
                </a:lnTo>
                <a:lnTo>
                  <a:pt x="1081" y="323"/>
                </a:lnTo>
                <a:lnTo>
                  <a:pt x="1062" y="324"/>
                </a:lnTo>
                <a:lnTo>
                  <a:pt x="1044" y="326"/>
                </a:lnTo>
                <a:lnTo>
                  <a:pt x="1027" y="326"/>
                </a:lnTo>
                <a:lnTo>
                  <a:pt x="1008" y="315"/>
                </a:lnTo>
                <a:lnTo>
                  <a:pt x="990" y="306"/>
                </a:lnTo>
                <a:lnTo>
                  <a:pt x="972" y="280"/>
                </a:lnTo>
                <a:lnTo>
                  <a:pt x="955" y="254"/>
                </a:lnTo>
                <a:lnTo>
                  <a:pt x="938" y="223"/>
                </a:lnTo>
                <a:lnTo>
                  <a:pt x="919" y="194"/>
                </a:lnTo>
                <a:lnTo>
                  <a:pt x="903" y="161"/>
                </a:lnTo>
                <a:lnTo>
                  <a:pt x="886" y="132"/>
                </a:lnTo>
                <a:lnTo>
                  <a:pt x="869" y="100"/>
                </a:lnTo>
                <a:lnTo>
                  <a:pt x="852" y="69"/>
                </a:lnTo>
                <a:lnTo>
                  <a:pt x="835" y="39"/>
                </a:lnTo>
                <a:lnTo>
                  <a:pt x="818" y="23"/>
                </a:lnTo>
                <a:lnTo>
                  <a:pt x="801" y="0"/>
                </a:lnTo>
                <a:lnTo>
                  <a:pt x="786" y="13"/>
                </a:lnTo>
                <a:lnTo>
                  <a:pt x="769" y="28"/>
                </a:lnTo>
                <a:lnTo>
                  <a:pt x="754" y="76"/>
                </a:lnTo>
                <a:lnTo>
                  <a:pt x="737" y="126"/>
                </a:lnTo>
                <a:lnTo>
                  <a:pt x="721" y="172"/>
                </a:lnTo>
                <a:lnTo>
                  <a:pt x="706" y="221"/>
                </a:lnTo>
                <a:lnTo>
                  <a:pt x="691" y="266"/>
                </a:lnTo>
                <a:lnTo>
                  <a:pt x="675" y="290"/>
                </a:lnTo>
                <a:lnTo>
                  <a:pt x="660" y="307"/>
                </a:lnTo>
                <a:lnTo>
                  <a:pt x="645" y="313"/>
                </a:lnTo>
                <a:lnTo>
                  <a:pt x="629" y="315"/>
                </a:lnTo>
                <a:lnTo>
                  <a:pt x="614" y="312"/>
                </a:lnTo>
                <a:lnTo>
                  <a:pt x="599" y="300"/>
                </a:lnTo>
                <a:lnTo>
                  <a:pt x="583" y="281"/>
                </a:lnTo>
                <a:lnTo>
                  <a:pt x="570" y="266"/>
                </a:lnTo>
                <a:lnTo>
                  <a:pt x="554" y="252"/>
                </a:lnTo>
                <a:lnTo>
                  <a:pt x="540" y="240"/>
                </a:lnTo>
                <a:lnTo>
                  <a:pt x="525" y="232"/>
                </a:lnTo>
                <a:lnTo>
                  <a:pt x="511" y="231"/>
                </a:lnTo>
                <a:lnTo>
                  <a:pt x="497" y="238"/>
                </a:lnTo>
                <a:lnTo>
                  <a:pt x="484" y="266"/>
                </a:lnTo>
                <a:lnTo>
                  <a:pt x="470" y="307"/>
                </a:lnTo>
                <a:lnTo>
                  <a:pt x="454" y="358"/>
                </a:lnTo>
                <a:lnTo>
                  <a:pt x="441" y="421"/>
                </a:lnTo>
                <a:lnTo>
                  <a:pt x="427" y="473"/>
                </a:lnTo>
                <a:lnTo>
                  <a:pt x="415" y="522"/>
                </a:lnTo>
                <a:lnTo>
                  <a:pt x="401" y="562"/>
                </a:lnTo>
                <a:lnTo>
                  <a:pt x="387" y="593"/>
                </a:lnTo>
                <a:lnTo>
                  <a:pt x="373" y="614"/>
                </a:lnTo>
                <a:lnTo>
                  <a:pt x="361" y="633"/>
                </a:lnTo>
                <a:lnTo>
                  <a:pt x="347" y="654"/>
                </a:lnTo>
                <a:lnTo>
                  <a:pt x="335" y="662"/>
                </a:lnTo>
                <a:lnTo>
                  <a:pt x="321" y="668"/>
                </a:lnTo>
                <a:lnTo>
                  <a:pt x="309" y="674"/>
                </a:lnTo>
                <a:lnTo>
                  <a:pt x="295" y="680"/>
                </a:lnTo>
                <a:lnTo>
                  <a:pt x="283" y="683"/>
                </a:lnTo>
                <a:lnTo>
                  <a:pt x="270" y="693"/>
                </a:lnTo>
                <a:lnTo>
                  <a:pt x="258" y="693"/>
                </a:lnTo>
                <a:lnTo>
                  <a:pt x="244" y="699"/>
                </a:lnTo>
                <a:lnTo>
                  <a:pt x="232" y="702"/>
                </a:lnTo>
                <a:lnTo>
                  <a:pt x="220" y="703"/>
                </a:lnTo>
                <a:lnTo>
                  <a:pt x="207" y="705"/>
                </a:lnTo>
                <a:lnTo>
                  <a:pt x="195" y="702"/>
                </a:lnTo>
                <a:lnTo>
                  <a:pt x="183" y="705"/>
                </a:lnTo>
                <a:lnTo>
                  <a:pt x="172" y="703"/>
                </a:lnTo>
                <a:lnTo>
                  <a:pt x="160" y="708"/>
                </a:lnTo>
                <a:lnTo>
                  <a:pt x="148" y="705"/>
                </a:lnTo>
                <a:lnTo>
                  <a:pt x="135" y="711"/>
                </a:lnTo>
                <a:lnTo>
                  <a:pt x="124" y="706"/>
                </a:lnTo>
                <a:lnTo>
                  <a:pt x="112" y="709"/>
                </a:lnTo>
                <a:lnTo>
                  <a:pt x="101" y="708"/>
                </a:lnTo>
                <a:lnTo>
                  <a:pt x="89" y="706"/>
                </a:lnTo>
                <a:lnTo>
                  <a:pt x="78" y="709"/>
                </a:lnTo>
                <a:lnTo>
                  <a:pt x="66" y="706"/>
                </a:lnTo>
                <a:lnTo>
                  <a:pt x="55" y="706"/>
                </a:lnTo>
                <a:lnTo>
                  <a:pt x="45" y="706"/>
                </a:lnTo>
                <a:lnTo>
                  <a:pt x="32" y="709"/>
                </a:lnTo>
                <a:lnTo>
                  <a:pt x="22" y="711"/>
                </a:lnTo>
                <a:lnTo>
                  <a:pt x="11" y="709"/>
                </a:lnTo>
                <a:lnTo>
                  <a:pt x="0" y="71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095" name="Freeform 50"/>
          <p:cNvSpPr>
            <a:spLocks/>
          </p:cNvSpPr>
          <p:nvPr/>
        </p:nvSpPr>
        <p:spPr bwMode="auto">
          <a:xfrm>
            <a:off x="839788" y="3633788"/>
            <a:ext cx="1755775" cy="573087"/>
          </a:xfrm>
          <a:custGeom>
            <a:avLst/>
            <a:gdLst>
              <a:gd name="T0" fmla="*/ 1733560 w 2213"/>
              <a:gd name="T1" fmla="*/ 570702 h 721"/>
              <a:gd name="T2" fmla="*/ 1689130 w 2213"/>
              <a:gd name="T3" fmla="*/ 564344 h 721"/>
              <a:gd name="T4" fmla="*/ 1644700 w 2213"/>
              <a:gd name="T5" fmla="*/ 570702 h 721"/>
              <a:gd name="T6" fmla="*/ 1602650 w 2213"/>
              <a:gd name="T7" fmla="*/ 567523 h 721"/>
              <a:gd name="T8" fmla="*/ 1559807 w 2213"/>
              <a:gd name="T9" fmla="*/ 569908 h 721"/>
              <a:gd name="T10" fmla="*/ 1518551 w 2213"/>
              <a:gd name="T11" fmla="*/ 569908 h 721"/>
              <a:gd name="T12" fmla="*/ 1477294 w 2213"/>
              <a:gd name="T13" fmla="*/ 565933 h 721"/>
              <a:gd name="T14" fmla="*/ 1438418 w 2213"/>
              <a:gd name="T15" fmla="*/ 570702 h 721"/>
              <a:gd name="T16" fmla="*/ 1398749 w 2213"/>
              <a:gd name="T17" fmla="*/ 569908 h 721"/>
              <a:gd name="T18" fmla="*/ 1359873 w 2213"/>
              <a:gd name="T19" fmla="*/ 572292 h 721"/>
              <a:gd name="T20" fmla="*/ 1322583 w 2213"/>
              <a:gd name="T21" fmla="*/ 569908 h 721"/>
              <a:gd name="T22" fmla="*/ 1286087 w 2213"/>
              <a:gd name="T23" fmla="*/ 568318 h 721"/>
              <a:gd name="T24" fmla="*/ 1249591 w 2213"/>
              <a:gd name="T25" fmla="*/ 570702 h 721"/>
              <a:gd name="T26" fmla="*/ 1213095 w 2213"/>
              <a:gd name="T27" fmla="*/ 572292 h 721"/>
              <a:gd name="T28" fmla="*/ 1177393 w 2213"/>
              <a:gd name="T29" fmla="*/ 570702 h 721"/>
              <a:gd name="T30" fmla="*/ 1143277 w 2213"/>
              <a:gd name="T31" fmla="*/ 569908 h 721"/>
              <a:gd name="T32" fmla="*/ 1109161 w 2213"/>
              <a:gd name="T33" fmla="*/ 568318 h 721"/>
              <a:gd name="T34" fmla="*/ 1076632 w 2213"/>
              <a:gd name="T35" fmla="*/ 567523 h 721"/>
              <a:gd name="T36" fmla="*/ 1043310 w 2213"/>
              <a:gd name="T37" fmla="*/ 558780 h 721"/>
              <a:gd name="T38" fmla="*/ 1010780 w 2213"/>
              <a:gd name="T39" fmla="*/ 552421 h 721"/>
              <a:gd name="T40" fmla="*/ 979045 w 2213"/>
              <a:gd name="T41" fmla="*/ 545267 h 721"/>
              <a:gd name="T42" fmla="*/ 948896 w 2213"/>
              <a:gd name="T43" fmla="*/ 534139 h 721"/>
              <a:gd name="T44" fmla="*/ 917954 w 2213"/>
              <a:gd name="T45" fmla="*/ 508704 h 721"/>
              <a:gd name="T46" fmla="*/ 887805 w 2213"/>
              <a:gd name="T47" fmla="*/ 467372 h 721"/>
              <a:gd name="T48" fmla="*/ 857656 w 2213"/>
              <a:gd name="T49" fmla="*/ 422066 h 721"/>
              <a:gd name="T50" fmla="*/ 828301 w 2213"/>
              <a:gd name="T51" fmla="*/ 406963 h 721"/>
              <a:gd name="T52" fmla="*/ 799738 w 2213"/>
              <a:gd name="T53" fmla="*/ 419681 h 721"/>
              <a:gd name="T54" fmla="*/ 771176 w 2213"/>
              <a:gd name="T55" fmla="*/ 440347 h 721"/>
              <a:gd name="T56" fmla="*/ 744201 w 2213"/>
              <a:gd name="T57" fmla="*/ 433193 h 721"/>
              <a:gd name="T58" fmla="*/ 716432 w 2213"/>
              <a:gd name="T59" fmla="*/ 367221 h 721"/>
              <a:gd name="T60" fmla="*/ 689457 w 2213"/>
              <a:gd name="T61" fmla="*/ 255147 h 721"/>
              <a:gd name="T62" fmla="*/ 662482 w 2213"/>
              <a:gd name="T63" fmla="*/ 105715 h 721"/>
              <a:gd name="T64" fmla="*/ 635506 w 2213"/>
              <a:gd name="T65" fmla="*/ 9538 h 721"/>
              <a:gd name="T66" fmla="*/ 610118 w 2213"/>
              <a:gd name="T67" fmla="*/ 24640 h 721"/>
              <a:gd name="T68" fmla="*/ 584729 w 2213"/>
              <a:gd name="T69" fmla="*/ 151022 h 721"/>
              <a:gd name="T70" fmla="*/ 560134 w 2213"/>
              <a:gd name="T71" fmla="*/ 291710 h 721"/>
              <a:gd name="T72" fmla="*/ 535539 w 2213"/>
              <a:gd name="T73" fmla="*/ 370400 h 721"/>
              <a:gd name="T74" fmla="*/ 511737 w 2213"/>
              <a:gd name="T75" fmla="*/ 374374 h 721"/>
              <a:gd name="T76" fmla="*/ 487142 w 2213"/>
              <a:gd name="T77" fmla="*/ 326683 h 721"/>
              <a:gd name="T78" fmla="*/ 462547 w 2213"/>
              <a:gd name="T79" fmla="*/ 234481 h 721"/>
              <a:gd name="T80" fmla="*/ 439539 w 2213"/>
              <a:gd name="T81" fmla="*/ 123997 h 721"/>
              <a:gd name="T82" fmla="*/ 416530 w 2213"/>
              <a:gd name="T83" fmla="*/ 59614 h 721"/>
              <a:gd name="T84" fmla="*/ 394315 w 2213"/>
              <a:gd name="T85" fmla="*/ 8743 h 721"/>
              <a:gd name="T86" fmla="*/ 372894 w 2213"/>
              <a:gd name="T87" fmla="*/ 54845 h 721"/>
              <a:gd name="T88" fmla="*/ 349886 w 2213"/>
              <a:gd name="T89" fmla="*/ 187585 h 721"/>
              <a:gd name="T90" fmla="*/ 329257 w 2213"/>
              <a:gd name="T91" fmla="*/ 333837 h 721"/>
              <a:gd name="T92" fmla="*/ 307042 w 2213"/>
              <a:gd name="T93" fmla="*/ 431604 h 721"/>
              <a:gd name="T94" fmla="*/ 286414 w 2213"/>
              <a:gd name="T95" fmla="*/ 488038 h 721"/>
              <a:gd name="T96" fmla="*/ 265786 w 2213"/>
              <a:gd name="T97" fmla="*/ 525396 h 721"/>
              <a:gd name="T98" fmla="*/ 245158 w 2213"/>
              <a:gd name="T99" fmla="*/ 540498 h 721"/>
              <a:gd name="T100" fmla="*/ 224530 w 2213"/>
              <a:gd name="T101" fmla="*/ 550036 h 721"/>
              <a:gd name="T102" fmla="*/ 204695 w 2213"/>
              <a:gd name="T103" fmla="*/ 558780 h 721"/>
              <a:gd name="T104" fmla="*/ 184067 w 2213"/>
              <a:gd name="T105" fmla="*/ 565933 h 721"/>
              <a:gd name="T106" fmla="*/ 164232 w 2213"/>
              <a:gd name="T107" fmla="*/ 567523 h 721"/>
              <a:gd name="T108" fmla="*/ 145191 w 2213"/>
              <a:gd name="T109" fmla="*/ 572292 h 721"/>
              <a:gd name="T110" fmla="*/ 126943 w 2213"/>
              <a:gd name="T111" fmla="*/ 573087 h 721"/>
              <a:gd name="T112" fmla="*/ 107108 w 2213"/>
              <a:gd name="T113" fmla="*/ 568318 h 721"/>
              <a:gd name="T114" fmla="*/ 88860 w 2213"/>
              <a:gd name="T115" fmla="*/ 570702 h 721"/>
              <a:gd name="T116" fmla="*/ 70612 w 2213"/>
              <a:gd name="T117" fmla="*/ 572292 h 721"/>
              <a:gd name="T118" fmla="*/ 52364 w 2213"/>
              <a:gd name="T119" fmla="*/ 572292 h 721"/>
              <a:gd name="T120" fmla="*/ 35703 w 2213"/>
              <a:gd name="T121" fmla="*/ 572292 h 721"/>
              <a:gd name="T122" fmla="*/ 17455 w 2213"/>
              <a:gd name="T123" fmla="*/ 573087 h 721"/>
              <a:gd name="T124" fmla="*/ 0 w 2213"/>
              <a:gd name="T125" fmla="*/ 572292 h 72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13"/>
              <a:gd name="T190" fmla="*/ 0 h 721"/>
              <a:gd name="T191" fmla="*/ 2213 w 2213"/>
              <a:gd name="T192" fmla="*/ 721 h 72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13" h="721">
                <a:moveTo>
                  <a:pt x="2213" y="710"/>
                </a:moveTo>
                <a:lnTo>
                  <a:pt x="2185" y="718"/>
                </a:lnTo>
                <a:lnTo>
                  <a:pt x="2156" y="707"/>
                </a:lnTo>
                <a:lnTo>
                  <a:pt x="2129" y="710"/>
                </a:lnTo>
                <a:lnTo>
                  <a:pt x="2101" y="714"/>
                </a:lnTo>
                <a:lnTo>
                  <a:pt x="2073" y="718"/>
                </a:lnTo>
                <a:lnTo>
                  <a:pt x="2046" y="718"/>
                </a:lnTo>
                <a:lnTo>
                  <a:pt x="2020" y="714"/>
                </a:lnTo>
                <a:lnTo>
                  <a:pt x="1992" y="717"/>
                </a:lnTo>
                <a:lnTo>
                  <a:pt x="1966" y="717"/>
                </a:lnTo>
                <a:lnTo>
                  <a:pt x="1940" y="715"/>
                </a:lnTo>
                <a:lnTo>
                  <a:pt x="1914" y="717"/>
                </a:lnTo>
                <a:lnTo>
                  <a:pt x="1888" y="718"/>
                </a:lnTo>
                <a:lnTo>
                  <a:pt x="1862" y="712"/>
                </a:lnTo>
                <a:lnTo>
                  <a:pt x="1837" y="717"/>
                </a:lnTo>
                <a:lnTo>
                  <a:pt x="1813" y="718"/>
                </a:lnTo>
                <a:lnTo>
                  <a:pt x="1788" y="714"/>
                </a:lnTo>
                <a:lnTo>
                  <a:pt x="1763" y="717"/>
                </a:lnTo>
                <a:lnTo>
                  <a:pt x="1739" y="717"/>
                </a:lnTo>
                <a:lnTo>
                  <a:pt x="1714" y="720"/>
                </a:lnTo>
                <a:lnTo>
                  <a:pt x="1690" y="717"/>
                </a:lnTo>
                <a:lnTo>
                  <a:pt x="1667" y="717"/>
                </a:lnTo>
                <a:lnTo>
                  <a:pt x="1644" y="717"/>
                </a:lnTo>
                <a:lnTo>
                  <a:pt x="1621" y="715"/>
                </a:lnTo>
                <a:lnTo>
                  <a:pt x="1598" y="718"/>
                </a:lnTo>
                <a:lnTo>
                  <a:pt x="1575" y="718"/>
                </a:lnTo>
                <a:lnTo>
                  <a:pt x="1552" y="718"/>
                </a:lnTo>
                <a:lnTo>
                  <a:pt x="1529" y="720"/>
                </a:lnTo>
                <a:lnTo>
                  <a:pt x="1507" y="717"/>
                </a:lnTo>
                <a:lnTo>
                  <a:pt x="1484" y="718"/>
                </a:lnTo>
                <a:lnTo>
                  <a:pt x="1463" y="717"/>
                </a:lnTo>
                <a:lnTo>
                  <a:pt x="1441" y="717"/>
                </a:lnTo>
                <a:lnTo>
                  <a:pt x="1420" y="715"/>
                </a:lnTo>
                <a:lnTo>
                  <a:pt x="1398" y="715"/>
                </a:lnTo>
                <a:lnTo>
                  <a:pt x="1377" y="712"/>
                </a:lnTo>
                <a:lnTo>
                  <a:pt x="1357" y="714"/>
                </a:lnTo>
                <a:lnTo>
                  <a:pt x="1335" y="706"/>
                </a:lnTo>
                <a:lnTo>
                  <a:pt x="1315" y="703"/>
                </a:lnTo>
                <a:lnTo>
                  <a:pt x="1295" y="703"/>
                </a:lnTo>
                <a:lnTo>
                  <a:pt x="1274" y="695"/>
                </a:lnTo>
                <a:lnTo>
                  <a:pt x="1254" y="695"/>
                </a:lnTo>
                <a:lnTo>
                  <a:pt x="1234" y="686"/>
                </a:lnTo>
                <a:lnTo>
                  <a:pt x="1214" y="680"/>
                </a:lnTo>
                <a:lnTo>
                  <a:pt x="1196" y="672"/>
                </a:lnTo>
                <a:lnTo>
                  <a:pt x="1176" y="654"/>
                </a:lnTo>
                <a:lnTo>
                  <a:pt x="1157" y="640"/>
                </a:lnTo>
                <a:lnTo>
                  <a:pt x="1137" y="612"/>
                </a:lnTo>
                <a:lnTo>
                  <a:pt x="1119" y="588"/>
                </a:lnTo>
                <a:lnTo>
                  <a:pt x="1100" y="560"/>
                </a:lnTo>
                <a:lnTo>
                  <a:pt x="1081" y="531"/>
                </a:lnTo>
                <a:lnTo>
                  <a:pt x="1062" y="522"/>
                </a:lnTo>
                <a:lnTo>
                  <a:pt x="1044" y="512"/>
                </a:lnTo>
                <a:lnTo>
                  <a:pt x="1027" y="516"/>
                </a:lnTo>
                <a:lnTo>
                  <a:pt x="1008" y="528"/>
                </a:lnTo>
                <a:lnTo>
                  <a:pt x="990" y="540"/>
                </a:lnTo>
                <a:lnTo>
                  <a:pt x="972" y="554"/>
                </a:lnTo>
                <a:lnTo>
                  <a:pt x="955" y="557"/>
                </a:lnTo>
                <a:lnTo>
                  <a:pt x="938" y="545"/>
                </a:lnTo>
                <a:lnTo>
                  <a:pt x="919" y="514"/>
                </a:lnTo>
                <a:lnTo>
                  <a:pt x="903" y="462"/>
                </a:lnTo>
                <a:lnTo>
                  <a:pt x="886" y="396"/>
                </a:lnTo>
                <a:lnTo>
                  <a:pt x="869" y="321"/>
                </a:lnTo>
                <a:lnTo>
                  <a:pt x="852" y="227"/>
                </a:lnTo>
                <a:lnTo>
                  <a:pt x="835" y="133"/>
                </a:lnTo>
                <a:lnTo>
                  <a:pt x="818" y="58"/>
                </a:lnTo>
                <a:lnTo>
                  <a:pt x="801" y="12"/>
                </a:lnTo>
                <a:lnTo>
                  <a:pt x="786" y="0"/>
                </a:lnTo>
                <a:lnTo>
                  <a:pt x="769" y="31"/>
                </a:lnTo>
                <a:lnTo>
                  <a:pt x="754" y="106"/>
                </a:lnTo>
                <a:lnTo>
                  <a:pt x="737" y="190"/>
                </a:lnTo>
                <a:lnTo>
                  <a:pt x="721" y="279"/>
                </a:lnTo>
                <a:lnTo>
                  <a:pt x="706" y="367"/>
                </a:lnTo>
                <a:lnTo>
                  <a:pt x="691" y="430"/>
                </a:lnTo>
                <a:lnTo>
                  <a:pt x="675" y="466"/>
                </a:lnTo>
                <a:lnTo>
                  <a:pt x="660" y="482"/>
                </a:lnTo>
                <a:lnTo>
                  <a:pt x="645" y="471"/>
                </a:lnTo>
                <a:lnTo>
                  <a:pt x="629" y="451"/>
                </a:lnTo>
                <a:lnTo>
                  <a:pt x="614" y="411"/>
                </a:lnTo>
                <a:lnTo>
                  <a:pt x="599" y="357"/>
                </a:lnTo>
                <a:lnTo>
                  <a:pt x="583" y="295"/>
                </a:lnTo>
                <a:lnTo>
                  <a:pt x="570" y="222"/>
                </a:lnTo>
                <a:lnTo>
                  <a:pt x="554" y="156"/>
                </a:lnTo>
                <a:lnTo>
                  <a:pt x="540" y="106"/>
                </a:lnTo>
                <a:lnTo>
                  <a:pt x="525" y="75"/>
                </a:lnTo>
                <a:lnTo>
                  <a:pt x="511" y="35"/>
                </a:lnTo>
                <a:lnTo>
                  <a:pt x="497" y="11"/>
                </a:lnTo>
                <a:lnTo>
                  <a:pt x="484" y="24"/>
                </a:lnTo>
                <a:lnTo>
                  <a:pt x="470" y="69"/>
                </a:lnTo>
                <a:lnTo>
                  <a:pt x="454" y="146"/>
                </a:lnTo>
                <a:lnTo>
                  <a:pt x="441" y="236"/>
                </a:lnTo>
                <a:lnTo>
                  <a:pt x="427" y="338"/>
                </a:lnTo>
                <a:lnTo>
                  <a:pt x="415" y="420"/>
                </a:lnTo>
                <a:lnTo>
                  <a:pt x="401" y="489"/>
                </a:lnTo>
                <a:lnTo>
                  <a:pt x="387" y="543"/>
                </a:lnTo>
                <a:lnTo>
                  <a:pt x="373" y="588"/>
                </a:lnTo>
                <a:lnTo>
                  <a:pt x="361" y="614"/>
                </a:lnTo>
                <a:lnTo>
                  <a:pt x="347" y="638"/>
                </a:lnTo>
                <a:lnTo>
                  <a:pt x="335" y="661"/>
                </a:lnTo>
                <a:lnTo>
                  <a:pt x="321" y="674"/>
                </a:lnTo>
                <a:lnTo>
                  <a:pt x="309" y="680"/>
                </a:lnTo>
                <a:lnTo>
                  <a:pt x="295" y="684"/>
                </a:lnTo>
                <a:lnTo>
                  <a:pt x="283" y="692"/>
                </a:lnTo>
                <a:lnTo>
                  <a:pt x="270" y="698"/>
                </a:lnTo>
                <a:lnTo>
                  <a:pt x="258" y="703"/>
                </a:lnTo>
                <a:lnTo>
                  <a:pt x="244" y="707"/>
                </a:lnTo>
                <a:lnTo>
                  <a:pt x="232" y="712"/>
                </a:lnTo>
                <a:lnTo>
                  <a:pt x="220" y="709"/>
                </a:lnTo>
                <a:lnTo>
                  <a:pt x="207" y="714"/>
                </a:lnTo>
                <a:lnTo>
                  <a:pt x="195" y="718"/>
                </a:lnTo>
                <a:lnTo>
                  <a:pt x="183" y="720"/>
                </a:lnTo>
                <a:lnTo>
                  <a:pt x="172" y="714"/>
                </a:lnTo>
                <a:lnTo>
                  <a:pt x="160" y="721"/>
                </a:lnTo>
                <a:lnTo>
                  <a:pt x="148" y="717"/>
                </a:lnTo>
                <a:lnTo>
                  <a:pt x="135" y="715"/>
                </a:lnTo>
                <a:lnTo>
                  <a:pt x="124" y="721"/>
                </a:lnTo>
                <a:lnTo>
                  <a:pt x="112" y="718"/>
                </a:lnTo>
                <a:lnTo>
                  <a:pt x="101" y="721"/>
                </a:lnTo>
                <a:lnTo>
                  <a:pt x="89" y="720"/>
                </a:lnTo>
                <a:lnTo>
                  <a:pt x="78" y="721"/>
                </a:lnTo>
                <a:lnTo>
                  <a:pt x="66" y="720"/>
                </a:lnTo>
                <a:lnTo>
                  <a:pt x="55" y="717"/>
                </a:lnTo>
                <a:lnTo>
                  <a:pt x="45" y="720"/>
                </a:lnTo>
                <a:lnTo>
                  <a:pt x="32" y="720"/>
                </a:lnTo>
                <a:lnTo>
                  <a:pt x="22" y="721"/>
                </a:lnTo>
                <a:lnTo>
                  <a:pt x="11" y="720"/>
                </a:lnTo>
                <a:lnTo>
                  <a:pt x="0" y="720"/>
                </a:lnTo>
              </a:path>
            </a:pathLst>
          </a:custGeom>
          <a:noFill/>
          <a:ln w="11113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2096" name="Rectangle 51"/>
          <p:cNvSpPr>
            <a:spLocks noChangeArrowheads="1"/>
          </p:cNvSpPr>
          <p:nvPr/>
        </p:nvSpPr>
        <p:spPr bwMode="auto">
          <a:xfrm>
            <a:off x="2143108" y="1571612"/>
            <a:ext cx="5418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Ta=750°C</a:t>
            </a:r>
          </a:p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 (30s)</a:t>
            </a:r>
            <a:endParaRPr lang="fr-FR" dirty="0"/>
          </a:p>
        </p:txBody>
      </p:sp>
      <p:sp>
        <p:nvSpPr>
          <p:cNvPr id="2097" name="Rectangle 52"/>
          <p:cNvSpPr>
            <a:spLocks noChangeArrowheads="1"/>
          </p:cNvSpPr>
          <p:nvPr/>
        </p:nvSpPr>
        <p:spPr bwMode="auto">
          <a:xfrm>
            <a:off x="2143108" y="2143116"/>
            <a:ext cx="556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lvl="0" eaLnBrk="0" hangingPunct="0"/>
            <a:r>
              <a:rPr lang="fr-FR" sz="1000" b="1" dirty="0" smtClean="0">
                <a:solidFill>
                  <a:srgbClr val="000000"/>
                </a:solidFill>
              </a:rPr>
              <a:t>Ta=700°C</a:t>
            </a:r>
          </a:p>
          <a:p>
            <a:pPr lvl="0" eaLnBrk="0" hangingPunct="0"/>
            <a:r>
              <a:rPr lang="fr-FR" sz="1000" b="1" dirty="0" smtClean="0">
                <a:solidFill>
                  <a:srgbClr val="000000"/>
                </a:solidFill>
              </a:rPr>
              <a:t> (30s)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2098" name="Rectangle 53"/>
          <p:cNvSpPr>
            <a:spLocks noChangeArrowheads="1"/>
          </p:cNvSpPr>
          <p:nvPr/>
        </p:nvSpPr>
        <p:spPr bwMode="auto">
          <a:xfrm>
            <a:off x="2143108" y="2786058"/>
            <a:ext cx="5386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Ta=675°C</a:t>
            </a:r>
          </a:p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(30s)</a:t>
            </a:r>
            <a:endParaRPr lang="fr-FR" dirty="0"/>
          </a:p>
        </p:txBody>
      </p:sp>
      <p:sp>
        <p:nvSpPr>
          <p:cNvPr id="2099" name="Rectangle 54"/>
          <p:cNvSpPr>
            <a:spLocks noChangeArrowheads="1"/>
          </p:cNvSpPr>
          <p:nvPr/>
        </p:nvSpPr>
        <p:spPr bwMode="auto">
          <a:xfrm>
            <a:off x="2071670" y="3286124"/>
            <a:ext cx="5514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Ta=650°C</a:t>
            </a:r>
          </a:p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(30s)</a:t>
            </a:r>
            <a:endParaRPr lang="fr-FR" dirty="0"/>
          </a:p>
        </p:txBody>
      </p:sp>
      <p:sp>
        <p:nvSpPr>
          <p:cNvPr id="2100" name="Rectangle 55"/>
          <p:cNvSpPr>
            <a:spLocks noChangeArrowheads="1"/>
          </p:cNvSpPr>
          <p:nvPr/>
        </p:nvSpPr>
        <p:spPr bwMode="auto">
          <a:xfrm>
            <a:off x="2135188" y="4014788"/>
            <a:ext cx="57708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référence</a:t>
            </a:r>
            <a:endParaRPr lang="fr-FR" dirty="0"/>
          </a:p>
        </p:txBody>
      </p:sp>
      <p:sp>
        <p:nvSpPr>
          <p:cNvPr id="2101" name="Rectangle 56"/>
          <p:cNvSpPr>
            <a:spLocks noChangeArrowheads="1"/>
          </p:cNvSpPr>
          <p:nvPr/>
        </p:nvSpPr>
        <p:spPr bwMode="auto">
          <a:xfrm rot="-5400000">
            <a:off x="2863851" y="2782887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900">
                <a:solidFill>
                  <a:srgbClr val="000000"/>
                </a:solidFill>
              </a:rPr>
              <a:t> </a:t>
            </a:r>
            <a:endParaRPr lang="fr-FR"/>
          </a:p>
        </p:txBody>
      </p:sp>
      <p:sp>
        <p:nvSpPr>
          <p:cNvPr id="2102" name="Rectangle 57"/>
          <p:cNvSpPr>
            <a:spLocks noChangeArrowheads="1"/>
          </p:cNvSpPr>
          <p:nvPr/>
        </p:nvSpPr>
        <p:spPr bwMode="auto">
          <a:xfrm>
            <a:off x="1698625" y="1050925"/>
            <a:ext cx="31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900">
                <a:solidFill>
                  <a:srgbClr val="000000"/>
                </a:solidFill>
              </a:rPr>
              <a:t> </a:t>
            </a:r>
            <a:endParaRPr lang="fr-FR"/>
          </a:p>
        </p:txBody>
      </p:sp>
      <p:sp>
        <p:nvSpPr>
          <p:cNvPr id="2103" name="Rectangle 58"/>
          <p:cNvSpPr>
            <a:spLocks noChangeArrowheads="1"/>
          </p:cNvSpPr>
          <p:nvPr/>
        </p:nvSpPr>
        <p:spPr bwMode="auto">
          <a:xfrm rot="-5400000">
            <a:off x="-169774" y="2554888"/>
            <a:ext cx="12952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900" b="1" dirty="0" smtClean="0">
                <a:solidFill>
                  <a:srgbClr val="000000"/>
                </a:solidFill>
              </a:rPr>
              <a:t>Intensité de PL (u. arb.)</a:t>
            </a:r>
            <a:endParaRPr lang="fr-FR" dirty="0"/>
          </a:p>
        </p:txBody>
      </p:sp>
      <p:sp>
        <p:nvSpPr>
          <p:cNvPr id="2104" name="Rectangle 59"/>
          <p:cNvSpPr>
            <a:spLocks noChangeArrowheads="1"/>
          </p:cNvSpPr>
          <p:nvPr/>
        </p:nvSpPr>
        <p:spPr bwMode="auto">
          <a:xfrm>
            <a:off x="1414463" y="4545013"/>
            <a:ext cx="7502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000" b="1" dirty="0" smtClean="0">
                <a:solidFill>
                  <a:srgbClr val="000000"/>
                </a:solidFill>
              </a:rPr>
              <a:t>Energie </a:t>
            </a:r>
            <a:r>
              <a:rPr lang="fr-FR" sz="1000" b="1" dirty="0">
                <a:solidFill>
                  <a:srgbClr val="000000"/>
                </a:solidFill>
              </a:rPr>
              <a:t>(eV)</a:t>
            </a:r>
            <a:endParaRPr lang="fr-FR" dirty="0"/>
          </a:p>
        </p:txBody>
      </p:sp>
      <p:sp>
        <p:nvSpPr>
          <p:cNvPr id="293950" name="Text Box 62"/>
          <p:cNvSpPr txBox="1">
            <a:spLocks noChangeArrowheads="1"/>
          </p:cNvSpPr>
          <p:nvPr/>
        </p:nvSpPr>
        <p:spPr bwMode="auto">
          <a:xfrm>
            <a:off x="1547813" y="5734050"/>
            <a:ext cx="6956561" cy="371513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fr-FR" b="1" dirty="0" smtClean="0">
                <a:solidFill>
                  <a:srgbClr val="C00000"/>
                </a:solidFill>
                <a:latin typeface="+mj-lt"/>
              </a:rPr>
              <a:t>675°C est la plus haute température  qui n’induit pas une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</a:rPr>
              <a:t>interdiffusion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3952" name="Text Box 64"/>
          <p:cNvSpPr txBox="1">
            <a:spLocks noChangeArrowheads="1"/>
          </p:cNvSpPr>
          <p:nvPr/>
        </p:nvSpPr>
        <p:spPr bwMode="auto">
          <a:xfrm>
            <a:off x="714348" y="4786322"/>
            <a:ext cx="7715304" cy="34073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fr-FR" sz="1600" b="1" dirty="0" smtClean="0">
                <a:latin typeface="+mj-lt"/>
              </a:rPr>
              <a:t>L’énergie d’émission &amp; </a:t>
            </a:r>
            <a:r>
              <a:rPr lang="el-GR" sz="1600" b="1" dirty="0" smtClean="0">
                <a:latin typeface="+mj-lt"/>
              </a:rPr>
              <a:t>Δ</a:t>
            </a:r>
            <a:r>
              <a:rPr lang="fr-FR" sz="1600" b="1" dirty="0" smtClean="0">
                <a:latin typeface="+mj-lt"/>
              </a:rPr>
              <a:t>E restent constantes 	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Pas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d’interdiffusion</a:t>
            </a:r>
            <a:endParaRPr lang="fr-FR" sz="1600" dirty="0" smtClean="0"/>
          </a:p>
        </p:txBody>
      </p:sp>
      <p:sp>
        <p:nvSpPr>
          <p:cNvPr id="293954" name="AutoShape 66"/>
          <p:cNvSpPr>
            <a:spLocks noChangeArrowheads="1"/>
          </p:cNvSpPr>
          <p:nvPr/>
        </p:nvSpPr>
        <p:spPr bwMode="auto">
          <a:xfrm>
            <a:off x="900113" y="5743152"/>
            <a:ext cx="615950" cy="341312"/>
          </a:xfrm>
          <a:prstGeom prst="rightArrow">
            <a:avLst>
              <a:gd name="adj1" fmla="val 50000"/>
              <a:gd name="adj2" fmla="val 45116"/>
            </a:avLst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fr-FR"/>
          </a:p>
        </p:txBody>
      </p:sp>
      <p:sp>
        <p:nvSpPr>
          <p:cNvPr id="2109" name="Rectangle 69"/>
          <p:cNvSpPr>
            <a:spLocks noChangeArrowheads="1"/>
          </p:cNvSpPr>
          <p:nvPr/>
        </p:nvSpPr>
        <p:spPr bwMode="auto">
          <a:xfrm>
            <a:off x="0" y="1652588"/>
            <a:ext cx="9144000" cy="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fr-FR"/>
          </a:p>
        </p:txBody>
      </p:sp>
      <p:graphicFrame>
        <p:nvGraphicFramePr>
          <p:cNvPr id="293956" name="Object 68"/>
          <p:cNvGraphicFramePr>
            <a:graphicFrameLocks noChangeAspect="1"/>
          </p:cNvGraphicFramePr>
          <p:nvPr/>
        </p:nvGraphicFramePr>
        <p:xfrm>
          <a:off x="3222625" y="908050"/>
          <a:ext cx="4775200" cy="3552825"/>
        </p:xfrm>
        <a:graphic>
          <a:graphicData uri="http://schemas.openxmlformats.org/presentationml/2006/ole">
            <p:oleObj spid="_x0000_s129026" name="Graph" r:id="rId3" imgW="4237920" imgH="3157920" progId="Origin50.Graph">
              <p:embed/>
            </p:oleObj>
          </a:graphicData>
        </a:graphic>
      </p:graphicFrame>
      <p:sp>
        <p:nvSpPr>
          <p:cNvPr id="62" name="Organigramme : Bande perforée 61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  <p:sp>
        <p:nvSpPr>
          <p:cNvPr id="63" name="Flèche droite 62"/>
          <p:cNvSpPr/>
          <p:nvPr/>
        </p:nvSpPr>
        <p:spPr>
          <a:xfrm>
            <a:off x="4792437" y="4831634"/>
            <a:ext cx="500066" cy="28575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50" grpId="0"/>
      <p:bldP spid="293952" grpId="0"/>
      <p:bldP spid="293954" grpId="0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C94E65-30B3-41EB-BC2A-7BDD2D13C384}" type="slidenum">
              <a:rPr lang="fr-FR" smtClean="0"/>
              <a:pPr/>
              <a:t>35</a:t>
            </a:fld>
            <a:endParaRPr lang="fr-FR" smtClean="0"/>
          </a:p>
        </p:txBody>
      </p:sp>
      <p:graphicFrame>
        <p:nvGraphicFramePr>
          <p:cNvPr id="315166" name="Group 798"/>
          <p:cNvGraphicFramePr>
            <a:graphicFrameLocks noGrp="1"/>
          </p:cNvGraphicFramePr>
          <p:nvPr>
            <p:ph/>
          </p:nvPr>
        </p:nvGraphicFramePr>
        <p:xfrm>
          <a:off x="285720" y="3857628"/>
          <a:ext cx="8675688" cy="2679701"/>
        </p:xfrm>
        <a:graphic>
          <a:graphicData uri="http://schemas.openxmlformats.org/drawingml/2006/table">
            <a:tbl>
              <a:tblPr/>
              <a:tblGrid>
                <a:gridCol w="2265363"/>
                <a:gridCol w="1517650"/>
                <a:gridCol w="1401762"/>
                <a:gridCol w="746125"/>
                <a:gridCol w="655638"/>
                <a:gridCol w="700087"/>
                <a:gridCol w="657225"/>
                <a:gridCol w="731838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Référence</a:t>
                      </a:r>
                      <a:endParaRPr kumimoji="0" lang="fr-FR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7000"/>
                          </a:srgbClr>
                        </a:gs>
                        <a:gs pos="100000">
                          <a:srgbClr val="CCCCFF">
                            <a:alpha val="67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R675</a:t>
                      </a:r>
                      <a:endParaRPr kumimoji="0" lang="fr-FR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7000"/>
                          </a:srgbClr>
                        </a:gs>
                        <a:gs pos="100000">
                          <a:srgbClr val="CCCCFF">
                            <a:alpha val="67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E1</a:t>
                      </a:r>
                      <a:endParaRPr kumimoji="0" lang="fr-FR" sz="1400" b="1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7000"/>
                          </a:srgbClr>
                        </a:gs>
                        <a:gs pos="100000">
                          <a:srgbClr val="CCCCFF">
                            <a:alpha val="67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E2</a:t>
                      </a:r>
                      <a:endParaRPr kumimoji="0" lang="fr-FR" sz="1400" b="1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7000"/>
                          </a:srgbClr>
                        </a:gs>
                        <a:gs pos="100000">
                          <a:srgbClr val="CCCCFF">
                            <a:alpha val="67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E3</a:t>
                      </a:r>
                      <a:endParaRPr kumimoji="0" lang="fr-FR" sz="1400" b="1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7000"/>
                          </a:srgbClr>
                        </a:gs>
                        <a:gs pos="100000">
                          <a:srgbClr val="CCCCFF">
                            <a:alpha val="67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E4</a:t>
                      </a:r>
                      <a:endParaRPr kumimoji="0" lang="fr-FR" sz="1400" b="1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7000"/>
                          </a:srgbClr>
                        </a:gs>
                        <a:gs pos="100000">
                          <a:srgbClr val="CCCCFF">
                            <a:alpha val="67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E5</a:t>
                      </a:r>
                      <a:endParaRPr kumimoji="0" lang="fr-FR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7000"/>
                          </a:srgbClr>
                        </a:gs>
                        <a:gs pos="100000">
                          <a:srgbClr val="CCCCFF">
                            <a:alpha val="67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Dose (protons /cm</a:t>
                      </a:r>
                      <a:r>
                        <a:rPr kumimoji="0" lang="fr-FR" sz="1400" b="1" i="1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fr-FR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à 18Kev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1000"/>
                          </a:srgbClr>
                        </a:gs>
                        <a:gs pos="100000">
                          <a:srgbClr val="CCCCFF">
                            <a:alpha val="62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implantée</a:t>
                      </a:r>
                      <a:endParaRPr kumimoji="0" lang="fr-FR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implantée</a:t>
                      </a:r>
                      <a:endParaRPr kumimoji="0" lang="fr-FR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5.10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5.10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5.10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5.10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fr-FR" sz="1400" b="1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fr-FR" sz="14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RTA (°C) (30s)</a:t>
                      </a:r>
                      <a:endParaRPr kumimoji="0" lang="fr-FR" sz="14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1000"/>
                          </a:srgbClr>
                        </a:gs>
                        <a:gs pos="100000">
                          <a:srgbClr val="CCCCFF">
                            <a:alpha val="62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Élaborée à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  <a:endParaRPr kumimoji="0" lang="fr-FR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slope"/>
                      <a:lightRig rig="flood" dir="t"/>
                    </a:cell3D>
                    <a:gradFill rotWithShape="0">
                      <a:gsLst>
                        <a:gs pos="0">
                          <a:srgbClr val="000099">
                            <a:alpha val="64999"/>
                          </a:srgbClr>
                        </a:gs>
                        <a:gs pos="100000">
                          <a:schemeClr val="tx2">
                            <a:alpha val="63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6412" name="Text Box 347"/>
          <p:cNvSpPr txBox="1">
            <a:spLocks noChangeArrowheads="1"/>
          </p:cNvSpPr>
          <p:nvPr/>
        </p:nvSpPr>
        <p:spPr bwMode="auto">
          <a:xfrm>
            <a:off x="785786" y="0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Conditions d’ Implantation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9681" name="Object 1"/>
          <p:cNvGraphicFramePr>
            <a:graphicFrameLocks noChangeAspect="1"/>
          </p:cNvGraphicFramePr>
          <p:nvPr/>
        </p:nvGraphicFramePr>
        <p:xfrm>
          <a:off x="500034" y="928670"/>
          <a:ext cx="3000375" cy="2514600"/>
        </p:xfrm>
        <a:graphic>
          <a:graphicData uri="http://schemas.openxmlformats.org/presentationml/2006/ole">
            <p:oleObj spid="_x0000_s199681" name="Graph" r:id="rId3" imgW="4019040" imgH="3150720" progId="Origin50.Graph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86182" y="1643050"/>
            <a:ext cx="4032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FF"/>
              </a:buClr>
            </a:pPr>
            <a:r>
              <a:rPr lang="fr-FR" dirty="0" smtClean="0">
                <a:latin typeface="+mj-lt"/>
                <a:cs typeface="Tahoma" pitchFamily="34" charset="0"/>
              </a:rPr>
              <a:t>Energie =18 </a:t>
            </a:r>
            <a:r>
              <a:rPr lang="fr-FR" dirty="0" err="1" smtClean="0">
                <a:latin typeface="+mj-lt"/>
                <a:cs typeface="Tahoma" pitchFamily="34" charset="0"/>
              </a:rPr>
              <a:t>keV</a:t>
            </a:r>
            <a:endParaRPr lang="fr-FR" dirty="0" smtClean="0">
              <a:latin typeface="+mj-lt"/>
              <a:cs typeface="Tahoma" pitchFamily="34" charset="0"/>
            </a:endParaRPr>
          </a:p>
          <a:p>
            <a:pPr>
              <a:buClr>
                <a:srgbClr val="0066FF"/>
              </a:buClr>
            </a:pPr>
            <a:r>
              <a:rPr lang="fr-FR" dirty="0" smtClean="0">
                <a:latin typeface="+mj-lt"/>
                <a:cs typeface="Tahoma" pitchFamily="34" charset="0"/>
              </a:rPr>
              <a:t>Température ambiante</a:t>
            </a:r>
          </a:p>
          <a:p>
            <a:pPr>
              <a:buClr>
                <a:srgbClr val="0066FF"/>
              </a:buClr>
            </a:pPr>
            <a:r>
              <a:rPr lang="fr-FR" dirty="0" smtClean="0">
                <a:latin typeface="+mj-lt"/>
                <a:cs typeface="Tahoma" pitchFamily="34" charset="0"/>
              </a:rPr>
              <a:t>Angle d’incidence = 7° % (001)</a:t>
            </a:r>
          </a:p>
          <a:p>
            <a:endParaRPr lang="fr-FR" dirty="0" smtClean="0">
              <a:latin typeface="+mj-lt"/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8596" y="3488296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66FF"/>
              </a:buClr>
            </a:pPr>
            <a:r>
              <a:rPr lang="fr-FR" b="1" dirty="0" smtClean="0">
                <a:solidFill>
                  <a:srgbClr val="C00000"/>
                </a:solidFill>
                <a:latin typeface="+mj-lt"/>
                <a:cs typeface="Tahoma" pitchFamily="34" charset="0"/>
              </a:rPr>
              <a:t>Caractéristiques des structures réalisées</a:t>
            </a:r>
            <a:endParaRPr lang="fr-FR" b="1" dirty="0">
              <a:solidFill>
                <a:srgbClr val="C000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" name="Organigramme : Bande perforée 9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-8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57224" y="17349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</a:rPr>
              <a:t>Propriétés de PL en fonctions de la dose d’implantation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500562" y="1714488"/>
            <a:ext cx="42862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66FF"/>
              </a:buClr>
              <a:buFont typeface="Wingdings" pitchFamily="2" charset="2"/>
              <a:buChar char="Ø"/>
            </a:pPr>
            <a:r>
              <a:rPr lang="fr-FR" sz="1600" b="1" dirty="0" smtClean="0">
                <a:latin typeface="+mj-lt"/>
                <a:cs typeface="Tahoma" pitchFamily="34" charset="0"/>
              </a:rPr>
              <a:t> Elargissement inhomogène des spectres pour les faibles doses</a:t>
            </a:r>
          </a:p>
          <a:p>
            <a:pPr>
              <a:buClr>
                <a:srgbClr val="0066FF"/>
              </a:buClr>
              <a:buFont typeface="Wingdings" pitchFamily="2" charset="2"/>
              <a:buChar char="Ø"/>
            </a:pPr>
            <a:endParaRPr lang="fr-FR" sz="1600" b="1" dirty="0" smtClean="0">
              <a:latin typeface="+mj-lt"/>
              <a:cs typeface="Tahoma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Ø"/>
            </a:pPr>
            <a:endParaRPr lang="fr-FR" sz="1600" b="1" dirty="0" smtClean="0">
              <a:latin typeface="+mj-lt"/>
              <a:cs typeface="Tahoma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Ø"/>
            </a:pPr>
            <a:r>
              <a:rPr lang="fr-FR" sz="1600" b="1" dirty="0" smtClean="0">
                <a:latin typeface="+mj-lt"/>
                <a:cs typeface="Tahoma" pitchFamily="34" charset="0"/>
              </a:rPr>
              <a:t>Déplacement vers le bleu avec l’augmentation de la dose de protons implantés</a:t>
            </a:r>
          </a:p>
          <a:p>
            <a:endParaRPr lang="fr-FR" sz="1600" b="1" dirty="0" smtClean="0">
              <a:latin typeface="+mj-lt"/>
              <a:cs typeface="Tahoma" pitchFamily="34" charset="0"/>
            </a:endParaRPr>
          </a:p>
          <a:p>
            <a:endParaRPr lang="fr-FR" sz="1600" b="1" dirty="0" smtClean="0">
              <a:latin typeface="+mj-lt"/>
              <a:cs typeface="Tahoma" pitchFamily="34" charset="0"/>
            </a:endParaRPr>
          </a:p>
          <a:p>
            <a:pPr>
              <a:buClr>
                <a:srgbClr val="0066FF"/>
              </a:buClr>
              <a:buFont typeface="Wingdings" pitchFamily="2" charset="2"/>
              <a:buChar char="Ø"/>
            </a:pPr>
            <a:r>
              <a:rPr lang="fr-FR" sz="1600" b="1" dirty="0" smtClean="0">
                <a:latin typeface="+mj-lt"/>
                <a:cs typeface="Tahoma" pitchFamily="34" charset="0"/>
              </a:rPr>
              <a:t> Saturation du shift pour une dose de 5. 10</a:t>
            </a:r>
            <a:r>
              <a:rPr lang="fr-FR" sz="1600" b="1" baseline="30000" dirty="0" smtClean="0">
                <a:latin typeface="+mj-lt"/>
                <a:cs typeface="Tahoma" pitchFamily="34" charset="0"/>
              </a:rPr>
              <a:t>13 </a:t>
            </a:r>
            <a:r>
              <a:rPr lang="fr-FR" sz="1600" b="1" dirty="0" smtClean="0">
                <a:latin typeface="+mj-lt"/>
                <a:cs typeface="Tahoma" pitchFamily="34" charset="0"/>
              </a:rPr>
              <a:t>portons/cm</a:t>
            </a:r>
            <a:r>
              <a:rPr lang="fr-FR" sz="1600" b="1" baseline="30000" dirty="0" smtClean="0">
                <a:latin typeface="+mj-lt"/>
                <a:cs typeface="Tahoma" pitchFamily="34" charset="0"/>
              </a:rPr>
              <a:t>2</a:t>
            </a:r>
          </a:p>
          <a:p>
            <a:pPr>
              <a:buFontTx/>
              <a:buChar char="•"/>
            </a:pPr>
            <a:endParaRPr lang="fr-FR" sz="1600" b="1" dirty="0">
              <a:latin typeface="+mj-lt"/>
              <a:cs typeface="Tahoma" pitchFamily="34" charset="0"/>
            </a:endParaRPr>
          </a:p>
        </p:txBody>
      </p:sp>
      <p:sp>
        <p:nvSpPr>
          <p:cNvPr id="97" name="Espace réservé du numéro de diapositive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99" name="AutoShape 8"/>
          <p:cNvSpPr>
            <a:spLocks noChangeAspect="1" noChangeArrowheads="1" noTextEdit="1"/>
          </p:cNvSpPr>
          <p:nvPr/>
        </p:nvSpPr>
        <p:spPr bwMode="auto">
          <a:xfrm>
            <a:off x="309563" y="692150"/>
            <a:ext cx="4105275" cy="578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17563" y="5756275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>
                <a:solidFill>
                  <a:srgbClr val="000000"/>
                </a:solidFill>
              </a:rPr>
              <a:t>0,9</a:t>
            </a:r>
            <a:endParaRPr lang="fr-FR"/>
          </a:p>
        </p:txBody>
      </p:sp>
      <p:sp>
        <p:nvSpPr>
          <p:cNvPr id="101" name="Rectangle 11"/>
          <p:cNvSpPr>
            <a:spLocks noChangeArrowheads="1"/>
          </p:cNvSpPr>
          <p:nvPr/>
        </p:nvSpPr>
        <p:spPr bwMode="auto">
          <a:xfrm>
            <a:off x="1317625" y="5756275"/>
            <a:ext cx="2301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>
                <a:solidFill>
                  <a:srgbClr val="000000"/>
                </a:solidFill>
              </a:rPr>
              <a:t>1,0</a:t>
            </a:r>
            <a:endParaRPr lang="fr-FR"/>
          </a:p>
        </p:txBody>
      </p:sp>
      <p:sp>
        <p:nvSpPr>
          <p:cNvPr id="102" name="Rectangle 12"/>
          <p:cNvSpPr>
            <a:spLocks noChangeArrowheads="1"/>
          </p:cNvSpPr>
          <p:nvPr/>
        </p:nvSpPr>
        <p:spPr bwMode="auto">
          <a:xfrm>
            <a:off x="1817688" y="5756275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>
                <a:solidFill>
                  <a:srgbClr val="000000"/>
                </a:solidFill>
              </a:rPr>
              <a:t>1,1</a:t>
            </a:r>
            <a:endParaRPr lang="fr-FR"/>
          </a:p>
        </p:txBody>
      </p:sp>
      <p:sp>
        <p:nvSpPr>
          <p:cNvPr id="103" name="Rectangle 13"/>
          <p:cNvSpPr>
            <a:spLocks noChangeArrowheads="1"/>
          </p:cNvSpPr>
          <p:nvPr/>
        </p:nvSpPr>
        <p:spPr bwMode="auto">
          <a:xfrm>
            <a:off x="2317750" y="5756275"/>
            <a:ext cx="2301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>
                <a:solidFill>
                  <a:srgbClr val="000000"/>
                </a:solidFill>
              </a:rPr>
              <a:t>1,2</a:t>
            </a:r>
            <a:endParaRPr lang="fr-FR"/>
          </a:p>
        </p:txBody>
      </p:sp>
      <p:sp>
        <p:nvSpPr>
          <p:cNvPr id="104" name="Rectangle 14"/>
          <p:cNvSpPr>
            <a:spLocks noChangeArrowheads="1"/>
          </p:cNvSpPr>
          <p:nvPr/>
        </p:nvSpPr>
        <p:spPr bwMode="auto">
          <a:xfrm>
            <a:off x="2817813" y="5756275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>
                <a:solidFill>
                  <a:srgbClr val="000000"/>
                </a:solidFill>
              </a:rPr>
              <a:t>1,3</a:t>
            </a:r>
            <a:endParaRPr lang="fr-FR"/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3317875" y="5756275"/>
            <a:ext cx="2301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>
                <a:solidFill>
                  <a:srgbClr val="000000"/>
                </a:solidFill>
              </a:rPr>
              <a:t>1,4</a:t>
            </a:r>
            <a:endParaRPr lang="fr-FR"/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3817938" y="5756275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>
                <a:solidFill>
                  <a:srgbClr val="000000"/>
                </a:solidFill>
              </a:rPr>
              <a:t>1,5</a:t>
            </a:r>
            <a:endParaRPr lang="fr-FR"/>
          </a:p>
        </p:txBody>
      </p:sp>
      <p:sp>
        <p:nvSpPr>
          <p:cNvPr id="107" name="Line 17"/>
          <p:cNvSpPr>
            <a:spLocks noChangeShapeType="1"/>
          </p:cNvSpPr>
          <p:nvPr/>
        </p:nvSpPr>
        <p:spPr bwMode="auto">
          <a:xfrm flipV="1">
            <a:off x="915988" y="5678488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Line 18"/>
          <p:cNvSpPr>
            <a:spLocks noChangeShapeType="1"/>
          </p:cNvSpPr>
          <p:nvPr/>
        </p:nvSpPr>
        <p:spPr bwMode="auto">
          <a:xfrm flipV="1">
            <a:off x="1165225" y="5678488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9" name="Line 19"/>
          <p:cNvSpPr>
            <a:spLocks noChangeShapeType="1"/>
          </p:cNvSpPr>
          <p:nvPr/>
        </p:nvSpPr>
        <p:spPr bwMode="auto">
          <a:xfrm flipV="1">
            <a:off x="1416050" y="5678488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Line 20"/>
          <p:cNvSpPr>
            <a:spLocks noChangeShapeType="1"/>
          </p:cNvSpPr>
          <p:nvPr/>
        </p:nvSpPr>
        <p:spPr bwMode="auto">
          <a:xfrm flipV="1">
            <a:off x="1665288" y="5678488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1" name="Line 21"/>
          <p:cNvSpPr>
            <a:spLocks noChangeShapeType="1"/>
          </p:cNvSpPr>
          <p:nvPr/>
        </p:nvSpPr>
        <p:spPr bwMode="auto">
          <a:xfrm flipV="1">
            <a:off x="1916113" y="5678488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" name="Line 22"/>
          <p:cNvSpPr>
            <a:spLocks noChangeShapeType="1"/>
          </p:cNvSpPr>
          <p:nvPr/>
        </p:nvSpPr>
        <p:spPr bwMode="auto">
          <a:xfrm flipV="1">
            <a:off x="2165350" y="5678488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" name="Line 23"/>
          <p:cNvSpPr>
            <a:spLocks noChangeShapeType="1"/>
          </p:cNvSpPr>
          <p:nvPr/>
        </p:nvSpPr>
        <p:spPr bwMode="auto">
          <a:xfrm flipV="1">
            <a:off x="2414588" y="5678488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" name="Line 24"/>
          <p:cNvSpPr>
            <a:spLocks noChangeShapeType="1"/>
          </p:cNvSpPr>
          <p:nvPr/>
        </p:nvSpPr>
        <p:spPr bwMode="auto">
          <a:xfrm flipV="1">
            <a:off x="2665413" y="5678488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5" name="Line 25"/>
          <p:cNvSpPr>
            <a:spLocks noChangeShapeType="1"/>
          </p:cNvSpPr>
          <p:nvPr/>
        </p:nvSpPr>
        <p:spPr bwMode="auto">
          <a:xfrm flipV="1">
            <a:off x="2914650" y="5678488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" name="Line 26"/>
          <p:cNvSpPr>
            <a:spLocks noChangeShapeType="1"/>
          </p:cNvSpPr>
          <p:nvPr/>
        </p:nvSpPr>
        <p:spPr bwMode="auto">
          <a:xfrm flipV="1">
            <a:off x="3165475" y="5678488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" name="Line 27"/>
          <p:cNvSpPr>
            <a:spLocks noChangeShapeType="1"/>
          </p:cNvSpPr>
          <p:nvPr/>
        </p:nvSpPr>
        <p:spPr bwMode="auto">
          <a:xfrm flipV="1">
            <a:off x="3414713" y="5678488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665538" y="5678488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" name="Line 29"/>
          <p:cNvSpPr>
            <a:spLocks noChangeShapeType="1"/>
          </p:cNvSpPr>
          <p:nvPr/>
        </p:nvSpPr>
        <p:spPr bwMode="auto">
          <a:xfrm flipV="1">
            <a:off x="3914775" y="5678488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" name="Line 30"/>
          <p:cNvSpPr>
            <a:spLocks noChangeShapeType="1"/>
          </p:cNvSpPr>
          <p:nvPr/>
        </p:nvSpPr>
        <p:spPr bwMode="auto">
          <a:xfrm>
            <a:off x="915988" y="5678488"/>
            <a:ext cx="29987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>
            <a:off x="855663" y="5616575"/>
            <a:ext cx="603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" name="Line 32"/>
          <p:cNvSpPr>
            <a:spLocks noChangeShapeType="1"/>
          </p:cNvSpPr>
          <p:nvPr/>
        </p:nvSpPr>
        <p:spPr bwMode="auto">
          <a:xfrm>
            <a:off x="885825" y="4995863"/>
            <a:ext cx="301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" name="Line 33"/>
          <p:cNvSpPr>
            <a:spLocks noChangeShapeType="1"/>
          </p:cNvSpPr>
          <p:nvPr/>
        </p:nvSpPr>
        <p:spPr bwMode="auto">
          <a:xfrm>
            <a:off x="855663" y="4376738"/>
            <a:ext cx="603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" name="Line 34"/>
          <p:cNvSpPr>
            <a:spLocks noChangeShapeType="1"/>
          </p:cNvSpPr>
          <p:nvPr/>
        </p:nvSpPr>
        <p:spPr bwMode="auto">
          <a:xfrm>
            <a:off x="885825" y="3756025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" name="Line 35"/>
          <p:cNvSpPr>
            <a:spLocks noChangeShapeType="1"/>
          </p:cNvSpPr>
          <p:nvPr/>
        </p:nvSpPr>
        <p:spPr bwMode="auto">
          <a:xfrm>
            <a:off x="855663" y="3136900"/>
            <a:ext cx="603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" name="Line 36"/>
          <p:cNvSpPr>
            <a:spLocks noChangeShapeType="1"/>
          </p:cNvSpPr>
          <p:nvPr/>
        </p:nvSpPr>
        <p:spPr bwMode="auto">
          <a:xfrm>
            <a:off x="885825" y="2516188"/>
            <a:ext cx="301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" name="Line 37"/>
          <p:cNvSpPr>
            <a:spLocks noChangeShapeType="1"/>
          </p:cNvSpPr>
          <p:nvPr/>
        </p:nvSpPr>
        <p:spPr bwMode="auto">
          <a:xfrm>
            <a:off x="855663" y="1897063"/>
            <a:ext cx="603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Line 38"/>
          <p:cNvSpPr>
            <a:spLocks noChangeShapeType="1"/>
          </p:cNvSpPr>
          <p:nvPr/>
        </p:nvSpPr>
        <p:spPr bwMode="auto">
          <a:xfrm>
            <a:off x="885825" y="1276350"/>
            <a:ext cx="301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" name="Freeform 39"/>
          <p:cNvSpPr>
            <a:spLocks/>
          </p:cNvSpPr>
          <p:nvPr/>
        </p:nvSpPr>
        <p:spPr bwMode="auto">
          <a:xfrm>
            <a:off x="915988" y="1214438"/>
            <a:ext cx="1587" cy="4464050"/>
          </a:xfrm>
          <a:custGeom>
            <a:avLst/>
            <a:gdLst>
              <a:gd name="T0" fmla="*/ 0 w 1587"/>
              <a:gd name="T1" fmla="*/ 4464050 h 2518"/>
              <a:gd name="T2" fmla="*/ 0 w 1587"/>
              <a:gd name="T3" fmla="*/ 0 h 2518"/>
              <a:gd name="T4" fmla="*/ 0 w 1587"/>
              <a:gd name="T5" fmla="*/ 0 h 2518"/>
              <a:gd name="T6" fmla="*/ 0 60000 65536"/>
              <a:gd name="T7" fmla="*/ 0 60000 65536"/>
              <a:gd name="T8" fmla="*/ 0 60000 65536"/>
              <a:gd name="T9" fmla="*/ 0 w 1587"/>
              <a:gd name="T10" fmla="*/ 0 h 2518"/>
              <a:gd name="T11" fmla="*/ 1587 w 1587"/>
              <a:gd name="T12" fmla="*/ 2518 h 2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18">
                <a:moveTo>
                  <a:pt x="0" y="251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30" name="Line 40"/>
          <p:cNvSpPr>
            <a:spLocks noChangeShapeType="1"/>
          </p:cNvSpPr>
          <p:nvPr/>
        </p:nvSpPr>
        <p:spPr bwMode="auto">
          <a:xfrm>
            <a:off x="1165225" y="1214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" name="Line 41"/>
          <p:cNvSpPr>
            <a:spLocks noChangeShapeType="1"/>
          </p:cNvSpPr>
          <p:nvPr/>
        </p:nvSpPr>
        <p:spPr bwMode="auto">
          <a:xfrm>
            <a:off x="1416050" y="1214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" name="Line 42"/>
          <p:cNvSpPr>
            <a:spLocks noChangeShapeType="1"/>
          </p:cNvSpPr>
          <p:nvPr/>
        </p:nvSpPr>
        <p:spPr bwMode="auto">
          <a:xfrm>
            <a:off x="1665288" y="1214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1916113" y="1214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Line 44"/>
          <p:cNvSpPr>
            <a:spLocks noChangeShapeType="1"/>
          </p:cNvSpPr>
          <p:nvPr/>
        </p:nvSpPr>
        <p:spPr bwMode="auto">
          <a:xfrm>
            <a:off x="2165350" y="1214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" name="Line 45"/>
          <p:cNvSpPr>
            <a:spLocks noChangeShapeType="1"/>
          </p:cNvSpPr>
          <p:nvPr/>
        </p:nvSpPr>
        <p:spPr bwMode="auto">
          <a:xfrm>
            <a:off x="2414588" y="1214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6" name="Line 46"/>
          <p:cNvSpPr>
            <a:spLocks noChangeShapeType="1"/>
          </p:cNvSpPr>
          <p:nvPr/>
        </p:nvSpPr>
        <p:spPr bwMode="auto">
          <a:xfrm>
            <a:off x="2665413" y="1214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Line 47"/>
          <p:cNvSpPr>
            <a:spLocks noChangeShapeType="1"/>
          </p:cNvSpPr>
          <p:nvPr/>
        </p:nvSpPr>
        <p:spPr bwMode="auto">
          <a:xfrm>
            <a:off x="2914650" y="1214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8" name="Line 48"/>
          <p:cNvSpPr>
            <a:spLocks noChangeShapeType="1"/>
          </p:cNvSpPr>
          <p:nvPr/>
        </p:nvSpPr>
        <p:spPr bwMode="auto">
          <a:xfrm>
            <a:off x="3165475" y="1214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9" name="Line 49"/>
          <p:cNvSpPr>
            <a:spLocks noChangeShapeType="1"/>
          </p:cNvSpPr>
          <p:nvPr/>
        </p:nvSpPr>
        <p:spPr bwMode="auto">
          <a:xfrm>
            <a:off x="3414713" y="1214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0" name="Line 50"/>
          <p:cNvSpPr>
            <a:spLocks noChangeShapeType="1"/>
          </p:cNvSpPr>
          <p:nvPr/>
        </p:nvSpPr>
        <p:spPr bwMode="auto">
          <a:xfrm>
            <a:off x="3665538" y="1214438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1" name="Line 51"/>
          <p:cNvSpPr>
            <a:spLocks noChangeShapeType="1"/>
          </p:cNvSpPr>
          <p:nvPr/>
        </p:nvSpPr>
        <p:spPr bwMode="auto">
          <a:xfrm>
            <a:off x="3914775" y="12144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" name="Line 52"/>
          <p:cNvSpPr>
            <a:spLocks noChangeShapeType="1"/>
          </p:cNvSpPr>
          <p:nvPr/>
        </p:nvSpPr>
        <p:spPr bwMode="auto">
          <a:xfrm>
            <a:off x="915988" y="1214438"/>
            <a:ext cx="29987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" name="Line 53"/>
          <p:cNvSpPr>
            <a:spLocks noChangeShapeType="1"/>
          </p:cNvSpPr>
          <p:nvPr/>
        </p:nvSpPr>
        <p:spPr bwMode="auto">
          <a:xfrm>
            <a:off x="3914775" y="5616575"/>
            <a:ext cx="15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4" name="Line 54"/>
          <p:cNvSpPr>
            <a:spLocks noChangeShapeType="1"/>
          </p:cNvSpPr>
          <p:nvPr/>
        </p:nvSpPr>
        <p:spPr bwMode="auto">
          <a:xfrm>
            <a:off x="3914775" y="4995863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5" name="Line 55"/>
          <p:cNvSpPr>
            <a:spLocks noChangeShapeType="1"/>
          </p:cNvSpPr>
          <p:nvPr/>
        </p:nvSpPr>
        <p:spPr bwMode="auto">
          <a:xfrm>
            <a:off x="3914775" y="4376738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Line 57"/>
          <p:cNvSpPr>
            <a:spLocks noChangeShapeType="1"/>
          </p:cNvSpPr>
          <p:nvPr/>
        </p:nvSpPr>
        <p:spPr bwMode="auto">
          <a:xfrm>
            <a:off x="3914775" y="3136900"/>
            <a:ext cx="15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" name="Line 60"/>
          <p:cNvSpPr>
            <a:spLocks noChangeShapeType="1"/>
          </p:cNvSpPr>
          <p:nvPr/>
        </p:nvSpPr>
        <p:spPr bwMode="auto">
          <a:xfrm>
            <a:off x="3914775" y="1276350"/>
            <a:ext cx="15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8" name="Line 61"/>
          <p:cNvSpPr>
            <a:spLocks noChangeShapeType="1"/>
          </p:cNvSpPr>
          <p:nvPr/>
        </p:nvSpPr>
        <p:spPr bwMode="auto">
          <a:xfrm flipV="1">
            <a:off x="3914775" y="1214438"/>
            <a:ext cx="1588" cy="4464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9" name="Freeform 62"/>
          <p:cNvSpPr>
            <a:spLocks/>
          </p:cNvSpPr>
          <p:nvPr/>
        </p:nvSpPr>
        <p:spPr bwMode="auto">
          <a:xfrm>
            <a:off x="1182688" y="3136900"/>
            <a:ext cx="2120900" cy="617538"/>
          </a:xfrm>
          <a:custGeom>
            <a:avLst/>
            <a:gdLst>
              <a:gd name="T0" fmla="*/ 2074863 w 1336"/>
              <a:gd name="T1" fmla="*/ 611188 h 389"/>
              <a:gd name="T2" fmla="*/ 2014538 w 1336"/>
              <a:gd name="T3" fmla="*/ 608013 h 389"/>
              <a:gd name="T4" fmla="*/ 1955800 w 1336"/>
              <a:gd name="T5" fmla="*/ 611188 h 389"/>
              <a:gd name="T6" fmla="*/ 1897063 w 1336"/>
              <a:gd name="T7" fmla="*/ 612775 h 389"/>
              <a:gd name="T8" fmla="*/ 1839913 w 1336"/>
              <a:gd name="T9" fmla="*/ 611188 h 389"/>
              <a:gd name="T10" fmla="*/ 1785938 w 1336"/>
              <a:gd name="T11" fmla="*/ 614363 h 389"/>
              <a:gd name="T12" fmla="*/ 1730375 w 1336"/>
              <a:gd name="T13" fmla="*/ 612775 h 389"/>
              <a:gd name="T14" fmla="*/ 1676400 w 1336"/>
              <a:gd name="T15" fmla="*/ 608013 h 389"/>
              <a:gd name="T16" fmla="*/ 1622425 w 1336"/>
              <a:gd name="T17" fmla="*/ 603250 h 389"/>
              <a:gd name="T18" fmla="*/ 1571625 w 1336"/>
              <a:gd name="T19" fmla="*/ 609600 h 389"/>
              <a:gd name="T20" fmla="*/ 1519237 w 1336"/>
              <a:gd name="T21" fmla="*/ 609600 h 389"/>
              <a:gd name="T22" fmla="*/ 1468437 w 1336"/>
              <a:gd name="T23" fmla="*/ 609600 h 389"/>
              <a:gd name="T24" fmla="*/ 1419225 w 1336"/>
              <a:gd name="T25" fmla="*/ 604838 h 389"/>
              <a:gd name="T26" fmla="*/ 1371600 w 1336"/>
              <a:gd name="T27" fmla="*/ 603250 h 389"/>
              <a:gd name="T28" fmla="*/ 1320800 w 1336"/>
              <a:gd name="T29" fmla="*/ 596900 h 389"/>
              <a:gd name="T30" fmla="*/ 1274762 w 1336"/>
              <a:gd name="T31" fmla="*/ 581025 h 389"/>
              <a:gd name="T32" fmla="*/ 1227137 w 1336"/>
              <a:gd name="T33" fmla="*/ 552450 h 389"/>
              <a:gd name="T34" fmla="*/ 1181100 w 1336"/>
              <a:gd name="T35" fmla="*/ 479425 h 389"/>
              <a:gd name="T36" fmla="*/ 1136650 w 1336"/>
              <a:gd name="T37" fmla="*/ 354013 h 389"/>
              <a:gd name="T38" fmla="*/ 1092200 w 1336"/>
              <a:gd name="T39" fmla="*/ 223838 h 389"/>
              <a:gd name="T40" fmla="*/ 1047750 w 1336"/>
              <a:gd name="T41" fmla="*/ 92075 h 389"/>
              <a:gd name="T42" fmla="*/ 1003300 w 1336"/>
              <a:gd name="T43" fmla="*/ 4763 h 389"/>
              <a:gd name="T44" fmla="*/ 962025 w 1336"/>
              <a:gd name="T45" fmla="*/ 20638 h 389"/>
              <a:gd name="T46" fmla="*/ 920750 w 1336"/>
              <a:gd name="T47" fmla="*/ 92075 h 389"/>
              <a:gd name="T48" fmla="*/ 877888 w 1336"/>
              <a:gd name="T49" fmla="*/ 176213 h 389"/>
              <a:gd name="T50" fmla="*/ 838200 w 1336"/>
              <a:gd name="T51" fmla="*/ 254000 h 389"/>
              <a:gd name="T52" fmla="*/ 796925 w 1336"/>
              <a:gd name="T53" fmla="*/ 328613 h 389"/>
              <a:gd name="T54" fmla="*/ 757237 w 1336"/>
              <a:gd name="T55" fmla="*/ 384175 h 389"/>
              <a:gd name="T56" fmla="*/ 719137 w 1336"/>
              <a:gd name="T57" fmla="*/ 449263 h 389"/>
              <a:gd name="T58" fmla="*/ 679450 w 1336"/>
              <a:gd name="T59" fmla="*/ 509588 h 389"/>
              <a:gd name="T60" fmla="*/ 642937 w 1336"/>
              <a:gd name="T61" fmla="*/ 569913 h 389"/>
              <a:gd name="T62" fmla="*/ 604837 w 1336"/>
              <a:gd name="T63" fmla="*/ 596900 h 389"/>
              <a:gd name="T64" fmla="*/ 568325 w 1336"/>
              <a:gd name="T65" fmla="*/ 612775 h 389"/>
              <a:gd name="T66" fmla="*/ 530225 w 1336"/>
              <a:gd name="T67" fmla="*/ 614363 h 389"/>
              <a:gd name="T68" fmla="*/ 495300 w 1336"/>
              <a:gd name="T69" fmla="*/ 615950 h 389"/>
              <a:gd name="T70" fmla="*/ 460375 w 1336"/>
              <a:gd name="T71" fmla="*/ 614363 h 389"/>
              <a:gd name="T72" fmla="*/ 423863 w 1336"/>
              <a:gd name="T73" fmla="*/ 612775 h 389"/>
              <a:gd name="T74" fmla="*/ 390525 w 1336"/>
              <a:gd name="T75" fmla="*/ 614363 h 389"/>
              <a:gd name="T76" fmla="*/ 355600 w 1336"/>
              <a:gd name="T77" fmla="*/ 615950 h 389"/>
              <a:gd name="T78" fmla="*/ 322262 w 1336"/>
              <a:gd name="T79" fmla="*/ 617538 h 389"/>
              <a:gd name="T80" fmla="*/ 288925 w 1336"/>
              <a:gd name="T81" fmla="*/ 614363 h 389"/>
              <a:gd name="T82" fmla="*/ 255588 w 1336"/>
              <a:gd name="T83" fmla="*/ 615950 h 389"/>
              <a:gd name="T84" fmla="*/ 223838 w 1336"/>
              <a:gd name="T85" fmla="*/ 615950 h 389"/>
              <a:gd name="T86" fmla="*/ 192087 w 1336"/>
              <a:gd name="T87" fmla="*/ 609600 h 389"/>
              <a:gd name="T88" fmla="*/ 160337 w 1336"/>
              <a:gd name="T89" fmla="*/ 612775 h 389"/>
              <a:gd name="T90" fmla="*/ 130175 w 1336"/>
              <a:gd name="T91" fmla="*/ 612775 h 389"/>
              <a:gd name="T92" fmla="*/ 98425 w 1336"/>
              <a:gd name="T93" fmla="*/ 614363 h 389"/>
              <a:gd name="T94" fmla="*/ 68262 w 1336"/>
              <a:gd name="T95" fmla="*/ 612775 h 389"/>
              <a:gd name="T96" fmla="*/ 38100 w 1336"/>
              <a:gd name="T97" fmla="*/ 612775 h 389"/>
              <a:gd name="T98" fmla="*/ 9525 w 1336"/>
              <a:gd name="T99" fmla="*/ 614363 h 38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36"/>
              <a:gd name="T151" fmla="*/ 0 h 389"/>
              <a:gd name="T152" fmla="*/ 1336 w 1336"/>
              <a:gd name="T153" fmla="*/ 389 h 38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36" h="389">
                <a:moveTo>
                  <a:pt x="1336" y="386"/>
                </a:moveTo>
                <a:lnTo>
                  <a:pt x="1326" y="387"/>
                </a:lnTo>
                <a:lnTo>
                  <a:pt x="1317" y="384"/>
                </a:lnTo>
                <a:lnTo>
                  <a:pt x="1307" y="385"/>
                </a:lnTo>
                <a:lnTo>
                  <a:pt x="1297" y="387"/>
                </a:lnTo>
                <a:lnTo>
                  <a:pt x="1288" y="385"/>
                </a:lnTo>
                <a:lnTo>
                  <a:pt x="1279" y="384"/>
                </a:lnTo>
                <a:lnTo>
                  <a:pt x="1269" y="383"/>
                </a:lnTo>
                <a:lnTo>
                  <a:pt x="1260" y="385"/>
                </a:lnTo>
                <a:lnTo>
                  <a:pt x="1251" y="384"/>
                </a:lnTo>
                <a:lnTo>
                  <a:pt x="1241" y="383"/>
                </a:lnTo>
                <a:lnTo>
                  <a:pt x="1232" y="385"/>
                </a:lnTo>
                <a:lnTo>
                  <a:pt x="1223" y="381"/>
                </a:lnTo>
                <a:lnTo>
                  <a:pt x="1214" y="383"/>
                </a:lnTo>
                <a:lnTo>
                  <a:pt x="1204" y="386"/>
                </a:lnTo>
                <a:lnTo>
                  <a:pt x="1195" y="386"/>
                </a:lnTo>
                <a:lnTo>
                  <a:pt x="1186" y="381"/>
                </a:lnTo>
                <a:lnTo>
                  <a:pt x="1177" y="385"/>
                </a:lnTo>
                <a:lnTo>
                  <a:pt x="1168" y="384"/>
                </a:lnTo>
                <a:lnTo>
                  <a:pt x="1159" y="385"/>
                </a:lnTo>
                <a:lnTo>
                  <a:pt x="1151" y="386"/>
                </a:lnTo>
                <a:lnTo>
                  <a:pt x="1143" y="383"/>
                </a:lnTo>
                <a:lnTo>
                  <a:pt x="1134" y="386"/>
                </a:lnTo>
                <a:lnTo>
                  <a:pt x="1125" y="387"/>
                </a:lnTo>
                <a:lnTo>
                  <a:pt x="1116" y="381"/>
                </a:lnTo>
                <a:lnTo>
                  <a:pt x="1107" y="387"/>
                </a:lnTo>
                <a:lnTo>
                  <a:pt x="1099" y="384"/>
                </a:lnTo>
                <a:lnTo>
                  <a:pt x="1090" y="386"/>
                </a:lnTo>
                <a:lnTo>
                  <a:pt x="1081" y="384"/>
                </a:lnTo>
                <a:lnTo>
                  <a:pt x="1074" y="383"/>
                </a:lnTo>
                <a:lnTo>
                  <a:pt x="1065" y="386"/>
                </a:lnTo>
                <a:lnTo>
                  <a:pt x="1056" y="383"/>
                </a:lnTo>
                <a:lnTo>
                  <a:pt x="1048" y="385"/>
                </a:lnTo>
                <a:lnTo>
                  <a:pt x="1039" y="383"/>
                </a:lnTo>
                <a:lnTo>
                  <a:pt x="1031" y="380"/>
                </a:lnTo>
                <a:lnTo>
                  <a:pt x="1022" y="380"/>
                </a:lnTo>
                <a:lnTo>
                  <a:pt x="1014" y="381"/>
                </a:lnTo>
                <a:lnTo>
                  <a:pt x="1007" y="383"/>
                </a:lnTo>
                <a:lnTo>
                  <a:pt x="998" y="379"/>
                </a:lnTo>
                <a:lnTo>
                  <a:pt x="990" y="384"/>
                </a:lnTo>
                <a:lnTo>
                  <a:pt x="982" y="383"/>
                </a:lnTo>
                <a:lnTo>
                  <a:pt x="973" y="380"/>
                </a:lnTo>
                <a:lnTo>
                  <a:pt x="965" y="384"/>
                </a:lnTo>
                <a:lnTo>
                  <a:pt x="957" y="384"/>
                </a:lnTo>
                <a:lnTo>
                  <a:pt x="950" y="384"/>
                </a:lnTo>
                <a:lnTo>
                  <a:pt x="942" y="384"/>
                </a:lnTo>
                <a:lnTo>
                  <a:pt x="933" y="383"/>
                </a:lnTo>
                <a:lnTo>
                  <a:pt x="925" y="384"/>
                </a:lnTo>
                <a:lnTo>
                  <a:pt x="917" y="383"/>
                </a:lnTo>
                <a:lnTo>
                  <a:pt x="909" y="383"/>
                </a:lnTo>
                <a:lnTo>
                  <a:pt x="902" y="383"/>
                </a:lnTo>
                <a:lnTo>
                  <a:pt x="894" y="381"/>
                </a:lnTo>
                <a:lnTo>
                  <a:pt x="886" y="381"/>
                </a:lnTo>
                <a:lnTo>
                  <a:pt x="878" y="383"/>
                </a:lnTo>
                <a:lnTo>
                  <a:pt x="870" y="381"/>
                </a:lnTo>
                <a:lnTo>
                  <a:pt x="864" y="380"/>
                </a:lnTo>
                <a:lnTo>
                  <a:pt x="856" y="380"/>
                </a:lnTo>
                <a:lnTo>
                  <a:pt x="848" y="379"/>
                </a:lnTo>
                <a:lnTo>
                  <a:pt x="840" y="377"/>
                </a:lnTo>
                <a:lnTo>
                  <a:pt x="832" y="376"/>
                </a:lnTo>
                <a:lnTo>
                  <a:pt x="826" y="374"/>
                </a:lnTo>
                <a:lnTo>
                  <a:pt x="818" y="370"/>
                </a:lnTo>
                <a:lnTo>
                  <a:pt x="810" y="368"/>
                </a:lnTo>
                <a:lnTo>
                  <a:pt x="803" y="366"/>
                </a:lnTo>
                <a:lnTo>
                  <a:pt x="795" y="364"/>
                </a:lnTo>
                <a:lnTo>
                  <a:pt x="788" y="359"/>
                </a:lnTo>
                <a:lnTo>
                  <a:pt x="781" y="355"/>
                </a:lnTo>
                <a:lnTo>
                  <a:pt x="773" y="348"/>
                </a:lnTo>
                <a:lnTo>
                  <a:pt x="766" y="338"/>
                </a:lnTo>
                <a:lnTo>
                  <a:pt x="759" y="326"/>
                </a:lnTo>
                <a:lnTo>
                  <a:pt x="752" y="314"/>
                </a:lnTo>
                <a:lnTo>
                  <a:pt x="744" y="302"/>
                </a:lnTo>
                <a:lnTo>
                  <a:pt x="737" y="285"/>
                </a:lnTo>
                <a:lnTo>
                  <a:pt x="730" y="264"/>
                </a:lnTo>
                <a:lnTo>
                  <a:pt x="723" y="242"/>
                </a:lnTo>
                <a:lnTo>
                  <a:pt x="716" y="223"/>
                </a:lnTo>
                <a:lnTo>
                  <a:pt x="708" y="204"/>
                </a:lnTo>
                <a:lnTo>
                  <a:pt x="702" y="182"/>
                </a:lnTo>
                <a:lnTo>
                  <a:pt x="695" y="162"/>
                </a:lnTo>
                <a:lnTo>
                  <a:pt x="688" y="141"/>
                </a:lnTo>
                <a:lnTo>
                  <a:pt x="680" y="118"/>
                </a:lnTo>
                <a:lnTo>
                  <a:pt x="674" y="102"/>
                </a:lnTo>
                <a:lnTo>
                  <a:pt x="667" y="79"/>
                </a:lnTo>
                <a:lnTo>
                  <a:pt x="660" y="58"/>
                </a:lnTo>
                <a:lnTo>
                  <a:pt x="654" y="39"/>
                </a:lnTo>
                <a:lnTo>
                  <a:pt x="647" y="25"/>
                </a:lnTo>
                <a:lnTo>
                  <a:pt x="639" y="13"/>
                </a:lnTo>
                <a:lnTo>
                  <a:pt x="632" y="3"/>
                </a:lnTo>
                <a:lnTo>
                  <a:pt x="626" y="0"/>
                </a:lnTo>
                <a:lnTo>
                  <a:pt x="619" y="1"/>
                </a:lnTo>
                <a:lnTo>
                  <a:pt x="612" y="5"/>
                </a:lnTo>
                <a:lnTo>
                  <a:pt x="606" y="13"/>
                </a:lnTo>
                <a:lnTo>
                  <a:pt x="599" y="22"/>
                </a:lnTo>
                <a:lnTo>
                  <a:pt x="592" y="30"/>
                </a:lnTo>
                <a:lnTo>
                  <a:pt x="586" y="44"/>
                </a:lnTo>
                <a:lnTo>
                  <a:pt x="580" y="58"/>
                </a:lnTo>
                <a:lnTo>
                  <a:pt x="573" y="72"/>
                </a:lnTo>
                <a:lnTo>
                  <a:pt x="567" y="83"/>
                </a:lnTo>
                <a:lnTo>
                  <a:pt x="560" y="97"/>
                </a:lnTo>
                <a:lnTo>
                  <a:pt x="553" y="111"/>
                </a:lnTo>
                <a:lnTo>
                  <a:pt x="546" y="124"/>
                </a:lnTo>
                <a:lnTo>
                  <a:pt x="541" y="138"/>
                </a:lnTo>
                <a:lnTo>
                  <a:pt x="534" y="148"/>
                </a:lnTo>
                <a:lnTo>
                  <a:pt x="528" y="160"/>
                </a:lnTo>
                <a:lnTo>
                  <a:pt x="521" y="172"/>
                </a:lnTo>
                <a:lnTo>
                  <a:pt x="515" y="186"/>
                </a:lnTo>
                <a:lnTo>
                  <a:pt x="509" y="197"/>
                </a:lnTo>
                <a:lnTo>
                  <a:pt x="502" y="207"/>
                </a:lnTo>
                <a:lnTo>
                  <a:pt x="496" y="216"/>
                </a:lnTo>
                <a:lnTo>
                  <a:pt x="490" y="225"/>
                </a:lnTo>
                <a:lnTo>
                  <a:pt x="484" y="235"/>
                </a:lnTo>
                <a:lnTo>
                  <a:pt x="477" y="242"/>
                </a:lnTo>
                <a:lnTo>
                  <a:pt x="472" y="253"/>
                </a:lnTo>
                <a:lnTo>
                  <a:pt x="465" y="264"/>
                </a:lnTo>
                <a:lnTo>
                  <a:pt x="458" y="275"/>
                </a:lnTo>
                <a:lnTo>
                  <a:pt x="453" y="283"/>
                </a:lnTo>
                <a:lnTo>
                  <a:pt x="447" y="292"/>
                </a:lnTo>
                <a:lnTo>
                  <a:pt x="440" y="303"/>
                </a:lnTo>
                <a:lnTo>
                  <a:pt x="435" y="312"/>
                </a:lnTo>
                <a:lnTo>
                  <a:pt x="428" y="321"/>
                </a:lnTo>
                <a:lnTo>
                  <a:pt x="423" y="333"/>
                </a:lnTo>
                <a:lnTo>
                  <a:pt x="417" y="344"/>
                </a:lnTo>
                <a:lnTo>
                  <a:pt x="410" y="352"/>
                </a:lnTo>
                <a:lnTo>
                  <a:pt x="405" y="359"/>
                </a:lnTo>
                <a:lnTo>
                  <a:pt x="399" y="365"/>
                </a:lnTo>
                <a:lnTo>
                  <a:pt x="392" y="369"/>
                </a:lnTo>
                <a:lnTo>
                  <a:pt x="387" y="374"/>
                </a:lnTo>
                <a:lnTo>
                  <a:pt x="381" y="376"/>
                </a:lnTo>
                <a:lnTo>
                  <a:pt x="375" y="380"/>
                </a:lnTo>
                <a:lnTo>
                  <a:pt x="369" y="384"/>
                </a:lnTo>
                <a:lnTo>
                  <a:pt x="363" y="386"/>
                </a:lnTo>
                <a:lnTo>
                  <a:pt x="358" y="386"/>
                </a:lnTo>
                <a:lnTo>
                  <a:pt x="352" y="387"/>
                </a:lnTo>
                <a:lnTo>
                  <a:pt x="345" y="387"/>
                </a:lnTo>
                <a:lnTo>
                  <a:pt x="340" y="388"/>
                </a:lnTo>
                <a:lnTo>
                  <a:pt x="334" y="387"/>
                </a:lnTo>
                <a:lnTo>
                  <a:pt x="329" y="388"/>
                </a:lnTo>
                <a:lnTo>
                  <a:pt x="323" y="388"/>
                </a:lnTo>
                <a:lnTo>
                  <a:pt x="318" y="386"/>
                </a:lnTo>
                <a:lnTo>
                  <a:pt x="312" y="388"/>
                </a:lnTo>
                <a:lnTo>
                  <a:pt x="306" y="388"/>
                </a:lnTo>
                <a:lnTo>
                  <a:pt x="301" y="385"/>
                </a:lnTo>
                <a:lnTo>
                  <a:pt x="295" y="387"/>
                </a:lnTo>
                <a:lnTo>
                  <a:pt x="290" y="387"/>
                </a:lnTo>
                <a:lnTo>
                  <a:pt x="284" y="388"/>
                </a:lnTo>
                <a:lnTo>
                  <a:pt x="279" y="387"/>
                </a:lnTo>
                <a:lnTo>
                  <a:pt x="273" y="389"/>
                </a:lnTo>
                <a:lnTo>
                  <a:pt x="267" y="386"/>
                </a:lnTo>
                <a:lnTo>
                  <a:pt x="262" y="387"/>
                </a:lnTo>
                <a:lnTo>
                  <a:pt x="256" y="389"/>
                </a:lnTo>
                <a:lnTo>
                  <a:pt x="252" y="387"/>
                </a:lnTo>
                <a:lnTo>
                  <a:pt x="246" y="387"/>
                </a:lnTo>
                <a:lnTo>
                  <a:pt x="241" y="388"/>
                </a:lnTo>
                <a:lnTo>
                  <a:pt x="235" y="389"/>
                </a:lnTo>
                <a:lnTo>
                  <a:pt x="229" y="389"/>
                </a:lnTo>
                <a:lnTo>
                  <a:pt x="224" y="388"/>
                </a:lnTo>
                <a:lnTo>
                  <a:pt x="219" y="386"/>
                </a:lnTo>
                <a:lnTo>
                  <a:pt x="214" y="389"/>
                </a:lnTo>
                <a:lnTo>
                  <a:pt x="208" y="387"/>
                </a:lnTo>
                <a:lnTo>
                  <a:pt x="203" y="389"/>
                </a:lnTo>
                <a:lnTo>
                  <a:pt x="198" y="388"/>
                </a:lnTo>
                <a:lnTo>
                  <a:pt x="193" y="388"/>
                </a:lnTo>
                <a:lnTo>
                  <a:pt x="187" y="388"/>
                </a:lnTo>
                <a:lnTo>
                  <a:pt x="182" y="387"/>
                </a:lnTo>
                <a:lnTo>
                  <a:pt x="177" y="387"/>
                </a:lnTo>
                <a:lnTo>
                  <a:pt x="171" y="388"/>
                </a:lnTo>
                <a:lnTo>
                  <a:pt x="167" y="385"/>
                </a:lnTo>
                <a:lnTo>
                  <a:pt x="161" y="388"/>
                </a:lnTo>
                <a:lnTo>
                  <a:pt x="157" y="388"/>
                </a:lnTo>
                <a:lnTo>
                  <a:pt x="151" y="387"/>
                </a:lnTo>
                <a:lnTo>
                  <a:pt x="147" y="388"/>
                </a:lnTo>
                <a:lnTo>
                  <a:pt x="141" y="388"/>
                </a:lnTo>
                <a:lnTo>
                  <a:pt x="136" y="387"/>
                </a:lnTo>
                <a:lnTo>
                  <a:pt x="131" y="386"/>
                </a:lnTo>
                <a:lnTo>
                  <a:pt x="126" y="385"/>
                </a:lnTo>
                <a:lnTo>
                  <a:pt x="121" y="384"/>
                </a:lnTo>
                <a:lnTo>
                  <a:pt x="117" y="388"/>
                </a:lnTo>
                <a:lnTo>
                  <a:pt x="111" y="385"/>
                </a:lnTo>
                <a:lnTo>
                  <a:pt x="107" y="387"/>
                </a:lnTo>
                <a:lnTo>
                  <a:pt x="101" y="386"/>
                </a:lnTo>
                <a:lnTo>
                  <a:pt x="97" y="387"/>
                </a:lnTo>
                <a:lnTo>
                  <a:pt x="91" y="386"/>
                </a:lnTo>
                <a:lnTo>
                  <a:pt x="86" y="384"/>
                </a:lnTo>
                <a:lnTo>
                  <a:pt x="82" y="386"/>
                </a:lnTo>
                <a:lnTo>
                  <a:pt x="76" y="387"/>
                </a:lnTo>
                <a:lnTo>
                  <a:pt x="72" y="386"/>
                </a:lnTo>
                <a:lnTo>
                  <a:pt x="67" y="387"/>
                </a:lnTo>
                <a:lnTo>
                  <a:pt x="62" y="387"/>
                </a:lnTo>
                <a:lnTo>
                  <a:pt x="57" y="387"/>
                </a:lnTo>
                <a:lnTo>
                  <a:pt x="53" y="388"/>
                </a:lnTo>
                <a:lnTo>
                  <a:pt x="47" y="387"/>
                </a:lnTo>
                <a:lnTo>
                  <a:pt x="43" y="386"/>
                </a:lnTo>
                <a:lnTo>
                  <a:pt x="38" y="388"/>
                </a:lnTo>
                <a:lnTo>
                  <a:pt x="34" y="387"/>
                </a:lnTo>
                <a:lnTo>
                  <a:pt x="28" y="387"/>
                </a:lnTo>
                <a:lnTo>
                  <a:pt x="24" y="386"/>
                </a:lnTo>
                <a:lnTo>
                  <a:pt x="19" y="387"/>
                </a:lnTo>
                <a:lnTo>
                  <a:pt x="15" y="386"/>
                </a:lnTo>
                <a:lnTo>
                  <a:pt x="11" y="388"/>
                </a:lnTo>
                <a:lnTo>
                  <a:pt x="6" y="387"/>
                </a:lnTo>
                <a:lnTo>
                  <a:pt x="0" y="38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50" name="Freeform 63"/>
          <p:cNvSpPr>
            <a:spLocks/>
          </p:cNvSpPr>
          <p:nvPr/>
        </p:nvSpPr>
        <p:spPr bwMode="auto">
          <a:xfrm>
            <a:off x="1182688" y="1281113"/>
            <a:ext cx="2120900" cy="614362"/>
          </a:xfrm>
          <a:custGeom>
            <a:avLst/>
            <a:gdLst>
              <a:gd name="T0" fmla="*/ 2074863 w 1336"/>
              <a:gd name="T1" fmla="*/ 612775 h 387"/>
              <a:gd name="T2" fmla="*/ 2014538 w 1336"/>
              <a:gd name="T3" fmla="*/ 612775 h 387"/>
              <a:gd name="T4" fmla="*/ 1955800 w 1336"/>
              <a:gd name="T5" fmla="*/ 611187 h 387"/>
              <a:gd name="T6" fmla="*/ 1897063 w 1336"/>
              <a:gd name="T7" fmla="*/ 611187 h 387"/>
              <a:gd name="T8" fmla="*/ 1839913 w 1336"/>
              <a:gd name="T9" fmla="*/ 612775 h 387"/>
              <a:gd name="T10" fmla="*/ 1785938 w 1336"/>
              <a:gd name="T11" fmla="*/ 611187 h 387"/>
              <a:gd name="T12" fmla="*/ 1730375 w 1336"/>
              <a:gd name="T13" fmla="*/ 612775 h 387"/>
              <a:gd name="T14" fmla="*/ 1676400 w 1336"/>
              <a:gd name="T15" fmla="*/ 611187 h 387"/>
              <a:gd name="T16" fmla="*/ 1622425 w 1336"/>
              <a:gd name="T17" fmla="*/ 609600 h 387"/>
              <a:gd name="T18" fmla="*/ 1571625 w 1336"/>
              <a:gd name="T19" fmla="*/ 600075 h 387"/>
              <a:gd name="T20" fmla="*/ 1519237 w 1336"/>
              <a:gd name="T21" fmla="*/ 534987 h 387"/>
              <a:gd name="T22" fmla="*/ 1468437 w 1336"/>
              <a:gd name="T23" fmla="*/ 423862 h 387"/>
              <a:gd name="T24" fmla="*/ 1419225 w 1336"/>
              <a:gd name="T25" fmla="*/ 280987 h 387"/>
              <a:gd name="T26" fmla="*/ 1371600 w 1336"/>
              <a:gd name="T27" fmla="*/ 104775 h 387"/>
              <a:gd name="T28" fmla="*/ 1320800 w 1336"/>
              <a:gd name="T29" fmla="*/ 6350 h 387"/>
              <a:gd name="T30" fmla="*/ 1274762 w 1336"/>
              <a:gd name="T31" fmla="*/ 19050 h 387"/>
              <a:gd name="T32" fmla="*/ 1227137 w 1336"/>
              <a:gd name="T33" fmla="*/ 112712 h 387"/>
              <a:gd name="T34" fmla="*/ 1181100 w 1336"/>
              <a:gd name="T35" fmla="*/ 244475 h 387"/>
              <a:gd name="T36" fmla="*/ 1136650 w 1336"/>
              <a:gd name="T37" fmla="*/ 385762 h 387"/>
              <a:gd name="T38" fmla="*/ 1092200 w 1336"/>
              <a:gd name="T39" fmla="*/ 500062 h 387"/>
              <a:gd name="T40" fmla="*/ 1047750 w 1336"/>
              <a:gd name="T41" fmla="*/ 561975 h 387"/>
              <a:gd name="T42" fmla="*/ 1003300 w 1336"/>
              <a:gd name="T43" fmla="*/ 584200 h 387"/>
              <a:gd name="T44" fmla="*/ 962025 w 1336"/>
              <a:gd name="T45" fmla="*/ 596900 h 387"/>
              <a:gd name="T46" fmla="*/ 920750 w 1336"/>
              <a:gd name="T47" fmla="*/ 600075 h 387"/>
              <a:gd name="T48" fmla="*/ 877888 w 1336"/>
              <a:gd name="T49" fmla="*/ 603250 h 387"/>
              <a:gd name="T50" fmla="*/ 838200 w 1336"/>
              <a:gd name="T51" fmla="*/ 608012 h 387"/>
              <a:gd name="T52" fmla="*/ 796925 w 1336"/>
              <a:gd name="T53" fmla="*/ 606425 h 387"/>
              <a:gd name="T54" fmla="*/ 757237 w 1336"/>
              <a:gd name="T55" fmla="*/ 608012 h 387"/>
              <a:gd name="T56" fmla="*/ 719137 w 1336"/>
              <a:gd name="T57" fmla="*/ 611187 h 387"/>
              <a:gd name="T58" fmla="*/ 679450 w 1336"/>
              <a:gd name="T59" fmla="*/ 608012 h 387"/>
              <a:gd name="T60" fmla="*/ 642937 w 1336"/>
              <a:gd name="T61" fmla="*/ 612775 h 387"/>
              <a:gd name="T62" fmla="*/ 604837 w 1336"/>
              <a:gd name="T63" fmla="*/ 609600 h 387"/>
              <a:gd name="T64" fmla="*/ 568325 w 1336"/>
              <a:gd name="T65" fmla="*/ 609600 h 387"/>
              <a:gd name="T66" fmla="*/ 530225 w 1336"/>
              <a:gd name="T67" fmla="*/ 608012 h 387"/>
              <a:gd name="T68" fmla="*/ 495300 w 1336"/>
              <a:gd name="T69" fmla="*/ 609600 h 387"/>
              <a:gd name="T70" fmla="*/ 460375 w 1336"/>
              <a:gd name="T71" fmla="*/ 608012 h 387"/>
              <a:gd name="T72" fmla="*/ 423863 w 1336"/>
              <a:gd name="T73" fmla="*/ 608012 h 387"/>
              <a:gd name="T74" fmla="*/ 390525 w 1336"/>
              <a:gd name="T75" fmla="*/ 611187 h 387"/>
              <a:gd name="T76" fmla="*/ 355600 w 1336"/>
              <a:gd name="T77" fmla="*/ 611187 h 387"/>
              <a:gd name="T78" fmla="*/ 322262 w 1336"/>
              <a:gd name="T79" fmla="*/ 609600 h 387"/>
              <a:gd name="T80" fmla="*/ 288925 w 1336"/>
              <a:gd name="T81" fmla="*/ 609600 h 387"/>
              <a:gd name="T82" fmla="*/ 255588 w 1336"/>
              <a:gd name="T83" fmla="*/ 606425 h 387"/>
              <a:gd name="T84" fmla="*/ 223838 w 1336"/>
              <a:gd name="T85" fmla="*/ 611187 h 387"/>
              <a:gd name="T86" fmla="*/ 192087 w 1336"/>
              <a:gd name="T87" fmla="*/ 609600 h 387"/>
              <a:gd name="T88" fmla="*/ 160337 w 1336"/>
              <a:gd name="T89" fmla="*/ 611187 h 387"/>
              <a:gd name="T90" fmla="*/ 130175 w 1336"/>
              <a:gd name="T91" fmla="*/ 611187 h 387"/>
              <a:gd name="T92" fmla="*/ 98425 w 1336"/>
              <a:gd name="T93" fmla="*/ 611187 h 387"/>
              <a:gd name="T94" fmla="*/ 68262 w 1336"/>
              <a:gd name="T95" fmla="*/ 609600 h 387"/>
              <a:gd name="T96" fmla="*/ 38100 w 1336"/>
              <a:gd name="T97" fmla="*/ 611187 h 387"/>
              <a:gd name="T98" fmla="*/ 9525 w 1336"/>
              <a:gd name="T99" fmla="*/ 603250 h 38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36"/>
              <a:gd name="T151" fmla="*/ 0 h 387"/>
              <a:gd name="T152" fmla="*/ 1336 w 1336"/>
              <a:gd name="T153" fmla="*/ 387 h 38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36" h="387">
                <a:moveTo>
                  <a:pt x="1336" y="384"/>
                </a:moveTo>
                <a:lnTo>
                  <a:pt x="1326" y="385"/>
                </a:lnTo>
                <a:lnTo>
                  <a:pt x="1317" y="384"/>
                </a:lnTo>
                <a:lnTo>
                  <a:pt x="1307" y="386"/>
                </a:lnTo>
                <a:lnTo>
                  <a:pt x="1297" y="384"/>
                </a:lnTo>
                <a:lnTo>
                  <a:pt x="1288" y="385"/>
                </a:lnTo>
                <a:lnTo>
                  <a:pt x="1279" y="385"/>
                </a:lnTo>
                <a:lnTo>
                  <a:pt x="1269" y="386"/>
                </a:lnTo>
                <a:lnTo>
                  <a:pt x="1260" y="385"/>
                </a:lnTo>
                <a:lnTo>
                  <a:pt x="1251" y="385"/>
                </a:lnTo>
                <a:lnTo>
                  <a:pt x="1241" y="384"/>
                </a:lnTo>
                <a:lnTo>
                  <a:pt x="1232" y="385"/>
                </a:lnTo>
                <a:lnTo>
                  <a:pt x="1223" y="384"/>
                </a:lnTo>
                <a:lnTo>
                  <a:pt x="1214" y="384"/>
                </a:lnTo>
                <a:lnTo>
                  <a:pt x="1204" y="384"/>
                </a:lnTo>
                <a:lnTo>
                  <a:pt x="1195" y="385"/>
                </a:lnTo>
                <a:lnTo>
                  <a:pt x="1186" y="385"/>
                </a:lnTo>
                <a:lnTo>
                  <a:pt x="1177" y="384"/>
                </a:lnTo>
                <a:lnTo>
                  <a:pt x="1168" y="385"/>
                </a:lnTo>
                <a:lnTo>
                  <a:pt x="1159" y="386"/>
                </a:lnTo>
                <a:lnTo>
                  <a:pt x="1151" y="384"/>
                </a:lnTo>
                <a:lnTo>
                  <a:pt x="1143" y="384"/>
                </a:lnTo>
                <a:lnTo>
                  <a:pt x="1134" y="384"/>
                </a:lnTo>
                <a:lnTo>
                  <a:pt x="1125" y="385"/>
                </a:lnTo>
                <a:lnTo>
                  <a:pt x="1116" y="385"/>
                </a:lnTo>
                <a:lnTo>
                  <a:pt x="1107" y="385"/>
                </a:lnTo>
                <a:lnTo>
                  <a:pt x="1099" y="385"/>
                </a:lnTo>
                <a:lnTo>
                  <a:pt x="1090" y="386"/>
                </a:lnTo>
                <a:lnTo>
                  <a:pt x="1081" y="386"/>
                </a:lnTo>
                <a:lnTo>
                  <a:pt x="1074" y="385"/>
                </a:lnTo>
                <a:lnTo>
                  <a:pt x="1065" y="385"/>
                </a:lnTo>
                <a:lnTo>
                  <a:pt x="1056" y="385"/>
                </a:lnTo>
                <a:lnTo>
                  <a:pt x="1048" y="385"/>
                </a:lnTo>
                <a:lnTo>
                  <a:pt x="1039" y="385"/>
                </a:lnTo>
                <a:lnTo>
                  <a:pt x="1031" y="385"/>
                </a:lnTo>
                <a:lnTo>
                  <a:pt x="1022" y="384"/>
                </a:lnTo>
                <a:lnTo>
                  <a:pt x="1014" y="385"/>
                </a:lnTo>
                <a:lnTo>
                  <a:pt x="1007" y="384"/>
                </a:lnTo>
                <a:lnTo>
                  <a:pt x="998" y="382"/>
                </a:lnTo>
                <a:lnTo>
                  <a:pt x="990" y="378"/>
                </a:lnTo>
                <a:lnTo>
                  <a:pt x="982" y="374"/>
                </a:lnTo>
                <a:lnTo>
                  <a:pt x="973" y="366"/>
                </a:lnTo>
                <a:lnTo>
                  <a:pt x="965" y="352"/>
                </a:lnTo>
                <a:lnTo>
                  <a:pt x="957" y="337"/>
                </a:lnTo>
                <a:lnTo>
                  <a:pt x="950" y="321"/>
                </a:lnTo>
                <a:lnTo>
                  <a:pt x="942" y="302"/>
                </a:lnTo>
                <a:lnTo>
                  <a:pt x="933" y="284"/>
                </a:lnTo>
                <a:lnTo>
                  <a:pt x="925" y="267"/>
                </a:lnTo>
                <a:lnTo>
                  <a:pt x="917" y="245"/>
                </a:lnTo>
                <a:lnTo>
                  <a:pt x="909" y="224"/>
                </a:lnTo>
                <a:lnTo>
                  <a:pt x="902" y="202"/>
                </a:lnTo>
                <a:lnTo>
                  <a:pt x="894" y="177"/>
                </a:lnTo>
                <a:lnTo>
                  <a:pt x="886" y="147"/>
                </a:lnTo>
                <a:lnTo>
                  <a:pt x="878" y="116"/>
                </a:lnTo>
                <a:lnTo>
                  <a:pt x="870" y="92"/>
                </a:lnTo>
                <a:lnTo>
                  <a:pt x="864" y="66"/>
                </a:lnTo>
                <a:lnTo>
                  <a:pt x="856" y="43"/>
                </a:lnTo>
                <a:lnTo>
                  <a:pt x="848" y="23"/>
                </a:lnTo>
                <a:lnTo>
                  <a:pt x="840" y="13"/>
                </a:lnTo>
                <a:lnTo>
                  <a:pt x="832" y="4"/>
                </a:lnTo>
                <a:lnTo>
                  <a:pt x="826" y="0"/>
                </a:lnTo>
                <a:lnTo>
                  <a:pt x="818" y="0"/>
                </a:lnTo>
                <a:lnTo>
                  <a:pt x="810" y="4"/>
                </a:lnTo>
                <a:lnTo>
                  <a:pt x="803" y="12"/>
                </a:lnTo>
                <a:lnTo>
                  <a:pt x="795" y="25"/>
                </a:lnTo>
                <a:lnTo>
                  <a:pt x="788" y="35"/>
                </a:lnTo>
                <a:lnTo>
                  <a:pt x="781" y="54"/>
                </a:lnTo>
                <a:lnTo>
                  <a:pt x="773" y="71"/>
                </a:lnTo>
                <a:lnTo>
                  <a:pt x="766" y="89"/>
                </a:lnTo>
                <a:lnTo>
                  <a:pt x="759" y="108"/>
                </a:lnTo>
                <a:lnTo>
                  <a:pt x="752" y="130"/>
                </a:lnTo>
                <a:lnTo>
                  <a:pt x="744" y="154"/>
                </a:lnTo>
                <a:lnTo>
                  <a:pt x="737" y="175"/>
                </a:lnTo>
                <a:lnTo>
                  <a:pt x="730" y="198"/>
                </a:lnTo>
                <a:lnTo>
                  <a:pt x="723" y="223"/>
                </a:lnTo>
                <a:lnTo>
                  <a:pt x="716" y="243"/>
                </a:lnTo>
                <a:lnTo>
                  <a:pt x="708" y="262"/>
                </a:lnTo>
                <a:lnTo>
                  <a:pt x="702" y="281"/>
                </a:lnTo>
                <a:lnTo>
                  <a:pt x="695" y="299"/>
                </a:lnTo>
                <a:lnTo>
                  <a:pt x="688" y="315"/>
                </a:lnTo>
                <a:lnTo>
                  <a:pt x="680" y="328"/>
                </a:lnTo>
                <a:lnTo>
                  <a:pt x="674" y="339"/>
                </a:lnTo>
                <a:lnTo>
                  <a:pt x="667" y="348"/>
                </a:lnTo>
                <a:lnTo>
                  <a:pt x="660" y="354"/>
                </a:lnTo>
                <a:lnTo>
                  <a:pt x="654" y="357"/>
                </a:lnTo>
                <a:lnTo>
                  <a:pt x="647" y="361"/>
                </a:lnTo>
                <a:lnTo>
                  <a:pt x="639" y="366"/>
                </a:lnTo>
                <a:lnTo>
                  <a:pt x="632" y="368"/>
                </a:lnTo>
                <a:lnTo>
                  <a:pt x="626" y="371"/>
                </a:lnTo>
                <a:lnTo>
                  <a:pt x="619" y="374"/>
                </a:lnTo>
                <a:lnTo>
                  <a:pt x="612" y="378"/>
                </a:lnTo>
                <a:lnTo>
                  <a:pt x="606" y="376"/>
                </a:lnTo>
                <a:lnTo>
                  <a:pt x="599" y="379"/>
                </a:lnTo>
                <a:lnTo>
                  <a:pt x="592" y="380"/>
                </a:lnTo>
                <a:lnTo>
                  <a:pt x="586" y="379"/>
                </a:lnTo>
                <a:lnTo>
                  <a:pt x="580" y="378"/>
                </a:lnTo>
                <a:lnTo>
                  <a:pt x="573" y="380"/>
                </a:lnTo>
                <a:lnTo>
                  <a:pt x="567" y="380"/>
                </a:lnTo>
                <a:lnTo>
                  <a:pt x="560" y="382"/>
                </a:lnTo>
                <a:lnTo>
                  <a:pt x="553" y="380"/>
                </a:lnTo>
                <a:lnTo>
                  <a:pt x="546" y="383"/>
                </a:lnTo>
                <a:lnTo>
                  <a:pt x="541" y="382"/>
                </a:lnTo>
                <a:lnTo>
                  <a:pt x="534" y="383"/>
                </a:lnTo>
                <a:lnTo>
                  <a:pt x="528" y="383"/>
                </a:lnTo>
                <a:lnTo>
                  <a:pt x="521" y="383"/>
                </a:lnTo>
                <a:lnTo>
                  <a:pt x="515" y="380"/>
                </a:lnTo>
                <a:lnTo>
                  <a:pt x="509" y="383"/>
                </a:lnTo>
                <a:lnTo>
                  <a:pt x="502" y="382"/>
                </a:lnTo>
                <a:lnTo>
                  <a:pt x="496" y="383"/>
                </a:lnTo>
                <a:lnTo>
                  <a:pt x="490" y="383"/>
                </a:lnTo>
                <a:lnTo>
                  <a:pt x="484" y="384"/>
                </a:lnTo>
                <a:lnTo>
                  <a:pt x="477" y="383"/>
                </a:lnTo>
                <a:lnTo>
                  <a:pt x="472" y="384"/>
                </a:lnTo>
                <a:lnTo>
                  <a:pt x="465" y="384"/>
                </a:lnTo>
                <a:lnTo>
                  <a:pt x="458" y="384"/>
                </a:lnTo>
                <a:lnTo>
                  <a:pt x="453" y="385"/>
                </a:lnTo>
                <a:lnTo>
                  <a:pt x="447" y="383"/>
                </a:lnTo>
                <a:lnTo>
                  <a:pt x="440" y="383"/>
                </a:lnTo>
                <a:lnTo>
                  <a:pt x="435" y="383"/>
                </a:lnTo>
                <a:lnTo>
                  <a:pt x="428" y="383"/>
                </a:lnTo>
                <a:lnTo>
                  <a:pt x="423" y="384"/>
                </a:lnTo>
                <a:lnTo>
                  <a:pt x="417" y="384"/>
                </a:lnTo>
                <a:lnTo>
                  <a:pt x="410" y="383"/>
                </a:lnTo>
                <a:lnTo>
                  <a:pt x="405" y="386"/>
                </a:lnTo>
                <a:lnTo>
                  <a:pt x="399" y="382"/>
                </a:lnTo>
                <a:lnTo>
                  <a:pt x="392" y="385"/>
                </a:lnTo>
                <a:lnTo>
                  <a:pt x="387" y="384"/>
                </a:lnTo>
                <a:lnTo>
                  <a:pt x="381" y="384"/>
                </a:lnTo>
                <a:lnTo>
                  <a:pt x="375" y="386"/>
                </a:lnTo>
                <a:lnTo>
                  <a:pt x="369" y="385"/>
                </a:lnTo>
                <a:lnTo>
                  <a:pt x="363" y="386"/>
                </a:lnTo>
                <a:lnTo>
                  <a:pt x="358" y="384"/>
                </a:lnTo>
                <a:lnTo>
                  <a:pt x="352" y="384"/>
                </a:lnTo>
                <a:lnTo>
                  <a:pt x="345" y="385"/>
                </a:lnTo>
                <a:lnTo>
                  <a:pt x="340" y="384"/>
                </a:lnTo>
                <a:lnTo>
                  <a:pt x="334" y="383"/>
                </a:lnTo>
                <a:lnTo>
                  <a:pt x="329" y="385"/>
                </a:lnTo>
                <a:lnTo>
                  <a:pt x="323" y="385"/>
                </a:lnTo>
                <a:lnTo>
                  <a:pt x="318" y="384"/>
                </a:lnTo>
                <a:lnTo>
                  <a:pt x="312" y="384"/>
                </a:lnTo>
                <a:lnTo>
                  <a:pt x="306" y="384"/>
                </a:lnTo>
                <a:lnTo>
                  <a:pt x="301" y="384"/>
                </a:lnTo>
                <a:lnTo>
                  <a:pt x="295" y="385"/>
                </a:lnTo>
                <a:lnTo>
                  <a:pt x="290" y="383"/>
                </a:lnTo>
                <a:lnTo>
                  <a:pt x="284" y="382"/>
                </a:lnTo>
                <a:lnTo>
                  <a:pt x="279" y="382"/>
                </a:lnTo>
                <a:lnTo>
                  <a:pt x="273" y="384"/>
                </a:lnTo>
                <a:lnTo>
                  <a:pt x="267" y="383"/>
                </a:lnTo>
                <a:lnTo>
                  <a:pt x="262" y="385"/>
                </a:lnTo>
                <a:lnTo>
                  <a:pt x="256" y="386"/>
                </a:lnTo>
                <a:lnTo>
                  <a:pt x="252" y="384"/>
                </a:lnTo>
                <a:lnTo>
                  <a:pt x="246" y="385"/>
                </a:lnTo>
                <a:lnTo>
                  <a:pt x="241" y="385"/>
                </a:lnTo>
                <a:lnTo>
                  <a:pt x="235" y="383"/>
                </a:lnTo>
                <a:lnTo>
                  <a:pt x="229" y="383"/>
                </a:lnTo>
                <a:lnTo>
                  <a:pt x="224" y="385"/>
                </a:lnTo>
                <a:lnTo>
                  <a:pt x="219" y="383"/>
                </a:lnTo>
                <a:lnTo>
                  <a:pt x="214" y="380"/>
                </a:lnTo>
                <a:lnTo>
                  <a:pt x="208" y="385"/>
                </a:lnTo>
                <a:lnTo>
                  <a:pt x="203" y="384"/>
                </a:lnTo>
                <a:lnTo>
                  <a:pt x="198" y="385"/>
                </a:lnTo>
                <a:lnTo>
                  <a:pt x="193" y="384"/>
                </a:lnTo>
                <a:lnTo>
                  <a:pt x="187" y="385"/>
                </a:lnTo>
                <a:lnTo>
                  <a:pt x="182" y="384"/>
                </a:lnTo>
                <a:lnTo>
                  <a:pt x="177" y="386"/>
                </a:lnTo>
                <a:lnTo>
                  <a:pt x="171" y="385"/>
                </a:lnTo>
                <a:lnTo>
                  <a:pt x="167" y="384"/>
                </a:lnTo>
                <a:lnTo>
                  <a:pt x="161" y="382"/>
                </a:lnTo>
                <a:lnTo>
                  <a:pt x="157" y="382"/>
                </a:lnTo>
                <a:lnTo>
                  <a:pt x="151" y="384"/>
                </a:lnTo>
                <a:lnTo>
                  <a:pt x="147" y="385"/>
                </a:lnTo>
                <a:lnTo>
                  <a:pt x="141" y="385"/>
                </a:lnTo>
                <a:lnTo>
                  <a:pt x="136" y="382"/>
                </a:lnTo>
                <a:lnTo>
                  <a:pt x="131" y="384"/>
                </a:lnTo>
                <a:lnTo>
                  <a:pt x="126" y="382"/>
                </a:lnTo>
                <a:lnTo>
                  <a:pt x="121" y="384"/>
                </a:lnTo>
                <a:lnTo>
                  <a:pt x="117" y="384"/>
                </a:lnTo>
                <a:lnTo>
                  <a:pt x="111" y="384"/>
                </a:lnTo>
                <a:lnTo>
                  <a:pt x="107" y="385"/>
                </a:lnTo>
                <a:lnTo>
                  <a:pt x="101" y="385"/>
                </a:lnTo>
                <a:lnTo>
                  <a:pt x="97" y="383"/>
                </a:lnTo>
                <a:lnTo>
                  <a:pt x="91" y="386"/>
                </a:lnTo>
                <a:lnTo>
                  <a:pt x="86" y="382"/>
                </a:lnTo>
                <a:lnTo>
                  <a:pt x="82" y="385"/>
                </a:lnTo>
                <a:lnTo>
                  <a:pt x="76" y="383"/>
                </a:lnTo>
                <a:lnTo>
                  <a:pt x="72" y="384"/>
                </a:lnTo>
                <a:lnTo>
                  <a:pt x="67" y="383"/>
                </a:lnTo>
                <a:lnTo>
                  <a:pt x="62" y="385"/>
                </a:lnTo>
                <a:lnTo>
                  <a:pt x="57" y="387"/>
                </a:lnTo>
                <a:lnTo>
                  <a:pt x="53" y="384"/>
                </a:lnTo>
                <a:lnTo>
                  <a:pt x="47" y="382"/>
                </a:lnTo>
                <a:lnTo>
                  <a:pt x="43" y="384"/>
                </a:lnTo>
                <a:lnTo>
                  <a:pt x="38" y="385"/>
                </a:lnTo>
                <a:lnTo>
                  <a:pt x="34" y="385"/>
                </a:lnTo>
                <a:lnTo>
                  <a:pt x="28" y="385"/>
                </a:lnTo>
                <a:lnTo>
                  <a:pt x="24" y="385"/>
                </a:lnTo>
                <a:lnTo>
                  <a:pt x="19" y="387"/>
                </a:lnTo>
                <a:lnTo>
                  <a:pt x="15" y="387"/>
                </a:lnTo>
                <a:lnTo>
                  <a:pt x="11" y="384"/>
                </a:lnTo>
                <a:lnTo>
                  <a:pt x="6" y="380"/>
                </a:lnTo>
                <a:lnTo>
                  <a:pt x="0" y="38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51" name="Freeform 64"/>
          <p:cNvSpPr>
            <a:spLocks/>
          </p:cNvSpPr>
          <p:nvPr/>
        </p:nvSpPr>
        <p:spPr bwMode="auto">
          <a:xfrm>
            <a:off x="1182688" y="4995863"/>
            <a:ext cx="2120900" cy="620712"/>
          </a:xfrm>
          <a:custGeom>
            <a:avLst/>
            <a:gdLst>
              <a:gd name="T0" fmla="*/ 2074863 w 1336"/>
              <a:gd name="T1" fmla="*/ 615950 h 391"/>
              <a:gd name="T2" fmla="*/ 2014538 w 1336"/>
              <a:gd name="T3" fmla="*/ 614362 h 391"/>
              <a:gd name="T4" fmla="*/ 1955800 w 1336"/>
              <a:gd name="T5" fmla="*/ 614362 h 391"/>
              <a:gd name="T6" fmla="*/ 1897063 w 1336"/>
              <a:gd name="T7" fmla="*/ 614362 h 391"/>
              <a:gd name="T8" fmla="*/ 1839913 w 1336"/>
              <a:gd name="T9" fmla="*/ 615950 h 391"/>
              <a:gd name="T10" fmla="*/ 1785938 w 1336"/>
              <a:gd name="T11" fmla="*/ 619125 h 391"/>
              <a:gd name="T12" fmla="*/ 1730375 w 1336"/>
              <a:gd name="T13" fmla="*/ 614362 h 391"/>
              <a:gd name="T14" fmla="*/ 1676400 w 1336"/>
              <a:gd name="T15" fmla="*/ 614362 h 391"/>
              <a:gd name="T16" fmla="*/ 1622425 w 1336"/>
              <a:gd name="T17" fmla="*/ 619125 h 391"/>
              <a:gd name="T18" fmla="*/ 1571625 w 1336"/>
              <a:gd name="T19" fmla="*/ 619125 h 391"/>
              <a:gd name="T20" fmla="*/ 1519237 w 1336"/>
              <a:gd name="T21" fmla="*/ 619125 h 391"/>
              <a:gd name="T22" fmla="*/ 1468437 w 1336"/>
              <a:gd name="T23" fmla="*/ 615950 h 391"/>
              <a:gd name="T24" fmla="*/ 1419225 w 1336"/>
              <a:gd name="T25" fmla="*/ 619125 h 391"/>
              <a:gd name="T26" fmla="*/ 1371600 w 1336"/>
              <a:gd name="T27" fmla="*/ 619125 h 391"/>
              <a:gd name="T28" fmla="*/ 1320800 w 1336"/>
              <a:gd name="T29" fmla="*/ 614362 h 391"/>
              <a:gd name="T30" fmla="*/ 1274762 w 1336"/>
              <a:gd name="T31" fmla="*/ 615950 h 391"/>
              <a:gd name="T32" fmla="*/ 1227137 w 1336"/>
              <a:gd name="T33" fmla="*/ 611187 h 391"/>
              <a:gd name="T34" fmla="*/ 1181100 w 1336"/>
              <a:gd name="T35" fmla="*/ 619125 h 391"/>
              <a:gd name="T36" fmla="*/ 1136650 w 1336"/>
              <a:gd name="T37" fmla="*/ 612775 h 391"/>
              <a:gd name="T38" fmla="*/ 1092200 w 1336"/>
              <a:gd name="T39" fmla="*/ 612775 h 391"/>
              <a:gd name="T40" fmla="*/ 1047750 w 1336"/>
              <a:gd name="T41" fmla="*/ 608012 h 391"/>
              <a:gd name="T42" fmla="*/ 1003300 w 1336"/>
              <a:gd name="T43" fmla="*/ 608012 h 391"/>
              <a:gd name="T44" fmla="*/ 962025 w 1336"/>
              <a:gd name="T45" fmla="*/ 596900 h 391"/>
              <a:gd name="T46" fmla="*/ 920750 w 1336"/>
              <a:gd name="T47" fmla="*/ 582612 h 391"/>
              <a:gd name="T48" fmla="*/ 877888 w 1336"/>
              <a:gd name="T49" fmla="*/ 528637 h 391"/>
              <a:gd name="T50" fmla="*/ 838200 w 1336"/>
              <a:gd name="T51" fmla="*/ 441325 h 391"/>
              <a:gd name="T52" fmla="*/ 796925 w 1336"/>
              <a:gd name="T53" fmla="*/ 269875 h 391"/>
              <a:gd name="T54" fmla="*/ 757237 w 1336"/>
              <a:gd name="T55" fmla="*/ 109537 h 391"/>
              <a:gd name="T56" fmla="*/ 719137 w 1336"/>
              <a:gd name="T57" fmla="*/ 12700 h 391"/>
              <a:gd name="T58" fmla="*/ 679450 w 1336"/>
              <a:gd name="T59" fmla="*/ 31750 h 391"/>
              <a:gd name="T60" fmla="*/ 642937 w 1336"/>
              <a:gd name="T61" fmla="*/ 220662 h 391"/>
              <a:gd name="T62" fmla="*/ 604837 w 1336"/>
              <a:gd name="T63" fmla="*/ 455612 h 391"/>
              <a:gd name="T64" fmla="*/ 568325 w 1336"/>
              <a:gd name="T65" fmla="*/ 577850 h 391"/>
              <a:gd name="T66" fmla="*/ 530225 w 1336"/>
              <a:gd name="T67" fmla="*/ 604837 h 391"/>
              <a:gd name="T68" fmla="*/ 495300 w 1336"/>
              <a:gd name="T69" fmla="*/ 609600 h 391"/>
              <a:gd name="T70" fmla="*/ 460375 w 1336"/>
              <a:gd name="T71" fmla="*/ 612775 h 391"/>
              <a:gd name="T72" fmla="*/ 423863 w 1336"/>
              <a:gd name="T73" fmla="*/ 611187 h 391"/>
              <a:gd name="T74" fmla="*/ 390525 w 1336"/>
              <a:gd name="T75" fmla="*/ 614362 h 391"/>
              <a:gd name="T76" fmla="*/ 355600 w 1336"/>
              <a:gd name="T77" fmla="*/ 614362 h 391"/>
              <a:gd name="T78" fmla="*/ 322262 w 1336"/>
              <a:gd name="T79" fmla="*/ 619125 h 391"/>
              <a:gd name="T80" fmla="*/ 288925 w 1336"/>
              <a:gd name="T81" fmla="*/ 615950 h 391"/>
              <a:gd name="T82" fmla="*/ 255588 w 1336"/>
              <a:gd name="T83" fmla="*/ 612775 h 391"/>
              <a:gd name="T84" fmla="*/ 223838 w 1336"/>
              <a:gd name="T85" fmla="*/ 612775 h 391"/>
              <a:gd name="T86" fmla="*/ 192087 w 1336"/>
              <a:gd name="T87" fmla="*/ 612775 h 391"/>
              <a:gd name="T88" fmla="*/ 160337 w 1336"/>
              <a:gd name="T89" fmla="*/ 614362 h 391"/>
              <a:gd name="T90" fmla="*/ 130175 w 1336"/>
              <a:gd name="T91" fmla="*/ 611187 h 391"/>
              <a:gd name="T92" fmla="*/ 98425 w 1336"/>
              <a:gd name="T93" fmla="*/ 611187 h 391"/>
              <a:gd name="T94" fmla="*/ 68262 w 1336"/>
              <a:gd name="T95" fmla="*/ 608012 h 391"/>
              <a:gd name="T96" fmla="*/ 38100 w 1336"/>
              <a:gd name="T97" fmla="*/ 612775 h 391"/>
              <a:gd name="T98" fmla="*/ 9525 w 1336"/>
              <a:gd name="T99" fmla="*/ 612775 h 3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36"/>
              <a:gd name="T151" fmla="*/ 0 h 391"/>
              <a:gd name="T152" fmla="*/ 1336 w 1336"/>
              <a:gd name="T153" fmla="*/ 391 h 39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36" h="391">
                <a:moveTo>
                  <a:pt x="1336" y="388"/>
                </a:moveTo>
                <a:lnTo>
                  <a:pt x="1326" y="387"/>
                </a:lnTo>
                <a:lnTo>
                  <a:pt x="1317" y="387"/>
                </a:lnTo>
                <a:lnTo>
                  <a:pt x="1307" y="388"/>
                </a:lnTo>
                <a:lnTo>
                  <a:pt x="1297" y="387"/>
                </a:lnTo>
                <a:lnTo>
                  <a:pt x="1288" y="386"/>
                </a:lnTo>
                <a:lnTo>
                  <a:pt x="1279" y="388"/>
                </a:lnTo>
                <a:lnTo>
                  <a:pt x="1269" y="387"/>
                </a:lnTo>
                <a:lnTo>
                  <a:pt x="1260" y="388"/>
                </a:lnTo>
                <a:lnTo>
                  <a:pt x="1251" y="387"/>
                </a:lnTo>
                <a:lnTo>
                  <a:pt x="1241" y="388"/>
                </a:lnTo>
                <a:lnTo>
                  <a:pt x="1232" y="387"/>
                </a:lnTo>
                <a:lnTo>
                  <a:pt x="1223" y="388"/>
                </a:lnTo>
                <a:lnTo>
                  <a:pt x="1214" y="387"/>
                </a:lnTo>
                <a:lnTo>
                  <a:pt x="1204" y="388"/>
                </a:lnTo>
                <a:lnTo>
                  <a:pt x="1195" y="387"/>
                </a:lnTo>
                <a:lnTo>
                  <a:pt x="1186" y="388"/>
                </a:lnTo>
                <a:lnTo>
                  <a:pt x="1177" y="388"/>
                </a:lnTo>
                <a:lnTo>
                  <a:pt x="1168" y="388"/>
                </a:lnTo>
                <a:lnTo>
                  <a:pt x="1159" y="388"/>
                </a:lnTo>
                <a:lnTo>
                  <a:pt x="1151" y="387"/>
                </a:lnTo>
                <a:lnTo>
                  <a:pt x="1143" y="388"/>
                </a:lnTo>
                <a:lnTo>
                  <a:pt x="1134" y="388"/>
                </a:lnTo>
                <a:lnTo>
                  <a:pt x="1125" y="390"/>
                </a:lnTo>
                <a:lnTo>
                  <a:pt x="1116" y="386"/>
                </a:lnTo>
                <a:lnTo>
                  <a:pt x="1107" y="387"/>
                </a:lnTo>
                <a:lnTo>
                  <a:pt x="1099" y="388"/>
                </a:lnTo>
                <a:lnTo>
                  <a:pt x="1090" y="387"/>
                </a:lnTo>
                <a:lnTo>
                  <a:pt x="1081" y="388"/>
                </a:lnTo>
                <a:lnTo>
                  <a:pt x="1074" y="390"/>
                </a:lnTo>
                <a:lnTo>
                  <a:pt x="1065" y="387"/>
                </a:lnTo>
                <a:lnTo>
                  <a:pt x="1056" y="387"/>
                </a:lnTo>
                <a:lnTo>
                  <a:pt x="1048" y="388"/>
                </a:lnTo>
                <a:lnTo>
                  <a:pt x="1039" y="388"/>
                </a:lnTo>
                <a:lnTo>
                  <a:pt x="1031" y="387"/>
                </a:lnTo>
                <a:lnTo>
                  <a:pt x="1022" y="390"/>
                </a:lnTo>
                <a:lnTo>
                  <a:pt x="1014" y="388"/>
                </a:lnTo>
                <a:lnTo>
                  <a:pt x="1007" y="387"/>
                </a:lnTo>
                <a:lnTo>
                  <a:pt x="998" y="386"/>
                </a:lnTo>
                <a:lnTo>
                  <a:pt x="990" y="390"/>
                </a:lnTo>
                <a:lnTo>
                  <a:pt x="982" y="390"/>
                </a:lnTo>
                <a:lnTo>
                  <a:pt x="973" y="388"/>
                </a:lnTo>
                <a:lnTo>
                  <a:pt x="965" y="388"/>
                </a:lnTo>
                <a:lnTo>
                  <a:pt x="957" y="390"/>
                </a:lnTo>
                <a:lnTo>
                  <a:pt x="950" y="387"/>
                </a:lnTo>
                <a:lnTo>
                  <a:pt x="942" y="390"/>
                </a:lnTo>
                <a:lnTo>
                  <a:pt x="933" y="390"/>
                </a:lnTo>
                <a:lnTo>
                  <a:pt x="925" y="388"/>
                </a:lnTo>
                <a:lnTo>
                  <a:pt x="917" y="387"/>
                </a:lnTo>
                <a:lnTo>
                  <a:pt x="909" y="390"/>
                </a:lnTo>
                <a:lnTo>
                  <a:pt x="902" y="388"/>
                </a:lnTo>
                <a:lnTo>
                  <a:pt x="894" y="390"/>
                </a:lnTo>
                <a:lnTo>
                  <a:pt x="886" y="387"/>
                </a:lnTo>
                <a:lnTo>
                  <a:pt x="878" y="388"/>
                </a:lnTo>
                <a:lnTo>
                  <a:pt x="870" y="388"/>
                </a:lnTo>
                <a:lnTo>
                  <a:pt x="864" y="390"/>
                </a:lnTo>
                <a:lnTo>
                  <a:pt x="856" y="390"/>
                </a:lnTo>
                <a:lnTo>
                  <a:pt x="848" y="388"/>
                </a:lnTo>
                <a:lnTo>
                  <a:pt x="840" y="386"/>
                </a:lnTo>
                <a:lnTo>
                  <a:pt x="832" y="387"/>
                </a:lnTo>
                <a:lnTo>
                  <a:pt x="826" y="388"/>
                </a:lnTo>
                <a:lnTo>
                  <a:pt x="818" y="386"/>
                </a:lnTo>
                <a:lnTo>
                  <a:pt x="810" y="388"/>
                </a:lnTo>
                <a:lnTo>
                  <a:pt x="803" y="388"/>
                </a:lnTo>
                <a:lnTo>
                  <a:pt x="795" y="386"/>
                </a:lnTo>
                <a:lnTo>
                  <a:pt x="788" y="386"/>
                </a:lnTo>
                <a:lnTo>
                  <a:pt x="781" y="390"/>
                </a:lnTo>
                <a:lnTo>
                  <a:pt x="773" y="385"/>
                </a:lnTo>
                <a:lnTo>
                  <a:pt x="766" y="388"/>
                </a:lnTo>
                <a:lnTo>
                  <a:pt x="759" y="388"/>
                </a:lnTo>
                <a:lnTo>
                  <a:pt x="752" y="387"/>
                </a:lnTo>
                <a:lnTo>
                  <a:pt x="744" y="390"/>
                </a:lnTo>
                <a:lnTo>
                  <a:pt x="737" y="390"/>
                </a:lnTo>
                <a:lnTo>
                  <a:pt x="730" y="390"/>
                </a:lnTo>
                <a:lnTo>
                  <a:pt x="723" y="388"/>
                </a:lnTo>
                <a:lnTo>
                  <a:pt x="716" y="386"/>
                </a:lnTo>
                <a:lnTo>
                  <a:pt x="708" y="387"/>
                </a:lnTo>
                <a:lnTo>
                  <a:pt x="702" y="387"/>
                </a:lnTo>
                <a:lnTo>
                  <a:pt x="695" y="388"/>
                </a:lnTo>
                <a:lnTo>
                  <a:pt x="688" y="386"/>
                </a:lnTo>
                <a:lnTo>
                  <a:pt x="680" y="385"/>
                </a:lnTo>
                <a:lnTo>
                  <a:pt x="674" y="385"/>
                </a:lnTo>
                <a:lnTo>
                  <a:pt x="667" y="385"/>
                </a:lnTo>
                <a:lnTo>
                  <a:pt x="660" y="383"/>
                </a:lnTo>
                <a:lnTo>
                  <a:pt x="654" y="384"/>
                </a:lnTo>
                <a:lnTo>
                  <a:pt x="647" y="384"/>
                </a:lnTo>
                <a:lnTo>
                  <a:pt x="639" y="383"/>
                </a:lnTo>
                <a:lnTo>
                  <a:pt x="632" y="383"/>
                </a:lnTo>
                <a:lnTo>
                  <a:pt x="626" y="381"/>
                </a:lnTo>
                <a:lnTo>
                  <a:pt x="619" y="382"/>
                </a:lnTo>
                <a:lnTo>
                  <a:pt x="612" y="378"/>
                </a:lnTo>
                <a:lnTo>
                  <a:pt x="606" y="376"/>
                </a:lnTo>
                <a:lnTo>
                  <a:pt x="599" y="377"/>
                </a:lnTo>
                <a:lnTo>
                  <a:pt x="592" y="373"/>
                </a:lnTo>
                <a:lnTo>
                  <a:pt x="586" y="372"/>
                </a:lnTo>
                <a:lnTo>
                  <a:pt x="580" y="367"/>
                </a:lnTo>
                <a:lnTo>
                  <a:pt x="573" y="360"/>
                </a:lnTo>
                <a:lnTo>
                  <a:pt x="567" y="355"/>
                </a:lnTo>
                <a:lnTo>
                  <a:pt x="560" y="345"/>
                </a:lnTo>
                <a:lnTo>
                  <a:pt x="553" y="333"/>
                </a:lnTo>
                <a:lnTo>
                  <a:pt x="546" y="320"/>
                </a:lnTo>
                <a:lnTo>
                  <a:pt x="541" y="305"/>
                </a:lnTo>
                <a:lnTo>
                  <a:pt x="534" y="293"/>
                </a:lnTo>
                <a:lnTo>
                  <a:pt x="528" y="278"/>
                </a:lnTo>
                <a:lnTo>
                  <a:pt x="521" y="253"/>
                </a:lnTo>
                <a:lnTo>
                  <a:pt x="515" y="223"/>
                </a:lnTo>
                <a:lnTo>
                  <a:pt x="509" y="197"/>
                </a:lnTo>
                <a:lnTo>
                  <a:pt x="502" y="170"/>
                </a:lnTo>
                <a:lnTo>
                  <a:pt x="496" y="139"/>
                </a:lnTo>
                <a:lnTo>
                  <a:pt x="490" y="111"/>
                </a:lnTo>
                <a:lnTo>
                  <a:pt x="484" y="82"/>
                </a:lnTo>
                <a:lnTo>
                  <a:pt x="477" y="69"/>
                </a:lnTo>
                <a:lnTo>
                  <a:pt x="472" y="47"/>
                </a:lnTo>
                <a:lnTo>
                  <a:pt x="465" y="30"/>
                </a:lnTo>
                <a:lnTo>
                  <a:pt x="458" y="17"/>
                </a:lnTo>
                <a:lnTo>
                  <a:pt x="453" y="8"/>
                </a:lnTo>
                <a:lnTo>
                  <a:pt x="447" y="0"/>
                </a:lnTo>
                <a:lnTo>
                  <a:pt x="440" y="0"/>
                </a:lnTo>
                <a:lnTo>
                  <a:pt x="435" y="10"/>
                </a:lnTo>
                <a:lnTo>
                  <a:pt x="428" y="20"/>
                </a:lnTo>
                <a:lnTo>
                  <a:pt x="423" y="39"/>
                </a:lnTo>
                <a:lnTo>
                  <a:pt x="417" y="72"/>
                </a:lnTo>
                <a:lnTo>
                  <a:pt x="410" y="99"/>
                </a:lnTo>
                <a:lnTo>
                  <a:pt x="405" y="139"/>
                </a:lnTo>
                <a:lnTo>
                  <a:pt x="399" y="175"/>
                </a:lnTo>
                <a:lnTo>
                  <a:pt x="392" y="216"/>
                </a:lnTo>
                <a:lnTo>
                  <a:pt x="387" y="257"/>
                </a:lnTo>
                <a:lnTo>
                  <a:pt x="381" y="287"/>
                </a:lnTo>
                <a:lnTo>
                  <a:pt x="375" y="315"/>
                </a:lnTo>
                <a:lnTo>
                  <a:pt x="369" y="334"/>
                </a:lnTo>
                <a:lnTo>
                  <a:pt x="363" y="356"/>
                </a:lnTo>
                <a:lnTo>
                  <a:pt x="358" y="364"/>
                </a:lnTo>
                <a:lnTo>
                  <a:pt x="352" y="369"/>
                </a:lnTo>
                <a:lnTo>
                  <a:pt x="345" y="374"/>
                </a:lnTo>
                <a:lnTo>
                  <a:pt x="340" y="377"/>
                </a:lnTo>
                <a:lnTo>
                  <a:pt x="334" y="381"/>
                </a:lnTo>
                <a:lnTo>
                  <a:pt x="329" y="379"/>
                </a:lnTo>
                <a:lnTo>
                  <a:pt x="323" y="382"/>
                </a:lnTo>
                <a:lnTo>
                  <a:pt x="318" y="383"/>
                </a:lnTo>
                <a:lnTo>
                  <a:pt x="312" y="384"/>
                </a:lnTo>
                <a:lnTo>
                  <a:pt x="306" y="383"/>
                </a:lnTo>
                <a:lnTo>
                  <a:pt x="301" y="386"/>
                </a:lnTo>
                <a:lnTo>
                  <a:pt x="295" y="388"/>
                </a:lnTo>
                <a:lnTo>
                  <a:pt x="290" y="386"/>
                </a:lnTo>
                <a:lnTo>
                  <a:pt x="284" y="388"/>
                </a:lnTo>
                <a:lnTo>
                  <a:pt x="279" y="387"/>
                </a:lnTo>
                <a:lnTo>
                  <a:pt x="273" y="390"/>
                </a:lnTo>
                <a:lnTo>
                  <a:pt x="267" y="385"/>
                </a:lnTo>
                <a:lnTo>
                  <a:pt x="262" y="386"/>
                </a:lnTo>
                <a:lnTo>
                  <a:pt x="256" y="387"/>
                </a:lnTo>
                <a:lnTo>
                  <a:pt x="252" y="388"/>
                </a:lnTo>
                <a:lnTo>
                  <a:pt x="246" y="387"/>
                </a:lnTo>
                <a:lnTo>
                  <a:pt x="241" y="386"/>
                </a:lnTo>
                <a:lnTo>
                  <a:pt x="235" y="390"/>
                </a:lnTo>
                <a:lnTo>
                  <a:pt x="229" y="387"/>
                </a:lnTo>
                <a:lnTo>
                  <a:pt x="224" y="387"/>
                </a:lnTo>
                <a:lnTo>
                  <a:pt x="219" y="387"/>
                </a:lnTo>
                <a:lnTo>
                  <a:pt x="214" y="388"/>
                </a:lnTo>
                <a:lnTo>
                  <a:pt x="208" y="387"/>
                </a:lnTo>
                <a:lnTo>
                  <a:pt x="203" y="390"/>
                </a:lnTo>
                <a:lnTo>
                  <a:pt x="198" y="388"/>
                </a:lnTo>
                <a:lnTo>
                  <a:pt x="193" y="388"/>
                </a:lnTo>
                <a:lnTo>
                  <a:pt x="187" y="388"/>
                </a:lnTo>
                <a:lnTo>
                  <a:pt x="182" y="388"/>
                </a:lnTo>
                <a:lnTo>
                  <a:pt x="177" y="390"/>
                </a:lnTo>
                <a:lnTo>
                  <a:pt x="171" y="388"/>
                </a:lnTo>
                <a:lnTo>
                  <a:pt x="167" y="390"/>
                </a:lnTo>
                <a:lnTo>
                  <a:pt x="161" y="386"/>
                </a:lnTo>
                <a:lnTo>
                  <a:pt x="157" y="388"/>
                </a:lnTo>
                <a:lnTo>
                  <a:pt x="151" y="390"/>
                </a:lnTo>
                <a:lnTo>
                  <a:pt x="147" y="386"/>
                </a:lnTo>
                <a:lnTo>
                  <a:pt x="141" y="386"/>
                </a:lnTo>
                <a:lnTo>
                  <a:pt x="136" y="388"/>
                </a:lnTo>
                <a:lnTo>
                  <a:pt x="131" y="390"/>
                </a:lnTo>
                <a:lnTo>
                  <a:pt x="126" y="386"/>
                </a:lnTo>
                <a:lnTo>
                  <a:pt x="121" y="386"/>
                </a:lnTo>
                <a:lnTo>
                  <a:pt x="117" y="390"/>
                </a:lnTo>
                <a:lnTo>
                  <a:pt x="111" y="388"/>
                </a:lnTo>
                <a:lnTo>
                  <a:pt x="107" y="384"/>
                </a:lnTo>
                <a:lnTo>
                  <a:pt x="101" y="387"/>
                </a:lnTo>
                <a:lnTo>
                  <a:pt x="97" y="386"/>
                </a:lnTo>
                <a:lnTo>
                  <a:pt x="91" y="388"/>
                </a:lnTo>
                <a:lnTo>
                  <a:pt x="86" y="385"/>
                </a:lnTo>
                <a:lnTo>
                  <a:pt x="82" y="385"/>
                </a:lnTo>
                <a:lnTo>
                  <a:pt x="76" y="387"/>
                </a:lnTo>
                <a:lnTo>
                  <a:pt x="72" y="388"/>
                </a:lnTo>
                <a:lnTo>
                  <a:pt x="67" y="388"/>
                </a:lnTo>
                <a:lnTo>
                  <a:pt x="62" y="385"/>
                </a:lnTo>
                <a:lnTo>
                  <a:pt x="57" y="386"/>
                </a:lnTo>
                <a:lnTo>
                  <a:pt x="53" y="387"/>
                </a:lnTo>
                <a:lnTo>
                  <a:pt x="47" y="390"/>
                </a:lnTo>
                <a:lnTo>
                  <a:pt x="43" y="383"/>
                </a:lnTo>
                <a:lnTo>
                  <a:pt x="38" y="385"/>
                </a:lnTo>
                <a:lnTo>
                  <a:pt x="34" y="386"/>
                </a:lnTo>
                <a:lnTo>
                  <a:pt x="28" y="385"/>
                </a:lnTo>
                <a:lnTo>
                  <a:pt x="24" y="386"/>
                </a:lnTo>
                <a:lnTo>
                  <a:pt x="19" y="386"/>
                </a:lnTo>
                <a:lnTo>
                  <a:pt x="15" y="390"/>
                </a:lnTo>
                <a:lnTo>
                  <a:pt x="11" y="386"/>
                </a:lnTo>
                <a:lnTo>
                  <a:pt x="6" y="386"/>
                </a:lnTo>
                <a:lnTo>
                  <a:pt x="0" y="391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52" name="Freeform 65"/>
          <p:cNvSpPr>
            <a:spLocks/>
          </p:cNvSpPr>
          <p:nvPr/>
        </p:nvSpPr>
        <p:spPr bwMode="auto">
          <a:xfrm>
            <a:off x="1182688" y="3756025"/>
            <a:ext cx="2120900" cy="604838"/>
          </a:xfrm>
          <a:custGeom>
            <a:avLst/>
            <a:gdLst>
              <a:gd name="T0" fmla="*/ 2074863 w 1336"/>
              <a:gd name="T1" fmla="*/ 603250 h 381"/>
              <a:gd name="T2" fmla="*/ 2014538 w 1336"/>
              <a:gd name="T3" fmla="*/ 601663 h 381"/>
              <a:gd name="T4" fmla="*/ 1955800 w 1336"/>
              <a:gd name="T5" fmla="*/ 600075 h 381"/>
              <a:gd name="T6" fmla="*/ 1897063 w 1336"/>
              <a:gd name="T7" fmla="*/ 600075 h 381"/>
              <a:gd name="T8" fmla="*/ 1839913 w 1336"/>
              <a:gd name="T9" fmla="*/ 600075 h 381"/>
              <a:gd name="T10" fmla="*/ 1785938 w 1336"/>
              <a:gd name="T11" fmla="*/ 601663 h 381"/>
              <a:gd name="T12" fmla="*/ 1730375 w 1336"/>
              <a:gd name="T13" fmla="*/ 603250 h 381"/>
              <a:gd name="T14" fmla="*/ 1676400 w 1336"/>
              <a:gd name="T15" fmla="*/ 603250 h 381"/>
              <a:gd name="T16" fmla="*/ 1622425 w 1336"/>
              <a:gd name="T17" fmla="*/ 600075 h 381"/>
              <a:gd name="T18" fmla="*/ 1571625 w 1336"/>
              <a:gd name="T19" fmla="*/ 601663 h 381"/>
              <a:gd name="T20" fmla="*/ 1519237 w 1336"/>
              <a:gd name="T21" fmla="*/ 601663 h 381"/>
              <a:gd name="T22" fmla="*/ 1468437 w 1336"/>
              <a:gd name="T23" fmla="*/ 600075 h 381"/>
              <a:gd name="T24" fmla="*/ 1419225 w 1336"/>
              <a:gd name="T25" fmla="*/ 600075 h 381"/>
              <a:gd name="T26" fmla="*/ 1371600 w 1336"/>
              <a:gd name="T27" fmla="*/ 600075 h 381"/>
              <a:gd name="T28" fmla="*/ 1320800 w 1336"/>
              <a:gd name="T29" fmla="*/ 600075 h 381"/>
              <a:gd name="T30" fmla="*/ 1274762 w 1336"/>
              <a:gd name="T31" fmla="*/ 598488 h 381"/>
              <a:gd name="T32" fmla="*/ 1227137 w 1336"/>
              <a:gd name="T33" fmla="*/ 596900 h 381"/>
              <a:gd name="T34" fmla="*/ 1181100 w 1336"/>
              <a:gd name="T35" fmla="*/ 584200 h 381"/>
              <a:gd name="T36" fmla="*/ 1136650 w 1336"/>
              <a:gd name="T37" fmla="*/ 560388 h 381"/>
              <a:gd name="T38" fmla="*/ 1092200 w 1336"/>
              <a:gd name="T39" fmla="*/ 517525 h 381"/>
              <a:gd name="T40" fmla="*/ 1047750 w 1336"/>
              <a:gd name="T41" fmla="*/ 466725 h 381"/>
              <a:gd name="T42" fmla="*/ 1003300 w 1336"/>
              <a:gd name="T43" fmla="*/ 407988 h 381"/>
              <a:gd name="T44" fmla="*/ 962025 w 1336"/>
              <a:gd name="T45" fmla="*/ 355600 h 381"/>
              <a:gd name="T46" fmla="*/ 920750 w 1336"/>
              <a:gd name="T47" fmla="*/ 314325 h 381"/>
              <a:gd name="T48" fmla="*/ 877888 w 1336"/>
              <a:gd name="T49" fmla="*/ 269875 h 381"/>
              <a:gd name="T50" fmla="*/ 838200 w 1336"/>
              <a:gd name="T51" fmla="*/ 193675 h 381"/>
              <a:gd name="T52" fmla="*/ 796925 w 1336"/>
              <a:gd name="T53" fmla="*/ 95250 h 381"/>
              <a:gd name="T54" fmla="*/ 757237 w 1336"/>
              <a:gd name="T55" fmla="*/ 14288 h 381"/>
              <a:gd name="T56" fmla="*/ 719137 w 1336"/>
              <a:gd name="T57" fmla="*/ 9525 h 381"/>
              <a:gd name="T58" fmla="*/ 679450 w 1336"/>
              <a:gd name="T59" fmla="*/ 84138 h 381"/>
              <a:gd name="T60" fmla="*/ 642937 w 1336"/>
              <a:gd name="T61" fmla="*/ 271463 h 381"/>
              <a:gd name="T62" fmla="*/ 604837 w 1336"/>
              <a:gd name="T63" fmla="*/ 481013 h 381"/>
              <a:gd name="T64" fmla="*/ 568325 w 1336"/>
              <a:gd name="T65" fmla="*/ 576263 h 381"/>
              <a:gd name="T66" fmla="*/ 530225 w 1336"/>
              <a:gd name="T67" fmla="*/ 593725 h 381"/>
              <a:gd name="T68" fmla="*/ 495300 w 1336"/>
              <a:gd name="T69" fmla="*/ 596900 h 381"/>
              <a:gd name="T70" fmla="*/ 460375 w 1336"/>
              <a:gd name="T71" fmla="*/ 596900 h 381"/>
              <a:gd name="T72" fmla="*/ 423863 w 1336"/>
              <a:gd name="T73" fmla="*/ 598488 h 381"/>
              <a:gd name="T74" fmla="*/ 390525 w 1336"/>
              <a:gd name="T75" fmla="*/ 598488 h 381"/>
              <a:gd name="T76" fmla="*/ 355600 w 1336"/>
              <a:gd name="T77" fmla="*/ 596900 h 381"/>
              <a:gd name="T78" fmla="*/ 322262 w 1336"/>
              <a:gd name="T79" fmla="*/ 598488 h 381"/>
              <a:gd name="T80" fmla="*/ 288925 w 1336"/>
              <a:gd name="T81" fmla="*/ 598488 h 381"/>
              <a:gd name="T82" fmla="*/ 255588 w 1336"/>
              <a:gd name="T83" fmla="*/ 593725 h 381"/>
              <a:gd name="T84" fmla="*/ 223838 w 1336"/>
              <a:gd name="T85" fmla="*/ 593725 h 381"/>
              <a:gd name="T86" fmla="*/ 192087 w 1336"/>
              <a:gd name="T87" fmla="*/ 592138 h 381"/>
              <a:gd name="T88" fmla="*/ 160337 w 1336"/>
              <a:gd name="T89" fmla="*/ 590550 h 381"/>
              <a:gd name="T90" fmla="*/ 130175 w 1336"/>
              <a:gd name="T91" fmla="*/ 598488 h 381"/>
              <a:gd name="T92" fmla="*/ 98425 w 1336"/>
              <a:gd name="T93" fmla="*/ 598488 h 381"/>
              <a:gd name="T94" fmla="*/ 68262 w 1336"/>
              <a:gd name="T95" fmla="*/ 598488 h 381"/>
              <a:gd name="T96" fmla="*/ 38100 w 1336"/>
              <a:gd name="T97" fmla="*/ 598488 h 381"/>
              <a:gd name="T98" fmla="*/ 9525 w 1336"/>
              <a:gd name="T99" fmla="*/ 598488 h 38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36"/>
              <a:gd name="T151" fmla="*/ 0 h 381"/>
              <a:gd name="T152" fmla="*/ 1336 w 1336"/>
              <a:gd name="T153" fmla="*/ 381 h 38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36" h="381">
                <a:moveTo>
                  <a:pt x="1336" y="379"/>
                </a:moveTo>
                <a:lnTo>
                  <a:pt x="1326" y="379"/>
                </a:lnTo>
                <a:lnTo>
                  <a:pt x="1317" y="379"/>
                </a:lnTo>
                <a:lnTo>
                  <a:pt x="1307" y="380"/>
                </a:lnTo>
                <a:lnTo>
                  <a:pt x="1297" y="379"/>
                </a:lnTo>
                <a:lnTo>
                  <a:pt x="1288" y="380"/>
                </a:lnTo>
                <a:lnTo>
                  <a:pt x="1279" y="379"/>
                </a:lnTo>
                <a:lnTo>
                  <a:pt x="1269" y="379"/>
                </a:lnTo>
                <a:lnTo>
                  <a:pt x="1260" y="380"/>
                </a:lnTo>
                <a:lnTo>
                  <a:pt x="1251" y="378"/>
                </a:lnTo>
                <a:lnTo>
                  <a:pt x="1241" y="379"/>
                </a:lnTo>
                <a:lnTo>
                  <a:pt x="1232" y="378"/>
                </a:lnTo>
                <a:lnTo>
                  <a:pt x="1223" y="379"/>
                </a:lnTo>
                <a:lnTo>
                  <a:pt x="1214" y="379"/>
                </a:lnTo>
                <a:lnTo>
                  <a:pt x="1204" y="380"/>
                </a:lnTo>
                <a:lnTo>
                  <a:pt x="1195" y="378"/>
                </a:lnTo>
                <a:lnTo>
                  <a:pt x="1186" y="380"/>
                </a:lnTo>
                <a:lnTo>
                  <a:pt x="1177" y="378"/>
                </a:lnTo>
                <a:lnTo>
                  <a:pt x="1168" y="380"/>
                </a:lnTo>
                <a:lnTo>
                  <a:pt x="1159" y="378"/>
                </a:lnTo>
                <a:lnTo>
                  <a:pt x="1151" y="379"/>
                </a:lnTo>
                <a:lnTo>
                  <a:pt x="1143" y="379"/>
                </a:lnTo>
                <a:lnTo>
                  <a:pt x="1134" y="380"/>
                </a:lnTo>
                <a:lnTo>
                  <a:pt x="1125" y="379"/>
                </a:lnTo>
                <a:lnTo>
                  <a:pt x="1116" y="380"/>
                </a:lnTo>
                <a:lnTo>
                  <a:pt x="1107" y="379"/>
                </a:lnTo>
                <a:lnTo>
                  <a:pt x="1099" y="380"/>
                </a:lnTo>
                <a:lnTo>
                  <a:pt x="1090" y="380"/>
                </a:lnTo>
                <a:lnTo>
                  <a:pt x="1081" y="380"/>
                </a:lnTo>
                <a:lnTo>
                  <a:pt x="1074" y="379"/>
                </a:lnTo>
                <a:lnTo>
                  <a:pt x="1065" y="380"/>
                </a:lnTo>
                <a:lnTo>
                  <a:pt x="1056" y="380"/>
                </a:lnTo>
                <a:lnTo>
                  <a:pt x="1048" y="378"/>
                </a:lnTo>
                <a:lnTo>
                  <a:pt x="1039" y="379"/>
                </a:lnTo>
                <a:lnTo>
                  <a:pt x="1031" y="380"/>
                </a:lnTo>
                <a:lnTo>
                  <a:pt x="1022" y="378"/>
                </a:lnTo>
                <a:lnTo>
                  <a:pt x="1014" y="380"/>
                </a:lnTo>
                <a:lnTo>
                  <a:pt x="1007" y="379"/>
                </a:lnTo>
                <a:lnTo>
                  <a:pt x="998" y="380"/>
                </a:lnTo>
                <a:lnTo>
                  <a:pt x="990" y="379"/>
                </a:lnTo>
                <a:lnTo>
                  <a:pt x="982" y="381"/>
                </a:lnTo>
                <a:lnTo>
                  <a:pt x="973" y="378"/>
                </a:lnTo>
                <a:lnTo>
                  <a:pt x="965" y="379"/>
                </a:lnTo>
                <a:lnTo>
                  <a:pt x="957" y="379"/>
                </a:lnTo>
                <a:lnTo>
                  <a:pt x="950" y="380"/>
                </a:lnTo>
                <a:lnTo>
                  <a:pt x="942" y="380"/>
                </a:lnTo>
                <a:lnTo>
                  <a:pt x="933" y="379"/>
                </a:lnTo>
                <a:lnTo>
                  <a:pt x="925" y="378"/>
                </a:lnTo>
                <a:lnTo>
                  <a:pt x="917" y="379"/>
                </a:lnTo>
                <a:lnTo>
                  <a:pt x="909" y="380"/>
                </a:lnTo>
                <a:lnTo>
                  <a:pt x="902" y="380"/>
                </a:lnTo>
                <a:lnTo>
                  <a:pt x="894" y="378"/>
                </a:lnTo>
                <a:lnTo>
                  <a:pt x="886" y="379"/>
                </a:lnTo>
                <a:lnTo>
                  <a:pt x="878" y="379"/>
                </a:lnTo>
                <a:lnTo>
                  <a:pt x="870" y="380"/>
                </a:lnTo>
                <a:lnTo>
                  <a:pt x="864" y="378"/>
                </a:lnTo>
                <a:lnTo>
                  <a:pt x="856" y="377"/>
                </a:lnTo>
                <a:lnTo>
                  <a:pt x="848" y="378"/>
                </a:lnTo>
                <a:lnTo>
                  <a:pt x="840" y="378"/>
                </a:lnTo>
                <a:lnTo>
                  <a:pt x="832" y="378"/>
                </a:lnTo>
                <a:lnTo>
                  <a:pt x="826" y="378"/>
                </a:lnTo>
                <a:lnTo>
                  <a:pt x="818" y="377"/>
                </a:lnTo>
                <a:lnTo>
                  <a:pt x="810" y="379"/>
                </a:lnTo>
                <a:lnTo>
                  <a:pt x="803" y="377"/>
                </a:lnTo>
                <a:lnTo>
                  <a:pt x="795" y="379"/>
                </a:lnTo>
                <a:lnTo>
                  <a:pt x="788" y="377"/>
                </a:lnTo>
                <a:lnTo>
                  <a:pt x="781" y="377"/>
                </a:lnTo>
                <a:lnTo>
                  <a:pt x="773" y="376"/>
                </a:lnTo>
                <a:lnTo>
                  <a:pt x="766" y="373"/>
                </a:lnTo>
                <a:lnTo>
                  <a:pt x="759" y="372"/>
                </a:lnTo>
                <a:lnTo>
                  <a:pt x="752" y="370"/>
                </a:lnTo>
                <a:lnTo>
                  <a:pt x="744" y="368"/>
                </a:lnTo>
                <a:lnTo>
                  <a:pt x="737" y="366"/>
                </a:lnTo>
                <a:lnTo>
                  <a:pt x="730" y="361"/>
                </a:lnTo>
                <a:lnTo>
                  <a:pt x="723" y="358"/>
                </a:lnTo>
                <a:lnTo>
                  <a:pt x="716" y="353"/>
                </a:lnTo>
                <a:lnTo>
                  <a:pt x="708" y="345"/>
                </a:lnTo>
                <a:lnTo>
                  <a:pt x="702" y="340"/>
                </a:lnTo>
                <a:lnTo>
                  <a:pt x="695" y="333"/>
                </a:lnTo>
                <a:lnTo>
                  <a:pt x="688" y="326"/>
                </a:lnTo>
                <a:lnTo>
                  <a:pt x="680" y="318"/>
                </a:lnTo>
                <a:lnTo>
                  <a:pt x="674" y="312"/>
                </a:lnTo>
                <a:lnTo>
                  <a:pt x="667" y="302"/>
                </a:lnTo>
                <a:lnTo>
                  <a:pt x="660" y="294"/>
                </a:lnTo>
                <a:lnTo>
                  <a:pt x="654" y="286"/>
                </a:lnTo>
                <a:lnTo>
                  <a:pt x="647" y="275"/>
                </a:lnTo>
                <a:lnTo>
                  <a:pt x="639" y="265"/>
                </a:lnTo>
                <a:lnTo>
                  <a:pt x="632" y="257"/>
                </a:lnTo>
                <a:lnTo>
                  <a:pt x="626" y="247"/>
                </a:lnTo>
                <a:lnTo>
                  <a:pt x="619" y="240"/>
                </a:lnTo>
                <a:lnTo>
                  <a:pt x="612" y="232"/>
                </a:lnTo>
                <a:lnTo>
                  <a:pt x="606" y="224"/>
                </a:lnTo>
                <a:lnTo>
                  <a:pt x="599" y="215"/>
                </a:lnTo>
                <a:lnTo>
                  <a:pt x="592" y="210"/>
                </a:lnTo>
                <a:lnTo>
                  <a:pt x="586" y="205"/>
                </a:lnTo>
                <a:lnTo>
                  <a:pt x="580" y="198"/>
                </a:lnTo>
                <a:lnTo>
                  <a:pt x="573" y="194"/>
                </a:lnTo>
                <a:lnTo>
                  <a:pt x="567" y="188"/>
                </a:lnTo>
                <a:lnTo>
                  <a:pt x="560" y="177"/>
                </a:lnTo>
                <a:lnTo>
                  <a:pt x="553" y="170"/>
                </a:lnTo>
                <a:lnTo>
                  <a:pt x="546" y="160"/>
                </a:lnTo>
                <a:lnTo>
                  <a:pt x="541" y="150"/>
                </a:lnTo>
                <a:lnTo>
                  <a:pt x="534" y="140"/>
                </a:lnTo>
                <a:lnTo>
                  <a:pt x="528" y="122"/>
                </a:lnTo>
                <a:lnTo>
                  <a:pt x="521" y="112"/>
                </a:lnTo>
                <a:lnTo>
                  <a:pt x="515" y="92"/>
                </a:lnTo>
                <a:lnTo>
                  <a:pt x="509" y="74"/>
                </a:lnTo>
                <a:lnTo>
                  <a:pt x="502" y="60"/>
                </a:lnTo>
                <a:lnTo>
                  <a:pt x="496" y="43"/>
                </a:lnTo>
                <a:lnTo>
                  <a:pt x="490" y="32"/>
                </a:lnTo>
                <a:lnTo>
                  <a:pt x="484" y="21"/>
                </a:lnTo>
                <a:lnTo>
                  <a:pt x="477" y="9"/>
                </a:lnTo>
                <a:lnTo>
                  <a:pt x="472" y="4"/>
                </a:lnTo>
                <a:lnTo>
                  <a:pt x="465" y="0"/>
                </a:lnTo>
                <a:lnTo>
                  <a:pt x="458" y="0"/>
                </a:lnTo>
                <a:lnTo>
                  <a:pt x="453" y="6"/>
                </a:lnTo>
                <a:lnTo>
                  <a:pt x="447" y="14"/>
                </a:lnTo>
                <a:lnTo>
                  <a:pt x="440" y="23"/>
                </a:lnTo>
                <a:lnTo>
                  <a:pt x="435" y="35"/>
                </a:lnTo>
                <a:lnTo>
                  <a:pt x="428" y="53"/>
                </a:lnTo>
                <a:lnTo>
                  <a:pt x="423" y="77"/>
                </a:lnTo>
                <a:lnTo>
                  <a:pt x="417" y="106"/>
                </a:lnTo>
                <a:lnTo>
                  <a:pt x="410" y="140"/>
                </a:lnTo>
                <a:lnTo>
                  <a:pt x="405" y="171"/>
                </a:lnTo>
                <a:lnTo>
                  <a:pt x="399" y="207"/>
                </a:lnTo>
                <a:lnTo>
                  <a:pt x="392" y="243"/>
                </a:lnTo>
                <a:lnTo>
                  <a:pt x="387" y="274"/>
                </a:lnTo>
                <a:lnTo>
                  <a:pt x="381" y="303"/>
                </a:lnTo>
                <a:lnTo>
                  <a:pt x="375" y="328"/>
                </a:lnTo>
                <a:lnTo>
                  <a:pt x="369" y="345"/>
                </a:lnTo>
                <a:lnTo>
                  <a:pt x="363" y="357"/>
                </a:lnTo>
                <a:lnTo>
                  <a:pt x="358" y="363"/>
                </a:lnTo>
                <a:lnTo>
                  <a:pt x="352" y="367"/>
                </a:lnTo>
                <a:lnTo>
                  <a:pt x="345" y="370"/>
                </a:lnTo>
                <a:lnTo>
                  <a:pt x="340" y="372"/>
                </a:lnTo>
                <a:lnTo>
                  <a:pt x="334" y="374"/>
                </a:lnTo>
                <a:lnTo>
                  <a:pt x="329" y="376"/>
                </a:lnTo>
                <a:lnTo>
                  <a:pt x="323" y="376"/>
                </a:lnTo>
                <a:lnTo>
                  <a:pt x="318" y="376"/>
                </a:lnTo>
                <a:lnTo>
                  <a:pt x="312" y="376"/>
                </a:lnTo>
                <a:lnTo>
                  <a:pt x="306" y="377"/>
                </a:lnTo>
                <a:lnTo>
                  <a:pt x="301" y="377"/>
                </a:lnTo>
                <a:lnTo>
                  <a:pt x="295" y="376"/>
                </a:lnTo>
                <a:lnTo>
                  <a:pt x="290" y="376"/>
                </a:lnTo>
                <a:lnTo>
                  <a:pt x="284" y="377"/>
                </a:lnTo>
                <a:lnTo>
                  <a:pt x="279" y="377"/>
                </a:lnTo>
                <a:lnTo>
                  <a:pt x="273" y="374"/>
                </a:lnTo>
                <a:lnTo>
                  <a:pt x="267" y="377"/>
                </a:lnTo>
                <a:lnTo>
                  <a:pt x="262" y="377"/>
                </a:lnTo>
                <a:lnTo>
                  <a:pt x="256" y="378"/>
                </a:lnTo>
                <a:lnTo>
                  <a:pt x="252" y="377"/>
                </a:lnTo>
                <a:lnTo>
                  <a:pt x="246" y="377"/>
                </a:lnTo>
                <a:lnTo>
                  <a:pt x="241" y="378"/>
                </a:lnTo>
                <a:lnTo>
                  <a:pt x="235" y="378"/>
                </a:lnTo>
                <a:lnTo>
                  <a:pt x="229" y="377"/>
                </a:lnTo>
                <a:lnTo>
                  <a:pt x="224" y="376"/>
                </a:lnTo>
                <a:lnTo>
                  <a:pt x="219" y="378"/>
                </a:lnTo>
                <a:lnTo>
                  <a:pt x="214" y="376"/>
                </a:lnTo>
                <a:lnTo>
                  <a:pt x="208" y="377"/>
                </a:lnTo>
                <a:lnTo>
                  <a:pt x="203" y="377"/>
                </a:lnTo>
                <a:lnTo>
                  <a:pt x="198" y="376"/>
                </a:lnTo>
                <a:lnTo>
                  <a:pt x="193" y="379"/>
                </a:lnTo>
                <a:lnTo>
                  <a:pt x="187" y="376"/>
                </a:lnTo>
                <a:lnTo>
                  <a:pt x="182" y="377"/>
                </a:lnTo>
                <a:lnTo>
                  <a:pt x="177" y="373"/>
                </a:lnTo>
                <a:lnTo>
                  <a:pt x="171" y="374"/>
                </a:lnTo>
                <a:lnTo>
                  <a:pt x="167" y="374"/>
                </a:lnTo>
                <a:lnTo>
                  <a:pt x="161" y="374"/>
                </a:lnTo>
                <a:lnTo>
                  <a:pt x="157" y="376"/>
                </a:lnTo>
                <a:lnTo>
                  <a:pt x="151" y="374"/>
                </a:lnTo>
                <a:lnTo>
                  <a:pt x="147" y="373"/>
                </a:lnTo>
                <a:lnTo>
                  <a:pt x="141" y="374"/>
                </a:lnTo>
                <a:lnTo>
                  <a:pt x="136" y="377"/>
                </a:lnTo>
                <a:lnTo>
                  <a:pt x="131" y="374"/>
                </a:lnTo>
                <a:lnTo>
                  <a:pt x="126" y="377"/>
                </a:lnTo>
                <a:lnTo>
                  <a:pt x="121" y="373"/>
                </a:lnTo>
                <a:lnTo>
                  <a:pt x="117" y="373"/>
                </a:lnTo>
                <a:lnTo>
                  <a:pt x="111" y="373"/>
                </a:lnTo>
                <a:lnTo>
                  <a:pt x="107" y="373"/>
                </a:lnTo>
                <a:lnTo>
                  <a:pt x="101" y="372"/>
                </a:lnTo>
                <a:lnTo>
                  <a:pt x="97" y="373"/>
                </a:lnTo>
                <a:lnTo>
                  <a:pt x="91" y="377"/>
                </a:lnTo>
                <a:lnTo>
                  <a:pt x="86" y="374"/>
                </a:lnTo>
                <a:lnTo>
                  <a:pt x="82" y="377"/>
                </a:lnTo>
                <a:lnTo>
                  <a:pt x="76" y="373"/>
                </a:lnTo>
                <a:lnTo>
                  <a:pt x="72" y="377"/>
                </a:lnTo>
                <a:lnTo>
                  <a:pt x="67" y="374"/>
                </a:lnTo>
                <a:lnTo>
                  <a:pt x="62" y="377"/>
                </a:lnTo>
                <a:lnTo>
                  <a:pt x="57" y="377"/>
                </a:lnTo>
                <a:lnTo>
                  <a:pt x="53" y="376"/>
                </a:lnTo>
                <a:lnTo>
                  <a:pt x="47" y="376"/>
                </a:lnTo>
                <a:lnTo>
                  <a:pt x="43" y="377"/>
                </a:lnTo>
                <a:lnTo>
                  <a:pt x="38" y="376"/>
                </a:lnTo>
                <a:lnTo>
                  <a:pt x="34" y="377"/>
                </a:lnTo>
                <a:lnTo>
                  <a:pt x="28" y="376"/>
                </a:lnTo>
                <a:lnTo>
                  <a:pt x="24" y="377"/>
                </a:lnTo>
                <a:lnTo>
                  <a:pt x="19" y="374"/>
                </a:lnTo>
                <a:lnTo>
                  <a:pt x="15" y="379"/>
                </a:lnTo>
                <a:lnTo>
                  <a:pt x="11" y="377"/>
                </a:lnTo>
                <a:lnTo>
                  <a:pt x="6" y="377"/>
                </a:lnTo>
                <a:lnTo>
                  <a:pt x="0" y="37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53" name="Freeform 66"/>
          <p:cNvSpPr>
            <a:spLocks/>
          </p:cNvSpPr>
          <p:nvPr/>
        </p:nvSpPr>
        <p:spPr bwMode="auto">
          <a:xfrm>
            <a:off x="1182688" y="1893888"/>
            <a:ext cx="2120900" cy="622300"/>
          </a:xfrm>
          <a:custGeom>
            <a:avLst/>
            <a:gdLst>
              <a:gd name="T0" fmla="*/ 2074863 w 1336"/>
              <a:gd name="T1" fmla="*/ 614363 h 392"/>
              <a:gd name="T2" fmla="*/ 2014538 w 1336"/>
              <a:gd name="T3" fmla="*/ 614363 h 392"/>
              <a:gd name="T4" fmla="*/ 1955800 w 1336"/>
              <a:gd name="T5" fmla="*/ 612775 h 392"/>
              <a:gd name="T6" fmla="*/ 1897063 w 1336"/>
              <a:gd name="T7" fmla="*/ 611188 h 392"/>
              <a:gd name="T8" fmla="*/ 1839913 w 1336"/>
              <a:gd name="T9" fmla="*/ 617538 h 392"/>
              <a:gd name="T10" fmla="*/ 1785938 w 1336"/>
              <a:gd name="T11" fmla="*/ 614363 h 392"/>
              <a:gd name="T12" fmla="*/ 1730375 w 1336"/>
              <a:gd name="T13" fmla="*/ 614363 h 392"/>
              <a:gd name="T14" fmla="*/ 1676400 w 1336"/>
              <a:gd name="T15" fmla="*/ 617538 h 392"/>
              <a:gd name="T16" fmla="*/ 1622425 w 1336"/>
              <a:gd name="T17" fmla="*/ 612775 h 392"/>
              <a:gd name="T18" fmla="*/ 1571625 w 1336"/>
              <a:gd name="T19" fmla="*/ 608013 h 392"/>
              <a:gd name="T20" fmla="*/ 1519237 w 1336"/>
              <a:gd name="T21" fmla="*/ 569913 h 392"/>
              <a:gd name="T22" fmla="*/ 1468437 w 1336"/>
              <a:gd name="T23" fmla="*/ 427038 h 392"/>
              <a:gd name="T24" fmla="*/ 1419225 w 1336"/>
              <a:gd name="T25" fmla="*/ 188912 h 392"/>
              <a:gd name="T26" fmla="*/ 1371600 w 1336"/>
              <a:gd name="T27" fmla="*/ 19050 h 392"/>
              <a:gd name="T28" fmla="*/ 1320800 w 1336"/>
              <a:gd name="T29" fmla="*/ 31750 h 392"/>
              <a:gd name="T30" fmla="*/ 1274762 w 1336"/>
              <a:gd name="T31" fmla="*/ 179387 h 392"/>
              <a:gd name="T32" fmla="*/ 1227137 w 1336"/>
              <a:gd name="T33" fmla="*/ 390525 h 392"/>
              <a:gd name="T34" fmla="*/ 1181100 w 1336"/>
              <a:gd name="T35" fmla="*/ 520700 h 392"/>
              <a:gd name="T36" fmla="*/ 1136650 w 1336"/>
              <a:gd name="T37" fmla="*/ 569913 h 392"/>
              <a:gd name="T38" fmla="*/ 1092200 w 1336"/>
              <a:gd name="T39" fmla="*/ 593725 h 392"/>
              <a:gd name="T40" fmla="*/ 1047750 w 1336"/>
              <a:gd name="T41" fmla="*/ 604838 h 392"/>
              <a:gd name="T42" fmla="*/ 1003300 w 1336"/>
              <a:gd name="T43" fmla="*/ 608013 h 392"/>
              <a:gd name="T44" fmla="*/ 962025 w 1336"/>
              <a:gd name="T45" fmla="*/ 609600 h 392"/>
              <a:gd name="T46" fmla="*/ 920750 w 1336"/>
              <a:gd name="T47" fmla="*/ 612775 h 392"/>
              <a:gd name="T48" fmla="*/ 877888 w 1336"/>
              <a:gd name="T49" fmla="*/ 612775 h 392"/>
              <a:gd name="T50" fmla="*/ 838200 w 1336"/>
              <a:gd name="T51" fmla="*/ 617538 h 392"/>
              <a:gd name="T52" fmla="*/ 796925 w 1336"/>
              <a:gd name="T53" fmla="*/ 622300 h 392"/>
              <a:gd name="T54" fmla="*/ 757237 w 1336"/>
              <a:gd name="T55" fmla="*/ 622300 h 392"/>
              <a:gd name="T56" fmla="*/ 719137 w 1336"/>
              <a:gd name="T57" fmla="*/ 619125 h 392"/>
              <a:gd name="T58" fmla="*/ 679450 w 1336"/>
              <a:gd name="T59" fmla="*/ 622300 h 392"/>
              <a:gd name="T60" fmla="*/ 642937 w 1336"/>
              <a:gd name="T61" fmla="*/ 620713 h 392"/>
              <a:gd name="T62" fmla="*/ 604837 w 1336"/>
              <a:gd name="T63" fmla="*/ 619125 h 392"/>
              <a:gd name="T64" fmla="*/ 568325 w 1336"/>
              <a:gd name="T65" fmla="*/ 617538 h 392"/>
              <a:gd name="T66" fmla="*/ 530225 w 1336"/>
              <a:gd name="T67" fmla="*/ 612775 h 392"/>
              <a:gd name="T68" fmla="*/ 495300 w 1336"/>
              <a:gd name="T69" fmla="*/ 612775 h 392"/>
              <a:gd name="T70" fmla="*/ 460375 w 1336"/>
              <a:gd name="T71" fmla="*/ 614363 h 392"/>
              <a:gd name="T72" fmla="*/ 423863 w 1336"/>
              <a:gd name="T73" fmla="*/ 617538 h 392"/>
              <a:gd name="T74" fmla="*/ 390525 w 1336"/>
              <a:gd name="T75" fmla="*/ 620713 h 392"/>
              <a:gd name="T76" fmla="*/ 355600 w 1336"/>
              <a:gd name="T77" fmla="*/ 612775 h 392"/>
              <a:gd name="T78" fmla="*/ 322262 w 1336"/>
              <a:gd name="T79" fmla="*/ 611188 h 392"/>
              <a:gd name="T80" fmla="*/ 288925 w 1336"/>
              <a:gd name="T81" fmla="*/ 611188 h 392"/>
              <a:gd name="T82" fmla="*/ 255588 w 1336"/>
              <a:gd name="T83" fmla="*/ 611188 h 392"/>
              <a:gd name="T84" fmla="*/ 223838 w 1336"/>
              <a:gd name="T85" fmla="*/ 612775 h 392"/>
              <a:gd name="T86" fmla="*/ 192087 w 1336"/>
              <a:gd name="T87" fmla="*/ 612775 h 392"/>
              <a:gd name="T88" fmla="*/ 160337 w 1336"/>
              <a:gd name="T89" fmla="*/ 614363 h 392"/>
              <a:gd name="T90" fmla="*/ 130175 w 1336"/>
              <a:gd name="T91" fmla="*/ 617538 h 392"/>
              <a:gd name="T92" fmla="*/ 98425 w 1336"/>
              <a:gd name="T93" fmla="*/ 617538 h 392"/>
              <a:gd name="T94" fmla="*/ 68262 w 1336"/>
              <a:gd name="T95" fmla="*/ 619125 h 392"/>
              <a:gd name="T96" fmla="*/ 38100 w 1336"/>
              <a:gd name="T97" fmla="*/ 614363 h 392"/>
              <a:gd name="T98" fmla="*/ 9525 w 1336"/>
              <a:gd name="T99" fmla="*/ 609600 h 3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36"/>
              <a:gd name="T151" fmla="*/ 0 h 392"/>
              <a:gd name="T152" fmla="*/ 1336 w 1336"/>
              <a:gd name="T153" fmla="*/ 392 h 39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36" h="392">
                <a:moveTo>
                  <a:pt x="1336" y="387"/>
                </a:moveTo>
                <a:lnTo>
                  <a:pt x="1326" y="386"/>
                </a:lnTo>
                <a:lnTo>
                  <a:pt x="1317" y="387"/>
                </a:lnTo>
                <a:lnTo>
                  <a:pt x="1307" y="387"/>
                </a:lnTo>
                <a:lnTo>
                  <a:pt x="1297" y="387"/>
                </a:lnTo>
                <a:lnTo>
                  <a:pt x="1288" y="387"/>
                </a:lnTo>
                <a:lnTo>
                  <a:pt x="1279" y="386"/>
                </a:lnTo>
                <a:lnTo>
                  <a:pt x="1269" y="387"/>
                </a:lnTo>
                <a:lnTo>
                  <a:pt x="1260" y="386"/>
                </a:lnTo>
                <a:lnTo>
                  <a:pt x="1251" y="387"/>
                </a:lnTo>
                <a:lnTo>
                  <a:pt x="1241" y="387"/>
                </a:lnTo>
                <a:lnTo>
                  <a:pt x="1232" y="386"/>
                </a:lnTo>
                <a:lnTo>
                  <a:pt x="1223" y="389"/>
                </a:lnTo>
                <a:lnTo>
                  <a:pt x="1214" y="387"/>
                </a:lnTo>
                <a:lnTo>
                  <a:pt x="1204" y="389"/>
                </a:lnTo>
                <a:lnTo>
                  <a:pt x="1195" y="385"/>
                </a:lnTo>
                <a:lnTo>
                  <a:pt x="1186" y="390"/>
                </a:lnTo>
                <a:lnTo>
                  <a:pt x="1177" y="387"/>
                </a:lnTo>
                <a:lnTo>
                  <a:pt x="1168" y="390"/>
                </a:lnTo>
                <a:lnTo>
                  <a:pt x="1159" y="389"/>
                </a:lnTo>
                <a:lnTo>
                  <a:pt x="1151" y="386"/>
                </a:lnTo>
                <a:lnTo>
                  <a:pt x="1143" y="389"/>
                </a:lnTo>
                <a:lnTo>
                  <a:pt x="1134" y="389"/>
                </a:lnTo>
                <a:lnTo>
                  <a:pt x="1125" y="387"/>
                </a:lnTo>
                <a:lnTo>
                  <a:pt x="1116" y="389"/>
                </a:lnTo>
                <a:lnTo>
                  <a:pt x="1107" y="389"/>
                </a:lnTo>
                <a:lnTo>
                  <a:pt x="1099" y="389"/>
                </a:lnTo>
                <a:lnTo>
                  <a:pt x="1090" y="387"/>
                </a:lnTo>
                <a:lnTo>
                  <a:pt x="1081" y="390"/>
                </a:lnTo>
                <a:lnTo>
                  <a:pt x="1074" y="389"/>
                </a:lnTo>
                <a:lnTo>
                  <a:pt x="1065" y="390"/>
                </a:lnTo>
                <a:lnTo>
                  <a:pt x="1056" y="389"/>
                </a:lnTo>
                <a:lnTo>
                  <a:pt x="1048" y="390"/>
                </a:lnTo>
                <a:lnTo>
                  <a:pt x="1039" y="387"/>
                </a:lnTo>
                <a:lnTo>
                  <a:pt x="1031" y="389"/>
                </a:lnTo>
                <a:lnTo>
                  <a:pt x="1022" y="386"/>
                </a:lnTo>
                <a:lnTo>
                  <a:pt x="1014" y="386"/>
                </a:lnTo>
                <a:lnTo>
                  <a:pt x="1007" y="385"/>
                </a:lnTo>
                <a:lnTo>
                  <a:pt x="998" y="384"/>
                </a:lnTo>
                <a:lnTo>
                  <a:pt x="990" y="383"/>
                </a:lnTo>
                <a:lnTo>
                  <a:pt x="982" y="380"/>
                </a:lnTo>
                <a:lnTo>
                  <a:pt x="973" y="376"/>
                </a:lnTo>
                <a:lnTo>
                  <a:pt x="965" y="371"/>
                </a:lnTo>
                <a:lnTo>
                  <a:pt x="957" y="359"/>
                </a:lnTo>
                <a:lnTo>
                  <a:pt x="950" y="345"/>
                </a:lnTo>
                <a:lnTo>
                  <a:pt x="942" y="323"/>
                </a:lnTo>
                <a:lnTo>
                  <a:pt x="933" y="304"/>
                </a:lnTo>
                <a:lnTo>
                  <a:pt x="925" y="269"/>
                </a:lnTo>
                <a:lnTo>
                  <a:pt x="917" y="236"/>
                </a:lnTo>
                <a:lnTo>
                  <a:pt x="909" y="198"/>
                </a:lnTo>
                <a:lnTo>
                  <a:pt x="902" y="160"/>
                </a:lnTo>
                <a:lnTo>
                  <a:pt x="894" y="119"/>
                </a:lnTo>
                <a:lnTo>
                  <a:pt x="886" y="83"/>
                </a:lnTo>
                <a:lnTo>
                  <a:pt x="878" y="54"/>
                </a:lnTo>
                <a:lnTo>
                  <a:pt x="870" y="29"/>
                </a:lnTo>
                <a:lnTo>
                  <a:pt x="864" y="12"/>
                </a:lnTo>
                <a:lnTo>
                  <a:pt x="856" y="2"/>
                </a:lnTo>
                <a:lnTo>
                  <a:pt x="848" y="0"/>
                </a:lnTo>
                <a:lnTo>
                  <a:pt x="840" y="6"/>
                </a:lnTo>
                <a:lnTo>
                  <a:pt x="832" y="20"/>
                </a:lnTo>
                <a:lnTo>
                  <a:pt x="826" y="36"/>
                </a:lnTo>
                <a:lnTo>
                  <a:pt x="818" y="60"/>
                </a:lnTo>
                <a:lnTo>
                  <a:pt x="810" y="81"/>
                </a:lnTo>
                <a:lnTo>
                  <a:pt x="803" y="113"/>
                </a:lnTo>
                <a:lnTo>
                  <a:pt x="795" y="146"/>
                </a:lnTo>
                <a:lnTo>
                  <a:pt x="788" y="180"/>
                </a:lnTo>
                <a:lnTo>
                  <a:pt x="781" y="212"/>
                </a:lnTo>
                <a:lnTo>
                  <a:pt x="773" y="246"/>
                </a:lnTo>
                <a:lnTo>
                  <a:pt x="766" y="270"/>
                </a:lnTo>
                <a:lnTo>
                  <a:pt x="759" y="303"/>
                </a:lnTo>
                <a:lnTo>
                  <a:pt x="752" y="316"/>
                </a:lnTo>
                <a:lnTo>
                  <a:pt x="744" y="328"/>
                </a:lnTo>
                <a:lnTo>
                  <a:pt x="737" y="338"/>
                </a:lnTo>
                <a:lnTo>
                  <a:pt x="730" y="347"/>
                </a:lnTo>
                <a:lnTo>
                  <a:pt x="723" y="354"/>
                </a:lnTo>
                <a:lnTo>
                  <a:pt x="716" y="359"/>
                </a:lnTo>
                <a:lnTo>
                  <a:pt x="708" y="363"/>
                </a:lnTo>
                <a:lnTo>
                  <a:pt x="702" y="367"/>
                </a:lnTo>
                <a:lnTo>
                  <a:pt x="695" y="371"/>
                </a:lnTo>
                <a:lnTo>
                  <a:pt x="688" y="374"/>
                </a:lnTo>
                <a:lnTo>
                  <a:pt x="680" y="376"/>
                </a:lnTo>
                <a:lnTo>
                  <a:pt x="674" y="376"/>
                </a:lnTo>
                <a:lnTo>
                  <a:pt x="667" y="382"/>
                </a:lnTo>
                <a:lnTo>
                  <a:pt x="660" y="381"/>
                </a:lnTo>
                <a:lnTo>
                  <a:pt x="654" y="384"/>
                </a:lnTo>
                <a:lnTo>
                  <a:pt x="647" y="382"/>
                </a:lnTo>
                <a:lnTo>
                  <a:pt x="639" y="386"/>
                </a:lnTo>
                <a:lnTo>
                  <a:pt x="632" y="383"/>
                </a:lnTo>
                <a:lnTo>
                  <a:pt x="626" y="383"/>
                </a:lnTo>
                <a:lnTo>
                  <a:pt x="619" y="386"/>
                </a:lnTo>
                <a:lnTo>
                  <a:pt x="612" y="385"/>
                </a:lnTo>
                <a:lnTo>
                  <a:pt x="606" y="384"/>
                </a:lnTo>
                <a:lnTo>
                  <a:pt x="599" y="383"/>
                </a:lnTo>
                <a:lnTo>
                  <a:pt x="592" y="387"/>
                </a:lnTo>
                <a:lnTo>
                  <a:pt x="586" y="386"/>
                </a:lnTo>
                <a:lnTo>
                  <a:pt x="580" y="386"/>
                </a:lnTo>
                <a:lnTo>
                  <a:pt x="573" y="387"/>
                </a:lnTo>
                <a:lnTo>
                  <a:pt x="567" y="385"/>
                </a:lnTo>
                <a:lnTo>
                  <a:pt x="560" y="387"/>
                </a:lnTo>
                <a:lnTo>
                  <a:pt x="553" y="386"/>
                </a:lnTo>
                <a:lnTo>
                  <a:pt x="546" y="389"/>
                </a:lnTo>
                <a:lnTo>
                  <a:pt x="541" y="386"/>
                </a:lnTo>
                <a:lnTo>
                  <a:pt x="534" y="390"/>
                </a:lnTo>
                <a:lnTo>
                  <a:pt x="528" y="389"/>
                </a:lnTo>
                <a:lnTo>
                  <a:pt x="521" y="390"/>
                </a:lnTo>
                <a:lnTo>
                  <a:pt x="515" y="389"/>
                </a:lnTo>
                <a:lnTo>
                  <a:pt x="509" y="390"/>
                </a:lnTo>
                <a:lnTo>
                  <a:pt x="502" y="392"/>
                </a:lnTo>
                <a:lnTo>
                  <a:pt x="496" y="390"/>
                </a:lnTo>
                <a:lnTo>
                  <a:pt x="490" y="392"/>
                </a:lnTo>
                <a:lnTo>
                  <a:pt x="484" y="389"/>
                </a:lnTo>
                <a:lnTo>
                  <a:pt x="477" y="392"/>
                </a:lnTo>
                <a:lnTo>
                  <a:pt x="472" y="390"/>
                </a:lnTo>
                <a:lnTo>
                  <a:pt x="465" y="390"/>
                </a:lnTo>
                <a:lnTo>
                  <a:pt x="458" y="387"/>
                </a:lnTo>
                <a:lnTo>
                  <a:pt x="453" y="390"/>
                </a:lnTo>
                <a:lnTo>
                  <a:pt x="447" y="387"/>
                </a:lnTo>
                <a:lnTo>
                  <a:pt x="440" y="390"/>
                </a:lnTo>
                <a:lnTo>
                  <a:pt x="435" y="392"/>
                </a:lnTo>
                <a:lnTo>
                  <a:pt x="428" y="392"/>
                </a:lnTo>
                <a:lnTo>
                  <a:pt x="423" y="392"/>
                </a:lnTo>
                <a:lnTo>
                  <a:pt x="417" y="391"/>
                </a:lnTo>
                <a:lnTo>
                  <a:pt x="410" y="390"/>
                </a:lnTo>
                <a:lnTo>
                  <a:pt x="405" y="391"/>
                </a:lnTo>
                <a:lnTo>
                  <a:pt x="399" y="391"/>
                </a:lnTo>
                <a:lnTo>
                  <a:pt x="392" y="392"/>
                </a:lnTo>
                <a:lnTo>
                  <a:pt x="387" y="392"/>
                </a:lnTo>
                <a:lnTo>
                  <a:pt x="381" y="390"/>
                </a:lnTo>
                <a:lnTo>
                  <a:pt x="375" y="391"/>
                </a:lnTo>
                <a:lnTo>
                  <a:pt x="369" y="392"/>
                </a:lnTo>
                <a:lnTo>
                  <a:pt x="363" y="390"/>
                </a:lnTo>
                <a:lnTo>
                  <a:pt x="358" y="389"/>
                </a:lnTo>
                <a:lnTo>
                  <a:pt x="352" y="390"/>
                </a:lnTo>
                <a:lnTo>
                  <a:pt x="345" y="389"/>
                </a:lnTo>
                <a:lnTo>
                  <a:pt x="340" y="391"/>
                </a:lnTo>
                <a:lnTo>
                  <a:pt x="334" y="386"/>
                </a:lnTo>
                <a:lnTo>
                  <a:pt x="329" y="387"/>
                </a:lnTo>
                <a:lnTo>
                  <a:pt x="323" y="387"/>
                </a:lnTo>
                <a:lnTo>
                  <a:pt x="318" y="390"/>
                </a:lnTo>
                <a:lnTo>
                  <a:pt x="312" y="386"/>
                </a:lnTo>
                <a:lnTo>
                  <a:pt x="306" y="391"/>
                </a:lnTo>
                <a:lnTo>
                  <a:pt x="301" y="389"/>
                </a:lnTo>
                <a:lnTo>
                  <a:pt x="295" y="391"/>
                </a:lnTo>
                <a:lnTo>
                  <a:pt x="290" y="387"/>
                </a:lnTo>
                <a:lnTo>
                  <a:pt x="284" y="389"/>
                </a:lnTo>
                <a:lnTo>
                  <a:pt x="279" y="391"/>
                </a:lnTo>
                <a:lnTo>
                  <a:pt x="273" y="386"/>
                </a:lnTo>
                <a:lnTo>
                  <a:pt x="267" y="389"/>
                </a:lnTo>
                <a:lnTo>
                  <a:pt x="262" y="386"/>
                </a:lnTo>
                <a:lnTo>
                  <a:pt x="256" y="390"/>
                </a:lnTo>
                <a:lnTo>
                  <a:pt x="252" y="386"/>
                </a:lnTo>
                <a:lnTo>
                  <a:pt x="246" y="391"/>
                </a:lnTo>
                <a:lnTo>
                  <a:pt x="241" y="387"/>
                </a:lnTo>
                <a:lnTo>
                  <a:pt x="235" y="386"/>
                </a:lnTo>
                <a:lnTo>
                  <a:pt x="229" y="391"/>
                </a:lnTo>
                <a:lnTo>
                  <a:pt x="224" y="386"/>
                </a:lnTo>
                <a:lnTo>
                  <a:pt x="219" y="387"/>
                </a:lnTo>
                <a:lnTo>
                  <a:pt x="214" y="390"/>
                </a:lnTo>
                <a:lnTo>
                  <a:pt x="208" y="387"/>
                </a:lnTo>
                <a:lnTo>
                  <a:pt x="203" y="385"/>
                </a:lnTo>
                <a:lnTo>
                  <a:pt x="198" y="387"/>
                </a:lnTo>
                <a:lnTo>
                  <a:pt x="193" y="389"/>
                </a:lnTo>
                <a:lnTo>
                  <a:pt x="187" y="387"/>
                </a:lnTo>
                <a:lnTo>
                  <a:pt x="182" y="385"/>
                </a:lnTo>
                <a:lnTo>
                  <a:pt x="177" y="387"/>
                </a:lnTo>
                <a:lnTo>
                  <a:pt x="171" y="387"/>
                </a:lnTo>
                <a:lnTo>
                  <a:pt x="167" y="385"/>
                </a:lnTo>
                <a:lnTo>
                  <a:pt x="161" y="385"/>
                </a:lnTo>
                <a:lnTo>
                  <a:pt x="157" y="390"/>
                </a:lnTo>
                <a:lnTo>
                  <a:pt x="151" y="385"/>
                </a:lnTo>
                <a:lnTo>
                  <a:pt x="147" y="389"/>
                </a:lnTo>
                <a:lnTo>
                  <a:pt x="141" y="386"/>
                </a:lnTo>
                <a:lnTo>
                  <a:pt x="136" y="385"/>
                </a:lnTo>
                <a:lnTo>
                  <a:pt x="131" y="389"/>
                </a:lnTo>
                <a:lnTo>
                  <a:pt x="126" y="387"/>
                </a:lnTo>
                <a:lnTo>
                  <a:pt x="121" y="386"/>
                </a:lnTo>
                <a:lnTo>
                  <a:pt x="117" y="390"/>
                </a:lnTo>
                <a:lnTo>
                  <a:pt x="111" y="387"/>
                </a:lnTo>
                <a:lnTo>
                  <a:pt x="107" y="385"/>
                </a:lnTo>
                <a:lnTo>
                  <a:pt x="101" y="387"/>
                </a:lnTo>
                <a:lnTo>
                  <a:pt x="97" y="390"/>
                </a:lnTo>
                <a:lnTo>
                  <a:pt x="91" y="387"/>
                </a:lnTo>
                <a:lnTo>
                  <a:pt x="86" y="386"/>
                </a:lnTo>
                <a:lnTo>
                  <a:pt x="82" y="389"/>
                </a:lnTo>
                <a:lnTo>
                  <a:pt x="76" y="385"/>
                </a:lnTo>
                <a:lnTo>
                  <a:pt x="72" y="390"/>
                </a:lnTo>
                <a:lnTo>
                  <a:pt x="67" y="387"/>
                </a:lnTo>
                <a:lnTo>
                  <a:pt x="62" y="389"/>
                </a:lnTo>
                <a:lnTo>
                  <a:pt x="57" y="385"/>
                </a:lnTo>
                <a:lnTo>
                  <a:pt x="53" y="385"/>
                </a:lnTo>
                <a:lnTo>
                  <a:pt x="47" y="387"/>
                </a:lnTo>
                <a:lnTo>
                  <a:pt x="43" y="390"/>
                </a:lnTo>
                <a:lnTo>
                  <a:pt x="38" y="386"/>
                </a:lnTo>
                <a:lnTo>
                  <a:pt x="34" y="389"/>
                </a:lnTo>
                <a:lnTo>
                  <a:pt x="28" y="391"/>
                </a:lnTo>
                <a:lnTo>
                  <a:pt x="24" y="387"/>
                </a:lnTo>
                <a:lnTo>
                  <a:pt x="19" y="385"/>
                </a:lnTo>
                <a:lnTo>
                  <a:pt x="15" y="389"/>
                </a:lnTo>
                <a:lnTo>
                  <a:pt x="11" y="391"/>
                </a:lnTo>
                <a:lnTo>
                  <a:pt x="6" y="384"/>
                </a:lnTo>
                <a:lnTo>
                  <a:pt x="0" y="39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54" name="Freeform 67"/>
          <p:cNvSpPr>
            <a:spLocks/>
          </p:cNvSpPr>
          <p:nvPr/>
        </p:nvSpPr>
        <p:spPr bwMode="auto">
          <a:xfrm>
            <a:off x="1182688" y="2516188"/>
            <a:ext cx="2120900" cy="620712"/>
          </a:xfrm>
          <a:custGeom>
            <a:avLst/>
            <a:gdLst>
              <a:gd name="T0" fmla="*/ 2074863 w 1336"/>
              <a:gd name="T1" fmla="*/ 612775 h 391"/>
              <a:gd name="T2" fmla="*/ 2014538 w 1336"/>
              <a:gd name="T3" fmla="*/ 611187 h 391"/>
              <a:gd name="T4" fmla="*/ 1955800 w 1336"/>
              <a:gd name="T5" fmla="*/ 609600 h 391"/>
              <a:gd name="T6" fmla="*/ 1897063 w 1336"/>
              <a:gd name="T7" fmla="*/ 611187 h 391"/>
              <a:gd name="T8" fmla="*/ 1839913 w 1336"/>
              <a:gd name="T9" fmla="*/ 614362 h 391"/>
              <a:gd name="T10" fmla="*/ 1785938 w 1336"/>
              <a:gd name="T11" fmla="*/ 612775 h 391"/>
              <a:gd name="T12" fmla="*/ 1730375 w 1336"/>
              <a:gd name="T13" fmla="*/ 611187 h 391"/>
              <a:gd name="T14" fmla="*/ 1676400 w 1336"/>
              <a:gd name="T15" fmla="*/ 612775 h 391"/>
              <a:gd name="T16" fmla="*/ 1622425 w 1336"/>
              <a:gd name="T17" fmla="*/ 612775 h 391"/>
              <a:gd name="T18" fmla="*/ 1571625 w 1336"/>
              <a:gd name="T19" fmla="*/ 611187 h 391"/>
              <a:gd name="T20" fmla="*/ 1519237 w 1336"/>
              <a:gd name="T21" fmla="*/ 609600 h 391"/>
              <a:gd name="T22" fmla="*/ 1468437 w 1336"/>
              <a:gd name="T23" fmla="*/ 598487 h 391"/>
              <a:gd name="T24" fmla="*/ 1419225 w 1336"/>
              <a:gd name="T25" fmla="*/ 566737 h 391"/>
              <a:gd name="T26" fmla="*/ 1371600 w 1336"/>
              <a:gd name="T27" fmla="*/ 493712 h 391"/>
              <a:gd name="T28" fmla="*/ 1320800 w 1336"/>
              <a:gd name="T29" fmla="*/ 349250 h 391"/>
              <a:gd name="T30" fmla="*/ 1274762 w 1336"/>
              <a:gd name="T31" fmla="*/ 141287 h 391"/>
              <a:gd name="T32" fmla="*/ 1227137 w 1336"/>
              <a:gd name="T33" fmla="*/ 6350 h 391"/>
              <a:gd name="T34" fmla="*/ 1181100 w 1336"/>
              <a:gd name="T35" fmla="*/ 47625 h 391"/>
              <a:gd name="T36" fmla="*/ 1136650 w 1336"/>
              <a:gd name="T37" fmla="*/ 255587 h 391"/>
              <a:gd name="T38" fmla="*/ 1092200 w 1336"/>
              <a:gd name="T39" fmla="*/ 411162 h 391"/>
              <a:gd name="T40" fmla="*/ 1047750 w 1336"/>
              <a:gd name="T41" fmla="*/ 530225 h 391"/>
              <a:gd name="T42" fmla="*/ 1003300 w 1336"/>
              <a:gd name="T43" fmla="*/ 577850 h 391"/>
              <a:gd name="T44" fmla="*/ 962025 w 1336"/>
              <a:gd name="T45" fmla="*/ 604837 h 391"/>
              <a:gd name="T46" fmla="*/ 920750 w 1336"/>
              <a:gd name="T47" fmla="*/ 611187 h 391"/>
              <a:gd name="T48" fmla="*/ 877888 w 1336"/>
              <a:gd name="T49" fmla="*/ 614362 h 391"/>
              <a:gd name="T50" fmla="*/ 838200 w 1336"/>
              <a:gd name="T51" fmla="*/ 615950 h 391"/>
              <a:gd name="T52" fmla="*/ 796925 w 1336"/>
              <a:gd name="T53" fmla="*/ 615950 h 391"/>
              <a:gd name="T54" fmla="*/ 757237 w 1336"/>
              <a:gd name="T55" fmla="*/ 619125 h 391"/>
              <a:gd name="T56" fmla="*/ 719137 w 1336"/>
              <a:gd name="T57" fmla="*/ 619125 h 391"/>
              <a:gd name="T58" fmla="*/ 679450 w 1336"/>
              <a:gd name="T59" fmla="*/ 609600 h 391"/>
              <a:gd name="T60" fmla="*/ 642937 w 1336"/>
              <a:gd name="T61" fmla="*/ 615950 h 391"/>
              <a:gd name="T62" fmla="*/ 604837 w 1336"/>
              <a:gd name="T63" fmla="*/ 612775 h 391"/>
              <a:gd name="T64" fmla="*/ 568325 w 1336"/>
              <a:gd name="T65" fmla="*/ 614362 h 391"/>
              <a:gd name="T66" fmla="*/ 530225 w 1336"/>
              <a:gd name="T67" fmla="*/ 614362 h 391"/>
              <a:gd name="T68" fmla="*/ 495300 w 1336"/>
              <a:gd name="T69" fmla="*/ 615950 h 391"/>
              <a:gd name="T70" fmla="*/ 460375 w 1336"/>
              <a:gd name="T71" fmla="*/ 612775 h 391"/>
              <a:gd name="T72" fmla="*/ 423863 w 1336"/>
              <a:gd name="T73" fmla="*/ 614362 h 391"/>
              <a:gd name="T74" fmla="*/ 390525 w 1336"/>
              <a:gd name="T75" fmla="*/ 611187 h 391"/>
              <a:gd name="T76" fmla="*/ 355600 w 1336"/>
              <a:gd name="T77" fmla="*/ 609600 h 391"/>
              <a:gd name="T78" fmla="*/ 322262 w 1336"/>
              <a:gd name="T79" fmla="*/ 609600 h 391"/>
              <a:gd name="T80" fmla="*/ 288925 w 1336"/>
              <a:gd name="T81" fmla="*/ 612775 h 391"/>
              <a:gd name="T82" fmla="*/ 255588 w 1336"/>
              <a:gd name="T83" fmla="*/ 614362 h 391"/>
              <a:gd name="T84" fmla="*/ 223838 w 1336"/>
              <a:gd name="T85" fmla="*/ 608012 h 391"/>
              <a:gd name="T86" fmla="*/ 192087 w 1336"/>
              <a:gd name="T87" fmla="*/ 608012 h 391"/>
              <a:gd name="T88" fmla="*/ 160337 w 1336"/>
              <a:gd name="T89" fmla="*/ 608012 h 391"/>
              <a:gd name="T90" fmla="*/ 130175 w 1336"/>
              <a:gd name="T91" fmla="*/ 611187 h 391"/>
              <a:gd name="T92" fmla="*/ 98425 w 1336"/>
              <a:gd name="T93" fmla="*/ 611187 h 391"/>
              <a:gd name="T94" fmla="*/ 68262 w 1336"/>
              <a:gd name="T95" fmla="*/ 608012 h 391"/>
              <a:gd name="T96" fmla="*/ 38100 w 1336"/>
              <a:gd name="T97" fmla="*/ 615950 h 391"/>
              <a:gd name="T98" fmla="*/ 9525 w 1336"/>
              <a:gd name="T99" fmla="*/ 612775 h 3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36"/>
              <a:gd name="T151" fmla="*/ 0 h 391"/>
              <a:gd name="T152" fmla="*/ 1336 w 1336"/>
              <a:gd name="T153" fmla="*/ 391 h 39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36" h="391">
                <a:moveTo>
                  <a:pt x="1336" y="385"/>
                </a:moveTo>
                <a:lnTo>
                  <a:pt x="1326" y="386"/>
                </a:lnTo>
                <a:lnTo>
                  <a:pt x="1317" y="384"/>
                </a:lnTo>
                <a:lnTo>
                  <a:pt x="1307" y="386"/>
                </a:lnTo>
                <a:lnTo>
                  <a:pt x="1297" y="387"/>
                </a:lnTo>
                <a:lnTo>
                  <a:pt x="1288" y="385"/>
                </a:lnTo>
                <a:lnTo>
                  <a:pt x="1279" y="386"/>
                </a:lnTo>
                <a:lnTo>
                  <a:pt x="1269" y="385"/>
                </a:lnTo>
                <a:lnTo>
                  <a:pt x="1260" y="387"/>
                </a:lnTo>
                <a:lnTo>
                  <a:pt x="1251" y="386"/>
                </a:lnTo>
                <a:lnTo>
                  <a:pt x="1241" y="386"/>
                </a:lnTo>
                <a:lnTo>
                  <a:pt x="1232" y="384"/>
                </a:lnTo>
                <a:lnTo>
                  <a:pt x="1223" y="386"/>
                </a:lnTo>
                <a:lnTo>
                  <a:pt x="1214" y="385"/>
                </a:lnTo>
                <a:lnTo>
                  <a:pt x="1204" y="386"/>
                </a:lnTo>
                <a:lnTo>
                  <a:pt x="1195" y="385"/>
                </a:lnTo>
                <a:lnTo>
                  <a:pt x="1186" y="386"/>
                </a:lnTo>
                <a:lnTo>
                  <a:pt x="1177" y="385"/>
                </a:lnTo>
                <a:lnTo>
                  <a:pt x="1168" y="385"/>
                </a:lnTo>
                <a:lnTo>
                  <a:pt x="1159" y="387"/>
                </a:lnTo>
                <a:lnTo>
                  <a:pt x="1151" y="386"/>
                </a:lnTo>
                <a:lnTo>
                  <a:pt x="1143" y="387"/>
                </a:lnTo>
                <a:lnTo>
                  <a:pt x="1134" y="386"/>
                </a:lnTo>
                <a:lnTo>
                  <a:pt x="1125" y="386"/>
                </a:lnTo>
                <a:lnTo>
                  <a:pt x="1116" y="385"/>
                </a:lnTo>
                <a:lnTo>
                  <a:pt x="1107" y="386"/>
                </a:lnTo>
                <a:lnTo>
                  <a:pt x="1099" y="386"/>
                </a:lnTo>
                <a:lnTo>
                  <a:pt x="1090" y="385"/>
                </a:lnTo>
                <a:lnTo>
                  <a:pt x="1081" y="387"/>
                </a:lnTo>
                <a:lnTo>
                  <a:pt x="1074" y="385"/>
                </a:lnTo>
                <a:lnTo>
                  <a:pt x="1065" y="386"/>
                </a:lnTo>
                <a:lnTo>
                  <a:pt x="1056" y="386"/>
                </a:lnTo>
                <a:lnTo>
                  <a:pt x="1048" y="387"/>
                </a:lnTo>
                <a:lnTo>
                  <a:pt x="1039" y="386"/>
                </a:lnTo>
                <a:lnTo>
                  <a:pt x="1031" y="386"/>
                </a:lnTo>
                <a:lnTo>
                  <a:pt x="1022" y="386"/>
                </a:lnTo>
                <a:lnTo>
                  <a:pt x="1014" y="386"/>
                </a:lnTo>
                <a:lnTo>
                  <a:pt x="1007" y="387"/>
                </a:lnTo>
                <a:lnTo>
                  <a:pt x="998" y="386"/>
                </a:lnTo>
                <a:lnTo>
                  <a:pt x="990" y="385"/>
                </a:lnTo>
                <a:lnTo>
                  <a:pt x="982" y="385"/>
                </a:lnTo>
                <a:lnTo>
                  <a:pt x="973" y="385"/>
                </a:lnTo>
                <a:lnTo>
                  <a:pt x="965" y="384"/>
                </a:lnTo>
                <a:lnTo>
                  <a:pt x="957" y="384"/>
                </a:lnTo>
                <a:lnTo>
                  <a:pt x="950" y="382"/>
                </a:lnTo>
                <a:lnTo>
                  <a:pt x="942" y="382"/>
                </a:lnTo>
                <a:lnTo>
                  <a:pt x="933" y="378"/>
                </a:lnTo>
                <a:lnTo>
                  <a:pt x="925" y="377"/>
                </a:lnTo>
                <a:lnTo>
                  <a:pt x="917" y="373"/>
                </a:lnTo>
                <a:lnTo>
                  <a:pt x="909" y="368"/>
                </a:lnTo>
                <a:lnTo>
                  <a:pt x="902" y="364"/>
                </a:lnTo>
                <a:lnTo>
                  <a:pt x="894" y="357"/>
                </a:lnTo>
                <a:lnTo>
                  <a:pt x="886" y="350"/>
                </a:lnTo>
                <a:lnTo>
                  <a:pt x="878" y="339"/>
                </a:lnTo>
                <a:lnTo>
                  <a:pt x="870" y="327"/>
                </a:lnTo>
                <a:lnTo>
                  <a:pt x="864" y="311"/>
                </a:lnTo>
                <a:lnTo>
                  <a:pt x="856" y="292"/>
                </a:lnTo>
                <a:lnTo>
                  <a:pt x="848" y="272"/>
                </a:lnTo>
                <a:lnTo>
                  <a:pt x="840" y="247"/>
                </a:lnTo>
                <a:lnTo>
                  <a:pt x="832" y="220"/>
                </a:lnTo>
                <a:lnTo>
                  <a:pt x="826" y="192"/>
                </a:lnTo>
                <a:lnTo>
                  <a:pt x="818" y="161"/>
                </a:lnTo>
                <a:lnTo>
                  <a:pt x="810" y="124"/>
                </a:lnTo>
                <a:lnTo>
                  <a:pt x="803" y="89"/>
                </a:lnTo>
                <a:lnTo>
                  <a:pt x="795" y="59"/>
                </a:lnTo>
                <a:lnTo>
                  <a:pt x="788" y="34"/>
                </a:lnTo>
                <a:lnTo>
                  <a:pt x="781" y="17"/>
                </a:lnTo>
                <a:lnTo>
                  <a:pt x="773" y="4"/>
                </a:lnTo>
                <a:lnTo>
                  <a:pt x="766" y="0"/>
                </a:lnTo>
                <a:lnTo>
                  <a:pt x="759" y="2"/>
                </a:lnTo>
                <a:lnTo>
                  <a:pt x="752" y="11"/>
                </a:lnTo>
                <a:lnTo>
                  <a:pt x="744" y="30"/>
                </a:lnTo>
                <a:lnTo>
                  <a:pt x="737" y="58"/>
                </a:lnTo>
                <a:lnTo>
                  <a:pt x="730" y="101"/>
                </a:lnTo>
                <a:lnTo>
                  <a:pt x="723" y="133"/>
                </a:lnTo>
                <a:lnTo>
                  <a:pt x="716" y="161"/>
                </a:lnTo>
                <a:lnTo>
                  <a:pt x="708" y="186"/>
                </a:lnTo>
                <a:lnTo>
                  <a:pt x="702" y="211"/>
                </a:lnTo>
                <a:lnTo>
                  <a:pt x="695" y="237"/>
                </a:lnTo>
                <a:lnTo>
                  <a:pt x="688" y="259"/>
                </a:lnTo>
                <a:lnTo>
                  <a:pt x="680" y="285"/>
                </a:lnTo>
                <a:lnTo>
                  <a:pt x="674" y="301"/>
                </a:lnTo>
                <a:lnTo>
                  <a:pt x="667" y="319"/>
                </a:lnTo>
                <a:lnTo>
                  <a:pt x="660" y="334"/>
                </a:lnTo>
                <a:lnTo>
                  <a:pt x="654" y="346"/>
                </a:lnTo>
                <a:lnTo>
                  <a:pt x="647" y="353"/>
                </a:lnTo>
                <a:lnTo>
                  <a:pt x="639" y="359"/>
                </a:lnTo>
                <a:lnTo>
                  <a:pt x="632" y="364"/>
                </a:lnTo>
                <a:lnTo>
                  <a:pt x="626" y="369"/>
                </a:lnTo>
                <a:lnTo>
                  <a:pt x="619" y="373"/>
                </a:lnTo>
                <a:lnTo>
                  <a:pt x="612" y="378"/>
                </a:lnTo>
                <a:lnTo>
                  <a:pt x="606" y="381"/>
                </a:lnTo>
                <a:lnTo>
                  <a:pt x="599" y="379"/>
                </a:lnTo>
                <a:lnTo>
                  <a:pt x="592" y="383"/>
                </a:lnTo>
                <a:lnTo>
                  <a:pt x="586" y="382"/>
                </a:lnTo>
                <a:lnTo>
                  <a:pt x="580" y="385"/>
                </a:lnTo>
                <a:lnTo>
                  <a:pt x="573" y="384"/>
                </a:lnTo>
                <a:lnTo>
                  <a:pt x="567" y="385"/>
                </a:lnTo>
                <a:lnTo>
                  <a:pt x="560" y="387"/>
                </a:lnTo>
                <a:lnTo>
                  <a:pt x="553" y="387"/>
                </a:lnTo>
                <a:lnTo>
                  <a:pt x="546" y="387"/>
                </a:lnTo>
                <a:lnTo>
                  <a:pt x="541" y="385"/>
                </a:lnTo>
                <a:lnTo>
                  <a:pt x="534" y="388"/>
                </a:lnTo>
                <a:lnTo>
                  <a:pt x="528" y="388"/>
                </a:lnTo>
                <a:lnTo>
                  <a:pt x="521" y="390"/>
                </a:lnTo>
                <a:lnTo>
                  <a:pt x="515" y="387"/>
                </a:lnTo>
                <a:lnTo>
                  <a:pt x="509" y="390"/>
                </a:lnTo>
                <a:lnTo>
                  <a:pt x="502" y="388"/>
                </a:lnTo>
                <a:lnTo>
                  <a:pt x="496" y="387"/>
                </a:lnTo>
                <a:lnTo>
                  <a:pt x="490" y="390"/>
                </a:lnTo>
                <a:lnTo>
                  <a:pt x="484" y="387"/>
                </a:lnTo>
                <a:lnTo>
                  <a:pt x="477" y="390"/>
                </a:lnTo>
                <a:lnTo>
                  <a:pt x="472" y="387"/>
                </a:lnTo>
                <a:lnTo>
                  <a:pt x="465" y="390"/>
                </a:lnTo>
                <a:lnTo>
                  <a:pt x="458" y="387"/>
                </a:lnTo>
                <a:lnTo>
                  <a:pt x="453" y="390"/>
                </a:lnTo>
                <a:lnTo>
                  <a:pt x="447" y="387"/>
                </a:lnTo>
                <a:lnTo>
                  <a:pt x="440" y="385"/>
                </a:lnTo>
                <a:lnTo>
                  <a:pt x="435" y="386"/>
                </a:lnTo>
                <a:lnTo>
                  <a:pt x="428" y="384"/>
                </a:lnTo>
                <a:lnTo>
                  <a:pt x="423" y="387"/>
                </a:lnTo>
                <a:lnTo>
                  <a:pt x="417" y="385"/>
                </a:lnTo>
                <a:lnTo>
                  <a:pt x="410" y="387"/>
                </a:lnTo>
                <a:lnTo>
                  <a:pt x="405" y="388"/>
                </a:lnTo>
                <a:lnTo>
                  <a:pt x="399" y="386"/>
                </a:lnTo>
                <a:lnTo>
                  <a:pt x="392" y="388"/>
                </a:lnTo>
                <a:lnTo>
                  <a:pt x="387" y="388"/>
                </a:lnTo>
                <a:lnTo>
                  <a:pt x="381" y="386"/>
                </a:lnTo>
                <a:lnTo>
                  <a:pt x="375" y="386"/>
                </a:lnTo>
                <a:lnTo>
                  <a:pt x="369" y="390"/>
                </a:lnTo>
                <a:lnTo>
                  <a:pt x="363" y="387"/>
                </a:lnTo>
                <a:lnTo>
                  <a:pt x="358" y="387"/>
                </a:lnTo>
                <a:lnTo>
                  <a:pt x="352" y="384"/>
                </a:lnTo>
                <a:lnTo>
                  <a:pt x="345" y="386"/>
                </a:lnTo>
                <a:lnTo>
                  <a:pt x="340" y="385"/>
                </a:lnTo>
                <a:lnTo>
                  <a:pt x="334" y="387"/>
                </a:lnTo>
                <a:lnTo>
                  <a:pt x="329" y="387"/>
                </a:lnTo>
                <a:lnTo>
                  <a:pt x="323" y="385"/>
                </a:lnTo>
                <a:lnTo>
                  <a:pt x="318" y="383"/>
                </a:lnTo>
                <a:lnTo>
                  <a:pt x="312" y="388"/>
                </a:lnTo>
                <a:lnTo>
                  <a:pt x="306" y="383"/>
                </a:lnTo>
                <a:lnTo>
                  <a:pt x="301" y="384"/>
                </a:lnTo>
                <a:lnTo>
                  <a:pt x="295" y="388"/>
                </a:lnTo>
                <a:lnTo>
                  <a:pt x="290" y="386"/>
                </a:lnTo>
                <a:lnTo>
                  <a:pt x="284" y="387"/>
                </a:lnTo>
                <a:lnTo>
                  <a:pt x="279" y="387"/>
                </a:lnTo>
                <a:lnTo>
                  <a:pt x="273" y="384"/>
                </a:lnTo>
                <a:lnTo>
                  <a:pt x="267" y="387"/>
                </a:lnTo>
                <a:lnTo>
                  <a:pt x="262" y="390"/>
                </a:lnTo>
                <a:lnTo>
                  <a:pt x="256" y="385"/>
                </a:lnTo>
                <a:lnTo>
                  <a:pt x="252" y="390"/>
                </a:lnTo>
                <a:lnTo>
                  <a:pt x="246" y="385"/>
                </a:lnTo>
                <a:lnTo>
                  <a:pt x="241" y="382"/>
                </a:lnTo>
                <a:lnTo>
                  <a:pt x="235" y="388"/>
                </a:lnTo>
                <a:lnTo>
                  <a:pt x="229" y="386"/>
                </a:lnTo>
                <a:lnTo>
                  <a:pt x="224" y="384"/>
                </a:lnTo>
                <a:lnTo>
                  <a:pt x="219" y="385"/>
                </a:lnTo>
                <a:lnTo>
                  <a:pt x="214" y="384"/>
                </a:lnTo>
                <a:lnTo>
                  <a:pt x="208" y="384"/>
                </a:lnTo>
                <a:lnTo>
                  <a:pt x="203" y="384"/>
                </a:lnTo>
                <a:lnTo>
                  <a:pt x="198" y="384"/>
                </a:lnTo>
                <a:lnTo>
                  <a:pt x="193" y="388"/>
                </a:lnTo>
                <a:lnTo>
                  <a:pt x="187" y="384"/>
                </a:lnTo>
                <a:lnTo>
                  <a:pt x="182" y="386"/>
                </a:lnTo>
                <a:lnTo>
                  <a:pt x="177" y="385"/>
                </a:lnTo>
                <a:lnTo>
                  <a:pt x="171" y="387"/>
                </a:lnTo>
                <a:lnTo>
                  <a:pt x="167" y="386"/>
                </a:lnTo>
                <a:lnTo>
                  <a:pt x="161" y="387"/>
                </a:lnTo>
                <a:lnTo>
                  <a:pt x="157" y="387"/>
                </a:lnTo>
                <a:lnTo>
                  <a:pt x="151" y="386"/>
                </a:lnTo>
                <a:lnTo>
                  <a:pt x="147" y="388"/>
                </a:lnTo>
                <a:lnTo>
                  <a:pt x="141" y="383"/>
                </a:lnTo>
                <a:lnTo>
                  <a:pt x="136" y="384"/>
                </a:lnTo>
                <a:lnTo>
                  <a:pt x="131" y="388"/>
                </a:lnTo>
                <a:lnTo>
                  <a:pt x="126" y="388"/>
                </a:lnTo>
                <a:lnTo>
                  <a:pt x="121" y="383"/>
                </a:lnTo>
                <a:lnTo>
                  <a:pt x="117" y="385"/>
                </a:lnTo>
                <a:lnTo>
                  <a:pt x="111" y="387"/>
                </a:lnTo>
                <a:lnTo>
                  <a:pt x="107" y="384"/>
                </a:lnTo>
                <a:lnTo>
                  <a:pt x="101" y="383"/>
                </a:lnTo>
                <a:lnTo>
                  <a:pt x="97" y="390"/>
                </a:lnTo>
                <a:lnTo>
                  <a:pt x="91" y="382"/>
                </a:lnTo>
                <a:lnTo>
                  <a:pt x="86" y="386"/>
                </a:lnTo>
                <a:lnTo>
                  <a:pt x="82" y="385"/>
                </a:lnTo>
                <a:lnTo>
                  <a:pt x="76" y="386"/>
                </a:lnTo>
                <a:lnTo>
                  <a:pt x="72" y="388"/>
                </a:lnTo>
                <a:lnTo>
                  <a:pt x="67" y="391"/>
                </a:lnTo>
                <a:lnTo>
                  <a:pt x="62" y="385"/>
                </a:lnTo>
                <a:lnTo>
                  <a:pt x="57" y="383"/>
                </a:lnTo>
                <a:lnTo>
                  <a:pt x="53" y="388"/>
                </a:lnTo>
                <a:lnTo>
                  <a:pt x="47" y="384"/>
                </a:lnTo>
                <a:lnTo>
                  <a:pt x="43" y="383"/>
                </a:lnTo>
                <a:lnTo>
                  <a:pt x="38" y="388"/>
                </a:lnTo>
                <a:lnTo>
                  <a:pt x="34" y="384"/>
                </a:lnTo>
                <a:lnTo>
                  <a:pt x="28" y="385"/>
                </a:lnTo>
                <a:lnTo>
                  <a:pt x="24" y="388"/>
                </a:lnTo>
                <a:lnTo>
                  <a:pt x="19" y="387"/>
                </a:lnTo>
                <a:lnTo>
                  <a:pt x="15" y="386"/>
                </a:lnTo>
                <a:lnTo>
                  <a:pt x="11" y="385"/>
                </a:lnTo>
                <a:lnTo>
                  <a:pt x="6" y="386"/>
                </a:lnTo>
                <a:lnTo>
                  <a:pt x="0" y="38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55" name="Freeform 68"/>
          <p:cNvSpPr>
            <a:spLocks/>
          </p:cNvSpPr>
          <p:nvPr/>
        </p:nvSpPr>
        <p:spPr bwMode="auto">
          <a:xfrm>
            <a:off x="1182688" y="4376738"/>
            <a:ext cx="2120900" cy="619125"/>
          </a:xfrm>
          <a:custGeom>
            <a:avLst/>
            <a:gdLst>
              <a:gd name="T0" fmla="*/ 2074863 w 1336"/>
              <a:gd name="T1" fmla="*/ 619125 h 390"/>
              <a:gd name="T2" fmla="*/ 2014538 w 1336"/>
              <a:gd name="T3" fmla="*/ 615950 h 390"/>
              <a:gd name="T4" fmla="*/ 1955800 w 1336"/>
              <a:gd name="T5" fmla="*/ 615950 h 390"/>
              <a:gd name="T6" fmla="*/ 1897063 w 1336"/>
              <a:gd name="T7" fmla="*/ 612775 h 390"/>
              <a:gd name="T8" fmla="*/ 1839913 w 1336"/>
              <a:gd name="T9" fmla="*/ 617538 h 390"/>
              <a:gd name="T10" fmla="*/ 1785938 w 1336"/>
              <a:gd name="T11" fmla="*/ 615950 h 390"/>
              <a:gd name="T12" fmla="*/ 1730375 w 1336"/>
              <a:gd name="T13" fmla="*/ 617538 h 390"/>
              <a:gd name="T14" fmla="*/ 1676400 w 1336"/>
              <a:gd name="T15" fmla="*/ 611188 h 390"/>
              <a:gd name="T16" fmla="*/ 1622425 w 1336"/>
              <a:gd name="T17" fmla="*/ 615950 h 390"/>
              <a:gd name="T18" fmla="*/ 1571625 w 1336"/>
              <a:gd name="T19" fmla="*/ 611188 h 390"/>
              <a:gd name="T20" fmla="*/ 1519237 w 1336"/>
              <a:gd name="T21" fmla="*/ 615950 h 390"/>
              <a:gd name="T22" fmla="*/ 1468437 w 1336"/>
              <a:gd name="T23" fmla="*/ 612775 h 390"/>
              <a:gd name="T24" fmla="*/ 1419225 w 1336"/>
              <a:gd name="T25" fmla="*/ 617538 h 390"/>
              <a:gd name="T26" fmla="*/ 1371600 w 1336"/>
              <a:gd name="T27" fmla="*/ 612775 h 390"/>
              <a:gd name="T28" fmla="*/ 1320800 w 1336"/>
              <a:gd name="T29" fmla="*/ 615950 h 390"/>
              <a:gd name="T30" fmla="*/ 1274762 w 1336"/>
              <a:gd name="T31" fmla="*/ 615950 h 390"/>
              <a:gd name="T32" fmla="*/ 1227137 w 1336"/>
              <a:gd name="T33" fmla="*/ 615950 h 390"/>
              <a:gd name="T34" fmla="*/ 1181100 w 1336"/>
              <a:gd name="T35" fmla="*/ 611188 h 390"/>
              <a:gd name="T36" fmla="*/ 1136650 w 1336"/>
              <a:gd name="T37" fmla="*/ 615950 h 390"/>
              <a:gd name="T38" fmla="*/ 1092200 w 1336"/>
              <a:gd name="T39" fmla="*/ 608013 h 390"/>
              <a:gd name="T40" fmla="*/ 1047750 w 1336"/>
              <a:gd name="T41" fmla="*/ 611188 h 390"/>
              <a:gd name="T42" fmla="*/ 1003300 w 1336"/>
              <a:gd name="T43" fmla="*/ 608013 h 390"/>
              <a:gd name="T44" fmla="*/ 962025 w 1336"/>
              <a:gd name="T45" fmla="*/ 593725 h 390"/>
              <a:gd name="T46" fmla="*/ 920750 w 1336"/>
              <a:gd name="T47" fmla="*/ 561975 h 390"/>
              <a:gd name="T48" fmla="*/ 877888 w 1336"/>
              <a:gd name="T49" fmla="*/ 474663 h 390"/>
              <a:gd name="T50" fmla="*/ 838200 w 1336"/>
              <a:gd name="T51" fmla="*/ 336550 h 390"/>
              <a:gd name="T52" fmla="*/ 796925 w 1336"/>
              <a:gd name="T53" fmla="*/ 192087 h 390"/>
              <a:gd name="T54" fmla="*/ 757237 w 1336"/>
              <a:gd name="T55" fmla="*/ 71438 h 390"/>
              <a:gd name="T56" fmla="*/ 719137 w 1336"/>
              <a:gd name="T57" fmla="*/ 6350 h 390"/>
              <a:gd name="T58" fmla="*/ 679450 w 1336"/>
              <a:gd name="T59" fmla="*/ 14288 h 390"/>
              <a:gd name="T60" fmla="*/ 642937 w 1336"/>
              <a:gd name="T61" fmla="*/ 190500 h 390"/>
              <a:gd name="T62" fmla="*/ 604837 w 1336"/>
              <a:gd name="T63" fmla="*/ 442913 h 390"/>
              <a:gd name="T64" fmla="*/ 568325 w 1336"/>
              <a:gd name="T65" fmla="*/ 547688 h 390"/>
              <a:gd name="T66" fmla="*/ 530225 w 1336"/>
              <a:gd name="T67" fmla="*/ 585788 h 390"/>
              <a:gd name="T68" fmla="*/ 495300 w 1336"/>
              <a:gd name="T69" fmla="*/ 606425 h 390"/>
              <a:gd name="T70" fmla="*/ 460375 w 1336"/>
              <a:gd name="T71" fmla="*/ 609600 h 390"/>
              <a:gd name="T72" fmla="*/ 423863 w 1336"/>
              <a:gd name="T73" fmla="*/ 611188 h 390"/>
              <a:gd name="T74" fmla="*/ 390525 w 1336"/>
              <a:gd name="T75" fmla="*/ 615950 h 390"/>
              <a:gd name="T76" fmla="*/ 355600 w 1336"/>
              <a:gd name="T77" fmla="*/ 612775 h 390"/>
              <a:gd name="T78" fmla="*/ 322262 w 1336"/>
              <a:gd name="T79" fmla="*/ 617538 h 390"/>
              <a:gd name="T80" fmla="*/ 288925 w 1336"/>
              <a:gd name="T81" fmla="*/ 615950 h 390"/>
              <a:gd name="T82" fmla="*/ 255588 w 1336"/>
              <a:gd name="T83" fmla="*/ 612775 h 390"/>
              <a:gd name="T84" fmla="*/ 223838 w 1336"/>
              <a:gd name="T85" fmla="*/ 612775 h 390"/>
              <a:gd name="T86" fmla="*/ 192087 w 1336"/>
              <a:gd name="T87" fmla="*/ 612775 h 390"/>
              <a:gd name="T88" fmla="*/ 160337 w 1336"/>
              <a:gd name="T89" fmla="*/ 617538 h 390"/>
              <a:gd name="T90" fmla="*/ 130175 w 1336"/>
              <a:gd name="T91" fmla="*/ 611188 h 390"/>
              <a:gd name="T92" fmla="*/ 98425 w 1336"/>
              <a:gd name="T93" fmla="*/ 617538 h 390"/>
              <a:gd name="T94" fmla="*/ 68262 w 1336"/>
              <a:gd name="T95" fmla="*/ 611188 h 390"/>
              <a:gd name="T96" fmla="*/ 38100 w 1336"/>
              <a:gd name="T97" fmla="*/ 617538 h 390"/>
              <a:gd name="T98" fmla="*/ 9525 w 1336"/>
              <a:gd name="T99" fmla="*/ 609600 h 3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36"/>
              <a:gd name="T151" fmla="*/ 0 h 390"/>
              <a:gd name="T152" fmla="*/ 1336 w 1336"/>
              <a:gd name="T153" fmla="*/ 390 h 39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36" h="390">
                <a:moveTo>
                  <a:pt x="1336" y="385"/>
                </a:moveTo>
                <a:lnTo>
                  <a:pt x="1326" y="383"/>
                </a:lnTo>
                <a:lnTo>
                  <a:pt x="1317" y="381"/>
                </a:lnTo>
                <a:lnTo>
                  <a:pt x="1307" y="390"/>
                </a:lnTo>
                <a:lnTo>
                  <a:pt x="1297" y="386"/>
                </a:lnTo>
                <a:lnTo>
                  <a:pt x="1288" y="388"/>
                </a:lnTo>
                <a:lnTo>
                  <a:pt x="1279" y="385"/>
                </a:lnTo>
                <a:lnTo>
                  <a:pt x="1269" y="388"/>
                </a:lnTo>
                <a:lnTo>
                  <a:pt x="1260" y="386"/>
                </a:lnTo>
                <a:lnTo>
                  <a:pt x="1251" y="386"/>
                </a:lnTo>
                <a:lnTo>
                  <a:pt x="1241" y="385"/>
                </a:lnTo>
                <a:lnTo>
                  <a:pt x="1232" y="388"/>
                </a:lnTo>
                <a:lnTo>
                  <a:pt x="1223" y="383"/>
                </a:lnTo>
                <a:lnTo>
                  <a:pt x="1214" y="385"/>
                </a:lnTo>
                <a:lnTo>
                  <a:pt x="1204" y="388"/>
                </a:lnTo>
                <a:lnTo>
                  <a:pt x="1195" y="386"/>
                </a:lnTo>
                <a:lnTo>
                  <a:pt x="1186" y="389"/>
                </a:lnTo>
                <a:lnTo>
                  <a:pt x="1177" y="386"/>
                </a:lnTo>
                <a:lnTo>
                  <a:pt x="1168" y="383"/>
                </a:lnTo>
                <a:lnTo>
                  <a:pt x="1159" y="389"/>
                </a:lnTo>
                <a:lnTo>
                  <a:pt x="1151" y="386"/>
                </a:lnTo>
                <a:lnTo>
                  <a:pt x="1143" y="386"/>
                </a:lnTo>
                <a:lnTo>
                  <a:pt x="1134" y="386"/>
                </a:lnTo>
                <a:lnTo>
                  <a:pt x="1125" y="388"/>
                </a:lnTo>
                <a:lnTo>
                  <a:pt x="1116" y="389"/>
                </a:lnTo>
                <a:lnTo>
                  <a:pt x="1107" y="388"/>
                </a:lnTo>
                <a:lnTo>
                  <a:pt x="1099" y="389"/>
                </a:lnTo>
                <a:lnTo>
                  <a:pt x="1090" y="389"/>
                </a:lnTo>
                <a:lnTo>
                  <a:pt x="1081" y="388"/>
                </a:lnTo>
                <a:lnTo>
                  <a:pt x="1074" y="389"/>
                </a:lnTo>
                <a:lnTo>
                  <a:pt x="1065" y="385"/>
                </a:lnTo>
                <a:lnTo>
                  <a:pt x="1056" y="385"/>
                </a:lnTo>
                <a:lnTo>
                  <a:pt x="1048" y="390"/>
                </a:lnTo>
                <a:lnTo>
                  <a:pt x="1039" y="386"/>
                </a:lnTo>
                <a:lnTo>
                  <a:pt x="1031" y="385"/>
                </a:lnTo>
                <a:lnTo>
                  <a:pt x="1022" y="388"/>
                </a:lnTo>
                <a:lnTo>
                  <a:pt x="1014" y="388"/>
                </a:lnTo>
                <a:lnTo>
                  <a:pt x="1007" y="388"/>
                </a:lnTo>
                <a:lnTo>
                  <a:pt x="998" y="386"/>
                </a:lnTo>
                <a:lnTo>
                  <a:pt x="990" y="385"/>
                </a:lnTo>
                <a:lnTo>
                  <a:pt x="982" y="385"/>
                </a:lnTo>
                <a:lnTo>
                  <a:pt x="973" y="389"/>
                </a:lnTo>
                <a:lnTo>
                  <a:pt x="965" y="388"/>
                </a:lnTo>
                <a:lnTo>
                  <a:pt x="957" y="388"/>
                </a:lnTo>
                <a:lnTo>
                  <a:pt x="950" y="389"/>
                </a:lnTo>
                <a:lnTo>
                  <a:pt x="942" y="389"/>
                </a:lnTo>
                <a:lnTo>
                  <a:pt x="933" y="389"/>
                </a:lnTo>
                <a:lnTo>
                  <a:pt x="925" y="386"/>
                </a:lnTo>
                <a:lnTo>
                  <a:pt x="917" y="388"/>
                </a:lnTo>
                <a:lnTo>
                  <a:pt x="909" y="389"/>
                </a:lnTo>
                <a:lnTo>
                  <a:pt x="902" y="385"/>
                </a:lnTo>
                <a:lnTo>
                  <a:pt x="894" y="389"/>
                </a:lnTo>
                <a:lnTo>
                  <a:pt x="886" y="388"/>
                </a:lnTo>
                <a:lnTo>
                  <a:pt x="878" y="386"/>
                </a:lnTo>
                <a:lnTo>
                  <a:pt x="870" y="388"/>
                </a:lnTo>
                <a:lnTo>
                  <a:pt x="864" y="386"/>
                </a:lnTo>
                <a:lnTo>
                  <a:pt x="856" y="386"/>
                </a:lnTo>
                <a:lnTo>
                  <a:pt x="848" y="386"/>
                </a:lnTo>
                <a:lnTo>
                  <a:pt x="840" y="389"/>
                </a:lnTo>
                <a:lnTo>
                  <a:pt x="832" y="388"/>
                </a:lnTo>
                <a:lnTo>
                  <a:pt x="826" y="390"/>
                </a:lnTo>
                <a:lnTo>
                  <a:pt x="818" y="389"/>
                </a:lnTo>
                <a:lnTo>
                  <a:pt x="810" y="388"/>
                </a:lnTo>
                <a:lnTo>
                  <a:pt x="803" y="388"/>
                </a:lnTo>
                <a:lnTo>
                  <a:pt x="795" y="390"/>
                </a:lnTo>
                <a:lnTo>
                  <a:pt x="788" y="386"/>
                </a:lnTo>
                <a:lnTo>
                  <a:pt x="781" y="390"/>
                </a:lnTo>
                <a:lnTo>
                  <a:pt x="773" y="388"/>
                </a:lnTo>
                <a:lnTo>
                  <a:pt x="766" y="389"/>
                </a:lnTo>
                <a:lnTo>
                  <a:pt x="759" y="388"/>
                </a:lnTo>
                <a:lnTo>
                  <a:pt x="752" y="386"/>
                </a:lnTo>
                <a:lnTo>
                  <a:pt x="744" y="385"/>
                </a:lnTo>
                <a:lnTo>
                  <a:pt x="737" y="386"/>
                </a:lnTo>
                <a:lnTo>
                  <a:pt x="730" y="386"/>
                </a:lnTo>
                <a:lnTo>
                  <a:pt x="723" y="386"/>
                </a:lnTo>
                <a:lnTo>
                  <a:pt x="716" y="388"/>
                </a:lnTo>
                <a:lnTo>
                  <a:pt x="708" y="386"/>
                </a:lnTo>
                <a:lnTo>
                  <a:pt x="702" y="385"/>
                </a:lnTo>
                <a:lnTo>
                  <a:pt x="695" y="385"/>
                </a:lnTo>
                <a:lnTo>
                  <a:pt x="688" y="383"/>
                </a:lnTo>
                <a:lnTo>
                  <a:pt x="680" y="385"/>
                </a:lnTo>
                <a:lnTo>
                  <a:pt x="674" y="385"/>
                </a:lnTo>
                <a:lnTo>
                  <a:pt x="667" y="386"/>
                </a:lnTo>
                <a:lnTo>
                  <a:pt x="660" y="385"/>
                </a:lnTo>
                <a:lnTo>
                  <a:pt x="654" y="385"/>
                </a:lnTo>
                <a:lnTo>
                  <a:pt x="647" y="384"/>
                </a:lnTo>
                <a:lnTo>
                  <a:pt x="639" y="383"/>
                </a:lnTo>
                <a:lnTo>
                  <a:pt x="632" y="383"/>
                </a:lnTo>
                <a:lnTo>
                  <a:pt x="626" y="381"/>
                </a:lnTo>
                <a:lnTo>
                  <a:pt x="619" y="380"/>
                </a:lnTo>
                <a:lnTo>
                  <a:pt x="612" y="378"/>
                </a:lnTo>
                <a:lnTo>
                  <a:pt x="606" y="374"/>
                </a:lnTo>
                <a:lnTo>
                  <a:pt x="599" y="371"/>
                </a:lnTo>
                <a:lnTo>
                  <a:pt x="592" y="365"/>
                </a:lnTo>
                <a:lnTo>
                  <a:pt x="586" y="361"/>
                </a:lnTo>
                <a:lnTo>
                  <a:pt x="580" y="354"/>
                </a:lnTo>
                <a:lnTo>
                  <a:pt x="573" y="343"/>
                </a:lnTo>
                <a:lnTo>
                  <a:pt x="567" y="332"/>
                </a:lnTo>
                <a:lnTo>
                  <a:pt x="560" y="316"/>
                </a:lnTo>
                <a:lnTo>
                  <a:pt x="553" y="299"/>
                </a:lnTo>
                <a:lnTo>
                  <a:pt x="546" y="282"/>
                </a:lnTo>
                <a:lnTo>
                  <a:pt x="541" y="263"/>
                </a:lnTo>
                <a:lnTo>
                  <a:pt x="534" y="237"/>
                </a:lnTo>
                <a:lnTo>
                  <a:pt x="528" y="212"/>
                </a:lnTo>
                <a:lnTo>
                  <a:pt x="521" y="188"/>
                </a:lnTo>
                <a:lnTo>
                  <a:pt x="515" y="165"/>
                </a:lnTo>
                <a:lnTo>
                  <a:pt x="509" y="142"/>
                </a:lnTo>
                <a:lnTo>
                  <a:pt x="502" y="121"/>
                </a:lnTo>
                <a:lnTo>
                  <a:pt x="496" y="101"/>
                </a:lnTo>
                <a:lnTo>
                  <a:pt x="490" y="78"/>
                </a:lnTo>
                <a:lnTo>
                  <a:pt x="484" y="60"/>
                </a:lnTo>
                <a:lnTo>
                  <a:pt x="477" y="45"/>
                </a:lnTo>
                <a:lnTo>
                  <a:pt x="472" y="33"/>
                </a:lnTo>
                <a:lnTo>
                  <a:pt x="465" y="21"/>
                </a:lnTo>
                <a:lnTo>
                  <a:pt x="458" y="14"/>
                </a:lnTo>
                <a:lnTo>
                  <a:pt x="453" y="4"/>
                </a:lnTo>
                <a:lnTo>
                  <a:pt x="447" y="1"/>
                </a:lnTo>
                <a:lnTo>
                  <a:pt x="440" y="0"/>
                </a:lnTo>
                <a:lnTo>
                  <a:pt x="435" y="2"/>
                </a:lnTo>
                <a:lnTo>
                  <a:pt x="428" y="9"/>
                </a:lnTo>
                <a:lnTo>
                  <a:pt x="423" y="26"/>
                </a:lnTo>
                <a:lnTo>
                  <a:pt x="417" y="56"/>
                </a:lnTo>
                <a:lnTo>
                  <a:pt x="410" y="82"/>
                </a:lnTo>
                <a:lnTo>
                  <a:pt x="405" y="120"/>
                </a:lnTo>
                <a:lnTo>
                  <a:pt x="399" y="144"/>
                </a:lnTo>
                <a:lnTo>
                  <a:pt x="392" y="194"/>
                </a:lnTo>
                <a:lnTo>
                  <a:pt x="387" y="234"/>
                </a:lnTo>
                <a:lnTo>
                  <a:pt x="381" y="279"/>
                </a:lnTo>
                <a:lnTo>
                  <a:pt x="375" y="298"/>
                </a:lnTo>
                <a:lnTo>
                  <a:pt x="369" y="318"/>
                </a:lnTo>
                <a:lnTo>
                  <a:pt x="363" y="331"/>
                </a:lnTo>
                <a:lnTo>
                  <a:pt x="358" y="345"/>
                </a:lnTo>
                <a:lnTo>
                  <a:pt x="352" y="353"/>
                </a:lnTo>
                <a:lnTo>
                  <a:pt x="345" y="359"/>
                </a:lnTo>
                <a:lnTo>
                  <a:pt x="340" y="365"/>
                </a:lnTo>
                <a:lnTo>
                  <a:pt x="334" y="369"/>
                </a:lnTo>
                <a:lnTo>
                  <a:pt x="329" y="372"/>
                </a:lnTo>
                <a:lnTo>
                  <a:pt x="323" y="376"/>
                </a:lnTo>
                <a:lnTo>
                  <a:pt x="318" y="378"/>
                </a:lnTo>
                <a:lnTo>
                  <a:pt x="312" y="382"/>
                </a:lnTo>
                <a:lnTo>
                  <a:pt x="306" y="382"/>
                </a:lnTo>
                <a:lnTo>
                  <a:pt x="301" y="383"/>
                </a:lnTo>
                <a:lnTo>
                  <a:pt x="295" y="384"/>
                </a:lnTo>
                <a:lnTo>
                  <a:pt x="290" y="384"/>
                </a:lnTo>
                <a:lnTo>
                  <a:pt x="284" y="388"/>
                </a:lnTo>
                <a:lnTo>
                  <a:pt x="279" y="386"/>
                </a:lnTo>
                <a:lnTo>
                  <a:pt x="273" y="388"/>
                </a:lnTo>
                <a:lnTo>
                  <a:pt x="267" y="385"/>
                </a:lnTo>
                <a:lnTo>
                  <a:pt x="262" y="388"/>
                </a:lnTo>
                <a:lnTo>
                  <a:pt x="256" y="388"/>
                </a:lnTo>
                <a:lnTo>
                  <a:pt x="252" y="389"/>
                </a:lnTo>
                <a:lnTo>
                  <a:pt x="246" y="388"/>
                </a:lnTo>
                <a:lnTo>
                  <a:pt x="241" y="388"/>
                </a:lnTo>
                <a:lnTo>
                  <a:pt x="235" y="388"/>
                </a:lnTo>
                <a:lnTo>
                  <a:pt x="229" y="386"/>
                </a:lnTo>
                <a:lnTo>
                  <a:pt x="224" y="386"/>
                </a:lnTo>
                <a:lnTo>
                  <a:pt x="219" y="385"/>
                </a:lnTo>
                <a:lnTo>
                  <a:pt x="214" y="390"/>
                </a:lnTo>
                <a:lnTo>
                  <a:pt x="208" y="386"/>
                </a:lnTo>
                <a:lnTo>
                  <a:pt x="203" y="389"/>
                </a:lnTo>
                <a:lnTo>
                  <a:pt x="198" y="386"/>
                </a:lnTo>
                <a:lnTo>
                  <a:pt x="193" y="386"/>
                </a:lnTo>
                <a:lnTo>
                  <a:pt x="187" y="388"/>
                </a:lnTo>
                <a:lnTo>
                  <a:pt x="182" y="388"/>
                </a:lnTo>
                <a:lnTo>
                  <a:pt x="177" y="385"/>
                </a:lnTo>
                <a:lnTo>
                  <a:pt x="171" y="386"/>
                </a:lnTo>
                <a:lnTo>
                  <a:pt x="167" y="390"/>
                </a:lnTo>
                <a:lnTo>
                  <a:pt x="161" y="386"/>
                </a:lnTo>
                <a:lnTo>
                  <a:pt x="157" y="384"/>
                </a:lnTo>
                <a:lnTo>
                  <a:pt x="151" y="390"/>
                </a:lnTo>
                <a:lnTo>
                  <a:pt x="147" y="389"/>
                </a:lnTo>
                <a:lnTo>
                  <a:pt x="141" y="386"/>
                </a:lnTo>
                <a:lnTo>
                  <a:pt x="136" y="389"/>
                </a:lnTo>
                <a:lnTo>
                  <a:pt x="131" y="386"/>
                </a:lnTo>
                <a:lnTo>
                  <a:pt x="126" y="390"/>
                </a:lnTo>
                <a:lnTo>
                  <a:pt x="121" y="386"/>
                </a:lnTo>
                <a:lnTo>
                  <a:pt x="117" y="389"/>
                </a:lnTo>
                <a:lnTo>
                  <a:pt x="111" y="386"/>
                </a:lnTo>
                <a:lnTo>
                  <a:pt x="107" y="390"/>
                </a:lnTo>
                <a:lnTo>
                  <a:pt x="101" y="389"/>
                </a:lnTo>
                <a:lnTo>
                  <a:pt x="97" y="389"/>
                </a:lnTo>
                <a:lnTo>
                  <a:pt x="91" y="386"/>
                </a:lnTo>
                <a:lnTo>
                  <a:pt x="86" y="384"/>
                </a:lnTo>
                <a:lnTo>
                  <a:pt x="82" y="385"/>
                </a:lnTo>
                <a:lnTo>
                  <a:pt x="76" y="389"/>
                </a:lnTo>
                <a:lnTo>
                  <a:pt x="72" y="388"/>
                </a:lnTo>
                <a:lnTo>
                  <a:pt x="67" y="385"/>
                </a:lnTo>
                <a:lnTo>
                  <a:pt x="62" y="389"/>
                </a:lnTo>
                <a:lnTo>
                  <a:pt x="57" y="388"/>
                </a:lnTo>
                <a:lnTo>
                  <a:pt x="53" y="385"/>
                </a:lnTo>
                <a:lnTo>
                  <a:pt x="47" y="386"/>
                </a:lnTo>
                <a:lnTo>
                  <a:pt x="43" y="385"/>
                </a:lnTo>
                <a:lnTo>
                  <a:pt x="38" y="384"/>
                </a:lnTo>
                <a:lnTo>
                  <a:pt x="34" y="385"/>
                </a:lnTo>
                <a:lnTo>
                  <a:pt x="28" y="384"/>
                </a:lnTo>
                <a:lnTo>
                  <a:pt x="24" y="389"/>
                </a:lnTo>
                <a:lnTo>
                  <a:pt x="19" y="389"/>
                </a:lnTo>
                <a:lnTo>
                  <a:pt x="15" y="386"/>
                </a:lnTo>
                <a:lnTo>
                  <a:pt x="11" y="386"/>
                </a:lnTo>
                <a:lnTo>
                  <a:pt x="6" y="384"/>
                </a:lnTo>
                <a:lnTo>
                  <a:pt x="0" y="389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grpSp>
        <p:nvGrpSpPr>
          <p:cNvPr id="156" name="Groupe 155"/>
          <p:cNvGrpSpPr/>
          <p:nvPr/>
        </p:nvGrpSpPr>
        <p:grpSpPr>
          <a:xfrm>
            <a:off x="3290888" y="1668463"/>
            <a:ext cx="625475" cy="230187"/>
            <a:chOff x="3290888" y="1668463"/>
            <a:chExt cx="625475" cy="230187"/>
          </a:xfrm>
        </p:grpSpPr>
        <p:sp>
          <p:nvSpPr>
            <p:cNvPr id="157" name="Line 59"/>
            <p:cNvSpPr>
              <a:spLocks noChangeShapeType="1"/>
            </p:cNvSpPr>
            <p:nvPr/>
          </p:nvSpPr>
          <p:spPr bwMode="auto">
            <a:xfrm>
              <a:off x="3914775" y="1897063"/>
              <a:ext cx="1588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Rectangle 69"/>
            <p:cNvSpPr>
              <a:spLocks noChangeArrowheads="1"/>
            </p:cNvSpPr>
            <p:nvPr/>
          </p:nvSpPr>
          <p:spPr bwMode="auto">
            <a:xfrm>
              <a:off x="3290888" y="1697038"/>
              <a:ext cx="184150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>
                  <a:solidFill>
                    <a:srgbClr val="000000"/>
                  </a:solidFill>
                </a:rPr>
                <a:t>10</a:t>
              </a:r>
              <a:endParaRPr lang="fr-FR"/>
            </a:p>
          </p:txBody>
        </p:sp>
        <p:sp>
          <p:nvSpPr>
            <p:cNvPr id="159" name="Rectangle 70"/>
            <p:cNvSpPr>
              <a:spLocks noChangeArrowheads="1"/>
            </p:cNvSpPr>
            <p:nvPr/>
          </p:nvSpPr>
          <p:spPr bwMode="auto">
            <a:xfrm>
              <a:off x="3446463" y="1668463"/>
              <a:ext cx="1143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14</a:t>
              </a:r>
              <a:endParaRPr lang="fr-FR"/>
            </a:p>
          </p:txBody>
        </p:sp>
        <p:sp>
          <p:nvSpPr>
            <p:cNvPr id="160" name="Rectangle 71"/>
            <p:cNvSpPr>
              <a:spLocks noChangeArrowheads="1"/>
            </p:cNvSpPr>
            <p:nvPr/>
          </p:nvSpPr>
          <p:spPr bwMode="auto">
            <a:xfrm>
              <a:off x="3543300" y="1697038"/>
              <a:ext cx="23812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>
                  <a:solidFill>
                    <a:srgbClr val="000000"/>
                  </a:solidFill>
                </a:rPr>
                <a:t>cm</a:t>
              </a:r>
              <a:endParaRPr lang="fr-FR"/>
            </a:p>
          </p:txBody>
        </p:sp>
        <p:sp>
          <p:nvSpPr>
            <p:cNvPr id="161" name="Rectangle 72"/>
            <p:cNvSpPr>
              <a:spLocks noChangeArrowheads="1"/>
            </p:cNvSpPr>
            <p:nvPr/>
          </p:nvSpPr>
          <p:spPr bwMode="auto">
            <a:xfrm>
              <a:off x="3746500" y="1668463"/>
              <a:ext cx="9048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-2</a:t>
              </a:r>
              <a:endParaRPr lang="fr-FR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3195638" y="2246313"/>
            <a:ext cx="720725" cy="271462"/>
            <a:chOff x="3195638" y="2246313"/>
            <a:chExt cx="720725" cy="271462"/>
          </a:xfrm>
        </p:grpSpPr>
        <p:sp>
          <p:nvSpPr>
            <p:cNvPr id="163" name="Line 58"/>
            <p:cNvSpPr>
              <a:spLocks noChangeShapeType="1"/>
            </p:cNvSpPr>
            <p:nvPr/>
          </p:nvSpPr>
          <p:spPr bwMode="auto">
            <a:xfrm>
              <a:off x="3914775" y="2516188"/>
              <a:ext cx="1588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Rectangle 73"/>
            <p:cNvSpPr>
              <a:spLocks noChangeArrowheads="1"/>
            </p:cNvSpPr>
            <p:nvPr/>
          </p:nvSpPr>
          <p:spPr bwMode="auto">
            <a:xfrm>
              <a:off x="3195638" y="2274888"/>
              <a:ext cx="32226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>
                  <a:solidFill>
                    <a:srgbClr val="000000"/>
                  </a:solidFill>
                </a:rPr>
                <a:t>5.10</a:t>
              </a:r>
              <a:endParaRPr lang="fr-FR"/>
            </a:p>
          </p:txBody>
        </p:sp>
        <p:sp>
          <p:nvSpPr>
            <p:cNvPr id="165" name="Rectangle 74"/>
            <p:cNvSpPr>
              <a:spLocks noChangeArrowheads="1"/>
            </p:cNvSpPr>
            <p:nvPr/>
          </p:nvSpPr>
          <p:spPr bwMode="auto">
            <a:xfrm>
              <a:off x="3468688" y="2246313"/>
              <a:ext cx="1143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13</a:t>
              </a:r>
              <a:endParaRPr lang="fr-FR"/>
            </a:p>
          </p:txBody>
        </p:sp>
        <p:sp>
          <p:nvSpPr>
            <p:cNvPr id="166" name="Rectangle 75"/>
            <p:cNvSpPr>
              <a:spLocks noChangeArrowheads="1"/>
            </p:cNvSpPr>
            <p:nvPr/>
          </p:nvSpPr>
          <p:spPr bwMode="auto">
            <a:xfrm>
              <a:off x="3563938" y="2274888"/>
              <a:ext cx="23812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>
                  <a:solidFill>
                    <a:srgbClr val="000000"/>
                  </a:solidFill>
                </a:rPr>
                <a:t>cm</a:t>
              </a:r>
              <a:endParaRPr lang="fr-FR"/>
            </a:p>
          </p:txBody>
        </p:sp>
        <p:sp>
          <p:nvSpPr>
            <p:cNvPr id="167" name="Rectangle 76"/>
            <p:cNvSpPr>
              <a:spLocks noChangeArrowheads="1"/>
            </p:cNvSpPr>
            <p:nvPr/>
          </p:nvSpPr>
          <p:spPr bwMode="auto">
            <a:xfrm>
              <a:off x="3767138" y="2246313"/>
              <a:ext cx="9048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-2</a:t>
              </a:r>
              <a:endParaRPr lang="fr-FR"/>
            </a:p>
          </p:txBody>
        </p:sp>
      </p:grpSp>
      <p:grpSp>
        <p:nvGrpSpPr>
          <p:cNvPr id="168" name="Groupe 167"/>
          <p:cNvGrpSpPr/>
          <p:nvPr/>
        </p:nvGrpSpPr>
        <p:grpSpPr>
          <a:xfrm>
            <a:off x="3208338" y="2836863"/>
            <a:ext cx="661987" cy="227012"/>
            <a:chOff x="3208338" y="2836863"/>
            <a:chExt cx="661987" cy="227012"/>
          </a:xfrm>
        </p:grpSpPr>
        <p:sp>
          <p:nvSpPr>
            <p:cNvPr id="169" name="Rectangle 77"/>
            <p:cNvSpPr>
              <a:spLocks noChangeArrowheads="1"/>
            </p:cNvSpPr>
            <p:nvPr/>
          </p:nvSpPr>
          <p:spPr bwMode="auto">
            <a:xfrm>
              <a:off x="3208338" y="2865438"/>
              <a:ext cx="322262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>
                  <a:solidFill>
                    <a:srgbClr val="000000"/>
                  </a:solidFill>
                </a:rPr>
                <a:t>5.10</a:t>
              </a:r>
              <a:endParaRPr lang="fr-FR"/>
            </a:p>
          </p:txBody>
        </p:sp>
        <p:sp>
          <p:nvSpPr>
            <p:cNvPr id="170" name="Rectangle 78"/>
            <p:cNvSpPr>
              <a:spLocks noChangeArrowheads="1"/>
            </p:cNvSpPr>
            <p:nvPr/>
          </p:nvSpPr>
          <p:spPr bwMode="auto">
            <a:xfrm>
              <a:off x="3481388" y="2836863"/>
              <a:ext cx="1143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12</a:t>
              </a:r>
              <a:endParaRPr lang="fr-FR"/>
            </a:p>
          </p:txBody>
        </p:sp>
        <p:sp>
          <p:nvSpPr>
            <p:cNvPr id="171" name="Rectangle 79"/>
            <p:cNvSpPr>
              <a:spLocks noChangeArrowheads="1"/>
            </p:cNvSpPr>
            <p:nvPr/>
          </p:nvSpPr>
          <p:spPr bwMode="auto">
            <a:xfrm>
              <a:off x="3576638" y="2865438"/>
              <a:ext cx="23812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>
                  <a:solidFill>
                    <a:srgbClr val="000000"/>
                  </a:solidFill>
                </a:rPr>
                <a:t>cm</a:t>
              </a:r>
              <a:endParaRPr lang="fr-FR"/>
            </a:p>
          </p:txBody>
        </p:sp>
        <p:sp>
          <p:nvSpPr>
            <p:cNvPr id="172" name="Rectangle 80"/>
            <p:cNvSpPr>
              <a:spLocks noChangeArrowheads="1"/>
            </p:cNvSpPr>
            <p:nvPr/>
          </p:nvSpPr>
          <p:spPr bwMode="auto">
            <a:xfrm>
              <a:off x="3779838" y="2836863"/>
              <a:ext cx="9048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-2</a:t>
              </a:r>
              <a:endParaRPr lang="fr-FR"/>
            </a:p>
          </p:txBody>
        </p:sp>
      </p:grpSp>
      <p:grpSp>
        <p:nvGrpSpPr>
          <p:cNvPr id="173" name="Groupe 172"/>
          <p:cNvGrpSpPr/>
          <p:nvPr/>
        </p:nvGrpSpPr>
        <p:grpSpPr>
          <a:xfrm>
            <a:off x="3168650" y="3414713"/>
            <a:ext cx="747713" cy="342900"/>
            <a:chOff x="3168650" y="3414713"/>
            <a:chExt cx="747713" cy="342900"/>
          </a:xfrm>
        </p:grpSpPr>
        <p:sp>
          <p:nvSpPr>
            <p:cNvPr id="174" name="Line 56"/>
            <p:cNvSpPr>
              <a:spLocks noChangeShapeType="1"/>
            </p:cNvSpPr>
            <p:nvPr/>
          </p:nvSpPr>
          <p:spPr bwMode="auto">
            <a:xfrm>
              <a:off x="3914775" y="3756025"/>
              <a:ext cx="158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Rectangle 81"/>
            <p:cNvSpPr>
              <a:spLocks noChangeArrowheads="1"/>
            </p:cNvSpPr>
            <p:nvPr/>
          </p:nvSpPr>
          <p:spPr bwMode="auto">
            <a:xfrm>
              <a:off x="3168650" y="3443288"/>
              <a:ext cx="322263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>
                  <a:solidFill>
                    <a:srgbClr val="000000"/>
                  </a:solidFill>
                </a:rPr>
                <a:t>5.10</a:t>
              </a:r>
              <a:endParaRPr lang="fr-FR"/>
            </a:p>
          </p:txBody>
        </p:sp>
        <p:sp>
          <p:nvSpPr>
            <p:cNvPr id="176" name="Rectangle 82"/>
            <p:cNvSpPr>
              <a:spLocks noChangeArrowheads="1"/>
            </p:cNvSpPr>
            <p:nvPr/>
          </p:nvSpPr>
          <p:spPr bwMode="auto">
            <a:xfrm>
              <a:off x="3441700" y="3414713"/>
              <a:ext cx="1143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11</a:t>
              </a:r>
              <a:endParaRPr lang="fr-FR"/>
            </a:p>
          </p:txBody>
        </p:sp>
        <p:sp>
          <p:nvSpPr>
            <p:cNvPr id="177" name="Rectangle 83"/>
            <p:cNvSpPr>
              <a:spLocks noChangeArrowheads="1"/>
            </p:cNvSpPr>
            <p:nvPr/>
          </p:nvSpPr>
          <p:spPr bwMode="auto">
            <a:xfrm>
              <a:off x="3536950" y="3443288"/>
              <a:ext cx="238125" cy="19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 dirty="0">
                  <a:solidFill>
                    <a:srgbClr val="000000"/>
                  </a:solidFill>
                </a:rPr>
                <a:t>cm</a:t>
              </a:r>
              <a:endParaRPr lang="fr-FR" dirty="0"/>
            </a:p>
          </p:txBody>
        </p:sp>
        <p:sp>
          <p:nvSpPr>
            <p:cNvPr id="178" name="Rectangle 84"/>
            <p:cNvSpPr>
              <a:spLocks noChangeArrowheads="1"/>
            </p:cNvSpPr>
            <p:nvPr/>
          </p:nvSpPr>
          <p:spPr bwMode="auto">
            <a:xfrm>
              <a:off x="3741738" y="3414713"/>
              <a:ext cx="9048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-2</a:t>
              </a:r>
              <a:endParaRPr lang="fr-FR"/>
            </a:p>
          </p:txBody>
        </p:sp>
      </p:grpSp>
      <p:sp>
        <p:nvSpPr>
          <p:cNvPr id="179" name="Rectangle 86"/>
          <p:cNvSpPr>
            <a:spLocks noChangeArrowheads="1"/>
          </p:cNvSpPr>
          <p:nvPr/>
        </p:nvSpPr>
        <p:spPr bwMode="auto">
          <a:xfrm>
            <a:off x="2395538" y="920750"/>
            <a:ext cx="46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>
                <a:solidFill>
                  <a:srgbClr val="000000"/>
                </a:solidFill>
              </a:rPr>
              <a:t> </a:t>
            </a:r>
            <a:endParaRPr lang="fr-FR"/>
          </a:p>
        </p:txBody>
      </p:sp>
      <p:sp>
        <p:nvSpPr>
          <p:cNvPr id="180" name="Rectangle 87"/>
          <p:cNvSpPr>
            <a:spLocks noChangeArrowheads="1"/>
          </p:cNvSpPr>
          <p:nvPr/>
        </p:nvSpPr>
        <p:spPr bwMode="auto">
          <a:xfrm rot="-5400000">
            <a:off x="-838488" y="3191347"/>
            <a:ext cx="298190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500" b="1" dirty="0" smtClean="0">
                <a:solidFill>
                  <a:srgbClr val="000000"/>
                </a:solidFill>
              </a:rPr>
              <a:t>PL intensité de PL </a:t>
            </a:r>
            <a:r>
              <a:rPr lang="fr-FR" sz="1500" b="1" dirty="0" err="1" smtClean="0">
                <a:solidFill>
                  <a:srgbClr val="000000"/>
                </a:solidFill>
              </a:rPr>
              <a:t>norm</a:t>
            </a:r>
            <a:r>
              <a:rPr lang="fr-FR" sz="1500" b="1" dirty="0" smtClean="0">
                <a:solidFill>
                  <a:srgbClr val="000000"/>
                </a:solidFill>
              </a:rPr>
              <a:t>. (u. arb.)</a:t>
            </a:r>
            <a:endParaRPr lang="fr-FR" dirty="0"/>
          </a:p>
        </p:txBody>
      </p:sp>
      <p:sp>
        <p:nvSpPr>
          <p:cNvPr id="181" name="Rectangle 88"/>
          <p:cNvSpPr>
            <a:spLocks noChangeArrowheads="1"/>
          </p:cNvSpPr>
          <p:nvPr/>
        </p:nvSpPr>
        <p:spPr bwMode="auto">
          <a:xfrm>
            <a:off x="1400175" y="6013450"/>
            <a:ext cx="1339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b="1" dirty="0" smtClean="0">
                <a:solidFill>
                  <a:srgbClr val="000000"/>
                </a:solidFill>
              </a:rPr>
              <a:t>Energie </a:t>
            </a:r>
            <a:r>
              <a:rPr lang="fr-FR" b="1" dirty="0">
                <a:solidFill>
                  <a:srgbClr val="000000"/>
                </a:solidFill>
              </a:rPr>
              <a:t>(eV)</a:t>
            </a:r>
            <a:endParaRPr lang="fr-FR" dirty="0"/>
          </a:p>
        </p:txBody>
      </p:sp>
      <p:sp>
        <p:nvSpPr>
          <p:cNvPr id="182" name="Rectangle 89"/>
          <p:cNvSpPr>
            <a:spLocks noChangeArrowheads="1"/>
          </p:cNvSpPr>
          <p:nvPr/>
        </p:nvSpPr>
        <p:spPr bwMode="auto">
          <a:xfrm>
            <a:off x="3113088" y="5303838"/>
            <a:ext cx="785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 dirty="0" smtClean="0">
                <a:solidFill>
                  <a:srgbClr val="000000"/>
                </a:solidFill>
              </a:rPr>
              <a:t>Référence</a:t>
            </a:r>
            <a:endParaRPr lang="fr-FR" dirty="0"/>
          </a:p>
        </p:txBody>
      </p:sp>
      <p:sp>
        <p:nvSpPr>
          <p:cNvPr id="183" name="Rectangle 90"/>
          <p:cNvSpPr>
            <a:spLocks noChangeArrowheads="1"/>
          </p:cNvSpPr>
          <p:nvPr/>
        </p:nvSpPr>
        <p:spPr bwMode="auto">
          <a:xfrm>
            <a:off x="3357554" y="4786322"/>
            <a:ext cx="36298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300" b="1" dirty="0" smtClean="0">
                <a:solidFill>
                  <a:srgbClr val="000000"/>
                </a:solidFill>
              </a:rPr>
              <a:t>R675</a:t>
            </a:r>
            <a:endParaRPr lang="fr-FR" dirty="0"/>
          </a:p>
        </p:txBody>
      </p:sp>
      <p:sp>
        <p:nvSpPr>
          <p:cNvPr id="184" name="Rectangle 91"/>
          <p:cNvSpPr>
            <a:spLocks noChangeArrowheads="1"/>
          </p:cNvSpPr>
          <p:nvPr/>
        </p:nvSpPr>
        <p:spPr bwMode="auto">
          <a:xfrm>
            <a:off x="2130425" y="4757738"/>
            <a:ext cx="1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185" name="Rectangle 92"/>
          <p:cNvSpPr>
            <a:spLocks noChangeArrowheads="1"/>
          </p:cNvSpPr>
          <p:nvPr/>
        </p:nvSpPr>
        <p:spPr bwMode="auto">
          <a:xfrm>
            <a:off x="3860800" y="4757738"/>
            <a:ext cx="1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fr-FR"/>
          </a:p>
        </p:txBody>
      </p:sp>
      <p:grpSp>
        <p:nvGrpSpPr>
          <p:cNvPr id="186" name="Groupe 185"/>
          <p:cNvGrpSpPr/>
          <p:nvPr/>
        </p:nvGrpSpPr>
        <p:grpSpPr>
          <a:xfrm>
            <a:off x="3087688" y="4038600"/>
            <a:ext cx="661987" cy="227013"/>
            <a:chOff x="3087688" y="4038600"/>
            <a:chExt cx="661987" cy="227013"/>
          </a:xfrm>
        </p:grpSpPr>
        <p:sp>
          <p:nvSpPr>
            <p:cNvPr id="187" name="Rectangle 93"/>
            <p:cNvSpPr>
              <a:spLocks noChangeArrowheads="1"/>
            </p:cNvSpPr>
            <p:nvPr/>
          </p:nvSpPr>
          <p:spPr bwMode="auto">
            <a:xfrm>
              <a:off x="3087688" y="4067175"/>
              <a:ext cx="322262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>
                  <a:solidFill>
                    <a:srgbClr val="000000"/>
                  </a:solidFill>
                </a:rPr>
                <a:t>5.10</a:t>
              </a:r>
              <a:endParaRPr lang="fr-FR"/>
            </a:p>
          </p:txBody>
        </p:sp>
        <p:sp>
          <p:nvSpPr>
            <p:cNvPr id="188" name="Rectangle 94"/>
            <p:cNvSpPr>
              <a:spLocks noChangeArrowheads="1"/>
            </p:cNvSpPr>
            <p:nvPr/>
          </p:nvSpPr>
          <p:spPr bwMode="auto">
            <a:xfrm>
              <a:off x="3360738" y="4038600"/>
              <a:ext cx="1143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10</a:t>
              </a:r>
              <a:endParaRPr lang="fr-FR"/>
            </a:p>
          </p:txBody>
        </p:sp>
        <p:sp>
          <p:nvSpPr>
            <p:cNvPr id="189" name="Rectangle 95"/>
            <p:cNvSpPr>
              <a:spLocks noChangeArrowheads="1"/>
            </p:cNvSpPr>
            <p:nvPr/>
          </p:nvSpPr>
          <p:spPr bwMode="auto">
            <a:xfrm>
              <a:off x="3455988" y="4067175"/>
              <a:ext cx="23812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300" b="1" dirty="0">
                  <a:solidFill>
                    <a:srgbClr val="000000"/>
                  </a:solidFill>
                </a:rPr>
                <a:t>cm</a:t>
              </a:r>
              <a:endParaRPr lang="fr-FR" dirty="0"/>
            </a:p>
          </p:txBody>
        </p:sp>
        <p:sp>
          <p:nvSpPr>
            <p:cNvPr id="190" name="Rectangle 96"/>
            <p:cNvSpPr>
              <a:spLocks noChangeArrowheads="1"/>
            </p:cNvSpPr>
            <p:nvPr/>
          </p:nvSpPr>
          <p:spPr bwMode="auto">
            <a:xfrm>
              <a:off x="3659188" y="4038600"/>
              <a:ext cx="90487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800" b="1">
                  <a:solidFill>
                    <a:srgbClr val="000000"/>
                  </a:solidFill>
                </a:rPr>
                <a:t>-2</a:t>
              </a:r>
              <a:endParaRPr lang="fr-FR"/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1042988" y="1268413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>
                <a:solidFill>
                  <a:srgbClr val="000000"/>
                </a:solidFill>
              </a:rPr>
              <a:t>T=10K</a:t>
            </a:r>
            <a:endParaRPr lang="fr-FR"/>
          </a:p>
        </p:txBody>
      </p:sp>
      <p:cxnSp>
        <p:nvCxnSpPr>
          <p:cNvPr id="194" name="Connecteur droit 193"/>
          <p:cNvCxnSpPr/>
          <p:nvPr/>
        </p:nvCxnSpPr>
        <p:spPr>
          <a:xfrm rot="5400000">
            <a:off x="1341415" y="4679165"/>
            <a:ext cx="107157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rganigramme : Bande perforée 194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49" grpId="0" animBg="1"/>
      <p:bldP spid="150" grpId="0" animBg="1"/>
      <p:bldP spid="152" grpId="0" animBg="1"/>
      <p:bldP spid="153" grpId="0" animBg="1"/>
      <p:bldP spid="154" grpId="0" animBg="1"/>
      <p:bldP spid="155" grpId="0" animBg="1"/>
      <p:bldP spid="1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453446" y="6357958"/>
            <a:ext cx="690586" cy="434955"/>
          </a:xfrm>
          <a:noFill/>
        </p:spPr>
        <p:txBody>
          <a:bodyPr/>
          <a:lstStyle/>
          <a:p>
            <a:fld id="{32D2AED4-A90C-4742-9052-129B5122C580}" type="slidenum">
              <a:rPr lang="fr-FR" smtClean="0"/>
              <a:pPr/>
              <a:t>37</a:t>
            </a:fld>
            <a:endParaRPr lang="fr-FR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00034" y="1000108"/>
          <a:ext cx="3989231" cy="3203580"/>
        </p:xfrm>
        <a:graphic>
          <a:graphicData uri="http://schemas.openxmlformats.org/presentationml/2006/ole">
            <p:oleObj spid="_x0000_s131074" name="Graph" r:id="rId3" imgW="4003200" imgH="3208320" progId="Origin50.Graph">
              <p:embed/>
            </p:oleObj>
          </a:graphicData>
        </a:graphic>
      </p:graphicFrame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71472" y="4357694"/>
            <a:ext cx="36766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 Déplacement contrôlable vers le bleu de 131 </a:t>
            </a:r>
            <a:r>
              <a:rPr lang="fr-FR" sz="1400" b="1" dirty="0" err="1" smtClean="0">
                <a:solidFill>
                  <a:srgbClr val="002060"/>
                </a:solidFill>
                <a:latin typeface="+mj-lt"/>
              </a:rPr>
              <a:t>meV</a:t>
            </a:r>
            <a:endParaRPr lang="fr-FR" sz="1400" b="1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 Limite de l’ajustement de l’énergie d’émission à </a:t>
            </a:r>
            <a:r>
              <a:rPr lang="fr-FR" sz="1400" b="1" dirty="0" smtClean="0">
                <a:solidFill>
                  <a:srgbClr val="002060"/>
                </a:solidFill>
              </a:rPr>
              <a:t>5. 10</a:t>
            </a:r>
            <a:r>
              <a:rPr lang="fr-FR" sz="1400" b="1" baseline="30000" dirty="0" smtClean="0">
                <a:solidFill>
                  <a:srgbClr val="002060"/>
                </a:solidFill>
              </a:rPr>
              <a:t>13</a:t>
            </a:r>
            <a:r>
              <a:rPr lang="fr-FR" sz="1400" b="1" dirty="0" smtClean="0">
                <a:solidFill>
                  <a:srgbClr val="002060"/>
                </a:solidFill>
              </a:rPr>
              <a:t> portons/cm</a:t>
            </a:r>
            <a:r>
              <a:rPr lang="fr-FR" sz="1400" b="1" baseline="30000" dirty="0" smtClean="0">
                <a:solidFill>
                  <a:srgbClr val="002060"/>
                </a:solidFill>
              </a:rPr>
              <a:t>2</a:t>
            </a:r>
            <a:endParaRPr lang="fr-FR" sz="1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31075" name="Object 4"/>
          <p:cNvGraphicFramePr>
            <a:graphicFrameLocks noChangeAspect="1"/>
          </p:cNvGraphicFramePr>
          <p:nvPr/>
        </p:nvGraphicFramePr>
        <p:xfrm>
          <a:off x="4808828" y="1071546"/>
          <a:ext cx="3685350" cy="3000396"/>
        </p:xfrm>
        <a:graphic>
          <a:graphicData uri="http://schemas.openxmlformats.org/presentationml/2006/ole">
            <p:oleObj spid="_x0000_s131075" name="Graph" r:id="rId4" imgW="3873600" imgH="3152160" progId="Origin50.Graph">
              <p:embed/>
            </p:oleObj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214942" y="4000504"/>
            <a:ext cx="35719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 Elargissement des spectres de PL pour les fables doses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 Récupération de la distribution de taille initiale pour des doses de protons  plus fortes que 5. 10</a:t>
            </a:r>
            <a:r>
              <a:rPr lang="fr-FR" sz="1400" b="1" baseline="30000" dirty="0" smtClean="0">
                <a:solidFill>
                  <a:srgbClr val="002060"/>
                </a:solidFill>
                <a:latin typeface="+mj-lt"/>
              </a:rPr>
              <a:t>11</a:t>
            </a:r>
            <a:r>
              <a:rPr lang="fr-FR" sz="1400" b="1" dirty="0" smtClean="0">
                <a:solidFill>
                  <a:srgbClr val="002060"/>
                </a:solidFill>
                <a:latin typeface="+mj-lt"/>
              </a:rPr>
              <a:t> portons/cm</a:t>
            </a:r>
            <a:r>
              <a:rPr lang="fr-FR" sz="1400" b="1" baseline="30000" dirty="0" smtClean="0">
                <a:solidFill>
                  <a:srgbClr val="002060"/>
                </a:solidFill>
                <a:latin typeface="+mj-lt"/>
              </a:rPr>
              <a:t>2</a:t>
            </a:r>
          </a:p>
          <a:p>
            <a:pPr>
              <a:lnSpc>
                <a:spcPct val="120000"/>
              </a:lnSpc>
            </a:pPr>
            <a:endParaRPr lang="fr-FR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Organigramme : Bande perforée 7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  <p:sp>
        <p:nvSpPr>
          <p:cNvPr id="10" name="Text Box 98"/>
          <p:cNvSpPr txBox="1">
            <a:spLocks noChangeArrowheads="1"/>
          </p:cNvSpPr>
          <p:nvPr/>
        </p:nvSpPr>
        <p:spPr bwMode="auto">
          <a:xfrm>
            <a:off x="0" y="6553200"/>
            <a:ext cx="3020227" cy="30995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400" i="1" dirty="0"/>
              <a:t>Ilahi et al    </a:t>
            </a:r>
            <a:r>
              <a:rPr lang="en-US" sz="1400" b="1" i="1" dirty="0"/>
              <a:t>Nanotechnology </a:t>
            </a:r>
            <a:r>
              <a:rPr lang="en-US" sz="1400" b="1" i="1" dirty="0" smtClean="0"/>
              <a:t>(2006)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88"/>
          <p:cNvSpPr>
            <a:spLocks noChangeAspect="1" noChangeArrowheads="1" noTextEdit="1"/>
          </p:cNvSpPr>
          <p:nvPr/>
        </p:nvSpPr>
        <p:spPr bwMode="auto">
          <a:xfrm>
            <a:off x="468313" y="908050"/>
            <a:ext cx="4159250" cy="5832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0034" y="0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</a:rPr>
              <a:t>Elargissement inhomogène des spectres de PL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449388" y="5915025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1,0</a:t>
            </a:r>
            <a:endParaRPr lang="fr-FR">
              <a:latin typeface="Tahoma" pitchFamily="34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430463" y="5915025"/>
            <a:ext cx="230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1,2</a:t>
            </a:r>
            <a:endParaRPr lang="fr-FR">
              <a:latin typeface="Tahoma" pitchFamily="34" charset="0"/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3413125" y="5915025"/>
            <a:ext cx="2301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1,4</a:t>
            </a:r>
            <a:endParaRPr lang="fr-FR">
              <a:latin typeface="Tahoma" pitchFamily="34" charset="0"/>
            </a:endParaRPr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 flipV="1">
            <a:off x="1544638" y="5837238"/>
            <a:ext cx="1587" cy="58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 flipV="1">
            <a:off x="2035175" y="5837238"/>
            <a:ext cx="1588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 flipV="1">
            <a:off x="2527300" y="5837238"/>
            <a:ext cx="1588" cy="58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V="1">
            <a:off x="3017838" y="5837238"/>
            <a:ext cx="1587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V="1">
            <a:off x="3508375" y="5837238"/>
            <a:ext cx="1588" cy="58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5" name="Line 17"/>
          <p:cNvSpPr>
            <a:spLocks noChangeShapeType="1"/>
          </p:cNvSpPr>
          <p:nvPr/>
        </p:nvSpPr>
        <p:spPr bwMode="auto">
          <a:xfrm>
            <a:off x="1052513" y="5837238"/>
            <a:ext cx="29479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993775" y="1452563"/>
            <a:ext cx="60325" cy="4414837"/>
            <a:chOff x="626" y="915"/>
            <a:chExt cx="38" cy="2781"/>
          </a:xfrm>
        </p:grpSpPr>
        <p:sp>
          <p:nvSpPr>
            <p:cNvPr id="18510" name="Line 10"/>
            <p:cNvSpPr>
              <a:spLocks noChangeShapeType="1"/>
            </p:cNvSpPr>
            <p:nvPr/>
          </p:nvSpPr>
          <p:spPr bwMode="auto">
            <a:xfrm flipV="1">
              <a:off x="663" y="3677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1" name="Line 18"/>
            <p:cNvSpPr>
              <a:spLocks noChangeShapeType="1"/>
            </p:cNvSpPr>
            <p:nvPr/>
          </p:nvSpPr>
          <p:spPr bwMode="auto">
            <a:xfrm>
              <a:off x="626" y="3639"/>
              <a:ext cx="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2" name="Line 19"/>
            <p:cNvSpPr>
              <a:spLocks noChangeShapeType="1"/>
            </p:cNvSpPr>
            <p:nvPr/>
          </p:nvSpPr>
          <p:spPr bwMode="auto">
            <a:xfrm>
              <a:off x="645" y="3255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3" name="Line 20"/>
            <p:cNvSpPr>
              <a:spLocks noChangeShapeType="1"/>
            </p:cNvSpPr>
            <p:nvPr/>
          </p:nvSpPr>
          <p:spPr bwMode="auto">
            <a:xfrm>
              <a:off x="626" y="2872"/>
              <a:ext cx="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4" name="Line 21"/>
            <p:cNvSpPr>
              <a:spLocks noChangeShapeType="1"/>
            </p:cNvSpPr>
            <p:nvPr/>
          </p:nvSpPr>
          <p:spPr bwMode="auto">
            <a:xfrm>
              <a:off x="645" y="2488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5" name="Line 22"/>
            <p:cNvSpPr>
              <a:spLocks noChangeShapeType="1"/>
            </p:cNvSpPr>
            <p:nvPr/>
          </p:nvSpPr>
          <p:spPr bwMode="auto">
            <a:xfrm>
              <a:off x="626" y="2104"/>
              <a:ext cx="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6" name="Line 23"/>
            <p:cNvSpPr>
              <a:spLocks noChangeShapeType="1"/>
            </p:cNvSpPr>
            <p:nvPr/>
          </p:nvSpPr>
          <p:spPr bwMode="auto">
            <a:xfrm>
              <a:off x="645" y="1720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7" name="Line 24"/>
            <p:cNvSpPr>
              <a:spLocks noChangeShapeType="1"/>
            </p:cNvSpPr>
            <p:nvPr/>
          </p:nvSpPr>
          <p:spPr bwMode="auto">
            <a:xfrm>
              <a:off x="626" y="1337"/>
              <a:ext cx="3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8" name="Line 25"/>
            <p:cNvSpPr>
              <a:spLocks noChangeShapeType="1"/>
            </p:cNvSpPr>
            <p:nvPr/>
          </p:nvSpPr>
          <p:spPr bwMode="auto">
            <a:xfrm>
              <a:off x="645" y="953"/>
              <a:ext cx="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19" name="Freeform 26"/>
            <p:cNvSpPr>
              <a:spLocks/>
            </p:cNvSpPr>
            <p:nvPr/>
          </p:nvSpPr>
          <p:spPr bwMode="auto">
            <a:xfrm>
              <a:off x="663" y="915"/>
              <a:ext cx="1" cy="2762"/>
            </a:xfrm>
            <a:custGeom>
              <a:avLst/>
              <a:gdLst>
                <a:gd name="T0" fmla="*/ 0 w 1"/>
                <a:gd name="T1" fmla="*/ 2762 h 2518"/>
                <a:gd name="T2" fmla="*/ 0 w 1"/>
                <a:gd name="T3" fmla="*/ 0 h 2518"/>
                <a:gd name="T4" fmla="*/ 0 w 1"/>
                <a:gd name="T5" fmla="*/ 0 h 2518"/>
                <a:gd name="T6" fmla="*/ 0 60000 65536"/>
                <a:gd name="T7" fmla="*/ 0 60000 65536"/>
                <a:gd name="T8" fmla="*/ 0 60000 65536"/>
                <a:gd name="T9" fmla="*/ 0 w 1"/>
                <a:gd name="T10" fmla="*/ 0 h 2518"/>
                <a:gd name="T11" fmla="*/ 1 w 1"/>
                <a:gd name="T12" fmla="*/ 2518 h 2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18">
                  <a:moveTo>
                    <a:pt x="0" y="2518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18447" name="Line 27"/>
          <p:cNvSpPr>
            <a:spLocks noChangeShapeType="1"/>
          </p:cNvSpPr>
          <p:nvPr/>
        </p:nvSpPr>
        <p:spPr bwMode="auto">
          <a:xfrm>
            <a:off x="1544638" y="1452563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8" name="Line 28"/>
          <p:cNvSpPr>
            <a:spLocks noChangeShapeType="1"/>
          </p:cNvSpPr>
          <p:nvPr/>
        </p:nvSpPr>
        <p:spPr bwMode="auto">
          <a:xfrm>
            <a:off x="2035175" y="1452563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49" name="Line 29"/>
          <p:cNvSpPr>
            <a:spLocks noChangeShapeType="1"/>
          </p:cNvSpPr>
          <p:nvPr/>
        </p:nvSpPr>
        <p:spPr bwMode="auto">
          <a:xfrm>
            <a:off x="2527300" y="1452563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0" name="Line 30"/>
          <p:cNvSpPr>
            <a:spLocks noChangeShapeType="1"/>
          </p:cNvSpPr>
          <p:nvPr/>
        </p:nvSpPr>
        <p:spPr bwMode="auto">
          <a:xfrm>
            <a:off x="3017838" y="1452563"/>
            <a:ext cx="15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3508375" y="1452563"/>
            <a:ext cx="15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2" name="Line 33"/>
          <p:cNvSpPr>
            <a:spLocks noChangeShapeType="1"/>
          </p:cNvSpPr>
          <p:nvPr/>
        </p:nvSpPr>
        <p:spPr bwMode="auto">
          <a:xfrm>
            <a:off x="1052513" y="1452563"/>
            <a:ext cx="29479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3" name="Line 37"/>
          <p:cNvSpPr>
            <a:spLocks noChangeShapeType="1"/>
          </p:cNvSpPr>
          <p:nvPr/>
        </p:nvSpPr>
        <p:spPr bwMode="auto">
          <a:xfrm>
            <a:off x="3649663" y="3949700"/>
            <a:ext cx="15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4" name="Line 38"/>
          <p:cNvSpPr>
            <a:spLocks noChangeShapeType="1"/>
          </p:cNvSpPr>
          <p:nvPr/>
        </p:nvSpPr>
        <p:spPr bwMode="auto">
          <a:xfrm>
            <a:off x="3756025" y="3340100"/>
            <a:ext cx="15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55" name="Line 39"/>
          <p:cNvSpPr>
            <a:spLocks noChangeShapeType="1"/>
          </p:cNvSpPr>
          <p:nvPr/>
        </p:nvSpPr>
        <p:spPr bwMode="auto">
          <a:xfrm>
            <a:off x="3840163" y="2730500"/>
            <a:ext cx="15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4000500" y="1452563"/>
            <a:ext cx="1588" cy="4414837"/>
            <a:chOff x="2520" y="915"/>
            <a:chExt cx="1" cy="2781"/>
          </a:xfrm>
        </p:grpSpPr>
        <p:sp>
          <p:nvSpPr>
            <p:cNvPr id="18502" name="Line 16"/>
            <p:cNvSpPr>
              <a:spLocks noChangeShapeType="1"/>
            </p:cNvSpPr>
            <p:nvPr/>
          </p:nvSpPr>
          <p:spPr bwMode="auto">
            <a:xfrm flipV="1">
              <a:off x="2520" y="3677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03" name="Line 32"/>
            <p:cNvSpPr>
              <a:spLocks noChangeShapeType="1"/>
            </p:cNvSpPr>
            <p:nvPr/>
          </p:nvSpPr>
          <p:spPr bwMode="auto">
            <a:xfrm>
              <a:off x="2520" y="91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04" name="Line 34"/>
            <p:cNvSpPr>
              <a:spLocks noChangeShapeType="1"/>
            </p:cNvSpPr>
            <p:nvPr/>
          </p:nvSpPr>
          <p:spPr bwMode="auto">
            <a:xfrm>
              <a:off x="2520" y="3639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05" name="Line 35"/>
            <p:cNvSpPr>
              <a:spLocks noChangeShapeType="1"/>
            </p:cNvSpPr>
            <p:nvPr/>
          </p:nvSpPr>
          <p:spPr bwMode="auto">
            <a:xfrm>
              <a:off x="2520" y="3255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06" name="Line 36"/>
            <p:cNvSpPr>
              <a:spLocks noChangeShapeType="1"/>
            </p:cNvSpPr>
            <p:nvPr/>
          </p:nvSpPr>
          <p:spPr bwMode="auto">
            <a:xfrm>
              <a:off x="2520" y="2872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07" name="Line 40"/>
            <p:cNvSpPr>
              <a:spLocks noChangeShapeType="1"/>
            </p:cNvSpPr>
            <p:nvPr/>
          </p:nvSpPr>
          <p:spPr bwMode="auto">
            <a:xfrm>
              <a:off x="2520" y="133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08" name="Line 41"/>
            <p:cNvSpPr>
              <a:spLocks noChangeShapeType="1"/>
            </p:cNvSpPr>
            <p:nvPr/>
          </p:nvSpPr>
          <p:spPr bwMode="auto">
            <a:xfrm>
              <a:off x="2520" y="953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09" name="Line 42"/>
            <p:cNvSpPr>
              <a:spLocks noChangeShapeType="1"/>
            </p:cNvSpPr>
            <p:nvPr/>
          </p:nvSpPr>
          <p:spPr bwMode="auto">
            <a:xfrm flipV="1">
              <a:off x="2520" y="915"/>
              <a:ext cx="1" cy="2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457" name="Freeform 43"/>
          <p:cNvSpPr>
            <a:spLocks/>
          </p:cNvSpPr>
          <p:nvPr/>
        </p:nvSpPr>
        <p:spPr bwMode="auto">
          <a:xfrm>
            <a:off x="1316038" y="3340100"/>
            <a:ext cx="2082800" cy="608013"/>
          </a:xfrm>
          <a:custGeom>
            <a:avLst/>
            <a:gdLst>
              <a:gd name="T0" fmla="*/ 2038350 w 1312"/>
              <a:gd name="T1" fmla="*/ 600075 h 383"/>
              <a:gd name="T2" fmla="*/ 1979613 w 1312"/>
              <a:gd name="T3" fmla="*/ 596900 h 383"/>
              <a:gd name="T4" fmla="*/ 1920875 w 1312"/>
              <a:gd name="T5" fmla="*/ 600075 h 383"/>
              <a:gd name="T6" fmla="*/ 1863725 w 1312"/>
              <a:gd name="T7" fmla="*/ 603250 h 383"/>
              <a:gd name="T8" fmla="*/ 1808163 w 1312"/>
              <a:gd name="T9" fmla="*/ 600075 h 383"/>
              <a:gd name="T10" fmla="*/ 1754188 w 1312"/>
              <a:gd name="T11" fmla="*/ 604838 h 383"/>
              <a:gd name="T12" fmla="*/ 1700213 w 1312"/>
              <a:gd name="T13" fmla="*/ 603250 h 383"/>
              <a:gd name="T14" fmla="*/ 1646238 w 1312"/>
              <a:gd name="T15" fmla="*/ 596900 h 383"/>
              <a:gd name="T16" fmla="*/ 1593850 w 1312"/>
              <a:gd name="T17" fmla="*/ 593725 h 383"/>
              <a:gd name="T18" fmla="*/ 1543050 w 1312"/>
              <a:gd name="T19" fmla="*/ 598488 h 383"/>
              <a:gd name="T20" fmla="*/ 1492250 w 1312"/>
              <a:gd name="T21" fmla="*/ 598488 h 383"/>
              <a:gd name="T22" fmla="*/ 1443037 w 1312"/>
              <a:gd name="T23" fmla="*/ 598488 h 383"/>
              <a:gd name="T24" fmla="*/ 1393825 w 1312"/>
              <a:gd name="T25" fmla="*/ 595313 h 383"/>
              <a:gd name="T26" fmla="*/ 1346200 w 1312"/>
              <a:gd name="T27" fmla="*/ 593725 h 383"/>
              <a:gd name="T28" fmla="*/ 1298575 w 1312"/>
              <a:gd name="T29" fmla="*/ 587375 h 383"/>
              <a:gd name="T30" fmla="*/ 1252537 w 1312"/>
              <a:gd name="T31" fmla="*/ 571500 h 383"/>
              <a:gd name="T32" fmla="*/ 1204912 w 1312"/>
              <a:gd name="T33" fmla="*/ 542925 h 383"/>
              <a:gd name="T34" fmla="*/ 1160462 w 1312"/>
              <a:gd name="T35" fmla="*/ 471488 h 383"/>
              <a:gd name="T36" fmla="*/ 1116012 w 1312"/>
              <a:gd name="T37" fmla="*/ 347663 h 383"/>
              <a:gd name="T38" fmla="*/ 1073150 w 1312"/>
              <a:gd name="T39" fmla="*/ 220663 h 383"/>
              <a:gd name="T40" fmla="*/ 1030288 w 1312"/>
              <a:gd name="T41" fmla="*/ 90488 h 383"/>
              <a:gd name="T42" fmla="*/ 985838 w 1312"/>
              <a:gd name="T43" fmla="*/ 4763 h 383"/>
              <a:gd name="T44" fmla="*/ 944563 w 1312"/>
              <a:gd name="T45" fmla="*/ 20638 h 383"/>
              <a:gd name="T46" fmla="*/ 904875 w 1312"/>
              <a:gd name="T47" fmla="*/ 90488 h 383"/>
              <a:gd name="T48" fmla="*/ 862013 w 1312"/>
              <a:gd name="T49" fmla="*/ 174625 h 383"/>
              <a:gd name="T50" fmla="*/ 822325 w 1312"/>
              <a:gd name="T51" fmla="*/ 250825 h 383"/>
              <a:gd name="T52" fmla="*/ 782637 w 1312"/>
              <a:gd name="T53" fmla="*/ 323850 h 383"/>
              <a:gd name="T54" fmla="*/ 744537 w 1312"/>
              <a:gd name="T55" fmla="*/ 377825 h 383"/>
              <a:gd name="T56" fmla="*/ 704850 w 1312"/>
              <a:gd name="T57" fmla="*/ 442913 h 383"/>
              <a:gd name="T58" fmla="*/ 666750 w 1312"/>
              <a:gd name="T59" fmla="*/ 501650 h 383"/>
              <a:gd name="T60" fmla="*/ 630237 w 1312"/>
              <a:gd name="T61" fmla="*/ 560388 h 383"/>
              <a:gd name="T62" fmla="*/ 593725 w 1312"/>
              <a:gd name="T63" fmla="*/ 587375 h 383"/>
              <a:gd name="T64" fmla="*/ 557212 w 1312"/>
              <a:gd name="T65" fmla="*/ 603250 h 383"/>
              <a:gd name="T66" fmla="*/ 520700 w 1312"/>
              <a:gd name="T67" fmla="*/ 604838 h 383"/>
              <a:gd name="T68" fmla="*/ 485775 w 1312"/>
              <a:gd name="T69" fmla="*/ 606425 h 383"/>
              <a:gd name="T70" fmla="*/ 450850 w 1312"/>
              <a:gd name="T71" fmla="*/ 604838 h 383"/>
              <a:gd name="T72" fmla="*/ 415925 w 1312"/>
              <a:gd name="T73" fmla="*/ 603250 h 383"/>
              <a:gd name="T74" fmla="*/ 384175 w 1312"/>
              <a:gd name="T75" fmla="*/ 604838 h 383"/>
              <a:gd name="T76" fmla="*/ 349250 w 1312"/>
              <a:gd name="T77" fmla="*/ 606425 h 383"/>
              <a:gd name="T78" fmla="*/ 315912 w 1312"/>
              <a:gd name="T79" fmla="*/ 608013 h 383"/>
              <a:gd name="T80" fmla="*/ 284162 w 1312"/>
              <a:gd name="T81" fmla="*/ 604838 h 383"/>
              <a:gd name="T82" fmla="*/ 250825 w 1312"/>
              <a:gd name="T83" fmla="*/ 606425 h 383"/>
              <a:gd name="T84" fmla="*/ 219075 w 1312"/>
              <a:gd name="T85" fmla="*/ 606425 h 383"/>
              <a:gd name="T86" fmla="*/ 188912 w 1312"/>
              <a:gd name="T87" fmla="*/ 598488 h 383"/>
              <a:gd name="T88" fmla="*/ 157162 w 1312"/>
              <a:gd name="T89" fmla="*/ 603250 h 383"/>
              <a:gd name="T90" fmla="*/ 127000 w 1312"/>
              <a:gd name="T91" fmla="*/ 603250 h 383"/>
              <a:gd name="T92" fmla="*/ 95250 w 1312"/>
              <a:gd name="T93" fmla="*/ 604838 h 383"/>
              <a:gd name="T94" fmla="*/ 66675 w 1312"/>
              <a:gd name="T95" fmla="*/ 603250 h 383"/>
              <a:gd name="T96" fmla="*/ 36512 w 1312"/>
              <a:gd name="T97" fmla="*/ 603250 h 383"/>
              <a:gd name="T98" fmla="*/ 9525 w 1312"/>
              <a:gd name="T99" fmla="*/ 604838 h 3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12"/>
              <a:gd name="T151" fmla="*/ 0 h 383"/>
              <a:gd name="T152" fmla="*/ 1312 w 1312"/>
              <a:gd name="T153" fmla="*/ 383 h 3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12" h="383">
                <a:moveTo>
                  <a:pt x="1312" y="380"/>
                </a:moveTo>
                <a:lnTo>
                  <a:pt x="1302" y="381"/>
                </a:lnTo>
                <a:lnTo>
                  <a:pt x="1294" y="377"/>
                </a:lnTo>
                <a:lnTo>
                  <a:pt x="1284" y="378"/>
                </a:lnTo>
                <a:lnTo>
                  <a:pt x="1274" y="381"/>
                </a:lnTo>
                <a:lnTo>
                  <a:pt x="1265" y="378"/>
                </a:lnTo>
                <a:lnTo>
                  <a:pt x="1256" y="377"/>
                </a:lnTo>
                <a:lnTo>
                  <a:pt x="1247" y="376"/>
                </a:lnTo>
                <a:lnTo>
                  <a:pt x="1238" y="378"/>
                </a:lnTo>
                <a:lnTo>
                  <a:pt x="1229" y="377"/>
                </a:lnTo>
                <a:lnTo>
                  <a:pt x="1219" y="376"/>
                </a:lnTo>
                <a:lnTo>
                  <a:pt x="1210" y="378"/>
                </a:lnTo>
                <a:lnTo>
                  <a:pt x="1202" y="375"/>
                </a:lnTo>
                <a:lnTo>
                  <a:pt x="1193" y="376"/>
                </a:lnTo>
                <a:lnTo>
                  <a:pt x="1183" y="380"/>
                </a:lnTo>
                <a:lnTo>
                  <a:pt x="1174" y="380"/>
                </a:lnTo>
                <a:lnTo>
                  <a:pt x="1165" y="375"/>
                </a:lnTo>
                <a:lnTo>
                  <a:pt x="1157" y="378"/>
                </a:lnTo>
                <a:lnTo>
                  <a:pt x="1148" y="377"/>
                </a:lnTo>
                <a:lnTo>
                  <a:pt x="1139" y="378"/>
                </a:lnTo>
                <a:lnTo>
                  <a:pt x="1130" y="380"/>
                </a:lnTo>
                <a:lnTo>
                  <a:pt x="1123" y="376"/>
                </a:lnTo>
                <a:lnTo>
                  <a:pt x="1114" y="380"/>
                </a:lnTo>
                <a:lnTo>
                  <a:pt x="1105" y="381"/>
                </a:lnTo>
                <a:lnTo>
                  <a:pt x="1096" y="375"/>
                </a:lnTo>
                <a:lnTo>
                  <a:pt x="1087" y="381"/>
                </a:lnTo>
                <a:lnTo>
                  <a:pt x="1080" y="377"/>
                </a:lnTo>
                <a:lnTo>
                  <a:pt x="1071" y="380"/>
                </a:lnTo>
                <a:lnTo>
                  <a:pt x="1062" y="377"/>
                </a:lnTo>
                <a:lnTo>
                  <a:pt x="1055" y="376"/>
                </a:lnTo>
                <a:lnTo>
                  <a:pt x="1046" y="380"/>
                </a:lnTo>
                <a:lnTo>
                  <a:pt x="1037" y="376"/>
                </a:lnTo>
                <a:lnTo>
                  <a:pt x="1029" y="378"/>
                </a:lnTo>
                <a:lnTo>
                  <a:pt x="1020" y="376"/>
                </a:lnTo>
                <a:lnTo>
                  <a:pt x="1013" y="374"/>
                </a:lnTo>
                <a:lnTo>
                  <a:pt x="1004" y="374"/>
                </a:lnTo>
                <a:lnTo>
                  <a:pt x="996" y="375"/>
                </a:lnTo>
                <a:lnTo>
                  <a:pt x="989" y="376"/>
                </a:lnTo>
                <a:lnTo>
                  <a:pt x="980" y="373"/>
                </a:lnTo>
                <a:lnTo>
                  <a:pt x="972" y="377"/>
                </a:lnTo>
                <a:lnTo>
                  <a:pt x="965" y="376"/>
                </a:lnTo>
                <a:lnTo>
                  <a:pt x="956" y="374"/>
                </a:lnTo>
                <a:lnTo>
                  <a:pt x="948" y="377"/>
                </a:lnTo>
                <a:lnTo>
                  <a:pt x="940" y="377"/>
                </a:lnTo>
                <a:lnTo>
                  <a:pt x="933" y="377"/>
                </a:lnTo>
                <a:lnTo>
                  <a:pt x="925" y="377"/>
                </a:lnTo>
                <a:lnTo>
                  <a:pt x="916" y="376"/>
                </a:lnTo>
                <a:lnTo>
                  <a:pt x="909" y="377"/>
                </a:lnTo>
                <a:lnTo>
                  <a:pt x="901" y="376"/>
                </a:lnTo>
                <a:lnTo>
                  <a:pt x="893" y="376"/>
                </a:lnTo>
                <a:lnTo>
                  <a:pt x="886" y="376"/>
                </a:lnTo>
                <a:lnTo>
                  <a:pt x="878" y="375"/>
                </a:lnTo>
                <a:lnTo>
                  <a:pt x="870" y="375"/>
                </a:lnTo>
                <a:lnTo>
                  <a:pt x="863" y="376"/>
                </a:lnTo>
                <a:lnTo>
                  <a:pt x="855" y="375"/>
                </a:lnTo>
                <a:lnTo>
                  <a:pt x="848" y="374"/>
                </a:lnTo>
                <a:lnTo>
                  <a:pt x="841" y="374"/>
                </a:lnTo>
                <a:lnTo>
                  <a:pt x="833" y="373"/>
                </a:lnTo>
                <a:lnTo>
                  <a:pt x="825" y="371"/>
                </a:lnTo>
                <a:lnTo>
                  <a:pt x="818" y="370"/>
                </a:lnTo>
                <a:lnTo>
                  <a:pt x="811" y="368"/>
                </a:lnTo>
                <a:lnTo>
                  <a:pt x="803" y="364"/>
                </a:lnTo>
                <a:lnTo>
                  <a:pt x="796" y="362"/>
                </a:lnTo>
                <a:lnTo>
                  <a:pt x="789" y="360"/>
                </a:lnTo>
                <a:lnTo>
                  <a:pt x="781" y="358"/>
                </a:lnTo>
                <a:lnTo>
                  <a:pt x="774" y="353"/>
                </a:lnTo>
                <a:lnTo>
                  <a:pt x="767" y="349"/>
                </a:lnTo>
                <a:lnTo>
                  <a:pt x="759" y="342"/>
                </a:lnTo>
                <a:lnTo>
                  <a:pt x="753" y="332"/>
                </a:lnTo>
                <a:lnTo>
                  <a:pt x="745" y="320"/>
                </a:lnTo>
                <a:lnTo>
                  <a:pt x="739" y="309"/>
                </a:lnTo>
                <a:lnTo>
                  <a:pt x="731" y="297"/>
                </a:lnTo>
                <a:lnTo>
                  <a:pt x="724" y="281"/>
                </a:lnTo>
                <a:lnTo>
                  <a:pt x="717" y="260"/>
                </a:lnTo>
                <a:lnTo>
                  <a:pt x="710" y="238"/>
                </a:lnTo>
                <a:lnTo>
                  <a:pt x="703" y="219"/>
                </a:lnTo>
                <a:lnTo>
                  <a:pt x="696" y="201"/>
                </a:lnTo>
                <a:lnTo>
                  <a:pt x="689" y="179"/>
                </a:lnTo>
                <a:lnTo>
                  <a:pt x="683" y="159"/>
                </a:lnTo>
                <a:lnTo>
                  <a:pt x="676" y="139"/>
                </a:lnTo>
                <a:lnTo>
                  <a:pt x="668" y="116"/>
                </a:lnTo>
                <a:lnTo>
                  <a:pt x="662" y="101"/>
                </a:lnTo>
                <a:lnTo>
                  <a:pt x="655" y="78"/>
                </a:lnTo>
                <a:lnTo>
                  <a:pt x="649" y="57"/>
                </a:lnTo>
                <a:lnTo>
                  <a:pt x="642" y="38"/>
                </a:lnTo>
                <a:lnTo>
                  <a:pt x="635" y="25"/>
                </a:lnTo>
                <a:lnTo>
                  <a:pt x="628" y="13"/>
                </a:lnTo>
                <a:lnTo>
                  <a:pt x="621" y="3"/>
                </a:lnTo>
                <a:lnTo>
                  <a:pt x="615" y="0"/>
                </a:lnTo>
                <a:lnTo>
                  <a:pt x="608" y="1"/>
                </a:lnTo>
                <a:lnTo>
                  <a:pt x="601" y="6"/>
                </a:lnTo>
                <a:lnTo>
                  <a:pt x="595" y="13"/>
                </a:lnTo>
                <a:lnTo>
                  <a:pt x="588" y="22"/>
                </a:lnTo>
                <a:lnTo>
                  <a:pt x="582" y="30"/>
                </a:lnTo>
                <a:lnTo>
                  <a:pt x="575" y="44"/>
                </a:lnTo>
                <a:lnTo>
                  <a:pt x="570" y="57"/>
                </a:lnTo>
                <a:lnTo>
                  <a:pt x="563" y="71"/>
                </a:lnTo>
                <a:lnTo>
                  <a:pt x="556" y="82"/>
                </a:lnTo>
                <a:lnTo>
                  <a:pt x="550" y="95"/>
                </a:lnTo>
                <a:lnTo>
                  <a:pt x="543" y="110"/>
                </a:lnTo>
                <a:lnTo>
                  <a:pt x="537" y="122"/>
                </a:lnTo>
                <a:lnTo>
                  <a:pt x="531" y="136"/>
                </a:lnTo>
                <a:lnTo>
                  <a:pt x="525" y="146"/>
                </a:lnTo>
                <a:lnTo>
                  <a:pt x="518" y="158"/>
                </a:lnTo>
                <a:lnTo>
                  <a:pt x="511" y="169"/>
                </a:lnTo>
                <a:lnTo>
                  <a:pt x="506" y="183"/>
                </a:lnTo>
                <a:lnTo>
                  <a:pt x="499" y="194"/>
                </a:lnTo>
                <a:lnTo>
                  <a:pt x="493" y="204"/>
                </a:lnTo>
                <a:lnTo>
                  <a:pt x="487" y="213"/>
                </a:lnTo>
                <a:lnTo>
                  <a:pt x="481" y="222"/>
                </a:lnTo>
                <a:lnTo>
                  <a:pt x="475" y="231"/>
                </a:lnTo>
                <a:lnTo>
                  <a:pt x="469" y="238"/>
                </a:lnTo>
                <a:lnTo>
                  <a:pt x="463" y="249"/>
                </a:lnTo>
                <a:lnTo>
                  <a:pt x="457" y="260"/>
                </a:lnTo>
                <a:lnTo>
                  <a:pt x="450" y="271"/>
                </a:lnTo>
                <a:lnTo>
                  <a:pt x="444" y="279"/>
                </a:lnTo>
                <a:lnTo>
                  <a:pt x="439" y="287"/>
                </a:lnTo>
                <a:lnTo>
                  <a:pt x="432" y="298"/>
                </a:lnTo>
                <a:lnTo>
                  <a:pt x="427" y="307"/>
                </a:lnTo>
                <a:lnTo>
                  <a:pt x="420" y="316"/>
                </a:lnTo>
                <a:lnTo>
                  <a:pt x="415" y="328"/>
                </a:lnTo>
                <a:lnTo>
                  <a:pt x="409" y="338"/>
                </a:lnTo>
                <a:lnTo>
                  <a:pt x="403" y="347"/>
                </a:lnTo>
                <a:lnTo>
                  <a:pt x="397" y="353"/>
                </a:lnTo>
                <a:lnTo>
                  <a:pt x="392" y="359"/>
                </a:lnTo>
                <a:lnTo>
                  <a:pt x="385" y="363"/>
                </a:lnTo>
                <a:lnTo>
                  <a:pt x="380" y="368"/>
                </a:lnTo>
                <a:lnTo>
                  <a:pt x="374" y="370"/>
                </a:lnTo>
                <a:lnTo>
                  <a:pt x="368" y="374"/>
                </a:lnTo>
                <a:lnTo>
                  <a:pt x="362" y="377"/>
                </a:lnTo>
                <a:lnTo>
                  <a:pt x="357" y="380"/>
                </a:lnTo>
                <a:lnTo>
                  <a:pt x="351" y="380"/>
                </a:lnTo>
                <a:lnTo>
                  <a:pt x="346" y="381"/>
                </a:lnTo>
                <a:lnTo>
                  <a:pt x="339" y="381"/>
                </a:lnTo>
                <a:lnTo>
                  <a:pt x="334" y="382"/>
                </a:lnTo>
                <a:lnTo>
                  <a:pt x="328" y="381"/>
                </a:lnTo>
                <a:lnTo>
                  <a:pt x="323" y="382"/>
                </a:lnTo>
                <a:lnTo>
                  <a:pt x="317" y="382"/>
                </a:lnTo>
                <a:lnTo>
                  <a:pt x="312" y="380"/>
                </a:lnTo>
                <a:lnTo>
                  <a:pt x="306" y="382"/>
                </a:lnTo>
                <a:lnTo>
                  <a:pt x="301" y="382"/>
                </a:lnTo>
                <a:lnTo>
                  <a:pt x="295" y="378"/>
                </a:lnTo>
                <a:lnTo>
                  <a:pt x="290" y="381"/>
                </a:lnTo>
                <a:lnTo>
                  <a:pt x="284" y="381"/>
                </a:lnTo>
                <a:lnTo>
                  <a:pt x="279" y="382"/>
                </a:lnTo>
                <a:lnTo>
                  <a:pt x="273" y="381"/>
                </a:lnTo>
                <a:lnTo>
                  <a:pt x="268" y="383"/>
                </a:lnTo>
                <a:lnTo>
                  <a:pt x="262" y="380"/>
                </a:lnTo>
                <a:lnTo>
                  <a:pt x="257" y="381"/>
                </a:lnTo>
                <a:lnTo>
                  <a:pt x="251" y="383"/>
                </a:lnTo>
                <a:lnTo>
                  <a:pt x="247" y="381"/>
                </a:lnTo>
                <a:lnTo>
                  <a:pt x="242" y="381"/>
                </a:lnTo>
                <a:lnTo>
                  <a:pt x="236" y="382"/>
                </a:lnTo>
                <a:lnTo>
                  <a:pt x="231" y="383"/>
                </a:lnTo>
                <a:lnTo>
                  <a:pt x="225" y="383"/>
                </a:lnTo>
                <a:lnTo>
                  <a:pt x="220" y="382"/>
                </a:lnTo>
                <a:lnTo>
                  <a:pt x="215" y="380"/>
                </a:lnTo>
                <a:lnTo>
                  <a:pt x="210" y="383"/>
                </a:lnTo>
                <a:lnTo>
                  <a:pt x="204" y="381"/>
                </a:lnTo>
                <a:lnTo>
                  <a:pt x="199" y="383"/>
                </a:lnTo>
                <a:lnTo>
                  <a:pt x="194" y="382"/>
                </a:lnTo>
                <a:lnTo>
                  <a:pt x="189" y="382"/>
                </a:lnTo>
                <a:lnTo>
                  <a:pt x="183" y="382"/>
                </a:lnTo>
                <a:lnTo>
                  <a:pt x="179" y="381"/>
                </a:lnTo>
                <a:lnTo>
                  <a:pt x="173" y="381"/>
                </a:lnTo>
                <a:lnTo>
                  <a:pt x="168" y="382"/>
                </a:lnTo>
                <a:lnTo>
                  <a:pt x="164" y="378"/>
                </a:lnTo>
                <a:lnTo>
                  <a:pt x="158" y="382"/>
                </a:lnTo>
                <a:lnTo>
                  <a:pt x="154" y="382"/>
                </a:lnTo>
                <a:lnTo>
                  <a:pt x="148" y="381"/>
                </a:lnTo>
                <a:lnTo>
                  <a:pt x="144" y="382"/>
                </a:lnTo>
                <a:lnTo>
                  <a:pt x="138" y="382"/>
                </a:lnTo>
                <a:lnTo>
                  <a:pt x="133" y="381"/>
                </a:lnTo>
                <a:lnTo>
                  <a:pt x="129" y="380"/>
                </a:lnTo>
                <a:lnTo>
                  <a:pt x="123" y="378"/>
                </a:lnTo>
                <a:lnTo>
                  <a:pt x="119" y="377"/>
                </a:lnTo>
                <a:lnTo>
                  <a:pt x="114" y="382"/>
                </a:lnTo>
                <a:lnTo>
                  <a:pt x="109" y="378"/>
                </a:lnTo>
                <a:lnTo>
                  <a:pt x="104" y="381"/>
                </a:lnTo>
                <a:lnTo>
                  <a:pt x="99" y="380"/>
                </a:lnTo>
                <a:lnTo>
                  <a:pt x="94" y="381"/>
                </a:lnTo>
                <a:lnTo>
                  <a:pt x="89" y="380"/>
                </a:lnTo>
                <a:lnTo>
                  <a:pt x="85" y="377"/>
                </a:lnTo>
                <a:lnTo>
                  <a:pt x="80" y="380"/>
                </a:lnTo>
                <a:lnTo>
                  <a:pt x="75" y="381"/>
                </a:lnTo>
                <a:lnTo>
                  <a:pt x="70" y="380"/>
                </a:lnTo>
                <a:lnTo>
                  <a:pt x="66" y="381"/>
                </a:lnTo>
                <a:lnTo>
                  <a:pt x="60" y="381"/>
                </a:lnTo>
                <a:lnTo>
                  <a:pt x="56" y="381"/>
                </a:lnTo>
                <a:lnTo>
                  <a:pt x="52" y="382"/>
                </a:lnTo>
                <a:lnTo>
                  <a:pt x="46" y="381"/>
                </a:lnTo>
                <a:lnTo>
                  <a:pt x="42" y="380"/>
                </a:lnTo>
                <a:lnTo>
                  <a:pt x="37" y="382"/>
                </a:lnTo>
                <a:lnTo>
                  <a:pt x="33" y="381"/>
                </a:lnTo>
                <a:lnTo>
                  <a:pt x="28" y="381"/>
                </a:lnTo>
                <a:lnTo>
                  <a:pt x="23" y="380"/>
                </a:lnTo>
                <a:lnTo>
                  <a:pt x="19" y="381"/>
                </a:lnTo>
                <a:lnTo>
                  <a:pt x="14" y="380"/>
                </a:lnTo>
                <a:lnTo>
                  <a:pt x="10" y="382"/>
                </a:lnTo>
                <a:lnTo>
                  <a:pt x="6" y="381"/>
                </a:lnTo>
                <a:lnTo>
                  <a:pt x="0" y="38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301100" name="Freeform 44"/>
          <p:cNvSpPr>
            <a:spLocks/>
          </p:cNvSpPr>
          <p:nvPr/>
        </p:nvSpPr>
        <p:spPr bwMode="auto">
          <a:xfrm>
            <a:off x="1316038" y="3355975"/>
            <a:ext cx="2082800" cy="593725"/>
          </a:xfrm>
          <a:custGeom>
            <a:avLst/>
            <a:gdLst>
              <a:gd name="T0" fmla="*/ 0 w 1312"/>
              <a:gd name="T1" fmla="*/ 593725 h 374"/>
              <a:gd name="T2" fmla="*/ 36512 w 1312"/>
              <a:gd name="T3" fmla="*/ 593725 h 374"/>
              <a:gd name="T4" fmla="*/ 71437 w 1312"/>
              <a:gd name="T5" fmla="*/ 593725 h 374"/>
              <a:gd name="T6" fmla="*/ 106363 w 1312"/>
              <a:gd name="T7" fmla="*/ 593725 h 374"/>
              <a:gd name="T8" fmla="*/ 141287 w 1312"/>
              <a:gd name="T9" fmla="*/ 593725 h 374"/>
              <a:gd name="T10" fmla="*/ 177800 w 1312"/>
              <a:gd name="T11" fmla="*/ 593725 h 374"/>
              <a:gd name="T12" fmla="*/ 212725 w 1312"/>
              <a:gd name="T13" fmla="*/ 593725 h 374"/>
              <a:gd name="T14" fmla="*/ 247650 w 1312"/>
              <a:gd name="T15" fmla="*/ 593725 h 374"/>
              <a:gd name="T16" fmla="*/ 282575 w 1312"/>
              <a:gd name="T17" fmla="*/ 593725 h 374"/>
              <a:gd name="T18" fmla="*/ 319087 w 1312"/>
              <a:gd name="T19" fmla="*/ 593725 h 374"/>
              <a:gd name="T20" fmla="*/ 354012 w 1312"/>
              <a:gd name="T21" fmla="*/ 593725 h 374"/>
              <a:gd name="T22" fmla="*/ 388937 w 1312"/>
              <a:gd name="T23" fmla="*/ 593725 h 374"/>
              <a:gd name="T24" fmla="*/ 425450 w 1312"/>
              <a:gd name="T25" fmla="*/ 593725 h 374"/>
              <a:gd name="T26" fmla="*/ 460375 w 1312"/>
              <a:gd name="T27" fmla="*/ 593725 h 374"/>
              <a:gd name="T28" fmla="*/ 495300 w 1312"/>
              <a:gd name="T29" fmla="*/ 593725 h 374"/>
              <a:gd name="T30" fmla="*/ 530225 w 1312"/>
              <a:gd name="T31" fmla="*/ 593725 h 374"/>
              <a:gd name="T32" fmla="*/ 566737 w 1312"/>
              <a:gd name="T33" fmla="*/ 592138 h 374"/>
              <a:gd name="T34" fmla="*/ 601662 w 1312"/>
              <a:gd name="T35" fmla="*/ 590550 h 374"/>
              <a:gd name="T36" fmla="*/ 636587 w 1312"/>
              <a:gd name="T37" fmla="*/ 584200 h 374"/>
              <a:gd name="T38" fmla="*/ 671512 w 1312"/>
              <a:gd name="T39" fmla="*/ 573088 h 374"/>
              <a:gd name="T40" fmla="*/ 708025 w 1312"/>
              <a:gd name="T41" fmla="*/ 550863 h 374"/>
              <a:gd name="T42" fmla="*/ 742950 w 1312"/>
              <a:gd name="T43" fmla="*/ 509588 h 374"/>
              <a:gd name="T44" fmla="*/ 776287 w 1312"/>
              <a:gd name="T45" fmla="*/ 446088 h 374"/>
              <a:gd name="T46" fmla="*/ 811212 w 1312"/>
              <a:gd name="T47" fmla="*/ 357187 h 374"/>
              <a:gd name="T48" fmla="*/ 847725 w 1312"/>
              <a:gd name="T49" fmla="*/ 250825 h 374"/>
              <a:gd name="T50" fmla="*/ 882650 w 1312"/>
              <a:gd name="T51" fmla="*/ 139700 h 374"/>
              <a:gd name="T52" fmla="*/ 917575 w 1312"/>
              <a:gd name="T53" fmla="*/ 49212 h 374"/>
              <a:gd name="T54" fmla="*/ 952500 w 1312"/>
              <a:gd name="T55" fmla="*/ 0 h 374"/>
              <a:gd name="T56" fmla="*/ 989013 w 1312"/>
              <a:gd name="T57" fmla="*/ 4762 h 374"/>
              <a:gd name="T58" fmla="*/ 1023938 w 1312"/>
              <a:gd name="T59" fmla="*/ 61913 h 374"/>
              <a:gd name="T60" fmla="*/ 1058862 w 1312"/>
              <a:gd name="T61" fmla="*/ 158750 h 374"/>
              <a:gd name="T62" fmla="*/ 1093787 w 1312"/>
              <a:gd name="T63" fmla="*/ 269875 h 374"/>
              <a:gd name="T64" fmla="*/ 1130300 w 1312"/>
              <a:gd name="T65" fmla="*/ 374650 h 374"/>
              <a:gd name="T66" fmla="*/ 1165225 w 1312"/>
              <a:gd name="T67" fmla="*/ 460375 h 374"/>
              <a:gd name="T68" fmla="*/ 1200150 w 1312"/>
              <a:gd name="T69" fmla="*/ 519113 h 374"/>
              <a:gd name="T70" fmla="*/ 1235075 w 1312"/>
              <a:gd name="T71" fmla="*/ 555625 h 374"/>
              <a:gd name="T72" fmla="*/ 1271587 w 1312"/>
              <a:gd name="T73" fmla="*/ 576263 h 374"/>
              <a:gd name="T74" fmla="*/ 1306512 w 1312"/>
              <a:gd name="T75" fmla="*/ 587375 h 374"/>
              <a:gd name="T76" fmla="*/ 1341437 w 1312"/>
              <a:gd name="T77" fmla="*/ 590550 h 374"/>
              <a:gd name="T78" fmla="*/ 1377950 w 1312"/>
              <a:gd name="T79" fmla="*/ 592138 h 374"/>
              <a:gd name="T80" fmla="*/ 1412875 w 1312"/>
              <a:gd name="T81" fmla="*/ 593725 h 374"/>
              <a:gd name="T82" fmla="*/ 1447800 w 1312"/>
              <a:gd name="T83" fmla="*/ 593725 h 374"/>
              <a:gd name="T84" fmla="*/ 1482725 w 1312"/>
              <a:gd name="T85" fmla="*/ 593725 h 374"/>
              <a:gd name="T86" fmla="*/ 1519237 w 1312"/>
              <a:gd name="T87" fmla="*/ 593725 h 374"/>
              <a:gd name="T88" fmla="*/ 1554162 w 1312"/>
              <a:gd name="T89" fmla="*/ 593725 h 374"/>
              <a:gd name="T90" fmla="*/ 1589087 w 1312"/>
              <a:gd name="T91" fmla="*/ 593725 h 374"/>
              <a:gd name="T92" fmla="*/ 1624012 w 1312"/>
              <a:gd name="T93" fmla="*/ 593725 h 374"/>
              <a:gd name="T94" fmla="*/ 1660525 w 1312"/>
              <a:gd name="T95" fmla="*/ 593725 h 374"/>
              <a:gd name="T96" fmla="*/ 1695450 w 1312"/>
              <a:gd name="T97" fmla="*/ 593725 h 374"/>
              <a:gd name="T98" fmla="*/ 1730375 w 1312"/>
              <a:gd name="T99" fmla="*/ 593725 h 374"/>
              <a:gd name="T100" fmla="*/ 1765300 w 1312"/>
              <a:gd name="T101" fmla="*/ 593725 h 374"/>
              <a:gd name="T102" fmla="*/ 1801813 w 1312"/>
              <a:gd name="T103" fmla="*/ 593725 h 374"/>
              <a:gd name="T104" fmla="*/ 1836738 w 1312"/>
              <a:gd name="T105" fmla="*/ 593725 h 374"/>
              <a:gd name="T106" fmla="*/ 1870075 w 1312"/>
              <a:gd name="T107" fmla="*/ 593725 h 374"/>
              <a:gd name="T108" fmla="*/ 1905000 w 1312"/>
              <a:gd name="T109" fmla="*/ 593725 h 374"/>
              <a:gd name="T110" fmla="*/ 1941513 w 1312"/>
              <a:gd name="T111" fmla="*/ 593725 h 374"/>
              <a:gd name="T112" fmla="*/ 1976438 w 1312"/>
              <a:gd name="T113" fmla="*/ 593725 h 374"/>
              <a:gd name="T114" fmla="*/ 2011363 w 1312"/>
              <a:gd name="T115" fmla="*/ 593725 h 374"/>
              <a:gd name="T116" fmla="*/ 2046288 w 1312"/>
              <a:gd name="T117" fmla="*/ 593725 h 374"/>
              <a:gd name="T118" fmla="*/ 2082800 w 1312"/>
              <a:gd name="T119" fmla="*/ 593725 h 3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12"/>
              <a:gd name="T181" fmla="*/ 0 h 374"/>
              <a:gd name="T182" fmla="*/ 1312 w 1312"/>
              <a:gd name="T183" fmla="*/ 374 h 3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12" h="374">
                <a:moveTo>
                  <a:pt x="0" y="374"/>
                </a:moveTo>
                <a:lnTo>
                  <a:pt x="23" y="374"/>
                </a:lnTo>
                <a:lnTo>
                  <a:pt x="45" y="374"/>
                </a:lnTo>
                <a:lnTo>
                  <a:pt x="67" y="374"/>
                </a:lnTo>
                <a:lnTo>
                  <a:pt x="89" y="374"/>
                </a:lnTo>
                <a:lnTo>
                  <a:pt x="112" y="374"/>
                </a:lnTo>
                <a:lnTo>
                  <a:pt x="134" y="374"/>
                </a:lnTo>
                <a:lnTo>
                  <a:pt x="156" y="374"/>
                </a:lnTo>
                <a:lnTo>
                  <a:pt x="178" y="374"/>
                </a:lnTo>
                <a:lnTo>
                  <a:pt x="201" y="374"/>
                </a:lnTo>
                <a:lnTo>
                  <a:pt x="223" y="374"/>
                </a:lnTo>
                <a:lnTo>
                  <a:pt x="245" y="374"/>
                </a:lnTo>
                <a:lnTo>
                  <a:pt x="268" y="374"/>
                </a:lnTo>
                <a:lnTo>
                  <a:pt x="290" y="374"/>
                </a:lnTo>
                <a:lnTo>
                  <a:pt x="312" y="374"/>
                </a:lnTo>
                <a:lnTo>
                  <a:pt x="334" y="374"/>
                </a:lnTo>
                <a:lnTo>
                  <a:pt x="357" y="373"/>
                </a:lnTo>
                <a:lnTo>
                  <a:pt x="379" y="372"/>
                </a:lnTo>
                <a:lnTo>
                  <a:pt x="401" y="368"/>
                </a:lnTo>
                <a:lnTo>
                  <a:pt x="423" y="361"/>
                </a:lnTo>
                <a:lnTo>
                  <a:pt x="446" y="347"/>
                </a:lnTo>
                <a:lnTo>
                  <a:pt x="468" y="321"/>
                </a:lnTo>
                <a:lnTo>
                  <a:pt x="489" y="281"/>
                </a:lnTo>
                <a:lnTo>
                  <a:pt x="511" y="225"/>
                </a:lnTo>
                <a:lnTo>
                  <a:pt x="534" y="158"/>
                </a:lnTo>
                <a:lnTo>
                  <a:pt x="556" y="88"/>
                </a:lnTo>
                <a:lnTo>
                  <a:pt x="578" y="31"/>
                </a:lnTo>
                <a:lnTo>
                  <a:pt x="600" y="0"/>
                </a:lnTo>
                <a:lnTo>
                  <a:pt x="623" y="3"/>
                </a:lnTo>
                <a:lnTo>
                  <a:pt x="645" y="39"/>
                </a:lnTo>
                <a:lnTo>
                  <a:pt x="667" y="100"/>
                </a:lnTo>
                <a:lnTo>
                  <a:pt x="689" y="170"/>
                </a:lnTo>
                <a:lnTo>
                  <a:pt x="712" y="236"/>
                </a:lnTo>
                <a:lnTo>
                  <a:pt x="734" y="290"/>
                </a:lnTo>
                <a:lnTo>
                  <a:pt x="756" y="327"/>
                </a:lnTo>
                <a:lnTo>
                  <a:pt x="778" y="350"/>
                </a:lnTo>
                <a:lnTo>
                  <a:pt x="801" y="363"/>
                </a:lnTo>
                <a:lnTo>
                  <a:pt x="823" y="370"/>
                </a:lnTo>
                <a:lnTo>
                  <a:pt x="845" y="372"/>
                </a:lnTo>
                <a:lnTo>
                  <a:pt x="868" y="373"/>
                </a:lnTo>
                <a:lnTo>
                  <a:pt x="890" y="374"/>
                </a:lnTo>
                <a:lnTo>
                  <a:pt x="912" y="374"/>
                </a:lnTo>
                <a:lnTo>
                  <a:pt x="934" y="374"/>
                </a:lnTo>
                <a:lnTo>
                  <a:pt x="957" y="374"/>
                </a:lnTo>
                <a:lnTo>
                  <a:pt x="979" y="374"/>
                </a:lnTo>
                <a:lnTo>
                  <a:pt x="1001" y="374"/>
                </a:lnTo>
                <a:lnTo>
                  <a:pt x="1023" y="374"/>
                </a:lnTo>
                <a:lnTo>
                  <a:pt x="1046" y="374"/>
                </a:lnTo>
                <a:lnTo>
                  <a:pt x="1068" y="374"/>
                </a:lnTo>
                <a:lnTo>
                  <a:pt x="1090" y="374"/>
                </a:lnTo>
                <a:lnTo>
                  <a:pt x="1112" y="374"/>
                </a:lnTo>
                <a:lnTo>
                  <a:pt x="1135" y="374"/>
                </a:lnTo>
                <a:lnTo>
                  <a:pt x="1157" y="374"/>
                </a:lnTo>
                <a:lnTo>
                  <a:pt x="1178" y="374"/>
                </a:lnTo>
                <a:lnTo>
                  <a:pt x="1200" y="374"/>
                </a:lnTo>
                <a:lnTo>
                  <a:pt x="1223" y="374"/>
                </a:lnTo>
                <a:lnTo>
                  <a:pt x="1245" y="374"/>
                </a:lnTo>
                <a:lnTo>
                  <a:pt x="1267" y="374"/>
                </a:lnTo>
                <a:lnTo>
                  <a:pt x="1289" y="374"/>
                </a:lnTo>
                <a:lnTo>
                  <a:pt x="1312" y="374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9" name="Freeform 45"/>
          <p:cNvSpPr>
            <a:spLocks/>
          </p:cNvSpPr>
          <p:nvPr/>
        </p:nvSpPr>
        <p:spPr bwMode="auto">
          <a:xfrm>
            <a:off x="1316038" y="1516063"/>
            <a:ext cx="2082800" cy="604837"/>
          </a:xfrm>
          <a:custGeom>
            <a:avLst/>
            <a:gdLst>
              <a:gd name="T0" fmla="*/ 2038350 w 1312"/>
              <a:gd name="T1" fmla="*/ 603250 h 381"/>
              <a:gd name="T2" fmla="*/ 1979613 w 1312"/>
              <a:gd name="T3" fmla="*/ 603250 h 381"/>
              <a:gd name="T4" fmla="*/ 1920875 w 1312"/>
              <a:gd name="T5" fmla="*/ 601662 h 381"/>
              <a:gd name="T6" fmla="*/ 1863725 w 1312"/>
              <a:gd name="T7" fmla="*/ 601662 h 381"/>
              <a:gd name="T8" fmla="*/ 1808163 w 1312"/>
              <a:gd name="T9" fmla="*/ 603250 h 381"/>
              <a:gd name="T10" fmla="*/ 1754188 w 1312"/>
              <a:gd name="T11" fmla="*/ 601662 h 381"/>
              <a:gd name="T12" fmla="*/ 1700213 w 1312"/>
              <a:gd name="T13" fmla="*/ 603250 h 381"/>
              <a:gd name="T14" fmla="*/ 1646238 w 1312"/>
              <a:gd name="T15" fmla="*/ 601662 h 381"/>
              <a:gd name="T16" fmla="*/ 1593850 w 1312"/>
              <a:gd name="T17" fmla="*/ 600075 h 381"/>
              <a:gd name="T18" fmla="*/ 1543050 w 1312"/>
              <a:gd name="T19" fmla="*/ 590550 h 381"/>
              <a:gd name="T20" fmla="*/ 1492250 w 1312"/>
              <a:gd name="T21" fmla="*/ 527050 h 381"/>
              <a:gd name="T22" fmla="*/ 1443037 w 1312"/>
              <a:gd name="T23" fmla="*/ 417512 h 381"/>
              <a:gd name="T24" fmla="*/ 1393825 w 1312"/>
              <a:gd name="T25" fmla="*/ 277812 h 381"/>
              <a:gd name="T26" fmla="*/ 1346200 w 1312"/>
              <a:gd name="T27" fmla="*/ 103187 h 381"/>
              <a:gd name="T28" fmla="*/ 1298575 w 1312"/>
              <a:gd name="T29" fmla="*/ 7937 h 381"/>
              <a:gd name="T30" fmla="*/ 1252537 w 1312"/>
              <a:gd name="T31" fmla="*/ 19050 h 381"/>
              <a:gd name="T32" fmla="*/ 1204912 w 1312"/>
              <a:gd name="T33" fmla="*/ 112712 h 381"/>
              <a:gd name="T34" fmla="*/ 1160462 w 1312"/>
              <a:gd name="T35" fmla="*/ 241300 h 381"/>
              <a:gd name="T36" fmla="*/ 1116012 w 1312"/>
              <a:gd name="T37" fmla="*/ 381000 h 381"/>
              <a:gd name="T38" fmla="*/ 1073150 w 1312"/>
              <a:gd name="T39" fmla="*/ 492125 h 381"/>
              <a:gd name="T40" fmla="*/ 1030288 w 1312"/>
              <a:gd name="T41" fmla="*/ 552450 h 381"/>
              <a:gd name="T42" fmla="*/ 985838 w 1312"/>
              <a:gd name="T43" fmla="*/ 574675 h 381"/>
              <a:gd name="T44" fmla="*/ 944563 w 1312"/>
              <a:gd name="T45" fmla="*/ 587375 h 381"/>
              <a:gd name="T46" fmla="*/ 904875 w 1312"/>
              <a:gd name="T47" fmla="*/ 590550 h 381"/>
              <a:gd name="T48" fmla="*/ 862013 w 1312"/>
              <a:gd name="T49" fmla="*/ 595312 h 381"/>
              <a:gd name="T50" fmla="*/ 822325 w 1312"/>
              <a:gd name="T51" fmla="*/ 598487 h 381"/>
              <a:gd name="T52" fmla="*/ 782637 w 1312"/>
              <a:gd name="T53" fmla="*/ 596900 h 381"/>
              <a:gd name="T54" fmla="*/ 744537 w 1312"/>
              <a:gd name="T55" fmla="*/ 598487 h 381"/>
              <a:gd name="T56" fmla="*/ 704850 w 1312"/>
              <a:gd name="T57" fmla="*/ 601662 h 381"/>
              <a:gd name="T58" fmla="*/ 666750 w 1312"/>
              <a:gd name="T59" fmla="*/ 598487 h 381"/>
              <a:gd name="T60" fmla="*/ 630237 w 1312"/>
              <a:gd name="T61" fmla="*/ 603250 h 381"/>
              <a:gd name="T62" fmla="*/ 593725 w 1312"/>
              <a:gd name="T63" fmla="*/ 600075 h 381"/>
              <a:gd name="T64" fmla="*/ 557212 w 1312"/>
              <a:gd name="T65" fmla="*/ 600075 h 381"/>
              <a:gd name="T66" fmla="*/ 520700 w 1312"/>
              <a:gd name="T67" fmla="*/ 598487 h 381"/>
              <a:gd name="T68" fmla="*/ 485775 w 1312"/>
              <a:gd name="T69" fmla="*/ 600075 h 381"/>
              <a:gd name="T70" fmla="*/ 450850 w 1312"/>
              <a:gd name="T71" fmla="*/ 598487 h 381"/>
              <a:gd name="T72" fmla="*/ 415925 w 1312"/>
              <a:gd name="T73" fmla="*/ 598487 h 381"/>
              <a:gd name="T74" fmla="*/ 384175 w 1312"/>
              <a:gd name="T75" fmla="*/ 601662 h 381"/>
              <a:gd name="T76" fmla="*/ 349250 w 1312"/>
              <a:gd name="T77" fmla="*/ 601662 h 381"/>
              <a:gd name="T78" fmla="*/ 315912 w 1312"/>
              <a:gd name="T79" fmla="*/ 600075 h 381"/>
              <a:gd name="T80" fmla="*/ 284162 w 1312"/>
              <a:gd name="T81" fmla="*/ 600075 h 381"/>
              <a:gd name="T82" fmla="*/ 250825 w 1312"/>
              <a:gd name="T83" fmla="*/ 596900 h 381"/>
              <a:gd name="T84" fmla="*/ 219075 w 1312"/>
              <a:gd name="T85" fmla="*/ 601662 h 381"/>
              <a:gd name="T86" fmla="*/ 188912 w 1312"/>
              <a:gd name="T87" fmla="*/ 600075 h 381"/>
              <a:gd name="T88" fmla="*/ 157162 w 1312"/>
              <a:gd name="T89" fmla="*/ 601662 h 381"/>
              <a:gd name="T90" fmla="*/ 127000 w 1312"/>
              <a:gd name="T91" fmla="*/ 601662 h 381"/>
              <a:gd name="T92" fmla="*/ 95250 w 1312"/>
              <a:gd name="T93" fmla="*/ 601662 h 381"/>
              <a:gd name="T94" fmla="*/ 66675 w 1312"/>
              <a:gd name="T95" fmla="*/ 600075 h 381"/>
              <a:gd name="T96" fmla="*/ 36512 w 1312"/>
              <a:gd name="T97" fmla="*/ 601662 h 381"/>
              <a:gd name="T98" fmla="*/ 9525 w 1312"/>
              <a:gd name="T99" fmla="*/ 595312 h 38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12"/>
              <a:gd name="T151" fmla="*/ 0 h 381"/>
              <a:gd name="T152" fmla="*/ 1312 w 1312"/>
              <a:gd name="T153" fmla="*/ 381 h 38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12" h="381">
                <a:moveTo>
                  <a:pt x="1312" y="378"/>
                </a:moveTo>
                <a:lnTo>
                  <a:pt x="1302" y="379"/>
                </a:lnTo>
                <a:lnTo>
                  <a:pt x="1294" y="378"/>
                </a:lnTo>
                <a:lnTo>
                  <a:pt x="1284" y="380"/>
                </a:lnTo>
                <a:lnTo>
                  <a:pt x="1274" y="378"/>
                </a:lnTo>
                <a:lnTo>
                  <a:pt x="1265" y="379"/>
                </a:lnTo>
                <a:lnTo>
                  <a:pt x="1256" y="379"/>
                </a:lnTo>
                <a:lnTo>
                  <a:pt x="1247" y="380"/>
                </a:lnTo>
                <a:lnTo>
                  <a:pt x="1238" y="379"/>
                </a:lnTo>
                <a:lnTo>
                  <a:pt x="1229" y="379"/>
                </a:lnTo>
                <a:lnTo>
                  <a:pt x="1219" y="378"/>
                </a:lnTo>
                <a:lnTo>
                  <a:pt x="1210" y="379"/>
                </a:lnTo>
                <a:lnTo>
                  <a:pt x="1202" y="378"/>
                </a:lnTo>
                <a:lnTo>
                  <a:pt x="1193" y="378"/>
                </a:lnTo>
                <a:lnTo>
                  <a:pt x="1183" y="378"/>
                </a:lnTo>
                <a:lnTo>
                  <a:pt x="1174" y="379"/>
                </a:lnTo>
                <a:lnTo>
                  <a:pt x="1165" y="379"/>
                </a:lnTo>
                <a:lnTo>
                  <a:pt x="1157" y="378"/>
                </a:lnTo>
                <a:lnTo>
                  <a:pt x="1148" y="379"/>
                </a:lnTo>
                <a:lnTo>
                  <a:pt x="1139" y="380"/>
                </a:lnTo>
                <a:lnTo>
                  <a:pt x="1130" y="378"/>
                </a:lnTo>
                <a:lnTo>
                  <a:pt x="1123" y="378"/>
                </a:lnTo>
                <a:lnTo>
                  <a:pt x="1114" y="378"/>
                </a:lnTo>
                <a:lnTo>
                  <a:pt x="1105" y="379"/>
                </a:lnTo>
                <a:lnTo>
                  <a:pt x="1096" y="379"/>
                </a:lnTo>
                <a:lnTo>
                  <a:pt x="1087" y="379"/>
                </a:lnTo>
                <a:lnTo>
                  <a:pt x="1080" y="379"/>
                </a:lnTo>
                <a:lnTo>
                  <a:pt x="1071" y="380"/>
                </a:lnTo>
                <a:lnTo>
                  <a:pt x="1062" y="380"/>
                </a:lnTo>
                <a:lnTo>
                  <a:pt x="1055" y="379"/>
                </a:lnTo>
                <a:lnTo>
                  <a:pt x="1046" y="379"/>
                </a:lnTo>
                <a:lnTo>
                  <a:pt x="1037" y="379"/>
                </a:lnTo>
                <a:lnTo>
                  <a:pt x="1029" y="379"/>
                </a:lnTo>
                <a:lnTo>
                  <a:pt x="1020" y="379"/>
                </a:lnTo>
                <a:lnTo>
                  <a:pt x="1013" y="379"/>
                </a:lnTo>
                <a:lnTo>
                  <a:pt x="1004" y="378"/>
                </a:lnTo>
                <a:lnTo>
                  <a:pt x="996" y="379"/>
                </a:lnTo>
                <a:lnTo>
                  <a:pt x="989" y="378"/>
                </a:lnTo>
                <a:lnTo>
                  <a:pt x="980" y="376"/>
                </a:lnTo>
                <a:lnTo>
                  <a:pt x="972" y="372"/>
                </a:lnTo>
                <a:lnTo>
                  <a:pt x="965" y="368"/>
                </a:lnTo>
                <a:lnTo>
                  <a:pt x="956" y="360"/>
                </a:lnTo>
                <a:lnTo>
                  <a:pt x="948" y="347"/>
                </a:lnTo>
                <a:lnTo>
                  <a:pt x="940" y="332"/>
                </a:lnTo>
                <a:lnTo>
                  <a:pt x="933" y="316"/>
                </a:lnTo>
                <a:lnTo>
                  <a:pt x="925" y="298"/>
                </a:lnTo>
                <a:lnTo>
                  <a:pt x="916" y="280"/>
                </a:lnTo>
                <a:lnTo>
                  <a:pt x="909" y="263"/>
                </a:lnTo>
                <a:lnTo>
                  <a:pt x="901" y="242"/>
                </a:lnTo>
                <a:lnTo>
                  <a:pt x="893" y="221"/>
                </a:lnTo>
                <a:lnTo>
                  <a:pt x="886" y="199"/>
                </a:lnTo>
                <a:lnTo>
                  <a:pt x="878" y="175"/>
                </a:lnTo>
                <a:lnTo>
                  <a:pt x="870" y="145"/>
                </a:lnTo>
                <a:lnTo>
                  <a:pt x="863" y="115"/>
                </a:lnTo>
                <a:lnTo>
                  <a:pt x="855" y="91"/>
                </a:lnTo>
                <a:lnTo>
                  <a:pt x="848" y="65"/>
                </a:lnTo>
                <a:lnTo>
                  <a:pt x="841" y="43"/>
                </a:lnTo>
                <a:lnTo>
                  <a:pt x="833" y="23"/>
                </a:lnTo>
                <a:lnTo>
                  <a:pt x="825" y="14"/>
                </a:lnTo>
                <a:lnTo>
                  <a:pt x="818" y="5"/>
                </a:lnTo>
                <a:lnTo>
                  <a:pt x="811" y="0"/>
                </a:lnTo>
                <a:lnTo>
                  <a:pt x="803" y="0"/>
                </a:lnTo>
                <a:lnTo>
                  <a:pt x="796" y="5"/>
                </a:lnTo>
                <a:lnTo>
                  <a:pt x="789" y="12"/>
                </a:lnTo>
                <a:lnTo>
                  <a:pt x="781" y="26"/>
                </a:lnTo>
                <a:lnTo>
                  <a:pt x="774" y="36"/>
                </a:lnTo>
                <a:lnTo>
                  <a:pt x="767" y="54"/>
                </a:lnTo>
                <a:lnTo>
                  <a:pt x="759" y="71"/>
                </a:lnTo>
                <a:lnTo>
                  <a:pt x="753" y="88"/>
                </a:lnTo>
                <a:lnTo>
                  <a:pt x="745" y="107"/>
                </a:lnTo>
                <a:lnTo>
                  <a:pt x="739" y="129"/>
                </a:lnTo>
                <a:lnTo>
                  <a:pt x="731" y="152"/>
                </a:lnTo>
                <a:lnTo>
                  <a:pt x="724" y="173"/>
                </a:lnTo>
                <a:lnTo>
                  <a:pt x="717" y="196"/>
                </a:lnTo>
                <a:lnTo>
                  <a:pt x="710" y="220"/>
                </a:lnTo>
                <a:lnTo>
                  <a:pt x="703" y="240"/>
                </a:lnTo>
                <a:lnTo>
                  <a:pt x="696" y="258"/>
                </a:lnTo>
                <a:lnTo>
                  <a:pt x="689" y="277"/>
                </a:lnTo>
                <a:lnTo>
                  <a:pt x="683" y="294"/>
                </a:lnTo>
                <a:lnTo>
                  <a:pt x="676" y="310"/>
                </a:lnTo>
                <a:lnTo>
                  <a:pt x="668" y="323"/>
                </a:lnTo>
                <a:lnTo>
                  <a:pt x="662" y="334"/>
                </a:lnTo>
                <a:lnTo>
                  <a:pt x="655" y="343"/>
                </a:lnTo>
                <a:lnTo>
                  <a:pt x="649" y="348"/>
                </a:lnTo>
                <a:lnTo>
                  <a:pt x="642" y="351"/>
                </a:lnTo>
                <a:lnTo>
                  <a:pt x="635" y="356"/>
                </a:lnTo>
                <a:lnTo>
                  <a:pt x="628" y="360"/>
                </a:lnTo>
                <a:lnTo>
                  <a:pt x="621" y="362"/>
                </a:lnTo>
                <a:lnTo>
                  <a:pt x="615" y="366"/>
                </a:lnTo>
                <a:lnTo>
                  <a:pt x="608" y="368"/>
                </a:lnTo>
                <a:lnTo>
                  <a:pt x="601" y="372"/>
                </a:lnTo>
                <a:lnTo>
                  <a:pt x="595" y="370"/>
                </a:lnTo>
                <a:lnTo>
                  <a:pt x="588" y="373"/>
                </a:lnTo>
                <a:lnTo>
                  <a:pt x="582" y="375"/>
                </a:lnTo>
                <a:lnTo>
                  <a:pt x="575" y="373"/>
                </a:lnTo>
                <a:lnTo>
                  <a:pt x="570" y="372"/>
                </a:lnTo>
                <a:lnTo>
                  <a:pt x="563" y="375"/>
                </a:lnTo>
                <a:lnTo>
                  <a:pt x="556" y="375"/>
                </a:lnTo>
                <a:lnTo>
                  <a:pt x="550" y="376"/>
                </a:lnTo>
                <a:lnTo>
                  <a:pt x="543" y="375"/>
                </a:lnTo>
                <a:lnTo>
                  <a:pt x="537" y="377"/>
                </a:lnTo>
                <a:lnTo>
                  <a:pt x="531" y="376"/>
                </a:lnTo>
                <a:lnTo>
                  <a:pt x="525" y="377"/>
                </a:lnTo>
                <a:lnTo>
                  <a:pt x="518" y="377"/>
                </a:lnTo>
                <a:lnTo>
                  <a:pt x="511" y="377"/>
                </a:lnTo>
                <a:lnTo>
                  <a:pt x="506" y="375"/>
                </a:lnTo>
                <a:lnTo>
                  <a:pt x="499" y="377"/>
                </a:lnTo>
                <a:lnTo>
                  <a:pt x="493" y="376"/>
                </a:lnTo>
                <a:lnTo>
                  <a:pt x="487" y="377"/>
                </a:lnTo>
                <a:lnTo>
                  <a:pt x="481" y="377"/>
                </a:lnTo>
                <a:lnTo>
                  <a:pt x="475" y="378"/>
                </a:lnTo>
                <a:lnTo>
                  <a:pt x="469" y="377"/>
                </a:lnTo>
                <a:lnTo>
                  <a:pt x="463" y="378"/>
                </a:lnTo>
                <a:lnTo>
                  <a:pt x="457" y="378"/>
                </a:lnTo>
                <a:lnTo>
                  <a:pt x="450" y="378"/>
                </a:lnTo>
                <a:lnTo>
                  <a:pt x="444" y="379"/>
                </a:lnTo>
                <a:lnTo>
                  <a:pt x="439" y="377"/>
                </a:lnTo>
                <a:lnTo>
                  <a:pt x="432" y="377"/>
                </a:lnTo>
                <a:lnTo>
                  <a:pt x="427" y="377"/>
                </a:lnTo>
                <a:lnTo>
                  <a:pt x="420" y="377"/>
                </a:lnTo>
                <a:lnTo>
                  <a:pt x="415" y="378"/>
                </a:lnTo>
                <a:lnTo>
                  <a:pt x="409" y="378"/>
                </a:lnTo>
                <a:lnTo>
                  <a:pt x="403" y="377"/>
                </a:lnTo>
                <a:lnTo>
                  <a:pt x="397" y="380"/>
                </a:lnTo>
                <a:lnTo>
                  <a:pt x="392" y="376"/>
                </a:lnTo>
                <a:lnTo>
                  <a:pt x="385" y="379"/>
                </a:lnTo>
                <a:lnTo>
                  <a:pt x="380" y="378"/>
                </a:lnTo>
                <a:lnTo>
                  <a:pt x="374" y="378"/>
                </a:lnTo>
                <a:lnTo>
                  <a:pt x="368" y="380"/>
                </a:lnTo>
                <a:lnTo>
                  <a:pt x="362" y="379"/>
                </a:lnTo>
                <a:lnTo>
                  <a:pt x="357" y="380"/>
                </a:lnTo>
                <a:lnTo>
                  <a:pt x="351" y="378"/>
                </a:lnTo>
                <a:lnTo>
                  <a:pt x="346" y="378"/>
                </a:lnTo>
                <a:lnTo>
                  <a:pt x="339" y="379"/>
                </a:lnTo>
                <a:lnTo>
                  <a:pt x="334" y="378"/>
                </a:lnTo>
                <a:lnTo>
                  <a:pt x="328" y="377"/>
                </a:lnTo>
                <a:lnTo>
                  <a:pt x="323" y="379"/>
                </a:lnTo>
                <a:lnTo>
                  <a:pt x="317" y="379"/>
                </a:lnTo>
                <a:lnTo>
                  <a:pt x="312" y="378"/>
                </a:lnTo>
                <a:lnTo>
                  <a:pt x="306" y="378"/>
                </a:lnTo>
                <a:lnTo>
                  <a:pt x="301" y="378"/>
                </a:lnTo>
                <a:lnTo>
                  <a:pt x="295" y="378"/>
                </a:lnTo>
                <a:lnTo>
                  <a:pt x="290" y="379"/>
                </a:lnTo>
                <a:lnTo>
                  <a:pt x="284" y="377"/>
                </a:lnTo>
                <a:lnTo>
                  <a:pt x="279" y="376"/>
                </a:lnTo>
                <a:lnTo>
                  <a:pt x="273" y="376"/>
                </a:lnTo>
                <a:lnTo>
                  <a:pt x="268" y="378"/>
                </a:lnTo>
                <a:lnTo>
                  <a:pt x="262" y="377"/>
                </a:lnTo>
                <a:lnTo>
                  <a:pt x="257" y="379"/>
                </a:lnTo>
                <a:lnTo>
                  <a:pt x="251" y="380"/>
                </a:lnTo>
                <a:lnTo>
                  <a:pt x="247" y="378"/>
                </a:lnTo>
                <a:lnTo>
                  <a:pt x="242" y="379"/>
                </a:lnTo>
                <a:lnTo>
                  <a:pt x="236" y="379"/>
                </a:lnTo>
                <a:lnTo>
                  <a:pt x="231" y="377"/>
                </a:lnTo>
                <a:lnTo>
                  <a:pt x="225" y="377"/>
                </a:lnTo>
                <a:lnTo>
                  <a:pt x="220" y="379"/>
                </a:lnTo>
                <a:lnTo>
                  <a:pt x="215" y="377"/>
                </a:lnTo>
                <a:lnTo>
                  <a:pt x="210" y="375"/>
                </a:lnTo>
                <a:lnTo>
                  <a:pt x="204" y="379"/>
                </a:lnTo>
                <a:lnTo>
                  <a:pt x="199" y="378"/>
                </a:lnTo>
                <a:lnTo>
                  <a:pt x="194" y="379"/>
                </a:lnTo>
                <a:lnTo>
                  <a:pt x="189" y="378"/>
                </a:lnTo>
                <a:lnTo>
                  <a:pt x="183" y="379"/>
                </a:lnTo>
                <a:lnTo>
                  <a:pt x="179" y="378"/>
                </a:lnTo>
                <a:lnTo>
                  <a:pt x="173" y="380"/>
                </a:lnTo>
                <a:lnTo>
                  <a:pt x="168" y="379"/>
                </a:lnTo>
                <a:lnTo>
                  <a:pt x="164" y="378"/>
                </a:lnTo>
                <a:lnTo>
                  <a:pt x="158" y="376"/>
                </a:lnTo>
                <a:lnTo>
                  <a:pt x="154" y="376"/>
                </a:lnTo>
                <a:lnTo>
                  <a:pt x="148" y="378"/>
                </a:lnTo>
                <a:lnTo>
                  <a:pt x="144" y="379"/>
                </a:lnTo>
                <a:lnTo>
                  <a:pt x="138" y="379"/>
                </a:lnTo>
                <a:lnTo>
                  <a:pt x="133" y="376"/>
                </a:lnTo>
                <a:lnTo>
                  <a:pt x="129" y="378"/>
                </a:lnTo>
                <a:lnTo>
                  <a:pt x="123" y="376"/>
                </a:lnTo>
                <a:lnTo>
                  <a:pt x="119" y="378"/>
                </a:lnTo>
                <a:lnTo>
                  <a:pt x="114" y="378"/>
                </a:lnTo>
                <a:lnTo>
                  <a:pt x="109" y="378"/>
                </a:lnTo>
                <a:lnTo>
                  <a:pt x="104" y="379"/>
                </a:lnTo>
                <a:lnTo>
                  <a:pt x="99" y="379"/>
                </a:lnTo>
                <a:lnTo>
                  <a:pt x="94" y="377"/>
                </a:lnTo>
                <a:lnTo>
                  <a:pt x="89" y="380"/>
                </a:lnTo>
                <a:lnTo>
                  <a:pt x="85" y="376"/>
                </a:lnTo>
                <a:lnTo>
                  <a:pt x="80" y="379"/>
                </a:lnTo>
                <a:lnTo>
                  <a:pt x="75" y="377"/>
                </a:lnTo>
                <a:lnTo>
                  <a:pt x="70" y="378"/>
                </a:lnTo>
                <a:lnTo>
                  <a:pt x="66" y="377"/>
                </a:lnTo>
                <a:lnTo>
                  <a:pt x="60" y="379"/>
                </a:lnTo>
                <a:lnTo>
                  <a:pt x="56" y="381"/>
                </a:lnTo>
                <a:lnTo>
                  <a:pt x="52" y="378"/>
                </a:lnTo>
                <a:lnTo>
                  <a:pt x="46" y="376"/>
                </a:lnTo>
                <a:lnTo>
                  <a:pt x="42" y="378"/>
                </a:lnTo>
                <a:lnTo>
                  <a:pt x="37" y="379"/>
                </a:lnTo>
                <a:lnTo>
                  <a:pt x="33" y="379"/>
                </a:lnTo>
                <a:lnTo>
                  <a:pt x="28" y="379"/>
                </a:lnTo>
                <a:lnTo>
                  <a:pt x="23" y="379"/>
                </a:lnTo>
                <a:lnTo>
                  <a:pt x="19" y="381"/>
                </a:lnTo>
                <a:lnTo>
                  <a:pt x="14" y="381"/>
                </a:lnTo>
                <a:lnTo>
                  <a:pt x="10" y="378"/>
                </a:lnTo>
                <a:lnTo>
                  <a:pt x="6" y="375"/>
                </a:lnTo>
                <a:lnTo>
                  <a:pt x="0" y="378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0" name="Freeform 46"/>
          <p:cNvSpPr>
            <a:spLocks/>
          </p:cNvSpPr>
          <p:nvPr/>
        </p:nvSpPr>
        <p:spPr bwMode="auto">
          <a:xfrm>
            <a:off x="1316038" y="5167313"/>
            <a:ext cx="2082800" cy="609600"/>
          </a:xfrm>
          <a:custGeom>
            <a:avLst/>
            <a:gdLst>
              <a:gd name="T0" fmla="*/ 2038350 w 1312"/>
              <a:gd name="T1" fmla="*/ 606425 h 384"/>
              <a:gd name="T2" fmla="*/ 1979613 w 1312"/>
              <a:gd name="T3" fmla="*/ 603250 h 384"/>
              <a:gd name="T4" fmla="*/ 1920875 w 1312"/>
              <a:gd name="T5" fmla="*/ 603250 h 384"/>
              <a:gd name="T6" fmla="*/ 1863725 w 1312"/>
              <a:gd name="T7" fmla="*/ 603250 h 384"/>
              <a:gd name="T8" fmla="*/ 1808163 w 1312"/>
              <a:gd name="T9" fmla="*/ 606425 h 384"/>
              <a:gd name="T10" fmla="*/ 1754188 w 1312"/>
              <a:gd name="T11" fmla="*/ 608013 h 384"/>
              <a:gd name="T12" fmla="*/ 1700213 w 1312"/>
              <a:gd name="T13" fmla="*/ 603250 h 384"/>
              <a:gd name="T14" fmla="*/ 1646238 w 1312"/>
              <a:gd name="T15" fmla="*/ 603250 h 384"/>
              <a:gd name="T16" fmla="*/ 1593850 w 1312"/>
              <a:gd name="T17" fmla="*/ 608013 h 384"/>
              <a:gd name="T18" fmla="*/ 1543050 w 1312"/>
              <a:gd name="T19" fmla="*/ 608013 h 384"/>
              <a:gd name="T20" fmla="*/ 1492250 w 1312"/>
              <a:gd name="T21" fmla="*/ 608013 h 384"/>
              <a:gd name="T22" fmla="*/ 1443037 w 1312"/>
              <a:gd name="T23" fmla="*/ 606425 h 384"/>
              <a:gd name="T24" fmla="*/ 1393825 w 1312"/>
              <a:gd name="T25" fmla="*/ 608013 h 384"/>
              <a:gd name="T26" fmla="*/ 1346200 w 1312"/>
              <a:gd name="T27" fmla="*/ 608013 h 384"/>
              <a:gd name="T28" fmla="*/ 1298575 w 1312"/>
              <a:gd name="T29" fmla="*/ 603250 h 384"/>
              <a:gd name="T30" fmla="*/ 1252537 w 1312"/>
              <a:gd name="T31" fmla="*/ 606425 h 384"/>
              <a:gd name="T32" fmla="*/ 1204912 w 1312"/>
              <a:gd name="T33" fmla="*/ 600075 h 384"/>
              <a:gd name="T34" fmla="*/ 1160462 w 1312"/>
              <a:gd name="T35" fmla="*/ 608013 h 384"/>
              <a:gd name="T36" fmla="*/ 1116012 w 1312"/>
              <a:gd name="T37" fmla="*/ 601663 h 384"/>
              <a:gd name="T38" fmla="*/ 1073150 w 1312"/>
              <a:gd name="T39" fmla="*/ 601663 h 384"/>
              <a:gd name="T40" fmla="*/ 1030288 w 1312"/>
              <a:gd name="T41" fmla="*/ 596900 h 384"/>
              <a:gd name="T42" fmla="*/ 985838 w 1312"/>
              <a:gd name="T43" fmla="*/ 596900 h 384"/>
              <a:gd name="T44" fmla="*/ 944563 w 1312"/>
              <a:gd name="T45" fmla="*/ 587375 h 384"/>
              <a:gd name="T46" fmla="*/ 904875 w 1312"/>
              <a:gd name="T47" fmla="*/ 573088 h 384"/>
              <a:gd name="T48" fmla="*/ 862013 w 1312"/>
              <a:gd name="T49" fmla="*/ 519113 h 384"/>
              <a:gd name="T50" fmla="*/ 822325 w 1312"/>
              <a:gd name="T51" fmla="*/ 433388 h 384"/>
              <a:gd name="T52" fmla="*/ 782637 w 1312"/>
              <a:gd name="T53" fmla="*/ 265113 h 384"/>
              <a:gd name="T54" fmla="*/ 744537 w 1312"/>
              <a:gd name="T55" fmla="*/ 107950 h 384"/>
              <a:gd name="T56" fmla="*/ 704850 w 1312"/>
              <a:gd name="T57" fmla="*/ 11112 h 384"/>
              <a:gd name="T58" fmla="*/ 666750 w 1312"/>
              <a:gd name="T59" fmla="*/ 31750 h 384"/>
              <a:gd name="T60" fmla="*/ 630237 w 1312"/>
              <a:gd name="T61" fmla="*/ 217488 h 384"/>
              <a:gd name="T62" fmla="*/ 593725 w 1312"/>
              <a:gd name="T63" fmla="*/ 447675 h 384"/>
              <a:gd name="T64" fmla="*/ 557212 w 1312"/>
              <a:gd name="T65" fmla="*/ 566738 h 384"/>
              <a:gd name="T66" fmla="*/ 520700 w 1312"/>
              <a:gd name="T67" fmla="*/ 593725 h 384"/>
              <a:gd name="T68" fmla="*/ 485775 w 1312"/>
              <a:gd name="T69" fmla="*/ 598488 h 384"/>
              <a:gd name="T70" fmla="*/ 450850 w 1312"/>
              <a:gd name="T71" fmla="*/ 601663 h 384"/>
              <a:gd name="T72" fmla="*/ 415925 w 1312"/>
              <a:gd name="T73" fmla="*/ 600075 h 384"/>
              <a:gd name="T74" fmla="*/ 384175 w 1312"/>
              <a:gd name="T75" fmla="*/ 603250 h 384"/>
              <a:gd name="T76" fmla="*/ 349250 w 1312"/>
              <a:gd name="T77" fmla="*/ 603250 h 384"/>
              <a:gd name="T78" fmla="*/ 315912 w 1312"/>
              <a:gd name="T79" fmla="*/ 608013 h 384"/>
              <a:gd name="T80" fmla="*/ 284162 w 1312"/>
              <a:gd name="T81" fmla="*/ 606425 h 384"/>
              <a:gd name="T82" fmla="*/ 250825 w 1312"/>
              <a:gd name="T83" fmla="*/ 601663 h 384"/>
              <a:gd name="T84" fmla="*/ 219075 w 1312"/>
              <a:gd name="T85" fmla="*/ 601663 h 384"/>
              <a:gd name="T86" fmla="*/ 188912 w 1312"/>
              <a:gd name="T87" fmla="*/ 601663 h 384"/>
              <a:gd name="T88" fmla="*/ 157162 w 1312"/>
              <a:gd name="T89" fmla="*/ 603250 h 384"/>
              <a:gd name="T90" fmla="*/ 127000 w 1312"/>
              <a:gd name="T91" fmla="*/ 600075 h 384"/>
              <a:gd name="T92" fmla="*/ 95250 w 1312"/>
              <a:gd name="T93" fmla="*/ 600075 h 384"/>
              <a:gd name="T94" fmla="*/ 66675 w 1312"/>
              <a:gd name="T95" fmla="*/ 596900 h 384"/>
              <a:gd name="T96" fmla="*/ 36512 w 1312"/>
              <a:gd name="T97" fmla="*/ 601663 h 384"/>
              <a:gd name="T98" fmla="*/ 9525 w 1312"/>
              <a:gd name="T99" fmla="*/ 601663 h 3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12"/>
              <a:gd name="T151" fmla="*/ 0 h 384"/>
              <a:gd name="T152" fmla="*/ 1312 w 1312"/>
              <a:gd name="T153" fmla="*/ 384 h 3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12" h="384">
                <a:moveTo>
                  <a:pt x="1312" y="382"/>
                </a:moveTo>
                <a:lnTo>
                  <a:pt x="1302" y="380"/>
                </a:lnTo>
                <a:lnTo>
                  <a:pt x="1294" y="380"/>
                </a:lnTo>
                <a:lnTo>
                  <a:pt x="1284" y="382"/>
                </a:lnTo>
                <a:lnTo>
                  <a:pt x="1274" y="380"/>
                </a:lnTo>
                <a:lnTo>
                  <a:pt x="1265" y="379"/>
                </a:lnTo>
                <a:lnTo>
                  <a:pt x="1256" y="382"/>
                </a:lnTo>
                <a:lnTo>
                  <a:pt x="1247" y="380"/>
                </a:lnTo>
                <a:lnTo>
                  <a:pt x="1238" y="382"/>
                </a:lnTo>
                <a:lnTo>
                  <a:pt x="1229" y="380"/>
                </a:lnTo>
                <a:lnTo>
                  <a:pt x="1219" y="382"/>
                </a:lnTo>
                <a:lnTo>
                  <a:pt x="1210" y="380"/>
                </a:lnTo>
                <a:lnTo>
                  <a:pt x="1202" y="382"/>
                </a:lnTo>
                <a:lnTo>
                  <a:pt x="1193" y="380"/>
                </a:lnTo>
                <a:lnTo>
                  <a:pt x="1183" y="382"/>
                </a:lnTo>
                <a:lnTo>
                  <a:pt x="1174" y="380"/>
                </a:lnTo>
                <a:lnTo>
                  <a:pt x="1165" y="382"/>
                </a:lnTo>
                <a:lnTo>
                  <a:pt x="1157" y="382"/>
                </a:lnTo>
                <a:lnTo>
                  <a:pt x="1148" y="382"/>
                </a:lnTo>
                <a:lnTo>
                  <a:pt x="1139" y="382"/>
                </a:lnTo>
                <a:lnTo>
                  <a:pt x="1130" y="380"/>
                </a:lnTo>
                <a:lnTo>
                  <a:pt x="1123" y="382"/>
                </a:lnTo>
                <a:lnTo>
                  <a:pt x="1114" y="382"/>
                </a:lnTo>
                <a:lnTo>
                  <a:pt x="1105" y="383"/>
                </a:lnTo>
                <a:lnTo>
                  <a:pt x="1096" y="379"/>
                </a:lnTo>
                <a:lnTo>
                  <a:pt x="1087" y="380"/>
                </a:lnTo>
                <a:lnTo>
                  <a:pt x="1080" y="382"/>
                </a:lnTo>
                <a:lnTo>
                  <a:pt x="1071" y="380"/>
                </a:lnTo>
                <a:lnTo>
                  <a:pt x="1062" y="382"/>
                </a:lnTo>
                <a:lnTo>
                  <a:pt x="1055" y="383"/>
                </a:lnTo>
                <a:lnTo>
                  <a:pt x="1046" y="380"/>
                </a:lnTo>
                <a:lnTo>
                  <a:pt x="1037" y="380"/>
                </a:lnTo>
                <a:lnTo>
                  <a:pt x="1029" y="382"/>
                </a:lnTo>
                <a:lnTo>
                  <a:pt x="1020" y="382"/>
                </a:lnTo>
                <a:lnTo>
                  <a:pt x="1013" y="380"/>
                </a:lnTo>
                <a:lnTo>
                  <a:pt x="1004" y="383"/>
                </a:lnTo>
                <a:lnTo>
                  <a:pt x="996" y="382"/>
                </a:lnTo>
                <a:lnTo>
                  <a:pt x="989" y="380"/>
                </a:lnTo>
                <a:lnTo>
                  <a:pt x="980" y="379"/>
                </a:lnTo>
                <a:lnTo>
                  <a:pt x="972" y="383"/>
                </a:lnTo>
                <a:lnTo>
                  <a:pt x="965" y="383"/>
                </a:lnTo>
                <a:lnTo>
                  <a:pt x="956" y="382"/>
                </a:lnTo>
                <a:lnTo>
                  <a:pt x="948" y="382"/>
                </a:lnTo>
                <a:lnTo>
                  <a:pt x="940" y="383"/>
                </a:lnTo>
                <a:lnTo>
                  <a:pt x="933" y="380"/>
                </a:lnTo>
                <a:lnTo>
                  <a:pt x="925" y="383"/>
                </a:lnTo>
                <a:lnTo>
                  <a:pt x="916" y="383"/>
                </a:lnTo>
                <a:lnTo>
                  <a:pt x="909" y="382"/>
                </a:lnTo>
                <a:lnTo>
                  <a:pt x="901" y="380"/>
                </a:lnTo>
                <a:lnTo>
                  <a:pt x="893" y="383"/>
                </a:lnTo>
                <a:lnTo>
                  <a:pt x="886" y="382"/>
                </a:lnTo>
                <a:lnTo>
                  <a:pt x="878" y="383"/>
                </a:lnTo>
                <a:lnTo>
                  <a:pt x="870" y="380"/>
                </a:lnTo>
                <a:lnTo>
                  <a:pt x="863" y="382"/>
                </a:lnTo>
                <a:lnTo>
                  <a:pt x="855" y="382"/>
                </a:lnTo>
                <a:lnTo>
                  <a:pt x="848" y="383"/>
                </a:lnTo>
                <a:lnTo>
                  <a:pt x="841" y="383"/>
                </a:lnTo>
                <a:lnTo>
                  <a:pt x="833" y="382"/>
                </a:lnTo>
                <a:lnTo>
                  <a:pt x="825" y="379"/>
                </a:lnTo>
                <a:lnTo>
                  <a:pt x="818" y="380"/>
                </a:lnTo>
                <a:lnTo>
                  <a:pt x="811" y="382"/>
                </a:lnTo>
                <a:lnTo>
                  <a:pt x="803" y="379"/>
                </a:lnTo>
                <a:lnTo>
                  <a:pt x="796" y="382"/>
                </a:lnTo>
                <a:lnTo>
                  <a:pt x="789" y="382"/>
                </a:lnTo>
                <a:lnTo>
                  <a:pt x="781" y="379"/>
                </a:lnTo>
                <a:lnTo>
                  <a:pt x="774" y="379"/>
                </a:lnTo>
                <a:lnTo>
                  <a:pt x="767" y="383"/>
                </a:lnTo>
                <a:lnTo>
                  <a:pt x="759" y="378"/>
                </a:lnTo>
                <a:lnTo>
                  <a:pt x="753" y="382"/>
                </a:lnTo>
                <a:lnTo>
                  <a:pt x="745" y="382"/>
                </a:lnTo>
                <a:lnTo>
                  <a:pt x="739" y="380"/>
                </a:lnTo>
                <a:lnTo>
                  <a:pt x="731" y="383"/>
                </a:lnTo>
                <a:lnTo>
                  <a:pt x="724" y="383"/>
                </a:lnTo>
                <a:lnTo>
                  <a:pt x="717" y="383"/>
                </a:lnTo>
                <a:lnTo>
                  <a:pt x="710" y="382"/>
                </a:lnTo>
                <a:lnTo>
                  <a:pt x="703" y="379"/>
                </a:lnTo>
                <a:lnTo>
                  <a:pt x="696" y="380"/>
                </a:lnTo>
                <a:lnTo>
                  <a:pt x="689" y="380"/>
                </a:lnTo>
                <a:lnTo>
                  <a:pt x="683" y="382"/>
                </a:lnTo>
                <a:lnTo>
                  <a:pt x="676" y="379"/>
                </a:lnTo>
                <a:lnTo>
                  <a:pt x="668" y="378"/>
                </a:lnTo>
                <a:lnTo>
                  <a:pt x="662" y="378"/>
                </a:lnTo>
                <a:lnTo>
                  <a:pt x="655" y="378"/>
                </a:lnTo>
                <a:lnTo>
                  <a:pt x="649" y="376"/>
                </a:lnTo>
                <a:lnTo>
                  <a:pt x="642" y="377"/>
                </a:lnTo>
                <a:lnTo>
                  <a:pt x="635" y="377"/>
                </a:lnTo>
                <a:lnTo>
                  <a:pt x="628" y="376"/>
                </a:lnTo>
                <a:lnTo>
                  <a:pt x="621" y="376"/>
                </a:lnTo>
                <a:lnTo>
                  <a:pt x="615" y="374"/>
                </a:lnTo>
                <a:lnTo>
                  <a:pt x="608" y="375"/>
                </a:lnTo>
                <a:lnTo>
                  <a:pt x="601" y="372"/>
                </a:lnTo>
                <a:lnTo>
                  <a:pt x="595" y="370"/>
                </a:lnTo>
                <a:lnTo>
                  <a:pt x="588" y="371"/>
                </a:lnTo>
                <a:lnTo>
                  <a:pt x="582" y="366"/>
                </a:lnTo>
                <a:lnTo>
                  <a:pt x="575" y="365"/>
                </a:lnTo>
                <a:lnTo>
                  <a:pt x="570" y="361"/>
                </a:lnTo>
                <a:lnTo>
                  <a:pt x="563" y="354"/>
                </a:lnTo>
                <a:lnTo>
                  <a:pt x="556" y="349"/>
                </a:lnTo>
                <a:lnTo>
                  <a:pt x="550" y="339"/>
                </a:lnTo>
                <a:lnTo>
                  <a:pt x="543" y="327"/>
                </a:lnTo>
                <a:lnTo>
                  <a:pt x="537" y="315"/>
                </a:lnTo>
                <a:lnTo>
                  <a:pt x="531" y="299"/>
                </a:lnTo>
                <a:lnTo>
                  <a:pt x="525" y="288"/>
                </a:lnTo>
                <a:lnTo>
                  <a:pt x="518" y="273"/>
                </a:lnTo>
                <a:lnTo>
                  <a:pt x="511" y="249"/>
                </a:lnTo>
                <a:lnTo>
                  <a:pt x="506" y="219"/>
                </a:lnTo>
                <a:lnTo>
                  <a:pt x="499" y="194"/>
                </a:lnTo>
                <a:lnTo>
                  <a:pt x="493" y="167"/>
                </a:lnTo>
                <a:lnTo>
                  <a:pt x="487" y="137"/>
                </a:lnTo>
                <a:lnTo>
                  <a:pt x="481" y="110"/>
                </a:lnTo>
                <a:lnTo>
                  <a:pt x="475" y="81"/>
                </a:lnTo>
                <a:lnTo>
                  <a:pt x="469" y="68"/>
                </a:lnTo>
                <a:lnTo>
                  <a:pt x="463" y="46"/>
                </a:lnTo>
                <a:lnTo>
                  <a:pt x="457" y="29"/>
                </a:lnTo>
                <a:lnTo>
                  <a:pt x="450" y="16"/>
                </a:lnTo>
                <a:lnTo>
                  <a:pt x="444" y="7"/>
                </a:lnTo>
                <a:lnTo>
                  <a:pt x="439" y="0"/>
                </a:lnTo>
                <a:lnTo>
                  <a:pt x="432" y="0"/>
                </a:lnTo>
                <a:lnTo>
                  <a:pt x="427" y="10"/>
                </a:lnTo>
                <a:lnTo>
                  <a:pt x="420" y="20"/>
                </a:lnTo>
                <a:lnTo>
                  <a:pt x="415" y="38"/>
                </a:lnTo>
                <a:lnTo>
                  <a:pt x="409" y="71"/>
                </a:lnTo>
                <a:lnTo>
                  <a:pt x="403" y="97"/>
                </a:lnTo>
                <a:lnTo>
                  <a:pt x="397" y="137"/>
                </a:lnTo>
                <a:lnTo>
                  <a:pt x="392" y="172"/>
                </a:lnTo>
                <a:lnTo>
                  <a:pt x="385" y="213"/>
                </a:lnTo>
                <a:lnTo>
                  <a:pt x="380" y="252"/>
                </a:lnTo>
                <a:lnTo>
                  <a:pt x="374" y="282"/>
                </a:lnTo>
                <a:lnTo>
                  <a:pt x="368" y="309"/>
                </a:lnTo>
                <a:lnTo>
                  <a:pt x="362" y="328"/>
                </a:lnTo>
                <a:lnTo>
                  <a:pt x="357" y="350"/>
                </a:lnTo>
                <a:lnTo>
                  <a:pt x="351" y="357"/>
                </a:lnTo>
                <a:lnTo>
                  <a:pt x="346" y="363"/>
                </a:lnTo>
                <a:lnTo>
                  <a:pt x="339" y="367"/>
                </a:lnTo>
                <a:lnTo>
                  <a:pt x="334" y="371"/>
                </a:lnTo>
                <a:lnTo>
                  <a:pt x="328" y="374"/>
                </a:lnTo>
                <a:lnTo>
                  <a:pt x="323" y="373"/>
                </a:lnTo>
                <a:lnTo>
                  <a:pt x="317" y="375"/>
                </a:lnTo>
                <a:lnTo>
                  <a:pt x="312" y="376"/>
                </a:lnTo>
                <a:lnTo>
                  <a:pt x="306" y="377"/>
                </a:lnTo>
                <a:lnTo>
                  <a:pt x="301" y="376"/>
                </a:lnTo>
                <a:lnTo>
                  <a:pt x="295" y="379"/>
                </a:lnTo>
                <a:lnTo>
                  <a:pt x="290" y="382"/>
                </a:lnTo>
                <a:lnTo>
                  <a:pt x="284" y="379"/>
                </a:lnTo>
                <a:lnTo>
                  <a:pt x="279" y="382"/>
                </a:lnTo>
                <a:lnTo>
                  <a:pt x="273" y="380"/>
                </a:lnTo>
                <a:lnTo>
                  <a:pt x="268" y="383"/>
                </a:lnTo>
                <a:lnTo>
                  <a:pt x="262" y="378"/>
                </a:lnTo>
                <a:lnTo>
                  <a:pt x="257" y="379"/>
                </a:lnTo>
                <a:lnTo>
                  <a:pt x="251" y="380"/>
                </a:lnTo>
                <a:lnTo>
                  <a:pt x="247" y="382"/>
                </a:lnTo>
                <a:lnTo>
                  <a:pt x="242" y="380"/>
                </a:lnTo>
                <a:lnTo>
                  <a:pt x="236" y="379"/>
                </a:lnTo>
                <a:lnTo>
                  <a:pt x="231" y="383"/>
                </a:lnTo>
                <a:lnTo>
                  <a:pt x="225" y="380"/>
                </a:lnTo>
                <a:lnTo>
                  <a:pt x="220" y="380"/>
                </a:lnTo>
                <a:lnTo>
                  <a:pt x="215" y="380"/>
                </a:lnTo>
                <a:lnTo>
                  <a:pt x="210" y="382"/>
                </a:lnTo>
                <a:lnTo>
                  <a:pt x="204" y="380"/>
                </a:lnTo>
                <a:lnTo>
                  <a:pt x="199" y="383"/>
                </a:lnTo>
                <a:lnTo>
                  <a:pt x="194" y="382"/>
                </a:lnTo>
                <a:lnTo>
                  <a:pt x="189" y="382"/>
                </a:lnTo>
                <a:lnTo>
                  <a:pt x="183" y="382"/>
                </a:lnTo>
                <a:lnTo>
                  <a:pt x="179" y="382"/>
                </a:lnTo>
                <a:lnTo>
                  <a:pt x="173" y="383"/>
                </a:lnTo>
                <a:lnTo>
                  <a:pt x="168" y="382"/>
                </a:lnTo>
                <a:lnTo>
                  <a:pt x="164" y="383"/>
                </a:lnTo>
                <a:lnTo>
                  <a:pt x="158" y="379"/>
                </a:lnTo>
                <a:lnTo>
                  <a:pt x="154" y="382"/>
                </a:lnTo>
                <a:lnTo>
                  <a:pt x="148" y="383"/>
                </a:lnTo>
                <a:lnTo>
                  <a:pt x="144" y="379"/>
                </a:lnTo>
                <a:lnTo>
                  <a:pt x="138" y="379"/>
                </a:lnTo>
                <a:lnTo>
                  <a:pt x="133" y="382"/>
                </a:lnTo>
                <a:lnTo>
                  <a:pt x="129" y="383"/>
                </a:lnTo>
                <a:lnTo>
                  <a:pt x="123" y="379"/>
                </a:lnTo>
                <a:lnTo>
                  <a:pt x="119" y="379"/>
                </a:lnTo>
                <a:lnTo>
                  <a:pt x="114" y="383"/>
                </a:lnTo>
                <a:lnTo>
                  <a:pt x="109" y="382"/>
                </a:lnTo>
                <a:lnTo>
                  <a:pt x="104" y="377"/>
                </a:lnTo>
                <a:lnTo>
                  <a:pt x="99" y="380"/>
                </a:lnTo>
                <a:lnTo>
                  <a:pt x="94" y="379"/>
                </a:lnTo>
                <a:lnTo>
                  <a:pt x="89" y="382"/>
                </a:lnTo>
                <a:lnTo>
                  <a:pt x="85" y="378"/>
                </a:lnTo>
                <a:lnTo>
                  <a:pt x="80" y="378"/>
                </a:lnTo>
                <a:lnTo>
                  <a:pt x="75" y="380"/>
                </a:lnTo>
                <a:lnTo>
                  <a:pt x="70" y="382"/>
                </a:lnTo>
                <a:lnTo>
                  <a:pt x="66" y="382"/>
                </a:lnTo>
                <a:lnTo>
                  <a:pt x="60" y="378"/>
                </a:lnTo>
                <a:lnTo>
                  <a:pt x="56" y="379"/>
                </a:lnTo>
                <a:lnTo>
                  <a:pt x="52" y="380"/>
                </a:lnTo>
                <a:lnTo>
                  <a:pt x="46" y="383"/>
                </a:lnTo>
                <a:lnTo>
                  <a:pt x="42" y="376"/>
                </a:lnTo>
                <a:lnTo>
                  <a:pt x="37" y="378"/>
                </a:lnTo>
                <a:lnTo>
                  <a:pt x="33" y="379"/>
                </a:lnTo>
                <a:lnTo>
                  <a:pt x="28" y="378"/>
                </a:lnTo>
                <a:lnTo>
                  <a:pt x="23" y="379"/>
                </a:lnTo>
                <a:lnTo>
                  <a:pt x="19" y="379"/>
                </a:lnTo>
                <a:lnTo>
                  <a:pt x="14" y="383"/>
                </a:lnTo>
                <a:lnTo>
                  <a:pt x="10" y="379"/>
                </a:lnTo>
                <a:lnTo>
                  <a:pt x="6" y="379"/>
                </a:lnTo>
                <a:lnTo>
                  <a:pt x="0" y="384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1" name="Freeform 47"/>
          <p:cNvSpPr>
            <a:spLocks/>
          </p:cNvSpPr>
          <p:nvPr/>
        </p:nvSpPr>
        <p:spPr bwMode="auto">
          <a:xfrm>
            <a:off x="1316038" y="3949700"/>
            <a:ext cx="2082800" cy="593725"/>
          </a:xfrm>
          <a:custGeom>
            <a:avLst/>
            <a:gdLst>
              <a:gd name="T0" fmla="*/ 2038350 w 1312"/>
              <a:gd name="T1" fmla="*/ 592138 h 374"/>
              <a:gd name="T2" fmla="*/ 1979613 w 1312"/>
              <a:gd name="T3" fmla="*/ 590550 h 374"/>
              <a:gd name="T4" fmla="*/ 1920875 w 1312"/>
              <a:gd name="T5" fmla="*/ 588963 h 374"/>
              <a:gd name="T6" fmla="*/ 1863725 w 1312"/>
              <a:gd name="T7" fmla="*/ 588963 h 374"/>
              <a:gd name="T8" fmla="*/ 1808163 w 1312"/>
              <a:gd name="T9" fmla="*/ 588963 h 374"/>
              <a:gd name="T10" fmla="*/ 1754188 w 1312"/>
              <a:gd name="T11" fmla="*/ 590550 h 374"/>
              <a:gd name="T12" fmla="*/ 1700213 w 1312"/>
              <a:gd name="T13" fmla="*/ 592138 h 374"/>
              <a:gd name="T14" fmla="*/ 1646238 w 1312"/>
              <a:gd name="T15" fmla="*/ 592138 h 374"/>
              <a:gd name="T16" fmla="*/ 1593850 w 1312"/>
              <a:gd name="T17" fmla="*/ 588963 h 374"/>
              <a:gd name="T18" fmla="*/ 1543050 w 1312"/>
              <a:gd name="T19" fmla="*/ 590550 h 374"/>
              <a:gd name="T20" fmla="*/ 1492250 w 1312"/>
              <a:gd name="T21" fmla="*/ 590550 h 374"/>
              <a:gd name="T22" fmla="*/ 1443037 w 1312"/>
              <a:gd name="T23" fmla="*/ 588963 h 374"/>
              <a:gd name="T24" fmla="*/ 1393825 w 1312"/>
              <a:gd name="T25" fmla="*/ 588963 h 374"/>
              <a:gd name="T26" fmla="*/ 1346200 w 1312"/>
              <a:gd name="T27" fmla="*/ 588963 h 374"/>
              <a:gd name="T28" fmla="*/ 1298575 w 1312"/>
              <a:gd name="T29" fmla="*/ 588963 h 374"/>
              <a:gd name="T30" fmla="*/ 1252537 w 1312"/>
              <a:gd name="T31" fmla="*/ 587375 h 374"/>
              <a:gd name="T32" fmla="*/ 1204912 w 1312"/>
              <a:gd name="T33" fmla="*/ 585788 h 374"/>
              <a:gd name="T34" fmla="*/ 1160462 w 1312"/>
              <a:gd name="T35" fmla="*/ 573088 h 374"/>
              <a:gd name="T36" fmla="*/ 1116012 w 1312"/>
              <a:gd name="T37" fmla="*/ 550863 h 374"/>
              <a:gd name="T38" fmla="*/ 1073150 w 1312"/>
              <a:gd name="T39" fmla="*/ 508000 h 374"/>
              <a:gd name="T40" fmla="*/ 1030288 w 1312"/>
              <a:gd name="T41" fmla="*/ 458788 h 374"/>
              <a:gd name="T42" fmla="*/ 985838 w 1312"/>
              <a:gd name="T43" fmla="*/ 400050 h 374"/>
              <a:gd name="T44" fmla="*/ 944563 w 1312"/>
              <a:gd name="T45" fmla="*/ 347662 h 374"/>
              <a:gd name="T46" fmla="*/ 904875 w 1312"/>
              <a:gd name="T47" fmla="*/ 307975 h 374"/>
              <a:gd name="T48" fmla="*/ 862013 w 1312"/>
              <a:gd name="T49" fmla="*/ 265113 h 374"/>
              <a:gd name="T50" fmla="*/ 822325 w 1312"/>
              <a:gd name="T51" fmla="*/ 190500 h 374"/>
              <a:gd name="T52" fmla="*/ 782637 w 1312"/>
              <a:gd name="T53" fmla="*/ 92075 h 374"/>
              <a:gd name="T54" fmla="*/ 744537 w 1312"/>
              <a:gd name="T55" fmla="*/ 14288 h 374"/>
              <a:gd name="T56" fmla="*/ 704850 w 1312"/>
              <a:gd name="T57" fmla="*/ 7938 h 374"/>
              <a:gd name="T58" fmla="*/ 666750 w 1312"/>
              <a:gd name="T59" fmla="*/ 82550 h 374"/>
              <a:gd name="T60" fmla="*/ 630237 w 1312"/>
              <a:gd name="T61" fmla="*/ 266700 h 374"/>
              <a:gd name="T62" fmla="*/ 593725 w 1312"/>
              <a:gd name="T63" fmla="*/ 471488 h 374"/>
              <a:gd name="T64" fmla="*/ 557212 w 1312"/>
              <a:gd name="T65" fmla="*/ 566738 h 374"/>
              <a:gd name="T66" fmla="*/ 520700 w 1312"/>
              <a:gd name="T67" fmla="*/ 582613 h 374"/>
              <a:gd name="T68" fmla="*/ 485775 w 1312"/>
              <a:gd name="T69" fmla="*/ 585788 h 374"/>
              <a:gd name="T70" fmla="*/ 450850 w 1312"/>
              <a:gd name="T71" fmla="*/ 585788 h 374"/>
              <a:gd name="T72" fmla="*/ 415925 w 1312"/>
              <a:gd name="T73" fmla="*/ 587375 h 374"/>
              <a:gd name="T74" fmla="*/ 384175 w 1312"/>
              <a:gd name="T75" fmla="*/ 587375 h 374"/>
              <a:gd name="T76" fmla="*/ 349250 w 1312"/>
              <a:gd name="T77" fmla="*/ 585788 h 374"/>
              <a:gd name="T78" fmla="*/ 315912 w 1312"/>
              <a:gd name="T79" fmla="*/ 587375 h 374"/>
              <a:gd name="T80" fmla="*/ 284162 w 1312"/>
              <a:gd name="T81" fmla="*/ 587375 h 374"/>
              <a:gd name="T82" fmla="*/ 250825 w 1312"/>
              <a:gd name="T83" fmla="*/ 582613 h 374"/>
              <a:gd name="T84" fmla="*/ 219075 w 1312"/>
              <a:gd name="T85" fmla="*/ 582613 h 374"/>
              <a:gd name="T86" fmla="*/ 188912 w 1312"/>
              <a:gd name="T87" fmla="*/ 581025 h 374"/>
              <a:gd name="T88" fmla="*/ 157162 w 1312"/>
              <a:gd name="T89" fmla="*/ 579438 h 374"/>
              <a:gd name="T90" fmla="*/ 127000 w 1312"/>
              <a:gd name="T91" fmla="*/ 587375 h 374"/>
              <a:gd name="T92" fmla="*/ 95250 w 1312"/>
              <a:gd name="T93" fmla="*/ 587375 h 374"/>
              <a:gd name="T94" fmla="*/ 66675 w 1312"/>
              <a:gd name="T95" fmla="*/ 587375 h 374"/>
              <a:gd name="T96" fmla="*/ 36512 w 1312"/>
              <a:gd name="T97" fmla="*/ 587375 h 374"/>
              <a:gd name="T98" fmla="*/ 9525 w 1312"/>
              <a:gd name="T99" fmla="*/ 587375 h 37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12"/>
              <a:gd name="T151" fmla="*/ 0 h 374"/>
              <a:gd name="T152" fmla="*/ 1312 w 1312"/>
              <a:gd name="T153" fmla="*/ 374 h 37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12" h="374">
                <a:moveTo>
                  <a:pt x="1312" y="372"/>
                </a:moveTo>
                <a:lnTo>
                  <a:pt x="1302" y="372"/>
                </a:lnTo>
                <a:lnTo>
                  <a:pt x="1294" y="372"/>
                </a:lnTo>
                <a:lnTo>
                  <a:pt x="1284" y="373"/>
                </a:lnTo>
                <a:lnTo>
                  <a:pt x="1274" y="372"/>
                </a:lnTo>
                <a:lnTo>
                  <a:pt x="1265" y="373"/>
                </a:lnTo>
                <a:lnTo>
                  <a:pt x="1256" y="372"/>
                </a:lnTo>
                <a:lnTo>
                  <a:pt x="1247" y="372"/>
                </a:lnTo>
                <a:lnTo>
                  <a:pt x="1238" y="373"/>
                </a:lnTo>
                <a:lnTo>
                  <a:pt x="1229" y="371"/>
                </a:lnTo>
                <a:lnTo>
                  <a:pt x="1219" y="372"/>
                </a:lnTo>
                <a:lnTo>
                  <a:pt x="1210" y="371"/>
                </a:lnTo>
                <a:lnTo>
                  <a:pt x="1202" y="372"/>
                </a:lnTo>
                <a:lnTo>
                  <a:pt x="1193" y="372"/>
                </a:lnTo>
                <a:lnTo>
                  <a:pt x="1183" y="373"/>
                </a:lnTo>
                <a:lnTo>
                  <a:pt x="1174" y="371"/>
                </a:lnTo>
                <a:lnTo>
                  <a:pt x="1165" y="373"/>
                </a:lnTo>
                <a:lnTo>
                  <a:pt x="1157" y="371"/>
                </a:lnTo>
                <a:lnTo>
                  <a:pt x="1148" y="373"/>
                </a:lnTo>
                <a:lnTo>
                  <a:pt x="1139" y="371"/>
                </a:lnTo>
                <a:lnTo>
                  <a:pt x="1130" y="372"/>
                </a:lnTo>
                <a:lnTo>
                  <a:pt x="1123" y="372"/>
                </a:lnTo>
                <a:lnTo>
                  <a:pt x="1114" y="373"/>
                </a:lnTo>
                <a:lnTo>
                  <a:pt x="1105" y="372"/>
                </a:lnTo>
                <a:lnTo>
                  <a:pt x="1096" y="373"/>
                </a:lnTo>
                <a:lnTo>
                  <a:pt x="1087" y="372"/>
                </a:lnTo>
                <a:lnTo>
                  <a:pt x="1080" y="373"/>
                </a:lnTo>
                <a:lnTo>
                  <a:pt x="1071" y="373"/>
                </a:lnTo>
                <a:lnTo>
                  <a:pt x="1062" y="373"/>
                </a:lnTo>
                <a:lnTo>
                  <a:pt x="1055" y="372"/>
                </a:lnTo>
                <a:lnTo>
                  <a:pt x="1046" y="373"/>
                </a:lnTo>
                <a:lnTo>
                  <a:pt x="1037" y="373"/>
                </a:lnTo>
                <a:lnTo>
                  <a:pt x="1029" y="371"/>
                </a:lnTo>
                <a:lnTo>
                  <a:pt x="1020" y="372"/>
                </a:lnTo>
                <a:lnTo>
                  <a:pt x="1013" y="373"/>
                </a:lnTo>
                <a:lnTo>
                  <a:pt x="1004" y="371"/>
                </a:lnTo>
                <a:lnTo>
                  <a:pt x="996" y="373"/>
                </a:lnTo>
                <a:lnTo>
                  <a:pt x="989" y="372"/>
                </a:lnTo>
                <a:lnTo>
                  <a:pt x="980" y="373"/>
                </a:lnTo>
                <a:lnTo>
                  <a:pt x="972" y="372"/>
                </a:lnTo>
                <a:lnTo>
                  <a:pt x="965" y="374"/>
                </a:lnTo>
                <a:lnTo>
                  <a:pt x="956" y="371"/>
                </a:lnTo>
                <a:lnTo>
                  <a:pt x="948" y="372"/>
                </a:lnTo>
                <a:lnTo>
                  <a:pt x="940" y="372"/>
                </a:lnTo>
                <a:lnTo>
                  <a:pt x="933" y="373"/>
                </a:lnTo>
                <a:lnTo>
                  <a:pt x="925" y="373"/>
                </a:lnTo>
                <a:lnTo>
                  <a:pt x="916" y="372"/>
                </a:lnTo>
                <a:lnTo>
                  <a:pt x="909" y="371"/>
                </a:lnTo>
                <a:lnTo>
                  <a:pt x="901" y="372"/>
                </a:lnTo>
                <a:lnTo>
                  <a:pt x="893" y="373"/>
                </a:lnTo>
                <a:lnTo>
                  <a:pt x="886" y="373"/>
                </a:lnTo>
                <a:lnTo>
                  <a:pt x="878" y="371"/>
                </a:lnTo>
                <a:lnTo>
                  <a:pt x="870" y="372"/>
                </a:lnTo>
                <a:lnTo>
                  <a:pt x="863" y="372"/>
                </a:lnTo>
                <a:lnTo>
                  <a:pt x="855" y="373"/>
                </a:lnTo>
                <a:lnTo>
                  <a:pt x="848" y="371"/>
                </a:lnTo>
                <a:lnTo>
                  <a:pt x="841" y="370"/>
                </a:lnTo>
                <a:lnTo>
                  <a:pt x="833" y="371"/>
                </a:lnTo>
                <a:lnTo>
                  <a:pt x="825" y="371"/>
                </a:lnTo>
                <a:lnTo>
                  <a:pt x="818" y="371"/>
                </a:lnTo>
                <a:lnTo>
                  <a:pt x="811" y="371"/>
                </a:lnTo>
                <a:lnTo>
                  <a:pt x="803" y="370"/>
                </a:lnTo>
                <a:lnTo>
                  <a:pt x="796" y="372"/>
                </a:lnTo>
                <a:lnTo>
                  <a:pt x="789" y="370"/>
                </a:lnTo>
                <a:lnTo>
                  <a:pt x="781" y="372"/>
                </a:lnTo>
                <a:lnTo>
                  <a:pt x="774" y="370"/>
                </a:lnTo>
                <a:lnTo>
                  <a:pt x="767" y="370"/>
                </a:lnTo>
                <a:lnTo>
                  <a:pt x="759" y="369"/>
                </a:lnTo>
                <a:lnTo>
                  <a:pt x="753" y="366"/>
                </a:lnTo>
                <a:lnTo>
                  <a:pt x="745" y="365"/>
                </a:lnTo>
                <a:lnTo>
                  <a:pt x="739" y="363"/>
                </a:lnTo>
                <a:lnTo>
                  <a:pt x="731" y="361"/>
                </a:lnTo>
                <a:lnTo>
                  <a:pt x="724" y="359"/>
                </a:lnTo>
                <a:lnTo>
                  <a:pt x="717" y="354"/>
                </a:lnTo>
                <a:lnTo>
                  <a:pt x="710" y="351"/>
                </a:lnTo>
                <a:lnTo>
                  <a:pt x="703" y="347"/>
                </a:lnTo>
                <a:lnTo>
                  <a:pt x="696" y="339"/>
                </a:lnTo>
                <a:lnTo>
                  <a:pt x="689" y="333"/>
                </a:lnTo>
                <a:lnTo>
                  <a:pt x="683" y="327"/>
                </a:lnTo>
                <a:lnTo>
                  <a:pt x="676" y="320"/>
                </a:lnTo>
                <a:lnTo>
                  <a:pt x="668" y="312"/>
                </a:lnTo>
                <a:lnTo>
                  <a:pt x="662" y="306"/>
                </a:lnTo>
                <a:lnTo>
                  <a:pt x="655" y="296"/>
                </a:lnTo>
                <a:lnTo>
                  <a:pt x="649" y="289"/>
                </a:lnTo>
                <a:lnTo>
                  <a:pt x="642" y="281"/>
                </a:lnTo>
                <a:lnTo>
                  <a:pt x="635" y="270"/>
                </a:lnTo>
                <a:lnTo>
                  <a:pt x="628" y="260"/>
                </a:lnTo>
                <a:lnTo>
                  <a:pt x="621" y="252"/>
                </a:lnTo>
                <a:lnTo>
                  <a:pt x="615" y="242"/>
                </a:lnTo>
                <a:lnTo>
                  <a:pt x="608" y="236"/>
                </a:lnTo>
                <a:lnTo>
                  <a:pt x="601" y="227"/>
                </a:lnTo>
                <a:lnTo>
                  <a:pt x="595" y="219"/>
                </a:lnTo>
                <a:lnTo>
                  <a:pt x="588" y="211"/>
                </a:lnTo>
                <a:lnTo>
                  <a:pt x="582" y="206"/>
                </a:lnTo>
                <a:lnTo>
                  <a:pt x="575" y="201"/>
                </a:lnTo>
                <a:lnTo>
                  <a:pt x="570" y="194"/>
                </a:lnTo>
                <a:lnTo>
                  <a:pt x="563" y="190"/>
                </a:lnTo>
                <a:lnTo>
                  <a:pt x="556" y="184"/>
                </a:lnTo>
                <a:lnTo>
                  <a:pt x="550" y="173"/>
                </a:lnTo>
                <a:lnTo>
                  <a:pt x="543" y="167"/>
                </a:lnTo>
                <a:lnTo>
                  <a:pt x="537" y="157"/>
                </a:lnTo>
                <a:lnTo>
                  <a:pt x="531" y="147"/>
                </a:lnTo>
                <a:lnTo>
                  <a:pt x="525" y="137"/>
                </a:lnTo>
                <a:lnTo>
                  <a:pt x="518" y="120"/>
                </a:lnTo>
                <a:lnTo>
                  <a:pt x="511" y="110"/>
                </a:lnTo>
                <a:lnTo>
                  <a:pt x="506" y="90"/>
                </a:lnTo>
                <a:lnTo>
                  <a:pt x="499" y="72"/>
                </a:lnTo>
                <a:lnTo>
                  <a:pt x="493" y="58"/>
                </a:lnTo>
                <a:lnTo>
                  <a:pt x="487" y="42"/>
                </a:lnTo>
                <a:lnTo>
                  <a:pt x="481" y="31"/>
                </a:lnTo>
                <a:lnTo>
                  <a:pt x="475" y="20"/>
                </a:lnTo>
                <a:lnTo>
                  <a:pt x="469" y="9"/>
                </a:lnTo>
                <a:lnTo>
                  <a:pt x="463" y="3"/>
                </a:lnTo>
                <a:lnTo>
                  <a:pt x="457" y="0"/>
                </a:lnTo>
                <a:lnTo>
                  <a:pt x="450" y="0"/>
                </a:lnTo>
                <a:lnTo>
                  <a:pt x="444" y="5"/>
                </a:lnTo>
                <a:lnTo>
                  <a:pt x="439" y="13"/>
                </a:lnTo>
                <a:lnTo>
                  <a:pt x="432" y="22"/>
                </a:lnTo>
                <a:lnTo>
                  <a:pt x="427" y="34"/>
                </a:lnTo>
                <a:lnTo>
                  <a:pt x="420" y="52"/>
                </a:lnTo>
                <a:lnTo>
                  <a:pt x="415" y="76"/>
                </a:lnTo>
                <a:lnTo>
                  <a:pt x="409" y="104"/>
                </a:lnTo>
                <a:lnTo>
                  <a:pt x="403" y="137"/>
                </a:lnTo>
                <a:lnTo>
                  <a:pt x="397" y="168"/>
                </a:lnTo>
                <a:lnTo>
                  <a:pt x="392" y="203"/>
                </a:lnTo>
                <a:lnTo>
                  <a:pt x="385" y="238"/>
                </a:lnTo>
                <a:lnTo>
                  <a:pt x="380" y="269"/>
                </a:lnTo>
                <a:lnTo>
                  <a:pt x="374" y="297"/>
                </a:lnTo>
                <a:lnTo>
                  <a:pt x="368" y="321"/>
                </a:lnTo>
                <a:lnTo>
                  <a:pt x="362" y="339"/>
                </a:lnTo>
                <a:lnTo>
                  <a:pt x="357" y="350"/>
                </a:lnTo>
                <a:lnTo>
                  <a:pt x="351" y="357"/>
                </a:lnTo>
                <a:lnTo>
                  <a:pt x="346" y="360"/>
                </a:lnTo>
                <a:lnTo>
                  <a:pt x="339" y="363"/>
                </a:lnTo>
                <a:lnTo>
                  <a:pt x="334" y="365"/>
                </a:lnTo>
                <a:lnTo>
                  <a:pt x="328" y="367"/>
                </a:lnTo>
                <a:lnTo>
                  <a:pt x="323" y="369"/>
                </a:lnTo>
                <a:lnTo>
                  <a:pt x="317" y="369"/>
                </a:lnTo>
                <a:lnTo>
                  <a:pt x="312" y="369"/>
                </a:lnTo>
                <a:lnTo>
                  <a:pt x="306" y="369"/>
                </a:lnTo>
                <a:lnTo>
                  <a:pt x="301" y="370"/>
                </a:lnTo>
                <a:lnTo>
                  <a:pt x="295" y="370"/>
                </a:lnTo>
                <a:lnTo>
                  <a:pt x="290" y="369"/>
                </a:lnTo>
                <a:lnTo>
                  <a:pt x="284" y="369"/>
                </a:lnTo>
                <a:lnTo>
                  <a:pt x="279" y="370"/>
                </a:lnTo>
                <a:lnTo>
                  <a:pt x="273" y="370"/>
                </a:lnTo>
                <a:lnTo>
                  <a:pt x="268" y="367"/>
                </a:lnTo>
                <a:lnTo>
                  <a:pt x="262" y="370"/>
                </a:lnTo>
                <a:lnTo>
                  <a:pt x="257" y="370"/>
                </a:lnTo>
                <a:lnTo>
                  <a:pt x="251" y="371"/>
                </a:lnTo>
                <a:lnTo>
                  <a:pt x="247" y="370"/>
                </a:lnTo>
                <a:lnTo>
                  <a:pt x="242" y="370"/>
                </a:lnTo>
                <a:lnTo>
                  <a:pt x="236" y="371"/>
                </a:lnTo>
                <a:lnTo>
                  <a:pt x="231" y="371"/>
                </a:lnTo>
                <a:lnTo>
                  <a:pt x="225" y="370"/>
                </a:lnTo>
                <a:lnTo>
                  <a:pt x="220" y="369"/>
                </a:lnTo>
                <a:lnTo>
                  <a:pt x="215" y="371"/>
                </a:lnTo>
                <a:lnTo>
                  <a:pt x="210" y="369"/>
                </a:lnTo>
                <a:lnTo>
                  <a:pt x="204" y="370"/>
                </a:lnTo>
                <a:lnTo>
                  <a:pt x="199" y="370"/>
                </a:lnTo>
                <a:lnTo>
                  <a:pt x="194" y="369"/>
                </a:lnTo>
                <a:lnTo>
                  <a:pt x="189" y="372"/>
                </a:lnTo>
                <a:lnTo>
                  <a:pt x="183" y="369"/>
                </a:lnTo>
                <a:lnTo>
                  <a:pt x="179" y="370"/>
                </a:lnTo>
                <a:lnTo>
                  <a:pt x="173" y="366"/>
                </a:lnTo>
                <a:lnTo>
                  <a:pt x="168" y="367"/>
                </a:lnTo>
                <a:lnTo>
                  <a:pt x="164" y="367"/>
                </a:lnTo>
                <a:lnTo>
                  <a:pt x="158" y="367"/>
                </a:lnTo>
                <a:lnTo>
                  <a:pt x="154" y="369"/>
                </a:lnTo>
                <a:lnTo>
                  <a:pt x="148" y="367"/>
                </a:lnTo>
                <a:lnTo>
                  <a:pt x="144" y="366"/>
                </a:lnTo>
                <a:lnTo>
                  <a:pt x="138" y="367"/>
                </a:lnTo>
                <a:lnTo>
                  <a:pt x="133" y="370"/>
                </a:lnTo>
                <a:lnTo>
                  <a:pt x="129" y="367"/>
                </a:lnTo>
                <a:lnTo>
                  <a:pt x="123" y="370"/>
                </a:lnTo>
                <a:lnTo>
                  <a:pt x="119" y="366"/>
                </a:lnTo>
                <a:lnTo>
                  <a:pt x="114" y="366"/>
                </a:lnTo>
                <a:lnTo>
                  <a:pt x="109" y="366"/>
                </a:lnTo>
                <a:lnTo>
                  <a:pt x="104" y="366"/>
                </a:lnTo>
                <a:lnTo>
                  <a:pt x="99" y="365"/>
                </a:lnTo>
                <a:lnTo>
                  <a:pt x="94" y="366"/>
                </a:lnTo>
                <a:lnTo>
                  <a:pt x="89" y="370"/>
                </a:lnTo>
                <a:lnTo>
                  <a:pt x="85" y="367"/>
                </a:lnTo>
                <a:lnTo>
                  <a:pt x="80" y="370"/>
                </a:lnTo>
                <a:lnTo>
                  <a:pt x="75" y="366"/>
                </a:lnTo>
                <a:lnTo>
                  <a:pt x="70" y="370"/>
                </a:lnTo>
                <a:lnTo>
                  <a:pt x="66" y="367"/>
                </a:lnTo>
                <a:lnTo>
                  <a:pt x="60" y="370"/>
                </a:lnTo>
                <a:lnTo>
                  <a:pt x="56" y="370"/>
                </a:lnTo>
                <a:lnTo>
                  <a:pt x="52" y="369"/>
                </a:lnTo>
                <a:lnTo>
                  <a:pt x="46" y="369"/>
                </a:lnTo>
                <a:lnTo>
                  <a:pt x="42" y="370"/>
                </a:lnTo>
                <a:lnTo>
                  <a:pt x="37" y="369"/>
                </a:lnTo>
                <a:lnTo>
                  <a:pt x="33" y="370"/>
                </a:lnTo>
                <a:lnTo>
                  <a:pt x="28" y="369"/>
                </a:lnTo>
                <a:lnTo>
                  <a:pt x="23" y="370"/>
                </a:lnTo>
                <a:lnTo>
                  <a:pt x="19" y="367"/>
                </a:lnTo>
                <a:lnTo>
                  <a:pt x="14" y="372"/>
                </a:lnTo>
                <a:lnTo>
                  <a:pt x="10" y="370"/>
                </a:lnTo>
                <a:lnTo>
                  <a:pt x="6" y="370"/>
                </a:lnTo>
                <a:lnTo>
                  <a:pt x="0" y="371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2" name="Freeform 48"/>
          <p:cNvSpPr>
            <a:spLocks/>
          </p:cNvSpPr>
          <p:nvPr/>
        </p:nvSpPr>
        <p:spPr bwMode="auto">
          <a:xfrm>
            <a:off x="1316038" y="2119313"/>
            <a:ext cx="2082800" cy="611187"/>
          </a:xfrm>
          <a:custGeom>
            <a:avLst/>
            <a:gdLst>
              <a:gd name="T0" fmla="*/ 2038350 w 1312"/>
              <a:gd name="T1" fmla="*/ 604837 h 385"/>
              <a:gd name="T2" fmla="*/ 1979613 w 1312"/>
              <a:gd name="T3" fmla="*/ 604837 h 385"/>
              <a:gd name="T4" fmla="*/ 1920875 w 1312"/>
              <a:gd name="T5" fmla="*/ 603250 h 385"/>
              <a:gd name="T6" fmla="*/ 1863725 w 1312"/>
              <a:gd name="T7" fmla="*/ 600075 h 385"/>
              <a:gd name="T8" fmla="*/ 1808163 w 1312"/>
              <a:gd name="T9" fmla="*/ 606425 h 385"/>
              <a:gd name="T10" fmla="*/ 1754188 w 1312"/>
              <a:gd name="T11" fmla="*/ 604837 h 385"/>
              <a:gd name="T12" fmla="*/ 1700213 w 1312"/>
              <a:gd name="T13" fmla="*/ 604837 h 385"/>
              <a:gd name="T14" fmla="*/ 1646238 w 1312"/>
              <a:gd name="T15" fmla="*/ 606425 h 385"/>
              <a:gd name="T16" fmla="*/ 1593850 w 1312"/>
              <a:gd name="T17" fmla="*/ 603250 h 385"/>
              <a:gd name="T18" fmla="*/ 1543050 w 1312"/>
              <a:gd name="T19" fmla="*/ 596900 h 385"/>
              <a:gd name="T20" fmla="*/ 1492250 w 1312"/>
              <a:gd name="T21" fmla="*/ 560387 h 385"/>
              <a:gd name="T22" fmla="*/ 1443037 w 1312"/>
              <a:gd name="T23" fmla="*/ 419100 h 385"/>
              <a:gd name="T24" fmla="*/ 1393825 w 1312"/>
              <a:gd name="T25" fmla="*/ 185737 h 385"/>
              <a:gd name="T26" fmla="*/ 1346200 w 1312"/>
              <a:gd name="T27" fmla="*/ 19050 h 385"/>
              <a:gd name="T28" fmla="*/ 1298575 w 1312"/>
              <a:gd name="T29" fmla="*/ 31750 h 385"/>
              <a:gd name="T30" fmla="*/ 1252537 w 1312"/>
              <a:gd name="T31" fmla="*/ 176212 h 385"/>
              <a:gd name="T32" fmla="*/ 1204912 w 1312"/>
              <a:gd name="T33" fmla="*/ 382587 h 385"/>
              <a:gd name="T34" fmla="*/ 1160462 w 1312"/>
              <a:gd name="T35" fmla="*/ 512762 h 385"/>
              <a:gd name="T36" fmla="*/ 1116012 w 1312"/>
              <a:gd name="T37" fmla="*/ 560387 h 385"/>
              <a:gd name="T38" fmla="*/ 1073150 w 1312"/>
              <a:gd name="T39" fmla="*/ 582612 h 385"/>
              <a:gd name="T40" fmla="*/ 1030288 w 1312"/>
              <a:gd name="T41" fmla="*/ 593725 h 385"/>
              <a:gd name="T42" fmla="*/ 985838 w 1312"/>
              <a:gd name="T43" fmla="*/ 596900 h 385"/>
              <a:gd name="T44" fmla="*/ 944563 w 1312"/>
              <a:gd name="T45" fmla="*/ 598487 h 385"/>
              <a:gd name="T46" fmla="*/ 904875 w 1312"/>
              <a:gd name="T47" fmla="*/ 603250 h 385"/>
              <a:gd name="T48" fmla="*/ 862013 w 1312"/>
              <a:gd name="T49" fmla="*/ 603250 h 385"/>
              <a:gd name="T50" fmla="*/ 822325 w 1312"/>
              <a:gd name="T51" fmla="*/ 606425 h 385"/>
              <a:gd name="T52" fmla="*/ 782637 w 1312"/>
              <a:gd name="T53" fmla="*/ 611187 h 385"/>
              <a:gd name="T54" fmla="*/ 744537 w 1312"/>
              <a:gd name="T55" fmla="*/ 611187 h 385"/>
              <a:gd name="T56" fmla="*/ 704850 w 1312"/>
              <a:gd name="T57" fmla="*/ 608012 h 385"/>
              <a:gd name="T58" fmla="*/ 666750 w 1312"/>
              <a:gd name="T59" fmla="*/ 611187 h 385"/>
              <a:gd name="T60" fmla="*/ 630237 w 1312"/>
              <a:gd name="T61" fmla="*/ 609600 h 385"/>
              <a:gd name="T62" fmla="*/ 593725 w 1312"/>
              <a:gd name="T63" fmla="*/ 608012 h 385"/>
              <a:gd name="T64" fmla="*/ 557212 w 1312"/>
              <a:gd name="T65" fmla="*/ 606425 h 385"/>
              <a:gd name="T66" fmla="*/ 520700 w 1312"/>
              <a:gd name="T67" fmla="*/ 603250 h 385"/>
              <a:gd name="T68" fmla="*/ 485775 w 1312"/>
              <a:gd name="T69" fmla="*/ 603250 h 385"/>
              <a:gd name="T70" fmla="*/ 450850 w 1312"/>
              <a:gd name="T71" fmla="*/ 604837 h 385"/>
              <a:gd name="T72" fmla="*/ 415925 w 1312"/>
              <a:gd name="T73" fmla="*/ 606425 h 385"/>
              <a:gd name="T74" fmla="*/ 384175 w 1312"/>
              <a:gd name="T75" fmla="*/ 609600 h 385"/>
              <a:gd name="T76" fmla="*/ 349250 w 1312"/>
              <a:gd name="T77" fmla="*/ 603250 h 385"/>
              <a:gd name="T78" fmla="*/ 315912 w 1312"/>
              <a:gd name="T79" fmla="*/ 600075 h 385"/>
              <a:gd name="T80" fmla="*/ 284162 w 1312"/>
              <a:gd name="T81" fmla="*/ 600075 h 385"/>
              <a:gd name="T82" fmla="*/ 250825 w 1312"/>
              <a:gd name="T83" fmla="*/ 600075 h 385"/>
              <a:gd name="T84" fmla="*/ 219075 w 1312"/>
              <a:gd name="T85" fmla="*/ 603250 h 385"/>
              <a:gd name="T86" fmla="*/ 188912 w 1312"/>
              <a:gd name="T87" fmla="*/ 603250 h 385"/>
              <a:gd name="T88" fmla="*/ 157162 w 1312"/>
              <a:gd name="T89" fmla="*/ 604837 h 385"/>
              <a:gd name="T90" fmla="*/ 127000 w 1312"/>
              <a:gd name="T91" fmla="*/ 606425 h 385"/>
              <a:gd name="T92" fmla="*/ 95250 w 1312"/>
              <a:gd name="T93" fmla="*/ 606425 h 385"/>
              <a:gd name="T94" fmla="*/ 66675 w 1312"/>
              <a:gd name="T95" fmla="*/ 608012 h 385"/>
              <a:gd name="T96" fmla="*/ 36512 w 1312"/>
              <a:gd name="T97" fmla="*/ 604837 h 385"/>
              <a:gd name="T98" fmla="*/ 9525 w 1312"/>
              <a:gd name="T99" fmla="*/ 598487 h 3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12"/>
              <a:gd name="T151" fmla="*/ 0 h 385"/>
              <a:gd name="T152" fmla="*/ 1312 w 1312"/>
              <a:gd name="T153" fmla="*/ 385 h 3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12" h="385">
                <a:moveTo>
                  <a:pt x="1312" y="381"/>
                </a:moveTo>
                <a:lnTo>
                  <a:pt x="1302" y="380"/>
                </a:lnTo>
                <a:lnTo>
                  <a:pt x="1294" y="381"/>
                </a:lnTo>
                <a:lnTo>
                  <a:pt x="1284" y="381"/>
                </a:lnTo>
                <a:lnTo>
                  <a:pt x="1274" y="381"/>
                </a:lnTo>
                <a:lnTo>
                  <a:pt x="1265" y="381"/>
                </a:lnTo>
                <a:lnTo>
                  <a:pt x="1256" y="380"/>
                </a:lnTo>
                <a:lnTo>
                  <a:pt x="1247" y="381"/>
                </a:lnTo>
                <a:lnTo>
                  <a:pt x="1238" y="380"/>
                </a:lnTo>
                <a:lnTo>
                  <a:pt x="1229" y="381"/>
                </a:lnTo>
                <a:lnTo>
                  <a:pt x="1219" y="381"/>
                </a:lnTo>
                <a:lnTo>
                  <a:pt x="1210" y="380"/>
                </a:lnTo>
                <a:lnTo>
                  <a:pt x="1202" y="382"/>
                </a:lnTo>
                <a:lnTo>
                  <a:pt x="1193" y="381"/>
                </a:lnTo>
                <a:lnTo>
                  <a:pt x="1183" y="382"/>
                </a:lnTo>
                <a:lnTo>
                  <a:pt x="1174" y="378"/>
                </a:lnTo>
                <a:lnTo>
                  <a:pt x="1165" y="383"/>
                </a:lnTo>
                <a:lnTo>
                  <a:pt x="1157" y="381"/>
                </a:lnTo>
                <a:lnTo>
                  <a:pt x="1148" y="383"/>
                </a:lnTo>
                <a:lnTo>
                  <a:pt x="1139" y="382"/>
                </a:lnTo>
                <a:lnTo>
                  <a:pt x="1130" y="380"/>
                </a:lnTo>
                <a:lnTo>
                  <a:pt x="1123" y="382"/>
                </a:lnTo>
                <a:lnTo>
                  <a:pt x="1114" y="382"/>
                </a:lnTo>
                <a:lnTo>
                  <a:pt x="1105" y="381"/>
                </a:lnTo>
                <a:lnTo>
                  <a:pt x="1096" y="382"/>
                </a:lnTo>
                <a:lnTo>
                  <a:pt x="1087" y="382"/>
                </a:lnTo>
                <a:lnTo>
                  <a:pt x="1080" y="382"/>
                </a:lnTo>
                <a:lnTo>
                  <a:pt x="1071" y="381"/>
                </a:lnTo>
                <a:lnTo>
                  <a:pt x="1062" y="383"/>
                </a:lnTo>
                <a:lnTo>
                  <a:pt x="1055" y="382"/>
                </a:lnTo>
                <a:lnTo>
                  <a:pt x="1046" y="383"/>
                </a:lnTo>
                <a:lnTo>
                  <a:pt x="1037" y="382"/>
                </a:lnTo>
                <a:lnTo>
                  <a:pt x="1029" y="383"/>
                </a:lnTo>
                <a:lnTo>
                  <a:pt x="1020" y="381"/>
                </a:lnTo>
                <a:lnTo>
                  <a:pt x="1013" y="382"/>
                </a:lnTo>
                <a:lnTo>
                  <a:pt x="1004" y="380"/>
                </a:lnTo>
                <a:lnTo>
                  <a:pt x="996" y="380"/>
                </a:lnTo>
                <a:lnTo>
                  <a:pt x="989" y="378"/>
                </a:lnTo>
                <a:lnTo>
                  <a:pt x="980" y="377"/>
                </a:lnTo>
                <a:lnTo>
                  <a:pt x="972" y="376"/>
                </a:lnTo>
                <a:lnTo>
                  <a:pt x="965" y="373"/>
                </a:lnTo>
                <a:lnTo>
                  <a:pt x="956" y="370"/>
                </a:lnTo>
                <a:lnTo>
                  <a:pt x="948" y="364"/>
                </a:lnTo>
                <a:lnTo>
                  <a:pt x="940" y="353"/>
                </a:lnTo>
                <a:lnTo>
                  <a:pt x="933" y="339"/>
                </a:lnTo>
                <a:lnTo>
                  <a:pt x="925" y="317"/>
                </a:lnTo>
                <a:lnTo>
                  <a:pt x="916" y="298"/>
                </a:lnTo>
                <a:lnTo>
                  <a:pt x="909" y="264"/>
                </a:lnTo>
                <a:lnTo>
                  <a:pt x="901" y="231"/>
                </a:lnTo>
                <a:lnTo>
                  <a:pt x="893" y="194"/>
                </a:lnTo>
                <a:lnTo>
                  <a:pt x="886" y="157"/>
                </a:lnTo>
                <a:lnTo>
                  <a:pt x="878" y="117"/>
                </a:lnTo>
                <a:lnTo>
                  <a:pt x="870" y="81"/>
                </a:lnTo>
                <a:lnTo>
                  <a:pt x="863" y="53"/>
                </a:lnTo>
                <a:lnTo>
                  <a:pt x="855" y="29"/>
                </a:lnTo>
                <a:lnTo>
                  <a:pt x="848" y="12"/>
                </a:lnTo>
                <a:lnTo>
                  <a:pt x="841" y="2"/>
                </a:lnTo>
                <a:lnTo>
                  <a:pt x="833" y="0"/>
                </a:lnTo>
                <a:lnTo>
                  <a:pt x="825" y="5"/>
                </a:lnTo>
                <a:lnTo>
                  <a:pt x="818" y="20"/>
                </a:lnTo>
                <a:lnTo>
                  <a:pt x="811" y="35"/>
                </a:lnTo>
                <a:lnTo>
                  <a:pt x="803" y="59"/>
                </a:lnTo>
                <a:lnTo>
                  <a:pt x="796" y="80"/>
                </a:lnTo>
                <a:lnTo>
                  <a:pt x="789" y="111"/>
                </a:lnTo>
                <a:lnTo>
                  <a:pt x="781" y="144"/>
                </a:lnTo>
                <a:lnTo>
                  <a:pt x="774" y="177"/>
                </a:lnTo>
                <a:lnTo>
                  <a:pt x="767" y="208"/>
                </a:lnTo>
                <a:lnTo>
                  <a:pt x="759" y="241"/>
                </a:lnTo>
                <a:lnTo>
                  <a:pt x="753" y="265"/>
                </a:lnTo>
                <a:lnTo>
                  <a:pt x="745" y="297"/>
                </a:lnTo>
                <a:lnTo>
                  <a:pt x="739" y="310"/>
                </a:lnTo>
                <a:lnTo>
                  <a:pt x="731" y="323"/>
                </a:lnTo>
                <a:lnTo>
                  <a:pt x="724" y="332"/>
                </a:lnTo>
                <a:lnTo>
                  <a:pt x="717" y="341"/>
                </a:lnTo>
                <a:lnTo>
                  <a:pt x="710" y="348"/>
                </a:lnTo>
                <a:lnTo>
                  <a:pt x="703" y="353"/>
                </a:lnTo>
                <a:lnTo>
                  <a:pt x="696" y="357"/>
                </a:lnTo>
                <a:lnTo>
                  <a:pt x="689" y="361"/>
                </a:lnTo>
                <a:lnTo>
                  <a:pt x="683" y="364"/>
                </a:lnTo>
                <a:lnTo>
                  <a:pt x="676" y="367"/>
                </a:lnTo>
                <a:lnTo>
                  <a:pt x="668" y="370"/>
                </a:lnTo>
                <a:lnTo>
                  <a:pt x="662" y="370"/>
                </a:lnTo>
                <a:lnTo>
                  <a:pt x="655" y="375"/>
                </a:lnTo>
                <a:lnTo>
                  <a:pt x="649" y="374"/>
                </a:lnTo>
                <a:lnTo>
                  <a:pt x="642" y="377"/>
                </a:lnTo>
                <a:lnTo>
                  <a:pt x="635" y="375"/>
                </a:lnTo>
                <a:lnTo>
                  <a:pt x="628" y="380"/>
                </a:lnTo>
                <a:lnTo>
                  <a:pt x="621" y="376"/>
                </a:lnTo>
                <a:lnTo>
                  <a:pt x="615" y="376"/>
                </a:lnTo>
                <a:lnTo>
                  <a:pt x="608" y="380"/>
                </a:lnTo>
                <a:lnTo>
                  <a:pt x="601" y="378"/>
                </a:lnTo>
                <a:lnTo>
                  <a:pt x="595" y="377"/>
                </a:lnTo>
                <a:lnTo>
                  <a:pt x="588" y="376"/>
                </a:lnTo>
                <a:lnTo>
                  <a:pt x="582" y="381"/>
                </a:lnTo>
                <a:lnTo>
                  <a:pt x="575" y="380"/>
                </a:lnTo>
                <a:lnTo>
                  <a:pt x="570" y="380"/>
                </a:lnTo>
                <a:lnTo>
                  <a:pt x="563" y="381"/>
                </a:lnTo>
                <a:lnTo>
                  <a:pt x="556" y="378"/>
                </a:lnTo>
                <a:lnTo>
                  <a:pt x="550" y="381"/>
                </a:lnTo>
                <a:lnTo>
                  <a:pt x="543" y="380"/>
                </a:lnTo>
                <a:lnTo>
                  <a:pt x="537" y="382"/>
                </a:lnTo>
                <a:lnTo>
                  <a:pt x="531" y="380"/>
                </a:lnTo>
                <a:lnTo>
                  <a:pt x="525" y="383"/>
                </a:lnTo>
                <a:lnTo>
                  <a:pt x="518" y="382"/>
                </a:lnTo>
                <a:lnTo>
                  <a:pt x="511" y="383"/>
                </a:lnTo>
                <a:lnTo>
                  <a:pt x="506" y="382"/>
                </a:lnTo>
                <a:lnTo>
                  <a:pt x="499" y="383"/>
                </a:lnTo>
                <a:lnTo>
                  <a:pt x="493" y="385"/>
                </a:lnTo>
                <a:lnTo>
                  <a:pt x="487" y="383"/>
                </a:lnTo>
                <a:lnTo>
                  <a:pt x="481" y="385"/>
                </a:lnTo>
                <a:lnTo>
                  <a:pt x="475" y="382"/>
                </a:lnTo>
                <a:lnTo>
                  <a:pt x="469" y="385"/>
                </a:lnTo>
                <a:lnTo>
                  <a:pt x="463" y="383"/>
                </a:lnTo>
                <a:lnTo>
                  <a:pt x="457" y="383"/>
                </a:lnTo>
                <a:lnTo>
                  <a:pt x="450" y="381"/>
                </a:lnTo>
                <a:lnTo>
                  <a:pt x="444" y="383"/>
                </a:lnTo>
                <a:lnTo>
                  <a:pt x="439" y="381"/>
                </a:lnTo>
                <a:lnTo>
                  <a:pt x="432" y="383"/>
                </a:lnTo>
                <a:lnTo>
                  <a:pt x="427" y="385"/>
                </a:lnTo>
                <a:lnTo>
                  <a:pt x="420" y="385"/>
                </a:lnTo>
                <a:lnTo>
                  <a:pt x="415" y="385"/>
                </a:lnTo>
                <a:lnTo>
                  <a:pt x="409" y="384"/>
                </a:lnTo>
                <a:lnTo>
                  <a:pt x="403" y="383"/>
                </a:lnTo>
                <a:lnTo>
                  <a:pt x="397" y="384"/>
                </a:lnTo>
                <a:lnTo>
                  <a:pt x="392" y="384"/>
                </a:lnTo>
                <a:lnTo>
                  <a:pt x="385" y="385"/>
                </a:lnTo>
                <a:lnTo>
                  <a:pt x="380" y="385"/>
                </a:lnTo>
                <a:lnTo>
                  <a:pt x="374" y="383"/>
                </a:lnTo>
                <a:lnTo>
                  <a:pt x="368" y="384"/>
                </a:lnTo>
                <a:lnTo>
                  <a:pt x="362" y="385"/>
                </a:lnTo>
                <a:lnTo>
                  <a:pt x="357" y="383"/>
                </a:lnTo>
                <a:lnTo>
                  <a:pt x="351" y="382"/>
                </a:lnTo>
                <a:lnTo>
                  <a:pt x="346" y="383"/>
                </a:lnTo>
                <a:lnTo>
                  <a:pt x="339" y="382"/>
                </a:lnTo>
                <a:lnTo>
                  <a:pt x="334" y="384"/>
                </a:lnTo>
                <a:lnTo>
                  <a:pt x="328" y="380"/>
                </a:lnTo>
                <a:lnTo>
                  <a:pt x="323" y="381"/>
                </a:lnTo>
                <a:lnTo>
                  <a:pt x="317" y="381"/>
                </a:lnTo>
                <a:lnTo>
                  <a:pt x="312" y="383"/>
                </a:lnTo>
                <a:lnTo>
                  <a:pt x="306" y="380"/>
                </a:lnTo>
                <a:lnTo>
                  <a:pt x="301" y="384"/>
                </a:lnTo>
                <a:lnTo>
                  <a:pt x="295" y="382"/>
                </a:lnTo>
                <a:lnTo>
                  <a:pt x="290" y="384"/>
                </a:lnTo>
                <a:lnTo>
                  <a:pt x="284" y="381"/>
                </a:lnTo>
                <a:lnTo>
                  <a:pt x="279" y="382"/>
                </a:lnTo>
                <a:lnTo>
                  <a:pt x="273" y="384"/>
                </a:lnTo>
                <a:lnTo>
                  <a:pt x="268" y="380"/>
                </a:lnTo>
                <a:lnTo>
                  <a:pt x="262" y="382"/>
                </a:lnTo>
                <a:lnTo>
                  <a:pt x="257" y="380"/>
                </a:lnTo>
                <a:lnTo>
                  <a:pt x="251" y="383"/>
                </a:lnTo>
                <a:lnTo>
                  <a:pt x="247" y="380"/>
                </a:lnTo>
                <a:lnTo>
                  <a:pt x="242" y="384"/>
                </a:lnTo>
                <a:lnTo>
                  <a:pt x="236" y="381"/>
                </a:lnTo>
                <a:lnTo>
                  <a:pt x="231" y="380"/>
                </a:lnTo>
                <a:lnTo>
                  <a:pt x="225" y="384"/>
                </a:lnTo>
                <a:lnTo>
                  <a:pt x="220" y="380"/>
                </a:lnTo>
                <a:lnTo>
                  <a:pt x="215" y="381"/>
                </a:lnTo>
                <a:lnTo>
                  <a:pt x="210" y="383"/>
                </a:lnTo>
                <a:lnTo>
                  <a:pt x="204" y="381"/>
                </a:lnTo>
                <a:lnTo>
                  <a:pt x="199" y="378"/>
                </a:lnTo>
                <a:lnTo>
                  <a:pt x="194" y="381"/>
                </a:lnTo>
                <a:lnTo>
                  <a:pt x="189" y="382"/>
                </a:lnTo>
                <a:lnTo>
                  <a:pt x="183" y="381"/>
                </a:lnTo>
                <a:lnTo>
                  <a:pt x="179" y="378"/>
                </a:lnTo>
                <a:lnTo>
                  <a:pt x="173" y="381"/>
                </a:lnTo>
                <a:lnTo>
                  <a:pt x="168" y="381"/>
                </a:lnTo>
                <a:lnTo>
                  <a:pt x="164" y="378"/>
                </a:lnTo>
                <a:lnTo>
                  <a:pt x="158" y="378"/>
                </a:lnTo>
                <a:lnTo>
                  <a:pt x="154" y="383"/>
                </a:lnTo>
                <a:lnTo>
                  <a:pt x="148" y="378"/>
                </a:lnTo>
                <a:lnTo>
                  <a:pt x="144" y="382"/>
                </a:lnTo>
                <a:lnTo>
                  <a:pt x="138" y="380"/>
                </a:lnTo>
                <a:lnTo>
                  <a:pt x="133" y="378"/>
                </a:lnTo>
                <a:lnTo>
                  <a:pt x="129" y="382"/>
                </a:lnTo>
                <a:lnTo>
                  <a:pt x="123" y="381"/>
                </a:lnTo>
                <a:lnTo>
                  <a:pt x="119" y="380"/>
                </a:lnTo>
                <a:lnTo>
                  <a:pt x="114" y="383"/>
                </a:lnTo>
                <a:lnTo>
                  <a:pt x="109" y="381"/>
                </a:lnTo>
                <a:lnTo>
                  <a:pt x="104" y="378"/>
                </a:lnTo>
                <a:lnTo>
                  <a:pt x="99" y="381"/>
                </a:lnTo>
                <a:lnTo>
                  <a:pt x="94" y="383"/>
                </a:lnTo>
                <a:lnTo>
                  <a:pt x="89" y="381"/>
                </a:lnTo>
                <a:lnTo>
                  <a:pt x="85" y="380"/>
                </a:lnTo>
                <a:lnTo>
                  <a:pt x="80" y="382"/>
                </a:lnTo>
                <a:lnTo>
                  <a:pt x="75" y="378"/>
                </a:lnTo>
                <a:lnTo>
                  <a:pt x="70" y="383"/>
                </a:lnTo>
                <a:lnTo>
                  <a:pt x="66" y="381"/>
                </a:lnTo>
                <a:lnTo>
                  <a:pt x="60" y="382"/>
                </a:lnTo>
                <a:lnTo>
                  <a:pt x="56" y="378"/>
                </a:lnTo>
                <a:lnTo>
                  <a:pt x="52" y="378"/>
                </a:lnTo>
                <a:lnTo>
                  <a:pt x="46" y="381"/>
                </a:lnTo>
                <a:lnTo>
                  <a:pt x="42" y="383"/>
                </a:lnTo>
                <a:lnTo>
                  <a:pt x="37" y="380"/>
                </a:lnTo>
                <a:lnTo>
                  <a:pt x="33" y="382"/>
                </a:lnTo>
                <a:lnTo>
                  <a:pt x="28" y="384"/>
                </a:lnTo>
                <a:lnTo>
                  <a:pt x="23" y="381"/>
                </a:lnTo>
                <a:lnTo>
                  <a:pt x="19" y="378"/>
                </a:lnTo>
                <a:lnTo>
                  <a:pt x="14" y="382"/>
                </a:lnTo>
                <a:lnTo>
                  <a:pt x="10" y="384"/>
                </a:lnTo>
                <a:lnTo>
                  <a:pt x="6" y="377"/>
                </a:lnTo>
                <a:lnTo>
                  <a:pt x="0" y="384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3" name="Freeform 49"/>
          <p:cNvSpPr>
            <a:spLocks/>
          </p:cNvSpPr>
          <p:nvPr/>
        </p:nvSpPr>
        <p:spPr bwMode="auto">
          <a:xfrm>
            <a:off x="1316038" y="2730500"/>
            <a:ext cx="2082800" cy="609600"/>
          </a:xfrm>
          <a:custGeom>
            <a:avLst/>
            <a:gdLst>
              <a:gd name="T0" fmla="*/ 2038350 w 1312"/>
              <a:gd name="T1" fmla="*/ 603250 h 384"/>
              <a:gd name="T2" fmla="*/ 1979613 w 1312"/>
              <a:gd name="T3" fmla="*/ 601663 h 384"/>
              <a:gd name="T4" fmla="*/ 1920875 w 1312"/>
              <a:gd name="T5" fmla="*/ 598488 h 384"/>
              <a:gd name="T6" fmla="*/ 1863725 w 1312"/>
              <a:gd name="T7" fmla="*/ 601663 h 384"/>
              <a:gd name="T8" fmla="*/ 1808163 w 1312"/>
              <a:gd name="T9" fmla="*/ 604838 h 384"/>
              <a:gd name="T10" fmla="*/ 1754188 w 1312"/>
              <a:gd name="T11" fmla="*/ 603250 h 384"/>
              <a:gd name="T12" fmla="*/ 1700213 w 1312"/>
              <a:gd name="T13" fmla="*/ 601663 h 384"/>
              <a:gd name="T14" fmla="*/ 1646238 w 1312"/>
              <a:gd name="T15" fmla="*/ 603250 h 384"/>
              <a:gd name="T16" fmla="*/ 1593850 w 1312"/>
              <a:gd name="T17" fmla="*/ 603250 h 384"/>
              <a:gd name="T18" fmla="*/ 1543050 w 1312"/>
              <a:gd name="T19" fmla="*/ 601663 h 384"/>
              <a:gd name="T20" fmla="*/ 1492250 w 1312"/>
              <a:gd name="T21" fmla="*/ 598488 h 384"/>
              <a:gd name="T22" fmla="*/ 1443037 w 1312"/>
              <a:gd name="T23" fmla="*/ 588963 h 384"/>
              <a:gd name="T24" fmla="*/ 1393825 w 1312"/>
              <a:gd name="T25" fmla="*/ 557213 h 384"/>
              <a:gd name="T26" fmla="*/ 1346200 w 1312"/>
              <a:gd name="T27" fmla="*/ 485775 h 384"/>
              <a:gd name="T28" fmla="*/ 1298575 w 1312"/>
              <a:gd name="T29" fmla="*/ 342900 h 384"/>
              <a:gd name="T30" fmla="*/ 1252537 w 1312"/>
              <a:gd name="T31" fmla="*/ 139700 h 384"/>
              <a:gd name="T32" fmla="*/ 1204912 w 1312"/>
              <a:gd name="T33" fmla="*/ 6350 h 384"/>
              <a:gd name="T34" fmla="*/ 1160462 w 1312"/>
              <a:gd name="T35" fmla="*/ 47625 h 384"/>
              <a:gd name="T36" fmla="*/ 1116012 w 1312"/>
              <a:gd name="T37" fmla="*/ 250825 h 384"/>
              <a:gd name="T38" fmla="*/ 1073150 w 1312"/>
              <a:gd name="T39" fmla="*/ 404812 h 384"/>
              <a:gd name="T40" fmla="*/ 1030288 w 1312"/>
              <a:gd name="T41" fmla="*/ 520700 h 384"/>
              <a:gd name="T42" fmla="*/ 985838 w 1312"/>
              <a:gd name="T43" fmla="*/ 568325 h 384"/>
              <a:gd name="T44" fmla="*/ 944563 w 1312"/>
              <a:gd name="T45" fmla="*/ 593725 h 384"/>
              <a:gd name="T46" fmla="*/ 904875 w 1312"/>
              <a:gd name="T47" fmla="*/ 601663 h 384"/>
              <a:gd name="T48" fmla="*/ 862013 w 1312"/>
              <a:gd name="T49" fmla="*/ 604838 h 384"/>
              <a:gd name="T50" fmla="*/ 822325 w 1312"/>
              <a:gd name="T51" fmla="*/ 606425 h 384"/>
              <a:gd name="T52" fmla="*/ 782637 w 1312"/>
              <a:gd name="T53" fmla="*/ 606425 h 384"/>
              <a:gd name="T54" fmla="*/ 744537 w 1312"/>
              <a:gd name="T55" fmla="*/ 608013 h 384"/>
              <a:gd name="T56" fmla="*/ 704850 w 1312"/>
              <a:gd name="T57" fmla="*/ 608013 h 384"/>
              <a:gd name="T58" fmla="*/ 666750 w 1312"/>
              <a:gd name="T59" fmla="*/ 598488 h 384"/>
              <a:gd name="T60" fmla="*/ 630237 w 1312"/>
              <a:gd name="T61" fmla="*/ 606425 h 384"/>
              <a:gd name="T62" fmla="*/ 593725 w 1312"/>
              <a:gd name="T63" fmla="*/ 603250 h 384"/>
              <a:gd name="T64" fmla="*/ 557212 w 1312"/>
              <a:gd name="T65" fmla="*/ 604838 h 384"/>
              <a:gd name="T66" fmla="*/ 520700 w 1312"/>
              <a:gd name="T67" fmla="*/ 604838 h 384"/>
              <a:gd name="T68" fmla="*/ 485775 w 1312"/>
              <a:gd name="T69" fmla="*/ 606425 h 384"/>
              <a:gd name="T70" fmla="*/ 450850 w 1312"/>
              <a:gd name="T71" fmla="*/ 603250 h 384"/>
              <a:gd name="T72" fmla="*/ 415925 w 1312"/>
              <a:gd name="T73" fmla="*/ 604838 h 384"/>
              <a:gd name="T74" fmla="*/ 384175 w 1312"/>
              <a:gd name="T75" fmla="*/ 601663 h 384"/>
              <a:gd name="T76" fmla="*/ 349250 w 1312"/>
              <a:gd name="T77" fmla="*/ 598488 h 384"/>
              <a:gd name="T78" fmla="*/ 315912 w 1312"/>
              <a:gd name="T79" fmla="*/ 598488 h 384"/>
              <a:gd name="T80" fmla="*/ 284162 w 1312"/>
              <a:gd name="T81" fmla="*/ 603250 h 384"/>
              <a:gd name="T82" fmla="*/ 250825 w 1312"/>
              <a:gd name="T83" fmla="*/ 604838 h 384"/>
              <a:gd name="T84" fmla="*/ 219075 w 1312"/>
              <a:gd name="T85" fmla="*/ 596900 h 384"/>
              <a:gd name="T86" fmla="*/ 188912 w 1312"/>
              <a:gd name="T87" fmla="*/ 596900 h 384"/>
              <a:gd name="T88" fmla="*/ 157162 w 1312"/>
              <a:gd name="T89" fmla="*/ 596900 h 384"/>
              <a:gd name="T90" fmla="*/ 127000 w 1312"/>
              <a:gd name="T91" fmla="*/ 601663 h 384"/>
              <a:gd name="T92" fmla="*/ 95250 w 1312"/>
              <a:gd name="T93" fmla="*/ 601663 h 384"/>
              <a:gd name="T94" fmla="*/ 66675 w 1312"/>
              <a:gd name="T95" fmla="*/ 596900 h 384"/>
              <a:gd name="T96" fmla="*/ 36512 w 1312"/>
              <a:gd name="T97" fmla="*/ 606425 h 384"/>
              <a:gd name="T98" fmla="*/ 9525 w 1312"/>
              <a:gd name="T99" fmla="*/ 603250 h 38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12"/>
              <a:gd name="T151" fmla="*/ 0 h 384"/>
              <a:gd name="T152" fmla="*/ 1312 w 1312"/>
              <a:gd name="T153" fmla="*/ 384 h 38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12" h="384">
                <a:moveTo>
                  <a:pt x="1312" y="379"/>
                </a:moveTo>
                <a:lnTo>
                  <a:pt x="1302" y="380"/>
                </a:lnTo>
                <a:lnTo>
                  <a:pt x="1294" y="377"/>
                </a:lnTo>
                <a:lnTo>
                  <a:pt x="1284" y="380"/>
                </a:lnTo>
                <a:lnTo>
                  <a:pt x="1274" y="381"/>
                </a:lnTo>
                <a:lnTo>
                  <a:pt x="1265" y="379"/>
                </a:lnTo>
                <a:lnTo>
                  <a:pt x="1256" y="380"/>
                </a:lnTo>
                <a:lnTo>
                  <a:pt x="1247" y="379"/>
                </a:lnTo>
                <a:lnTo>
                  <a:pt x="1238" y="381"/>
                </a:lnTo>
                <a:lnTo>
                  <a:pt x="1229" y="380"/>
                </a:lnTo>
                <a:lnTo>
                  <a:pt x="1219" y="380"/>
                </a:lnTo>
                <a:lnTo>
                  <a:pt x="1210" y="377"/>
                </a:lnTo>
                <a:lnTo>
                  <a:pt x="1202" y="380"/>
                </a:lnTo>
                <a:lnTo>
                  <a:pt x="1193" y="379"/>
                </a:lnTo>
                <a:lnTo>
                  <a:pt x="1183" y="380"/>
                </a:lnTo>
                <a:lnTo>
                  <a:pt x="1174" y="379"/>
                </a:lnTo>
                <a:lnTo>
                  <a:pt x="1165" y="380"/>
                </a:lnTo>
                <a:lnTo>
                  <a:pt x="1157" y="379"/>
                </a:lnTo>
                <a:lnTo>
                  <a:pt x="1148" y="379"/>
                </a:lnTo>
                <a:lnTo>
                  <a:pt x="1139" y="381"/>
                </a:lnTo>
                <a:lnTo>
                  <a:pt x="1130" y="380"/>
                </a:lnTo>
                <a:lnTo>
                  <a:pt x="1123" y="381"/>
                </a:lnTo>
                <a:lnTo>
                  <a:pt x="1114" y="380"/>
                </a:lnTo>
                <a:lnTo>
                  <a:pt x="1105" y="380"/>
                </a:lnTo>
                <a:lnTo>
                  <a:pt x="1096" y="379"/>
                </a:lnTo>
                <a:lnTo>
                  <a:pt x="1087" y="380"/>
                </a:lnTo>
                <a:lnTo>
                  <a:pt x="1080" y="380"/>
                </a:lnTo>
                <a:lnTo>
                  <a:pt x="1071" y="379"/>
                </a:lnTo>
                <a:lnTo>
                  <a:pt x="1062" y="381"/>
                </a:lnTo>
                <a:lnTo>
                  <a:pt x="1055" y="379"/>
                </a:lnTo>
                <a:lnTo>
                  <a:pt x="1046" y="380"/>
                </a:lnTo>
                <a:lnTo>
                  <a:pt x="1037" y="380"/>
                </a:lnTo>
                <a:lnTo>
                  <a:pt x="1029" y="381"/>
                </a:lnTo>
                <a:lnTo>
                  <a:pt x="1020" y="380"/>
                </a:lnTo>
                <a:lnTo>
                  <a:pt x="1013" y="380"/>
                </a:lnTo>
                <a:lnTo>
                  <a:pt x="1004" y="380"/>
                </a:lnTo>
                <a:lnTo>
                  <a:pt x="996" y="380"/>
                </a:lnTo>
                <a:lnTo>
                  <a:pt x="989" y="381"/>
                </a:lnTo>
                <a:lnTo>
                  <a:pt x="980" y="380"/>
                </a:lnTo>
                <a:lnTo>
                  <a:pt x="972" y="379"/>
                </a:lnTo>
                <a:lnTo>
                  <a:pt x="965" y="379"/>
                </a:lnTo>
                <a:lnTo>
                  <a:pt x="956" y="379"/>
                </a:lnTo>
                <a:lnTo>
                  <a:pt x="948" y="377"/>
                </a:lnTo>
                <a:lnTo>
                  <a:pt x="940" y="377"/>
                </a:lnTo>
                <a:lnTo>
                  <a:pt x="933" y="375"/>
                </a:lnTo>
                <a:lnTo>
                  <a:pt x="925" y="375"/>
                </a:lnTo>
                <a:lnTo>
                  <a:pt x="916" y="372"/>
                </a:lnTo>
                <a:lnTo>
                  <a:pt x="909" y="371"/>
                </a:lnTo>
                <a:lnTo>
                  <a:pt x="901" y="366"/>
                </a:lnTo>
                <a:lnTo>
                  <a:pt x="893" y="362"/>
                </a:lnTo>
                <a:lnTo>
                  <a:pt x="886" y="358"/>
                </a:lnTo>
                <a:lnTo>
                  <a:pt x="878" y="351"/>
                </a:lnTo>
                <a:lnTo>
                  <a:pt x="870" y="345"/>
                </a:lnTo>
                <a:lnTo>
                  <a:pt x="863" y="334"/>
                </a:lnTo>
                <a:lnTo>
                  <a:pt x="855" y="321"/>
                </a:lnTo>
                <a:lnTo>
                  <a:pt x="848" y="306"/>
                </a:lnTo>
                <a:lnTo>
                  <a:pt x="841" y="287"/>
                </a:lnTo>
                <a:lnTo>
                  <a:pt x="833" y="268"/>
                </a:lnTo>
                <a:lnTo>
                  <a:pt x="825" y="242"/>
                </a:lnTo>
                <a:lnTo>
                  <a:pt x="818" y="216"/>
                </a:lnTo>
                <a:lnTo>
                  <a:pt x="811" y="189"/>
                </a:lnTo>
                <a:lnTo>
                  <a:pt x="803" y="158"/>
                </a:lnTo>
                <a:lnTo>
                  <a:pt x="796" y="122"/>
                </a:lnTo>
                <a:lnTo>
                  <a:pt x="789" y="88"/>
                </a:lnTo>
                <a:lnTo>
                  <a:pt x="781" y="58"/>
                </a:lnTo>
                <a:lnTo>
                  <a:pt x="774" y="34"/>
                </a:lnTo>
                <a:lnTo>
                  <a:pt x="767" y="17"/>
                </a:lnTo>
                <a:lnTo>
                  <a:pt x="759" y="4"/>
                </a:lnTo>
                <a:lnTo>
                  <a:pt x="753" y="0"/>
                </a:lnTo>
                <a:lnTo>
                  <a:pt x="745" y="2"/>
                </a:lnTo>
                <a:lnTo>
                  <a:pt x="739" y="11"/>
                </a:lnTo>
                <a:lnTo>
                  <a:pt x="731" y="30"/>
                </a:lnTo>
                <a:lnTo>
                  <a:pt x="724" y="57"/>
                </a:lnTo>
                <a:lnTo>
                  <a:pt x="717" y="100"/>
                </a:lnTo>
                <a:lnTo>
                  <a:pt x="710" y="131"/>
                </a:lnTo>
                <a:lnTo>
                  <a:pt x="703" y="158"/>
                </a:lnTo>
                <a:lnTo>
                  <a:pt x="696" y="183"/>
                </a:lnTo>
                <a:lnTo>
                  <a:pt x="689" y="207"/>
                </a:lnTo>
                <a:lnTo>
                  <a:pt x="683" y="233"/>
                </a:lnTo>
                <a:lnTo>
                  <a:pt x="676" y="255"/>
                </a:lnTo>
                <a:lnTo>
                  <a:pt x="668" y="280"/>
                </a:lnTo>
                <a:lnTo>
                  <a:pt x="662" y="296"/>
                </a:lnTo>
                <a:lnTo>
                  <a:pt x="655" y="314"/>
                </a:lnTo>
                <a:lnTo>
                  <a:pt x="649" y="328"/>
                </a:lnTo>
                <a:lnTo>
                  <a:pt x="642" y="340"/>
                </a:lnTo>
                <a:lnTo>
                  <a:pt x="635" y="347"/>
                </a:lnTo>
                <a:lnTo>
                  <a:pt x="628" y="353"/>
                </a:lnTo>
                <a:lnTo>
                  <a:pt x="621" y="358"/>
                </a:lnTo>
                <a:lnTo>
                  <a:pt x="615" y="363"/>
                </a:lnTo>
                <a:lnTo>
                  <a:pt x="608" y="366"/>
                </a:lnTo>
                <a:lnTo>
                  <a:pt x="601" y="372"/>
                </a:lnTo>
                <a:lnTo>
                  <a:pt x="595" y="374"/>
                </a:lnTo>
                <a:lnTo>
                  <a:pt x="588" y="373"/>
                </a:lnTo>
                <a:lnTo>
                  <a:pt x="582" y="376"/>
                </a:lnTo>
                <a:lnTo>
                  <a:pt x="575" y="375"/>
                </a:lnTo>
                <a:lnTo>
                  <a:pt x="570" y="379"/>
                </a:lnTo>
                <a:lnTo>
                  <a:pt x="563" y="377"/>
                </a:lnTo>
                <a:lnTo>
                  <a:pt x="556" y="379"/>
                </a:lnTo>
                <a:lnTo>
                  <a:pt x="550" y="381"/>
                </a:lnTo>
                <a:lnTo>
                  <a:pt x="543" y="381"/>
                </a:lnTo>
                <a:lnTo>
                  <a:pt x="537" y="381"/>
                </a:lnTo>
                <a:lnTo>
                  <a:pt x="531" y="379"/>
                </a:lnTo>
                <a:lnTo>
                  <a:pt x="525" y="382"/>
                </a:lnTo>
                <a:lnTo>
                  <a:pt x="518" y="382"/>
                </a:lnTo>
                <a:lnTo>
                  <a:pt x="511" y="383"/>
                </a:lnTo>
                <a:lnTo>
                  <a:pt x="506" y="381"/>
                </a:lnTo>
                <a:lnTo>
                  <a:pt x="499" y="383"/>
                </a:lnTo>
                <a:lnTo>
                  <a:pt x="493" y="382"/>
                </a:lnTo>
                <a:lnTo>
                  <a:pt x="487" y="381"/>
                </a:lnTo>
                <a:lnTo>
                  <a:pt x="481" y="383"/>
                </a:lnTo>
                <a:lnTo>
                  <a:pt x="475" y="381"/>
                </a:lnTo>
                <a:lnTo>
                  <a:pt x="469" y="383"/>
                </a:lnTo>
                <a:lnTo>
                  <a:pt x="463" y="381"/>
                </a:lnTo>
                <a:lnTo>
                  <a:pt x="457" y="383"/>
                </a:lnTo>
                <a:lnTo>
                  <a:pt x="450" y="381"/>
                </a:lnTo>
                <a:lnTo>
                  <a:pt x="444" y="383"/>
                </a:lnTo>
                <a:lnTo>
                  <a:pt x="439" y="381"/>
                </a:lnTo>
                <a:lnTo>
                  <a:pt x="432" y="379"/>
                </a:lnTo>
                <a:lnTo>
                  <a:pt x="427" y="380"/>
                </a:lnTo>
                <a:lnTo>
                  <a:pt x="420" y="377"/>
                </a:lnTo>
                <a:lnTo>
                  <a:pt x="415" y="381"/>
                </a:lnTo>
                <a:lnTo>
                  <a:pt x="409" y="379"/>
                </a:lnTo>
                <a:lnTo>
                  <a:pt x="403" y="381"/>
                </a:lnTo>
                <a:lnTo>
                  <a:pt x="397" y="382"/>
                </a:lnTo>
                <a:lnTo>
                  <a:pt x="392" y="380"/>
                </a:lnTo>
                <a:lnTo>
                  <a:pt x="385" y="382"/>
                </a:lnTo>
                <a:lnTo>
                  <a:pt x="380" y="382"/>
                </a:lnTo>
                <a:lnTo>
                  <a:pt x="374" y="380"/>
                </a:lnTo>
                <a:lnTo>
                  <a:pt x="368" y="380"/>
                </a:lnTo>
                <a:lnTo>
                  <a:pt x="362" y="383"/>
                </a:lnTo>
                <a:lnTo>
                  <a:pt x="357" y="381"/>
                </a:lnTo>
                <a:lnTo>
                  <a:pt x="351" y="381"/>
                </a:lnTo>
                <a:lnTo>
                  <a:pt x="346" y="377"/>
                </a:lnTo>
                <a:lnTo>
                  <a:pt x="339" y="380"/>
                </a:lnTo>
                <a:lnTo>
                  <a:pt x="334" y="379"/>
                </a:lnTo>
                <a:lnTo>
                  <a:pt x="328" y="381"/>
                </a:lnTo>
                <a:lnTo>
                  <a:pt x="323" y="381"/>
                </a:lnTo>
                <a:lnTo>
                  <a:pt x="317" y="379"/>
                </a:lnTo>
                <a:lnTo>
                  <a:pt x="312" y="376"/>
                </a:lnTo>
                <a:lnTo>
                  <a:pt x="306" y="382"/>
                </a:lnTo>
                <a:lnTo>
                  <a:pt x="301" y="376"/>
                </a:lnTo>
                <a:lnTo>
                  <a:pt x="295" y="377"/>
                </a:lnTo>
                <a:lnTo>
                  <a:pt x="290" y="382"/>
                </a:lnTo>
                <a:lnTo>
                  <a:pt x="284" y="380"/>
                </a:lnTo>
                <a:lnTo>
                  <a:pt x="279" y="381"/>
                </a:lnTo>
                <a:lnTo>
                  <a:pt x="273" y="381"/>
                </a:lnTo>
                <a:lnTo>
                  <a:pt x="268" y="377"/>
                </a:lnTo>
                <a:lnTo>
                  <a:pt x="262" y="381"/>
                </a:lnTo>
                <a:lnTo>
                  <a:pt x="257" y="383"/>
                </a:lnTo>
                <a:lnTo>
                  <a:pt x="251" y="379"/>
                </a:lnTo>
                <a:lnTo>
                  <a:pt x="247" y="383"/>
                </a:lnTo>
                <a:lnTo>
                  <a:pt x="242" y="379"/>
                </a:lnTo>
                <a:lnTo>
                  <a:pt x="236" y="375"/>
                </a:lnTo>
                <a:lnTo>
                  <a:pt x="231" y="382"/>
                </a:lnTo>
                <a:lnTo>
                  <a:pt x="225" y="380"/>
                </a:lnTo>
                <a:lnTo>
                  <a:pt x="220" y="377"/>
                </a:lnTo>
                <a:lnTo>
                  <a:pt x="215" y="379"/>
                </a:lnTo>
                <a:lnTo>
                  <a:pt x="210" y="377"/>
                </a:lnTo>
                <a:lnTo>
                  <a:pt x="204" y="377"/>
                </a:lnTo>
                <a:lnTo>
                  <a:pt x="199" y="377"/>
                </a:lnTo>
                <a:lnTo>
                  <a:pt x="194" y="377"/>
                </a:lnTo>
                <a:lnTo>
                  <a:pt x="189" y="382"/>
                </a:lnTo>
                <a:lnTo>
                  <a:pt x="183" y="377"/>
                </a:lnTo>
                <a:lnTo>
                  <a:pt x="179" y="380"/>
                </a:lnTo>
                <a:lnTo>
                  <a:pt x="173" y="379"/>
                </a:lnTo>
                <a:lnTo>
                  <a:pt x="168" y="381"/>
                </a:lnTo>
                <a:lnTo>
                  <a:pt x="164" y="380"/>
                </a:lnTo>
                <a:lnTo>
                  <a:pt x="158" y="381"/>
                </a:lnTo>
                <a:lnTo>
                  <a:pt x="154" y="381"/>
                </a:lnTo>
                <a:lnTo>
                  <a:pt x="148" y="380"/>
                </a:lnTo>
                <a:lnTo>
                  <a:pt x="144" y="382"/>
                </a:lnTo>
                <a:lnTo>
                  <a:pt x="138" y="376"/>
                </a:lnTo>
                <a:lnTo>
                  <a:pt x="133" y="377"/>
                </a:lnTo>
                <a:lnTo>
                  <a:pt x="129" y="382"/>
                </a:lnTo>
                <a:lnTo>
                  <a:pt x="123" y="382"/>
                </a:lnTo>
                <a:lnTo>
                  <a:pt x="119" y="376"/>
                </a:lnTo>
                <a:lnTo>
                  <a:pt x="114" y="379"/>
                </a:lnTo>
                <a:lnTo>
                  <a:pt x="109" y="381"/>
                </a:lnTo>
                <a:lnTo>
                  <a:pt x="104" y="377"/>
                </a:lnTo>
                <a:lnTo>
                  <a:pt x="99" y="376"/>
                </a:lnTo>
                <a:lnTo>
                  <a:pt x="94" y="383"/>
                </a:lnTo>
                <a:lnTo>
                  <a:pt x="89" y="375"/>
                </a:lnTo>
                <a:lnTo>
                  <a:pt x="85" y="380"/>
                </a:lnTo>
                <a:lnTo>
                  <a:pt x="80" y="379"/>
                </a:lnTo>
                <a:lnTo>
                  <a:pt x="75" y="380"/>
                </a:lnTo>
                <a:lnTo>
                  <a:pt x="70" y="382"/>
                </a:lnTo>
                <a:lnTo>
                  <a:pt x="66" y="384"/>
                </a:lnTo>
                <a:lnTo>
                  <a:pt x="60" y="379"/>
                </a:lnTo>
                <a:lnTo>
                  <a:pt x="56" y="376"/>
                </a:lnTo>
                <a:lnTo>
                  <a:pt x="52" y="382"/>
                </a:lnTo>
                <a:lnTo>
                  <a:pt x="46" y="377"/>
                </a:lnTo>
                <a:lnTo>
                  <a:pt x="42" y="376"/>
                </a:lnTo>
                <a:lnTo>
                  <a:pt x="37" y="382"/>
                </a:lnTo>
                <a:lnTo>
                  <a:pt x="33" y="377"/>
                </a:lnTo>
                <a:lnTo>
                  <a:pt x="28" y="379"/>
                </a:lnTo>
                <a:lnTo>
                  <a:pt x="23" y="382"/>
                </a:lnTo>
                <a:lnTo>
                  <a:pt x="19" y="381"/>
                </a:lnTo>
                <a:lnTo>
                  <a:pt x="14" y="380"/>
                </a:lnTo>
                <a:lnTo>
                  <a:pt x="10" y="379"/>
                </a:lnTo>
                <a:lnTo>
                  <a:pt x="6" y="380"/>
                </a:lnTo>
                <a:lnTo>
                  <a:pt x="0" y="380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4" name="Freeform 50"/>
          <p:cNvSpPr>
            <a:spLocks/>
          </p:cNvSpPr>
          <p:nvPr/>
        </p:nvSpPr>
        <p:spPr bwMode="auto">
          <a:xfrm>
            <a:off x="1316038" y="4559300"/>
            <a:ext cx="2082800" cy="608013"/>
          </a:xfrm>
          <a:custGeom>
            <a:avLst/>
            <a:gdLst>
              <a:gd name="T0" fmla="*/ 2038350 w 1312"/>
              <a:gd name="T1" fmla="*/ 608013 h 383"/>
              <a:gd name="T2" fmla="*/ 1979613 w 1312"/>
              <a:gd name="T3" fmla="*/ 604838 h 383"/>
              <a:gd name="T4" fmla="*/ 1920875 w 1312"/>
              <a:gd name="T5" fmla="*/ 604838 h 383"/>
              <a:gd name="T6" fmla="*/ 1863725 w 1312"/>
              <a:gd name="T7" fmla="*/ 603250 h 383"/>
              <a:gd name="T8" fmla="*/ 1808163 w 1312"/>
              <a:gd name="T9" fmla="*/ 606425 h 383"/>
              <a:gd name="T10" fmla="*/ 1754188 w 1312"/>
              <a:gd name="T11" fmla="*/ 604838 h 383"/>
              <a:gd name="T12" fmla="*/ 1700213 w 1312"/>
              <a:gd name="T13" fmla="*/ 606425 h 383"/>
              <a:gd name="T14" fmla="*/ 1646238 w 1312"/>
              <a:gd name="T15" fmla="*/ 600075 h 383"/>
              <a:gd name="T16" fmla="*/ 1593850 w 1312"/>
              <a:gd name="T17" fmla="*/ 604838 h 383"/>
              <a:gd name="T18" fmla="*/ 1543050 w 1312"/>
              <a:gd name="T19" fmla="*/ 600075 h 383"/>
              <a:gd name="T20" fmla="*/ 1492250 w 1312"/>
              <a:gd name="T21" fmla="*/ 604838 h 383"/>
              <a:gd name="T22" fmla="*/ 1443037 w 1312"/>
              <a:gd name="T23" fmla="*/ 603250 h 383"/>
              <a:gd name="T24" fmla="*/ 1393825 w 1312"/>
              <a:gd name="T25" fmla="*/ 606425 h 383"/>
              <a:gd name="T26" fmla="*/ 1346200 w 1312"/>
              <a:gd name="T27" fmla="*/ 603250 h 383"/>
              <a:gd name="T28" fmla="*/ 1298575 w 1312"/>
              <a:gd name="T29" fmla="*/ 604838 h 383"/>
              <a:gd name="T30" fmla="*/ 1252537 w 1312"/>
              <a:gd name="T31" fmla="*/ 604838 h 383"/>
              <a:gd name="T32" fmla="*/ 1204912 w 1312"/>
              <a:gd name="T33" fmla="*/ 604838 h 383"/>
              <a:gd name="T34" fmla="*/ 1160462 w 1312"/>
              <a:gd name="T35" fmla="*/ 600075 h 383"/>
              <a:gd name="T36" fmla="*/ 1116012 w 1312"/>
              <a:gd name="T37" fmla="*/ 604838 h 383"/>
              <a:gd name="T38" fmla="*/ 1073150 w 1312"/>
              <a:gd name="T39" fmla="*/ 596900 h 383"/>
              <a:gd name="T40" fmla="*/ 1030288 w 1312"/>
              <a:gd name="T41" fmla="*/ 600075 h 383"/>
              <a:gd name="T42" fmla="*/ 985838 w 1312"/>
              <a:gd name="T43" fmla="*/ 596900 h 383"/>
              <a:gd name="T44" fmla="*/ 944563 w 1312"/>
              <a:gd name="T45" fmla="*/ 582613 h 383"/>
              <a:gd name="T46" fmla="*/ 904875 w 1312"/>
              <a:gd name="T47" fmla="*/ 552450 h 383"/>
              <a:gd name="T48" fmla="*/ 862013 w 1312"/>
              <a:gd name="T49" fmla="*/ 466725 h 383"/>
              <a:gd name="T50" fmla="*/ 822325 w 1312"/>
              <a:gd name="T51" fmla="*/ 330200 h 383"/>
              <a:gd name="T52" fmla="*/ 782637 w 1312"/>
              <a:gd name="T53" fmla="*/ 187325 h 383"/>
              <a:gd name="T54" fmla="*/ 744537 w 1312"/>
              <a:gd name="T55" fmla="*/ 69850 h 383"/>
              <a:gd name="T56" fmla="*/ 704850 w 1312"/>
              <a:gd name="T57" fmla="*/ 4763 h 383"/>
              <a:gd name="T58" fmla="*/ 666750 w 1312"/>
              <a:gd name="T59" fmla="*/ 14288 h 383"/>
              <a:gd name="T60" fmla="*/ 630237 w 1312"/>
              <a:gd name="T61" fmla="*/ 185738 h 383"/>
              <a:gd name="T62" fmla="*/ 593725 w 1312"/>
              <a:gd name="T63" fmla="*/ 434975 h 383"/>
              <a:gd name="T64" fmla="*/ 557212 w 1312"/>
              <a:gd name="T65" fmla="*/ 538163 h 383"/>
              <a:gd name="T66" fmla="*/ 520700 w 1312"/>
              <a:gd name="T67" fmla="*/ 574675 h 383"/>
              <a:gd name="T68" fmla="*/ 485775 w 1312"/>
              <a:gd name="T69" fmla="*/ 595313 h 383"/>
              <a:gd name="T70" fmla="*/ 450850 w 1312"/>
              <a:gd name="T71" fmla="*/ 598488 h 383"/>
              <a:gd name="T72" fmla="*/ 415925 w 1312"/>
              <a:gd name="T73" fmla="*/ 600075 h 383"/>
              <a:gd name="T74" fmla="*/ 384175 w 1312"/>
              <a:gd name="T75" fmla="*/ 604838 h 383"/>
              <a:gd name="T76" fmla="*/ 349250 w 1312"/>
              <a:gd name="T77" fmla="*/ 603250 h 383"/>
              <a:gd name="T78" fmla="*/ 315912 w 1312"/>
              <a:gd name="T79" fmla="*/ 606425 h 383"/>
              <a:gd name="T80" fmla="*/ 284162 w 1312"/>
              <a:gd name="T81" fmla="*/ 604838 h 383"/>
              <a:gd name="T82" fmla="*/ 250825 w 1312"/>
              <a:gd name="T83" fmla="*/ 603250 h 383"/>
              <a:gd name="T84" fmla="*/ 219075 w 1312"/>
              <a:gd name="T85" fmla="*/ 603250 h 383"/>
              <a:gd name="T86" fmla="*/ 188912 w 1312"/>
              <a:gd name="T87" fmla="*/ 603250 h 383"/>
              <a:gd name="T88" fmla="*/ 157162 w 1312"/>
              <a:gd name="T89" fmla="*/ 606425 h 383"/>
              <a:gd name="T90" fmla="*/ 127000 w 1312"/>
              <a:gd name="T91" fmla="*/ 600075 h 383"/>
              <a:gd name="T92" fmla="*/ 95250 w 1312"/>
              <a:gd name="T93" fmla="*/ 606425 h 383"/>
              <a:gd name="T94" fmla="*/ 66675 w 1312"/>
              <a:gd name="T95" fmla="*/ 600075 h 383"/>
              <a:gd name="T96" fmla="*/ 36512 w 1312"/>
              <a:gd name="T97" fmla="*/ 606425 h 383"/>
              <a:gd name="T98" fmla="*/ 9525 w 1312"/>
              <a:gd name="T99" fmla="*/ 598488 h 3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12"/>
              <a:gd name="T151" fmla="*/ 0 h 383"/>
              <a:gd name="T152" fmla="*/ 1312 w 1312"/>
              <a:gd name="T153" fmla="*/ 383 h 3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12" h="383">
                <a:moveTo>
                  <a:pt x="1312" y="378"/>
                </a:moveTo>
                <a:lnTo>
                  <a:pt x="1302" y="376"/>
                </a:lnTo>
                <a:lnTo>
                  <a:pt x="1294" y="374"/>
                </a:lnTo>
                <a:lnTo>
                  <a:pt x="1284" y="383"/>
                </a:lnTo>
                <a:lnTo>
                  <a:pt x="1274" y="380"/>
                </a:lnTo>
                <a:lnTo>
                  <a:pt x="1265" y="381"/>
                </a:lnTo>
                <a:lnTo>
                  <a:pt x="1256" y="378"/>
                </a:lnTo>
                <a:lnTo>
                  <a:pt x="1247" y="381"/>
                </a:lnTo>
                <a:lnTo>
                  <a:pt x="1238" y="380"/>
                </a:lnTo>
                <a:lnTo>
                  <a:pt x="1229" y="380"/>
                </a:lnTo>
                <a:lnTo>
                  <a:pt x="1219" y="378"/>
                </a:lnTo>
                <a:lnTo>
                  <a:pt x="1210" y="381"/>
                </a:lnTo>
                <a:lnTo>
                  <a:pt x="1202" y="376"/>
                </a:lnTo>
                <a:lnTo>
                  <a:pt x="1193" y="378"/>
                </a:lnTo>
                <a:lnTo>
                  <a:pt x="1183" y="381"/>
                </a:lnTo>
                <a:lnTo>
                  <a:pt x="1174" y="380"/>
                </a:lnTo>
                <a:lnTo>
                  <a:pt x="1165" y="382"/>
                </a:lnTo>
                <a:lnTo>
                  <a:pt x="1157" y="380"/>
                </a:lnTo>
                <a:lnTo>
                  <a:pt x="1148" y="376"/>
                </a:lnTo>
                <a:lnTo>
                  <a:pt x="1139" y="382"/>
                </a:lnTo>
                <a:lnTo>
                  <a:pt x="1130" y="380"/>
                </a:lnTo>
                <a:lnTo>
                  <a:pt x="1123" y="380"/>
                </a:lnTo>
                <a:lnTo>
                  <a:pt x="1114" y="380"/>
                </a:lnTo>
                <a:lnTo>
                  <a:pt x="1105" y="381"/>
                </a:lnTo>
                <a:lnTo>
                  <a:pt x="1096" y="382"/>
                </a:lnTo>
                <a:lnTo>
                  <a:pt x="1087" y="381"/>
                </a:lnTo>
                <a:lnTo>
                  <a:pt x="1080" y="382"/>
                </a:lnTo>
                <a:lnTo>
                  <a:pt x="1071" y="382"/>
                </a:lnTo>
                <a:lnTo>
                  <a:pt x="1062" y="381"/>
                </a:lnTo>
                <a:lnTo>
                  <a:pt x="1055" y="382"/>
                </a:lnTo>
                <a:lnTo>
                  <a:pt x="1046" y="378"/>
                </a:lnTo>
                <a:lnTo>
                  <a:pt x="1037" y="378"/>
                </a:lnTo>
                <a:lnTo>
                  <a:pt x="1029" y="383"/>
                </a:lnTo>
                <a:lnTo>
                  <a:pt x="1020" y="380"/>
                </a:lnTo>
                <a:lnTo>
                  <a:pt x="1013" y="378"/>
                </a:lnTo>
                <a:lnTo>
                  <a:pt x="1004" y="381"/>
                </a:lnTo>
                <a:lnTo>
                  <a:pt x="996" y="381"/>
                </a:lnTo>
                <a:lnTo>
                  <a:pt x="989" y="381"/>
                </a:lnTo>
                <a:lnTo>
                  <a:pt x="980" y="380"/>
                </a:lnTo>
                <a:lnTo>
                  <a:pt x="972" y="378"/>
                </a:lnTo>
                <a:lnTo>
                  <a:pt x="965" y="378"/>
                </a:lnTo>
                <a:lnTo>
                  <a:pt x="956" y="382"/>
                </a:lnTo>
                <a:lnTo>
                  <a:pt x="948" y="381"/>
                </a:lnTo>
                <a:lnTo>
                  <a:pt x="940" y="381"/>
                </a:lnTo>
                <a:lnTo>
                  <a:pt x="933" y="382"/>
                </a:lnTo>
                <a:lnTo>
                  <a:pt x="925" y="382"/>
                </a:lnTo>
                <a:lnTo>
                  <a:pt x="916" y="382"/>
                </a:lnTo>
                <a:lnTo>
                  <a:pt x="909" y="380"/>
                </a:lnTo>
                <a:lnTo>
                  <a:pt x="901" y="381"/>
                </a:lnTo>
                <a:lnTo>
                  <a:pt x="893" y="382"/>
                </a:lnTo>
                <a:lnTo>
                  <a:pt x="886" y="378"/>
                </a:lnTo>
                <a:lnTo>
                  <a:pt x="878" y="382"/>
                </a:lnTo>
                <a:lnTo>
                  <a:pt x="870" y="381"/>
                </a:lnTo>
                <a:lnTo>
                  <a:pt x="863" y="380"/>
                </a:lnTo>
                <a:lnTo>
                  <a:pt x="855" y="381"/>
                </a:lnTo>
                <a:lnTo>
                  <a:pt x="848" y="380"/>
                </a:lnTo>
                <a:lnTo>
                  <a:pt x="841" y="380"/>
                </a:lnTo>
                <a:lnTo>
                  <a:pt x="833" y="380"/>
                </a:lnTo>
                <a:lnTo>
                  <a:pt x="825" y="382"/>
                </a:lnTo>
                <a:lnTo>
                  <a:pt x="818" y="381"/>
                </a:lnTo>
                <a:lnTo>
                  <a:pt x="811" y="383"/>
                </a:lnTo>
                <a:lnTo>
                  <a:pt x="803" y="382"/>
                </a:lnTo>
                <a:lnTo>
                  <a:pt x="796" y="381"/>
                </a:lnTo>
                <a:lnTo>
                  <a:pt x="789" y="381"/>
                </a:lnTo>
                <a:lnTo>
                  <a:pt x="781" y="383"/>
                </a:lnTo>
                <a:lnTo>
                  <a:pt x="774" y="380"/>
                </a:lnTo>
                <a:lnTo>
                  <a:pt x="767" y="383"/>
                </a:lnTo>
                <a:lnTo>
                  <a:pt x="759" y="381"/>
                </a:lnTo>
                <a:lnTo>
                  <a:pt x="753" y="382"/>
                </a:lnTo>
                <a:lnTo>
                  <a:pt x="745" y="381"/>
                </a:lnTo>
                <a:lnTo>
                  <a:pt x="739" y="380"/>
                </a:lnTo>
                <a:lnTo>
                  <a:pt x="731" y="378"/>
                </a:lnTo>
                <a:lnTo>
                  <a:pt x="724" y="380"/>
                </a:lnTo>
                <a:lnTo>
                  <a:pt x="717" y="380"/>
                </a:lnTo>
                <a:lnTo>
                  <a:pt x="710" y="380"/>
                </a:lnTo>
                <a:lnTo>
                  <a:pt x="703" y="381"/>
                </a:lnTo>
                <a:lnTo>
                  <a:pt x="696" y="380"/>
                </a:lnTo>
                <a:lnTo>
                  <a:pt x="689" y="378"/>
                </a:lnTo>
                <a:lnTo>
                  <a:pt x="683" y="378"/>
                </a:lnTo>
                <a:lnTo>
                  <a:pt x="676" y="376"/>
                </a:lnTo>
                <a:lnTo>
                  <a:pt x="668" y="378"/>
                </a:lnTo>
                <a:lnTo>
                  <a:pt x="662" y="378"/>
                </a:lnTo>
                <a:lnTo>
                  <a:pt x="655" y="380"/>
                </a:lnTo>
                <a:lnTo>
                  <a:pt x="649" y="378"/>
                </a:lnTo>
                <a:lnTo>
                  <a:pt x="642" y="378"/>
                </a:lnTo>
                <a:lnTo>
                  <a:pt x="635" y="377"/>
                </a:lnTo>
                <a:lnTo>
                  <a:pt x="628" y="376"/>
                </a:lnTo>
                <a:lnTo>
                  <a:pt x="621" y="376"/>
                </a:lnTo>
                <a:lnTo>
                  <a:pt x="615" y="374"/>
                </a:lnTo>
                <a:lnTo>
                  <a:pt x="608" y="373"/>
                </a:lnTo>
                <a:lnTo>
                  <a:pt x="601" y="371"/>
                </a:lnTo>
                <a:lnTo>
                  <a:pt x="595" y="367"/>
                </a:lnTo>
                <a:lnTo>
                  <a:pt x="588" y="364"/>
                </a:lnTo>
                <a:lnTo>
                  <a:pt x="582" y="359"/>
                </a:lnTo>
                <a:lnTo>
                  <a:pt x="575" y="354"/>
                </a:lnTo>
                <a:lnTo>
                  <a:pt x="570" y="348"/>
                </a:lnTo>
                <a:lnTo>
                  <a:pt x="563" y="337"/>
                </a:lnTo>
                <a:lnTo>
                  <a:pt x="556" y="326"/>
                </a:lnTo>
                <a:lnTo>
                  <a:pt x="550" y="310"/>
                </a:lnTo>
                <a:lnTo>
                  <a:pt x="543" y="294"/>
                </a:lnTo>
                <a:lnTo>
                  <a:pt x="537" y="276"/>
                </a:lnTo>
                <a:lnTo>
                  <a:pt x="531" y="258"/>
                </a:lnTo>
                <a:lnTo>
                  <a:pt x="525" y="233"/>
                </a:lnTo>
                <a:lnTo>
                  <a:pt x="518" y="208"/>
                </a:lnTo>
                <a:lnTo>
                  <a:pt x="511" y="184"/>
                </a:lnTo>
                <a:lnTo>
                  <a:pt x="506" y="162"/>
                </a:lnTo>
                <a:lnTo>
                  <a:pt x="499" y="139"/>
                </a:lnTo>
                <a:lnTo>
                  <a:pt x="493" y="118"/>
                </a:lnTo>
                <a:lnTo>
                  <a:pt x="487" y="99"/>
                </a:lnTo>
                <a:lnTo>
                  <a:pt x="481" y="77"/>
                </a:lnTo>
                <a:lnTo>
                  <a:pt x="475" y="59"/>
                </a:lnTo>
                <a:lnTo>
                  <a:pt x="469" y="44"/>
                </a:lnTo>
                <a:lnTo>
                  <a:pt x="463" y="32"/>
                </a:lnTo>
                <a:lnTo>
                  <a:pt x="457" y="21"/>
                </a:lnTo>
                <a:lnTo>
                  <a:pt x="450" y="13"/>
                </a:lnTo>
                <a:lnTo>
                  <a:pt x="444" y="3"/>
                </a:lnTo>
                <a:lnTo>
                  <a:pt x="439" y="1"/>
                </a:lnTo>
                <a:lnTo>
                  <a:pt x="432" y="0"/>
                </a:lnTo>
                <a:lnTo>
                  <a:pt x="427" y="2"/>
                </a:lnTo>
                <a:lnTo>
                  <a:pt x="420" y="9"/>
                </a:lnTo>
                <a:lnTo>
                  <a:pt x="415" y="25"/>
                </a:lnTo>
                <a:lnTo>
                  <a:pt x="409" y="55"/>
                </a:lnTo>
                <a:lnTo>
                  <a:pt x="403" y="80"/>
                </a:lnTo>
                <a:lnTo>
                  <a:pt x="397" y="117"/>
                </a:lnTo>
                <a:lnTo>
                  <a:pt x="392" y="141"/>
                </a:lnTo>
                <a:lnTo>
                  <a:pt x="385" y="191"/>
                </a:lnTo>
                <a:lnTo>
                  <a:pt x="380" y="229"/>
                </a:lnTo>
                <a:lnTo>
                  <a:pt x="374" y="274"/>
                </a:lnTo>
                <a:lnTo>
                  <a:pt x="368" y="293"/>
                </a:lnTo>
                <a:lnTo>
                  <a:pt x="362" y="313"/>
                </a:lnTo>
                <a:lnTo>
                  <a:pt x="357" y="325"/>
                </a:lnTo>
                <a:lnTo>
                  <a:pt x="351" y="339"/>
                </a:lnTo>
                <a:lnTo>
                  <a:pt x="346" y="347"/>
                </a:lnTo>
                <a:lnTo>
                  <a:pt x="339" y="352"/>
                </a:lnTo>
                <a:lnTo>
                  <a:pt x="334" y="359"/>
                </a:lnTo>
                <a:lnTo>
                  <a:pt x="328" y="362"/>
                </a:lnTo>
                <a:lnTo>
                  <a:pt x="323" y="365"/>
                </a:lnTo>
                <a:lnTo>
                  <a:pt x="317" y="370"/>
                </a:lnTo>
                <a:lnTo>
                  <a:pt x="312" y="371"/>
                </a:lnTo>
                <a:lnTo>
                  <a:pt x="306" y="375"/>
                </a:lnTo>
                <a:lnTo>
                  <a:pt x="301" y="375"/>
                </a:lnTo>
                <a:lnTo>
                  <a:pt x="295" y="376"/>
                </a:lnTo>
                <a:lnTo>
                  <a:pt x="290" y="377"/>
                </a:lnTo>
                <a:lnTo>
                  <a:pt x="284" y="377"/>
                </a:lnTo>
                <a:lnTo>
                  <a:pt x="279" y="381"/>
                </a:lnTo>
                <a:lnTo>
                  <a:pt x="273" y="380"/>
                </a:lnTo>
                <a:lnTo>
                  <a:pt x="268" y="381"/>
                </a:lnTo>
                <a:lnTo>
                  <a:pt x="262" y="378"/>
                </a:lnTo>
                <a:lnTo>
                  <a:pt x="257" y="381"/>
                </a:lnTo>
                <a:lnTo>
                  <a:pt x="251" y="381"/>
                </a:lnTo>
                <a:lnTo>
                  <a:pt x="247" y="382"/>
                </a:lnTo>
                <a:lnTo>
                  <a:pt x="242" y="381"/>
                </a:lnTo>
                <a:lnTo>
                  <a:pt x="236" y="381"/>
                </a:lnTo>
                <a:lnTo>
                  <a:pt x="231" y="381"/>
                </a:lnTo>
                <a:lnTo>
                  <a:pt x="225" y="380"/>
                </a:lnTo>
                <a:lnTo>
                  <a:pt x="220" y="380"/>
                </a:lnTo>
                <a:lnTo>
                  <a:pt x="215" y="378"/>
                </a:lnTo>
                <a:lnTo>
                  <a:pt x="210" y="383"/>
                </a:lnTo>
                <a:lnTo>
                  <a:pt x="204" y="380"/>
                </a:lnTo>
                <a:lnTo>
                  <a:pt x="199" y="382"/>
                </a:lnTo>
                <a:lnTo>
                  <a:pt x="194" y="380"/>
                </a:lnTo>
                <a:lnTo>
                  <a:pt x="189" y="380"/>
                </a:lnTo>
                <a:lnTo>
                  <a:pt x="183" y="381"/>
                </a:lnTo>
                <a:lnTo>
                  <a:pt x="179" y="381"/>
                </a:lnTo>
                <a:lnTo>
                  <a:pt x="173" y="378"/>
                </a:lnTo>
                <a:lnTo>
                  <a:pt x="168" y="380"/>
                </a:lnTo>
                <a:lnTo>
                  <a:pt x="164" y="383"/>
                </a:lnTo>
                <a:lnTo>
                  <a:pt x="158" y="380"/>
                </a:lnTo>
                <a:lnTo>
                  <a:pt x="154" y="377"/>
                </a:lnTo>
                <a:lnTo>
                  <a:pt x="148" y="383"/>
                </a:lnTo>
                <a:lnTo>
                  <a:pt x="144" y="382"/>
                </a:lnTo>
                <a:lnTo>
                  <a:pt x="138" y="380"/>
                </a:lnTo>
                <a:lnTo>
                  <a:pt x="133" y="382"/>
                </a:lnTo>
                <a:lnTo>
                  <a:pt x="129" y="380"/>
                </a:lnTo>
                <a:lnTo>
                  <a:pt x="123" y="383"/>
                </a:lnTo>
                <a:lnTo>
                  <a:pt x="119" y="380"/>
                </a:lnTo>
                <a:lnTo>
                  <a:pt x="114" y="382"/>
                </a:lnTo>
                <a:lnTo>
                  <a:pt x="109" y="380"/>
                </a:lnTo>
                <a:lnTo>
                  <a:pt x="104" y="383"/>
                </a:lnTo>
                <a:lnTo>
                  <a:pt x="99" y="382"/>
                </a:lnTo>
                <a:lnTo>
                  <a:pt x="94" y="382"/>
                </a:lnTo>
                <a:lnTo>
                  <a:pt x="89" y="380"/>
                </a:lnTo>
                <a:lnTo>
                  <a:pt x="85" y="377"/>
                </a:lnTo>
                <a:lnTo>
                  <a:pt x="80" y="378"/>
                </a:lnTo>
                <a:lnTo>
                  <a:pt x="75" y="382"/>
                </a:lnTo>
                <a:lnTo>
                  <a:pt x="70" y="381"/>
                </a:lnTo>
                <a:lnTo>
                  <a:pt x="66" y="378"/>
                </a:lnTo>
                <a:lnTo>
                  <a:pt x="60" y="382"/>
                </a:lnTo>
                <a:lnTo>
                  <a:pt x="56" y="381"/>
                </a:lnTo>
                <a:lnTo>
                  <a:pt x="52" y="378"/>
                </a:lnTo>
                <a:lnTo>
                  <a:pt x="46" y="380"/>
                </a:lnTo>
                <a:lnTo>
                  <a:pt x="42" y="378"/>
                </a:lnTo>
                <a:lnTo>
                  <a:pt x="37" y="377"/>
                </a:lnTo>
                <a:lnTo>
                  <a:pt x="33" y="378"/>
                </a:lnTo>
                <a:lnTo>
                  <a:pt x="28" y="377"/>
                </a:lnTo>
                <a:lnTo>
                  <a:pt x="23" y="382"/>
                </a:lnTo>
                <a:lnTo>
                  <a:pt x="19" y="382"/>
                </a:lnTo>
                <a:lnTo>
                  <a:pt x="14" y="380"/>
                </a:lnTo>
                <a:lnTo>
                  <a:pt x="10" y="380"/>
                </a:lnTo>
                <a:lnTo>
                  <a:pt x="6" y="377"/>
                </a:lnTo>
                <a:lnTo>
                  <a:pt x="0" y="382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301107" name="Freeform 51"/>
          <p:cNvSpPr>
            <a:spLocks/>
          </p:cNvSpPr>
          <p:nvPr/>
        </p:nvSpPr>
        <p:spPr bwMode="auto">
          <a:xfrm>
            <a:off x="1316038" y="4329113"/>
            <a:ext cx="2082800" cy="230187"/>
          </a:xfrm>
          <a:custGeom>
            <a:avLst/>
            <a:gdLst>
              <a:gd name="T0" fmla="*/ 0 w 1312"/>
              <a:gd name="T1" fmla="*/ 223837 h 145"/>
              <a:gd name="T2" fmla="*/ 36512 w 1312"/>
              <a:gd name="T3" fmla="*/ 223837 h 145"/>
              <a:gd name="T4" fmla="*/ 71437 w 1312"/>
              <a:gd name="T5" fmla="*/ 223837 h 145"/>
              <a:gd name="T6" fmla="*/ 106363 w 1312"/>
              <a:gd name="T7" fmla="*/ 223837 h 145"/>
              <a:gd name="T8" fmla="*/ 141287 w 1312"/>
              <a:gd name="T9" fmla="*/ 223837 h 145"/>
              <a:gd name="T10" fmla="*/ 177800 w 1312"/>
              <a:gd name="T11" fmla="*/ 223837 h 145"/>
              <a:gd name="T12" fmla="*/ 212725 w 1312"/>
              <a:gd name="T13" fmla="*/ 223837 h 145"/>
              <a:gd name="T14" fmla="*/ 247650 w 1312"/>
              <a:gd name="T15" fmla="*/ 223837 h 145"/>
              <a:gd name="T16" fmla="*/ 282575 w 1312"/>
              <a:gd name="T17" fmla="*/ 223837 h 145"/>
              <a:gd name="T18" fmla="*/ 319087 w 1312"/>
              <a:gd name="T19" fmla="*/ 223837 h 145"/>
              <a:gd name="T20" fmla="*/ 354012 w 1312"/>
              <a:gd name="T21" fmla="*/ 223837 h 145"/>
              <a:gd name="T22" fmla="*/ 388937 w 1312"/>
              <a:gd name="T23" fmla="*/ 220662 h 145"/>
              <a:gd name="T24" fmla="*/ 425450 w 1312"/>
              <a:gd name="T25" fmla="*/ 220662 h 145"/>
              <a:gd name="T26" fmla="*/ 460375 w 1312"/>
              <a:gd name="T27" fmla="*/ 220662 h 145"/>
              <a:gd name="T28" fmla="*/ 495300 w 1312"/>
              <a:gd name="T29" fmla="*/ 217487 h 145"/>
              <a:gd name="T30" fmla="*/ 530225 w 1312"/>
              <a:gd name="T31" fmla="*/ 217487 h 145"/>
              <a:gd name="T32" fmla="*/ 566737 w 1312"/>
              <a:gd name="T33" fmla="*/ 215900 h 145"/>
              <a:gd name="T34" fmla="*/ 601662 w 1312"/>
              <a:gd name="T35" fmla="*/ 212725 h 145"/>
              <a:gd name="T36" fmla="*/ 636587 w 1312"/>
              <a:gd name="T37" fmla="*/ 207962 h 145"/>
              <a:gd name="T38" fmla="*/ 671512 w 1312"/>
              <a:gd name="T39" fmla="*/ 190500 h 145"/>
              <a:gd name="T40" fmla="*/ 708025 w 1312"/>
              <a:gd name="T41" fmla="*/ 158750 h 145"/>
              <a:gd name="T42" fmla="*/ 742950 w 1312"/>
              <a:gd name="T43" fmla="*/ 119062 h 145"/>
              <a:gd name="T44" fmla="*/ 776287 w 1312"/>
              <a:gd name="T45" fmla="*/ 82550 h 145"/>
              <a:gd name="T46" fmla="*/ 811212 w 1312"/>
              <a:gd name="T47" fmla="*/ 46037 h 145"/>
              <a:gd name="T48" fmla="*/ 847725 w 1312"/>
              <a:gd name="T49" fmla="*/ 17462 h 145"/>
              <a:gd name="T50" fmla="*/ 882650 w 1312"/>
              <a:gd name="T51" fmla="*/ 3175 h 145"/>
              <a:gd name="T52" fmla="*/ 917575 w 1312"/>
              <a:gd name="T53" fmla="*/ 0 h 145"/>
              <a:gd name="T54" fmla="*/ 952500 w 1312"/>
              <a:gd name="T55" fmla="*/ 3175 h 145"/>
              <a:gd name="T56" fmla="*/ 989013 w 1312"/>
              <a:gd name="T57" fmla="*/ 22225 h 145"/>
              <a:gd name="T58" fmla="*/ 1023938 w 1312"/>
              <a:gd name="T59" fmla="*/ 69850 h 145"/>
              <a:gd name="T60" fmla="*/ 1058862 w 1312"/>
              <a:gd name="T61" fmla="*/ 115887 h 145"/>
              <a:gd name="T62" fmla="*/ 1093787 w 1312"/>
              <a:gd name="T63" fmla="*/ 152400 h 145"/>
              <a:gd name="T64" fmla="*/ 1130300 w 1312"/>
              <a:gd name="T65" fmla="*/ 179387 h 145"/>
              <a:gd name="T66" fmla="*/ 1165225 w 1312"/>
              <a:gd name="T67" fmla="*/ 198437 h 145"/>
              <a:gd name="T68" fmla="*/ 1200150 w 1312"/>
              <a:gd name="T69" fmla="*/ 212725 h 145"/>
              <a:gd name="T70" fmla="*/ 1235075 w 1312"/>
              <a:gd name="T71" fmla="*/ 220662 h 145"/>
              <a:gd name="T72" fmla="*/ 1271587 w 1312"/>
              <a:gd name="T73" fmla="*/ 225425 h 145"/>
              <a:gd name="T74" fmla="*/ 1306512 w 1312"/>
              <a:gd name="T75" fmla="*/ 227012 h 145"/>
              <a:gd name="T76" fmla="*/ 1341437 w 1312"/>
              <a:gd name="T77" fmla="*/ 228600 h 145"/>
              <a:gd name="T78" fmla="*/ 1377950 w 1312"/>
              <a:gd name="T79" fmla="*/ 228600 h 145"/>
              <a:gd name="T80" fmla="*/ 1412875 w 1312"/>
              <a:gd name="T81" fmla="*/ 230187 h 145"/>
              <a:gd name="T82" fmla="*/ 1447800 w 1312"/>
              <a:gd name="T83" fmla="*/ 230187 h 145"/>
              <a:gd name="T84" fmla="*/ 1482725 w 1312"/>
              <a:gd name="T85" fmla="*/ 230187 h 145"/>
              <a:gd name="T86" fmla="*/ 1519237 w 1312"/>
              <a:gd name="T87" fmla="*/ 230187 h 145"/>
              <a:gd name="T88" fmla="*/ 1554162 w 1312"/>
              <a:gd name="T89" fmla="*/ 230187 h 145"/>
              <a:gd name="T90" fmla="*/ 1589087 w 1312"/>
              <a:gd name="T91" fmla="*/ 230187 h 145"/>
              <a:gd name="T92" fmla="*/ 1624012 w 1312"/>
              <a:gd name="T93" fmla="*/ 230187 h 145"/>
              <a:gd name="T94" fmla="*/ 1660525 w 1312"/>
              <a:gd name="T95" fmla="*/ 230187 h 145"/>
              <a:gd name="T96" fmla="*/ 1695450 w 1312"/>
              <a:gd name="T97" fmla="*/ 230187 h 145"/>
              <a:gd name="T98" fmla="*/ 1730375 w 1312"/>
              <a:gd name="T99" fmla="*/ 230187 h 145"/>
              <a:gd name="T100" fmla="*/ 1765300 w 1312"/>
              <a:gd name="T101" fmla="*/ 230187 h 145"/>
              <a:gd name="T102" fmla="*/ 1801813 w 1312"/>
              <a:gd name="T103" fmla="*/ 230187 h 145"/>
              <a:gd name="T104" fmla="*/ 1836738 w 1312"/>
              <a:gd name="T105" fmla="*/ 230187 h 145"/>
              <a:gd name="T106" fmla="*/ 1870075 w 1312"/>
              <a:gd name="T107" fmla="*/ 230187 h 145"/>
              <a:gd name="T108" fmla="*/ 1905000 w 1312"/>
              <a:gd name="T109" fmla="*/ 230187 h 145"/>
              <a:gd name="T110" fmla="*/ 1941513 w 1312"/>
              <a:gd name="T111" fmla="*/ 230187 h 145"/>
              <a:gd name="T112" fmla="*/ 1976438 w 1312"/>
              <a:gd name="T113" fmla="*/ 230187 h 145"/>
              <a:gd name="T114" fmla="*/ 2011363 w 1312"/>
              <a:gd name="T115" fmla="*/ 230187 h 145"/>
              <a:gd name="T116" fmla="*/ 2046288 w 1312"/>
              <a:gd name="T117" fmla="*/ 230187 h 145"/>
              <a:gd name="T118" fmla="*/ 2082800 w 1312"/>
              <a:gd name="T119" fmla="*/ 230187 h 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12"/>
              <a:gd name="T181" fmla="*/ 0 h 145"/>
              <a:gd name="T182" fmla="*/ 1312 w 1312"/>
              <a:gd name="T183" fmla="*/ 145 h 14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12" h="145">
                <a:moveTo>
                  <a:pt x="0" y="141"/>
                </a:moveTo>
                <a:lnTo>
                  <a:pt x="23" y="141"/>
                </a:lnTo>
                <a:lnTo>
                  <a:pt x="45" y="141"/>
                </a:lnTo>
                <a:lnTo>
                  <a:pt x="67" y="141"/>
                </a:lnTo>
                <a:lnTo>
                  <a:pt x="89" y="141"/>
                </a:lnTo>
                <a:lnTo>
                  <a:pt x="112" y="141"/>
                </a:lnTo>
                <a:lnTo>
                  <a:pt x="134" y="141"/>
                </a:lnTo>
                <a:lnTo>
                  <a:pt x="156" y="141"/>
                </a:lnTo>
                <a:lnTo>
                  <a:pt x="178" y="141"/>
                </a:lnTo>
                <a:lnTo>
                  <a:pt x="201" y="141"/>
                </a:lnTo>
                <a:lnTo>
                  <a:pt x="223" y="141"/>
                </a:lnTo>
                <a:lnTo>
                  <a:pt x="245" y="139"/>
                </a:lnTo>
                <a:lnTo>
                  <a:pt x="268" y="139"/>
                </a:lnTo>
                <a:lnTo>
                  <a:pt x="290" y="139"/>
                </a:lnTo>
                <a:lnTo>
                  <a:pt x="312" y="137"/>
                </a:lnTo>
                <a:lnTo>
                  <a:pt x="334" y="137"/>
                </a:lnTo>
                <a:lnTo>
                  <a:pt x="357" y="136"/>
                </a:lnTo>
                <a:lnTo>
                  <a:pt x="379" y="134"/>
                </a:lnTo>
                <a:lnTo>
                  <a:pt x="401" y="131"/>
                </a:lnTo>
                <a:lnTo>
                  <a:pt x="423" y="120"/>
                </a:lnTo>
                <a:lnTo>
                  <a:pt x="446" y="100"/>
                </a:lnTo>
                <a:lnTo>
                  <a:pt x="468" y="75"/>
                </a:lnTo>
                <a:lnTo>
                  <a:pt x="489" y="52"/>
                </a:lnTo>
                <a:lnTo>
                  <a:pt x="511" y="29"/>
                </a:lnTo>
                <a:lnTo>
                  <a:pt x="534" y="11"/>
                </a:lnTo>
                <a:lnTo>
                  <a:pt x="556" y="2"/>
                </a:lnTo>
                <a:lnTo>
                  <a:pt x="578" y="0"/>
                </a:lnTo>
                <a:lnTo>
                  <a:pt x="600" y="2"/>
                </a:lnTo>
                <a:lnTo>
                  <a:pt x="623" y="14"/>
                </a:lnTo>
                <a:lnTo>
                  <a:pt x="645" y="44"/>
                </a:lnTo>
                <a:lnTo>
                  <a:pt x="667" y="73"/>
                </a:lnTo>
                <a:lnTo>
                  <a:pt x="689" y="96"/>
                </a:lnTo>
                <a:lnTo>
                  <a:pt x="712" y="113"/>
                </a:lnTo>
                <a:lnTo>
                  <a:pt x="734" y="125"/>
                </a:lnTo>
                <a:lnTo>
                  <a:pt x="756" y="134"/>
                </a:lnTo>
                <a:lnTo>
                  <a:pt x="778" y="139"/>
                </a:lnTo>
                <a:lnTo>
                  <a:pt x="801" y="142"/>
                </a:lnTo>
                <a:lnTo>
                  <a:pt x="823" y="143"/>
                </a:lnTo>
                <a:lnTo>
                  <a:pt x="845" y="144"/>
                </a:lnTo>
                <a:lnTo>
                  <a:pt x="868" y="144"/>
                </a:lnTo>
                <a:lnTo>
                  <a:pt x="890" y="145"/>
                </a:lnTo>
                <a:lnTo>
                  <a:pt x="912" y="145"/>
                </a:lnTo>
                <a:lnTo>
                  <a:pt x="934" y="145"/>
                </a:lnTo>
                <a:lnTo>
                  <a:pt x="957" y="145"/>
                </a:lnTo>
                <a:lnTo>
                  <a:pt x="979" y="145"/>
                </a:lnTo>
                <a:lnTo>
                  <a:pt x="1001" y="145"/>
                </a:lnTo>
                <a:lnTo>
                  <a:pt x="1023" y="145"/>
                </a:lnTo>
                <a:lnTo>
                  <a:pt x="1046" y="145"/>
                </a:lnTo>
                <a:lnTo>
                  <a:pt x="1068" y="145"/>
                </a:lnTo>
                <a:lnTo>
                  <a:pt x="1090" y="145"/>
                </a:lnTo>
                <a:lnTo>
                  <a:pt x="1112" y="145"/>
                </a:lnTo>
                <a:lnTo>
                  <a:pt x="1135" y="145"/>
                </a:lnTo>
                <a:lnTo>
                  <a:pt x="1157" y="145"/>
                </a:lnTo>
                <a:lnTo>
                  <a:pt x="1178" y="145"/>
                </a:lnTo>
                <a:lnTo>
                  <a:pt x="1200" y="145"/>
                </a:lnTo>
                <a:lnTo>
                  <a:pt x="1223" y="145"/>
                </a:lnTo>
                <a:lnTo>
                  <a:pt x="1245" y="145"/>
                </a:lnTo>
                <a:lnTo>
                  <a:pt x="1267" y="145"/>
                </a:lnTo>
                <a:lnTo>
                  <a:pt x="1289" y="145"/>
                </a:lnTo>
                <a:lnTo>
                  <a:pt x="1312" y="145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301108" name="Freeform 52"/>
          <p:cNvSpPr>
            <a:spLocks/>
          </p:cNvSpPr>
          <p:nvPr/>
        </p:nvSpPr>
        <p:spPr bwMode="auto">
          <a:xfrm>
            <a:off x="1316038" y="3789363"/>
            <a:ext cx="2082800" cy="160337"/>
          </a:xfrm>
          <a:custGeom>
            <a:avLst/>
            <a:gdLst>
              <a:gd name="T0" fmla="*/ 0 w 1312"/>
              <a:gd name="T1" fmla="*/ 160337 h 101"/>
              <a:gd name="T2" fmla="*/ 36512 w 1312"/>
              <a:gd name="T3" fmla="*/ 160337 h 101"/>
              <a:gd name="T4" fmla="*/ 71437 w 1312"/>
              <a:gd name="T5" fmla="*/ 160337 h 101"/>
              <a:gd name="T6" fmla="*/ 106363 w 1312"/>
              <a:gd name="T7" fmla="*/ 160337 h 101"/>
              <a:gd name="T8" fmla="*/ 141287 w 1312"/>
              <a:gd name="T9" fmla="*/ 160337 h 101"/>
              <a:gd name="T10" fmla="*/ 177800 w 1312"/>
              <a:gd name="T11" fmla="*/ 160337 h 101"/>
              <a:gd name="T12" fmla="*/ 212725 w 1312"/>
              <a:gd name="T13" fmla="*/ 160337 h 101"/>
              <a:gd name="T14" fmla="*/ 247650 w 1312"/>
              <a:gd name="T15" fmla="*/ 160337 h 101"/>
              <a:gd name="T16" fmla="*/ 282575 w 1312"/>
              <a:gd name="T17" fmla="*/ 160337 h 101"/>
              <a:gd name="T18" fmla="*/ 319087 w 1312"/>
              <a:gd name="T19" fmla="*/ 160337 h 101"/>
              <a:gd name="T20" fmla="*/ 354012 w 1312"/>
              <a:gd name="T21" fmla="*/ 160337 h 101"/>
              <a:gd name="T22" fmla="*/ 388937 w 1312"/>
              <a:gd name="T23" fmla="*/ 160337 h 101"/>
              <a:gd name="T24" fmla="*/ 425450 w 1312"/>
              <a:gd name="T25" fmla="*/ 160337 h 101"/>
              <a:gd name="T26" fmla="*/ 460375 w 1312"/>
              <a:gd name="T27" fmla="*/ 160337 h 101"/>
              <a:gd name="T28" fmla="*/ 495300 w 1312"/>
              <a:gd name="T29" fmla="*/ 158750 h 101"/>
              <a:gd name="T30" fmla="*/ 530225 w 1312"/>
              <a:gd name="T31" fmla="*/ 157162 h 101"/>
              <a:gd name="T32" fmla="*/ 566737 w 1312"/>
              <a:gd name="T33" fmla="*/ 150812 h 101"/>
              <a:gd name="T34" fmla="*/ 601662 w 1312"/>
              <a:gd name="T35" fmla="*/ 136525 h 101"/>
              <a:gd name="T36" fmla="*/ 636587 w 1312"/>
              <a:gd name="T37" fmla="*/ 107950 h 101"/>
              <a:gd name="T38" fmla="*/ 671512 w 1312"/>
              <a:gd name="T39" fmla="*/ 68262 h 101"/>
              <a:gd name="T40" fmla="*/ 708025 w 1312"/>
              <a:gd name="T41" fmla="*/ 26987 h 101"/>
              <a:gd name="T42" fmla="*/ 742950 w 1312"/>
              <a:gd name="T43" fmla="*/ 0 h 101"/>
              <a:gd name="T44" fmla="*/ 776287 w 1312"/>
              <a:gd name="T45" fmla="*/ 1587 h 101"/>
              <a:gd name="T46" fmla="*/ 811212 w 1312"/>
              <a:gd name="T47" fmla="*/ 31750 h 101"/>
              <a:gd name="T48" fmla="*/ 847725 w 1312"/>
              <a:gd name="T49" fmla="*/ 74612 h 101"/>
              <a:gd name="T50" fmla="*/ 882650 w 1312"/>
              <a:gd name="T51" fmla="*/ 112712 h 101"/>
              <a:gd name="T52" fmla="*/ 917575 w 1312"/>
              <a:gd name="T53" fmla="*/ 139700 h 101"/>
              <a:gd name="T54" fmla="*/ 952500 w 1312"/>
              <a:gd name="T55" fmla="*/ 150812 h 101"/>
              <a:gd name="T56" fmla="*/ 989013 w 1312"/>
              <a:gd name="T57" fmla="*/ 158750 h 101"/>
              <a:gd name="T58" fmla="*/ 1023938 w 1312"/>
              <a:gd name="T59" fmla="*/ 160337 h 101"/>
              <a:gd name="T60" fmla="*/ 1058862 w 1312"/>
              <a:gd name="T61" fmla="*/ 160337 h 101"/>
              <a:gd name="T62" fmla="*/ 1093787 w 1312"/>
              <a:gd name="T63" fmla="*/ 160337 h 101"/>
              <a:gd name="T64" fmla="*/ 1130300 w 1312"/>
              <a:gd name="T65" fmla="*/ 160337 h 101"/>
              <a:gd name="T66" fmla="*/ 1165225 w 1312"/>
              <a:gd name="T67" fmla="*/ 160337 h 101"/>
              <a:gd name="T68" fmla="*/ 1200150 w 1312"/>
              <a:gd name="T69" fmla="*/ 160337 h 101"/>
              <a:gd name="T70" fmla="*/ 1235075 w 1312"/>
              <a:gd name="T71" fmla="*/ 160337 h 101"/>
              <a:gd name="T72" fmla="*/ 1271587 w 1312"/>
              <a:gd name="T73" fmla="*/ 160337 h 101"/>
              <a:gd name="T74" fmla="*/ 1306512 w 1312"/>
              <a:gd name="T75" fmla="*/ 160337 h 101"/>
              <a:gd name="T76" fmla="*/ 1341437 w 1312"/>
              <a:gd name="T77" fmla="*/ 160337 h 101"/>
              <a:gd name="T78" fmla="*/ 1377950 w 1312"/>
              <a:gd name="T79" fmla="*/ 160337 h 101"/>
              <a:gd name="T80" fmla="*/ 1412875 w 1312"/>
              <a:gd name="T81" fmla="*/ 160337 h 101"/>
              <a:gd name="T82" fmla="*/ 1447800 w 1312"/>
              <a:gd name="T83" fmla="*/ 160337 h 101"/>
              <a:gd name="T84" fmla="*/ 1482725 w 1312"/>
              <a:gd name="T85" fmla="*/ 160337 h 101"/>
              <a:gd name="T86" fmla="*/ 1519237 w 1312"/>
              <a:gd name="T87" fmla="*/ 160337 h 101"/>
              <a:gd name="T88" fmla="*/ 1554162 w 1312"/>
              <a:gd name="T89" fmla="*/ 160337 h 101"/>
              <a:gd name="T90" fmla="*/ 1589087 w 1312"/>
              <a:gd name="T91" fmla="*/ 160337 h 101"/>
              <a:gd name="T92" fmla="*/ 1624012 w 1312"/>
              <a:gd name="T93" fmla="*/ 160337 h 101"/>
              <a:gd name="T94" fmla="*/ 1660525 w 1312"/>
              <a:gd name="T95" fmla="*/ 160337 h 101"/>
              <a:gd name="T96" fmla="*/ 1695450 w 1312"/>
              <a:gd name="T97" fmla="*/ 160337 h 101"/>
              <a:gd name="T98" fmla="*/ 1730375 w 1312"/>
              <a:gd name="T99" fmla="*/ 160337 h 101"/>
              <a:gd name="T100" fmla="*/ 1765300 w 1312"/>
              <a:gd name="T101" fmla="*/ 160337 h 101"/>
              <a:gd name="T102" fmla="*/ 1801813 w 1312"/>
              <a:gd name="T103" fmla="*/ 160337 h 101"/>
              <a:gd name="T104" fmla="*/ 1836738 w 1312"/>
              <a:gd name="T105" fmla="*/ 160337 h 101"/>
              <a:gd name="T106" fmla="*/ 1870075 w 1312"/>
              <a:gd name="T107" fmla="*/ 160337 h 101"/>
              <a:gd name="T108" fmla="*/ 1905000 w 1312"/>
              <a:gd name="T109" fmla="*/ 160337 h 101"/>
              <a:gd name="T110" fmla="*/ 1941513 w 1312"/>
              <a:gd name="T111" fmla="*/ 160337 h 101"/>
              <a:gd name="T112" fmla="*/ 1976438 w 1312"/>
              <a:gd name="T113" fmla="*/ 160337 h 101"/>
              <a:gd name="T114" fmla="*/ 2011363 w 1312"/>
              <a:gd name="T115" fmla="*/ 160337 h 101"/>
              <a:gd name="T116" fmla="*/ 2046288 w 1312"/>
              <a:gd name="T117" fmla="*/ 160337 h 101"/>
              <a:gd name="T118" fmla="*/ 2082800 w 1312"/>
              <a:gd name="T119" fmla="*/ 160337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12"/>
              <a:gd name="T181" fmla="*/ 0 h 101"/>
              <a:gd name="T182" fmla="*/ 1312 w 1312"/>
              <a:gd name="T183" fmla="*/ 101 h 1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12" h="101">
                <a:moveTo>
                  <a:pt x="0" y="101"/>
                </a:moveTo>
                <a:lnTo>
                  <a:pt x="23" y="101"/>
                </a:lnTo>
                <a:lnTo>
                  <a:pt x="45" y="101"/>
                </a:lnTo>
                <a:lnTo>
                  <a:pt x="67" y="101"/>
                </a:lnTo>
                <a:lnTo>
                  <a:pt x="89" y="101"/>
                </a:lnTo>
                <a:lnTo>
                  <a:pt x="112" y="101"/>
                </a:lnTo>
                <a:lnTo>
                  <a:pt x="134" y="101"/>
                </a:lnTo>
                <a:lnTo>
                  <a:pt x="156" y="101"/>
                </a:lnTo>
                <a:lnTo>
                  <a:pt x="178" y="101"/>
                </a:lnTo>
                <a:lnTo>
                  <a:pt x="201" y="101"/>
                </a:lnTo>
                <a:lnTo>
                  <a:pt x="223" y="101"/>
                </a:lnTo>
                <a:lnTo>
                  <a:pt x="245" y="101"/>
                </a:lnTo>
                <a:lnTo>
                  <a:pt x="268" y="101"/>
                </a:lnTo>
                <a:lnTo>
                  <a:pt x="290" y="101"/>
                </a:lnTo>
                <a:lnTo>
                  <a:pt x="312" y="100"/>
                </a:lnTo>
                <a:lnTo>
                  <a:pt x="334" y="99"/>
                </a:lnTo>
                <a:lnTo>
                  <a:pt x="357" y="95"/>
                </a:lnTo>
                <a:lnTo>
                  <a:pt x="379" y="86"/>
                </a:lnTo>
                <a:lnTo>
                  <a:pt x="401" y="68"/>
                </a:lnTo>
                <a:lnTo>
                  <a:pt x="423" y="43"/>
                </a:lnTo>
                <a:lnTo>
                  <a:pt x="446" y="17"/>
                </a:lnTo>
                <a:lnTo>
                  <a:pt x="468" y="0"/>
                </a:lnTo>
                <a:lnTo>
                  <a:pt x="489" y="1"/>
                </a:lnTo>
                <a:lnTo>
                  <a:pt x="511" y="20"/>
                </a:lnTo>
                <a:lnTo>
                  <a:pt x="534" y="47"/>
                </a:lnTo>
                <a:lnTo>
                  <a:pt x="556" y="71"/>
                </a:lnTo>
                <a:lnTo>
                  <a:pt x="578" y="88"/>
                </a:lnTo>
                <a:lnTo>
                  <a:pt x="600" y="95"/>
                </a:lnTo>
                <a:lnTo>
                  <a:pt x="623" y="100"/>
                </a:lnTo>
                <a:lnTo>
                  <a:pt x="645" y="101"/>
                </a:lnTo>
                <a:lnTo>
                  <a:pt x="667" y="101"/>
                </a:lnTo>
                <a:lnTo>
                  <a:pt x="689" y="101"/>
                </a:lnTo>
                <a:lnTo>
                  <a:pt x="712" y="101"/>
                </a:lnTo>
                <a:lnTo>
                  <a:pt x="734" y="101"/>
                </a:lnTo>
                <a:lnTo>
                  <a:pt x="756" y="101"/>
                </a:lnTo>
                <a:lnTo>
                  <a:pt x="778" y="101"/>
                </a:lnTo>
                <a:lnTo>
                  <a:pt x="801" y="101"/>
                </a:lnTo>
                <a:lnTo>
                  <a:pt x="823" y="101"/>
                </a:lnTo>
                <a:lnTo>
                  <a:pt x="845" y="101"/>
                </a:lnTo>
                <a:lnTo>
                  <a:pt x="868" y="101"/>
                </a:lnTo>
                <a:lnTo>
                  <a:pt x="890" y="101"/>
                </a:lnTo>
                <a:lnTo>
                  <a:pt x="912" y="101"/>
                </a:lnTo>
                <a:lnTo>
                  <a:pt x="934" y="101"/>
                </a:lnTo>
                <a:lnTo>
                  <a:pt x="957" y="101"/>
                </a:lnTo>
                <a:lnTo>
                  <a:pt x="979" y="101"/>
                </a:lnTo>
                <a:lnTo>
                  <a:pt x="1001" y="101"/>
                </a:lnTo>
                <a:lnTo>
                  <a:pt x="1023" y="101"/>
                </a:lnTo>
                <a:lnTo>
                  <a:pt x="1046" y="101"/>
                </a:lnTo>
                <a:lnTo>
                  <a:pt x="1068" y="101"/>
                </a:lnTo>
                <a:lnTo>
                  <a:pt x="1090" y="101"/>
                </a:lnTo>
                <a:lnTo>
                  <a:pt x="1112" y="101"/>
                </a:lnTo>
                <a:lnTo>
                  <a:pt x="1135" y="101"/>
                </a:lnTo>
                <a:lnTo>
                  <a:pt x="1157" y="101"/>
                </a:lnTo>
                <a:lnTo>
                  <a:pt x="1178" y="101"/>
                </a:lnTo>
                <a:lnTo>
                  <a:pt x="1200" y="101"/>
                </a:lnTo>
                <a:lnTo>
                  <a:pt x="1223" y="101"/>
                </a:lnTo>
                <a:lnTo>
                  <a:pt x="1245" y="101"/>
                </a:lnTo>
                <a:lnTo>
                  <a:pt x="1267" y="101"/>
                </a:lnTo>
                <a:lnTo>
                  <a:pt x="1289" y="101"/>
                </a:lnTo>
                <a:lnTo>
                  <a:pt x="1312" y="101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301109" name="Freeform 53"/>
          <p:cNvSpPr>
            <a:spLocks/>
          </p:cNvSpPr>
          <p:nvPr/>
        </p:nvSpPr>
        <p:spPr bwMode="auto">
          <a:xfrm>
            <a:off x="1316038" y="4108450"/>
            <a:ext cx="2082800" cy="450850"/>
          </a:xfrm>
          <a:custGeom>
            <a:avLst/>
            <a:gdLst>
              <a:gd name="T0" fmla="*/ 0 w 1312"/>
              <a:gd name="T1" fmla="*/ 450850 h 284"/>
              <a:gd name="T2" fmla="*/ 36512 w 1312"/>
              <a:gd name="T3" fmla="*/ 450850 h 284"/>
              <a:gd name="T4" fmla="*/ 71437 w 1312"/>
              <a:gd name="T5" fmla="*/ 450850 h 284"/>
              <a:gd name="T6" fmla="*/ 106363 w 1312"/>
              <a:gd name="T7" fmla="*/ 450850 h 284"/>
              <a:gd name="T8" fmla="*/ 141287 w 1312"/>
              <a:gd name="T9" fmla="*/ 450850 h 284"/>
              <a:gd name="T10" fmla="*/ 177800 w 1312"/>
              <a:gd name="T11" fmla="*/ 450850 h 284"/>
              <a:gd name="T12" fmla="*/ 212725 w 1312"/>
              <a:gd name="T13" fmla="*/ 450850 h 284"/>
              <a:gd name="T14" fmla="*/ 247650 w 1312"/>
              <a:gd name="T15" fmla="*/ 450850 h 284"/>
              <a:gd name="T16" fmla="*/ 282575 w 1312"/>
              <a:gd name="T17" fmla="*/ 450850 h 284"/>
              <a:gd name="T18" fmla="*/ 319087 w 1312"/>
              <a:gd name="T19" fmla="*/ 450850 h 284"/>
              <a:gd name="T20" fmla="*/ 354012 w 1312"/>
              <a:gd name="T21" fmla="*/ 450850 h 284"/>
              <a:gd name="T22" fmla="*/ 388937 w 1312"/>
              <a:gd name="T23" fmla="*/ 450850 h 284"/>
              <a:gd name="T24" fmla="*/ 425450 w 1312"/>
              <a:gd name="T25" fmla="*/ 450850 h 284"/>
              <a:gd name="T26" fmla="*/ 460375 w 1312"/>
              <a:gd name="T27" fmla="*/ 449263 h 284"/>
              <a:gd name="T28" fmla="*/ 495300 w 1312"/>
              <a:gd name="T29" fmla="*/ 447675 h 284"/>
              <a:gd name="T30" fmla="*/ 530225 w 1312"/>
              <a:gd name="T31" fmla="*/ 434975 h 284"/>
              <a:gd name="T32" fmla="*/ 566737 w 1312"/>
              <a:gd name="T33" fmla="*/ 396875 h 284"/>
              <a:gd name="T34" fmla="*/ 601662 w 1312"/>
              <a:gd name="T35" fmla="*/ 314325 h 284"/>
              <a:gd name="T36" fmla="*/ 636587 w 1312"/>
              <a:gd name="T37" fmla="*/ 185737 h 284"/>
              <a:gd name="T38" fmla="*/ 671512 w 1312"/>
              <a:gd name="T39" fmla="*/ 55563 h 284"/>
              <a:gd name="T40" fmla="*/ 708025 w 1312"/>
              <a:gd name="T41" fmla="*/ 0 h 284"/>
              <a:gd name="T42" fmla="*/ 742950 w 1312"/>
              <a:gd name="T43" fmla="*/ 58737 h 284"/>
              <a:gd name="T44" fmla="*/ 776287 w 1312"/>
              <a:gd name="T45" fmla="*/ 188912 h 284"/>
              <a:gd name="T46" fmla="*/ 811212 w 1312"/>
              <a:gd name="T47" fmla="*/ 319087 h 284"/>
              <a:gd name="T48" fmla="*/ 847725 w 1312"/>
              <a:gd name="T49" fmla="*/ 398462 h 284"/>
              <a:gd name="T50" fmla="*/ 882650 w 1312"/>
              <a:gd name="T51" fmla="*/ 434975 h 284"/>
              <a:gd name="T52" fmla="*/ 917575 w 1312"/>
              <a:gd name="T53" fmla="*/ 447675 h 284"/>
              <a:gd name="T54" fmla="*/ 952500 w 1312"/>
              <a:gd name="T55" fmla="*/ 449263 h 284"/>
              <a:gd name="T56" fmla="*/ 989013 w 1312"/>
              <a:gd name="T57" fmla="*/ 450850 h 284"/>
              <a:gd name="T58" fmla="*/ 1023938 w 1312"/>
              <a:gd name="T59" fmla="*/ 450850 h 284"/>
              <a:gd name="T60" fmla="*/ 1058862 w 1312"/>
              <a:gd name="T61" fmla="*/ 450850 h 284"/>
              <a:gd name="T62" fmla="*/ 1093787 w 1312"/>
              <a:gd name="T63" fmla="*/ 450850 h 284"/>
              <a:gd name="T64" fmla="*/ 1130300 w 1312"/>
              <a:gd name="T65" fmla="*/ 450850 h 284"/>
              <a:gd name="T66" fmla="*/ 1165225 w 1312"/>
              <a:gd name="T67" fmla="*/ 450850 h 284"/>
              <a:gd name="T68" fmla="*/ 1200150 w 1312"/>
              <a:gd name="T69" fmla="*/ 450850 h 284"/>
              <a:gd name="T70" fmla="*/ 1235075 w 1312"/>
              <a:gd name="T71" fmla="*/ 450850 h 284"/>
              <a:gd name="T72" fmla="*/ 1271587 w 1312"/>
              <a:gd name="T73" fmla="*/ 450850 h 284"/>
              <a:gd name="T74" fmla="*/ 1306512 w 1312"/>
              <a:gd name="T75" fmla="*/ 450850 h 284"/>
              <a:gd name="T76" fmla="*/ 1341437 w 1312"/>
              <a:gd name="T77" fmla="*/ 450850 h 284"/>
              <a:gd name="T78" fmla="*/ 1377950 w 1312"/>
              <a:gd name="T79" fmla="*/ 450850 h 284"/>
              <a:gd name="T80" fmla="*/ 1412875 w 1312"/>
              <a:gd name="T81" fmla="*/ 450850 h 284"/>
              <a:gd name="T82" fmla="*/ 1447800 w 1312"/>
              <a:gd name="T83" fmla="*/ 450850 h 284"/>
              <a:gd name="T84" fmla="*/ 1482725 w 1312"/>
              <a:gd name="T85" fmla="*/ 450850 h 284"/>
              <a:gd name="T86" fmla="*/ 1519237 w 1312"/>
              <a:gd name="T87" fmla="*/ 450850 h 284"/>
              <a:gd name="T88" fmla="*/ 1554162 w 1312"/>
              <a:gd name="T89" fmla="*/ 450850 h 284"/>
              <a:gd name="T90" fmla="*/ 1589087 w 1312"/>
              <a:gd name="T91" fmla="*/ 450850 h 284"/>
              <a:gd name="T92" fmla="*/ 1624012 w 1312"/>
              <a:gd name="T93" fmla="*/ 450850 h 284"/>
              <a:gd name="T94" fmla="*/ 1660525 w 1312"/>
              <a:gd name="T95" fmla="*/ 450850 h 284"/>
              <a:gd name="T96" fmla="*/ 1695450 w 1312"/>
              <a:gd name="T97" fmla="*/ 450850 h 284"/>
              <a:gd name="T98" fmla="*/ 1730375 w 1312"/>
              <a:gd name="T99" fmla="*/ 450850 h 284"/>
              <a:gd name="T100" fmla="*/ 1765300 w 1312"/>
              <a:gd name="T101" fmla="*/ 450850 h 284"/>
              <a:gd name="T102" fmla="*/ 1801813 w 1312"/>
              <a:gd name="T103" fmla="*/ 450850 h 284"/>
              <a:gd name="T104" fmla="*/ 1836738 w 1312"/>
              <a:gd name="T105" fmla="*/ 450850 h 284"/>
              <a:gd name="T106" fmla="*/ 1870075 w 1312"/>
              <a:gd name="T107" fmla="*/ 450850 h 284"/>
              <a:gd name="T108" fmla="*/ 1905000 w 1312"/>
              <a:gd name="T109" fmla="*/ 450850 h 284"/>
              <a:gd name="T110" fmla="*/ 1941513 w 1312"/>
              <a:gd name="T111" fmla="*/ 450850 h 284"/>
              <a:gd name="T112" fmla="*/ 1976438 w 1312"/>
              <a:gd name="T113" fmla="*/ 450850 h 284"/>
              <a:gd name="T114" fmla="*/ 2011363 w 1312"/>
              <a:gd name="T115" fmla="*/ 450850 h 284"/>
              <a:gd name="T116" fmla="*/ 2046288 w 1312"/>
              <a:gd name="T117" fmla="*/ 450850 h 284"/>
              <a:gd name="T118" fmla="*/ 2082800 w 1312"/>
              <a:gd name="T119" fmla="*/ 450850 h 2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12"/>
              <a:gd name="T181" fmla="*/ 0 h 284"/>
              <a:gd name="T182" fmla="*/ 1312 w 1312"/>
              <a:gd name="T183" fmla="*/ 284 h 2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12" h="284">
                <a:moveTo>
                  <a:pt x="0" y="284"/>
                </a:moveTo>
                <a:lnTo>
                  <a:pt x="23" y="284"/>
                </a:lnTo>
                <a:lnTo>
                  <a:pt x="45" y="284"/>
                </a:lnTo>
                <a:lnTo>
                  <a:pt x="67" y="284"/>
                </a:lnTo>
                <a:lnTo>
                  <a:pt x="89" y="284"/>
                </a:lnTo>
                <a:lnTo>
                  <a:pt x="112" y="284"/>
                </a:lnTo>
                <a:lnTo>
                  <a:pt x="134" y="284"/>
                </a:lnTo>
                <a:lnTo>
                  <a:pt x="156" y="284"/>
                </a:lnTo>
                <a:lnTo>
                  <a:pt x="178" y="284"/>
                </a:lnTo>
                <a:lnTo>
                  <a:pt x="201" y="284"/>
                </a:lnTo>
                <a:lnTo>
                  <a:pt x="223" y="284"/>
                </a:lnTo>
                <a:lnTo>
                  <a:pt x="245" y="284"/>
                </a:lnTo>
                <a:lnTo>
                  <a:pt x="268" y="284"/>
                </a:lnTo>
                <a:lnTo>
                  <a:pt x="290" y="283"/>
                </a:lnTo>
                <a:lnTo>
                  <a:pt x="312" y="282"/>
                </a:lnTo>
                <a:lnTo>
                  <a:pt x="334" y="274"/>
                </a:lnTo>
                <a:lnTo>
                  <a:pt x="357" y="250"/>
                </a:lnTo>
                <a:lnTo>
                  <a:pt x="379" y="198"/>
                </a:lnTo>
                <a:lnTo>
                  <a:pt x="401" y="117"/>
                </a:lnTo>
                <a:lnTo>
                  <a:pt x="423" y="35"/>
                </a:lnTo>
                <a:lnTo>
                  <a:pt x="446" y="0"/>
                </a:lnTo>
                <a:lnTo>
                  <a:pt x="468" y="37"/>
                </a:lnTo>
                <a:lnTo>
                  <a:pt x="489" y="119"/>
                </a:lnTo>
                <a:lnTo>
                  <a:pt x="511" y="201"/>
                </a:lnTo>
                <a:lnTo>
                  <a:pt x="534" y="251"/>
                </a:lnTo>
                <a:lnTo>
                  <a:pt x="556" y="274"/>
                </a:lnTo>
                <a:lnTo>
                  <a:pt x="578" y="282"/>
                </a:lnTo>
                <a:lnTo>
                  <a:pt x="600" y="283"/>
                </a:lnTo>
                <a:lnTo>
                  <a:pt x="623" y="284"/>
                </a:lnTo>
                <a:lnTo>
                  <a:pt x="645" y="284"/>
                </a:lnTo>
                <a:lnTo>
                  <a:pt x="667" y="284"/>
                </a:lnTo>
                <a:lnTo>
                  <a:pt x="689" y="284"/>
                </a:lnTo>
                <a:lnTo>
                  <a:pt x="712" y="284"/>
                </a:lnTo>
                <a:lnTo>
                  <a:pt x="734" y="284"/>
                </a:lnTo>
                <a:lnTo>
                  <a:pt x="756" y="284"/>
                </a:lnTo>
                <a:lnTo>
                  <a:pt x="778" y="284"/>
                </a:lnTo>
                <a:lnTo>
                  <a:pt x="801" y="284"/>
                </a:lnTo>
                <a:lnTo>
                  <a:pt x="823" y="284"/>
                </a:lnTo>
                <a:lnTo>
                  <a:pt x="845" y="284"/>
                </a:lnTo>
                <a:lnTo>
                  <a:pt x="868" y="284"/>
                </a:lnTo>
                <a:lnTo>
                  <a:pt x="890" y="284"/>
                </a:lnTo>
                <a:lnTo>
                  <a:pt x="912" y="284"/>
                </a:lnTo>
                <a:lnTo>
                  <a:pt x="934" y="284"/>
                </a:lnTo>
                <a:lnTo>
                  <a:pt x="957" y="284"/>
                </a:lnTo>
                <a:lnTo>
                  <a:pt x="979" y="284"/>
                </a:lnTo>
                <a:lnTo>
                  <a:pt x="1001" y="284"/>
                </a:lnTo>
                <a:lnTo>
                  <a:pt x="1023" y="284"/>
                </a:lnTo>
                <a:lnTo>
                  <a:pt x="1046" y="284"/>
                </a:lnTo>
                <a:lnTo>
                  <a:pt x="1068" y="284"/>
                </a:lnTo>
                <a:lnTo>
                  <a:pt x="1090" y="284"/>
                </a:lnTo>
                <a:lnTo>
                  <a:pt x="1112" y="284"/>
                </a:lnTo>
                <a:lnTo>
                  <a:pt x="1135" y="284"/>
                </a:lnTo>
                <a:lnTo>
                  <a:pt x="1157" y="284"/>
                </a:lnTo>
                <a:lnTo>
                  <a:pt x="1178" y="284"/>
                </a:lnTo>
                <a:lnTo>
                  <a:pt x="1200" y="284"/>
                </a:lnTo>
                <a:lnTo>
                  <a:pt x="1223" y="284"/>
                </a:lnTo>
                <a:lnTo>
                  <a:pt x="1245" y="284"/>
                </a:lnTo>
                <a:lnTo>
                  <a:pt x="1267" y="284"/>
                </a:lnTo>
                <a:lnTo>
                  <a:pt x="1289" y="284"/>
                </a:lnTo>
                <a:lnTo>
                  <a:pt x="1312" y="284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8" name="Rectangle 54"/>
          <p:cNvSpPr>
            <a:spLocks noChangeArrowheads="1"/>
          </p:cNvSpPr>
          <p:nvPr/>
        </p:nvSpPr>
        <p:spPr bwMode="auto">
          <a:xfrm>
            <a:off x="3387725" y="190500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10</a:t>
            </a:r>
            <a:endParaRPr lang="fr-FR">
              <a:latin typeface="Tahoma" pitchFamily="34" charset="0"/>
            </a:endParaRPr>
          </a:p>
        </p:txBody>
      </p:sp>
      <p:sp>
        <p:nvSpPr>
          <p:cNvPr id="18469" name="Rectangle 55"/>
          <p:cNvSpPr>
            <a:spLocks noChangeArrowheads="1"/>
          </p:cNvSpPr>
          <p:nvPr/>
        </p:nvSpPr>
        <p:spPr bwMode="auto">
          <a:xfrm>
            <a:off x="3540125" y="1878013"/>
            <a:ext cx="984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1">
                <a:solidFill>
                  <a:srgbClr val="000000"/>
                </a:solidFill>
              </a:rPr>
              <a:t>14</a:t>
            </a:r>
            <a:endParaRPr lang="fr-FR">
              <a:latin typeface="Tahoma" pitchFamily="34" charset="0"/>
            </a:endParaRPr>
          </a:p>
        </p:txBody>
      </p:sp>
      <p:sp>
        <p:nvSpPr>
          <p:cNvPr id="18470" name="Rectangle 56"/>
          <p:cNvSpPr>
            <a:spLocks noChangeArrowheads="1"/>
          </p:cNvSpPr>
          <p:nvPr/>
        </p:nvSpPr>
        <p:spPr bwMode="auto">
          <a:xfrm>
            <a:off x="3633788" y="1905000"/>
            <a:ext cx="238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cm</a:t>
            </a:r>
            <a:endParaRPr lang="fr-FR">
              <a:latin typeface="Tahoma" pitchFamily="34" charset="0"/>
            </a:endParaRPr>
          </a:p>
        </p:txBody>
      </p:sp>
      <p:sp>
        <p:nvSpPr>
          <p:cNvPr id="18471" name="Rectangle 57"/>
          <p:cNvSpPr>
            <a:spLocks noChangeArrowheads="1"/>
          </p:cNvSpPr>
          <p:nvPr/>
        </p:nvSpPr>
        <p:spPr bwMode="auto">
          <a:xfrm>
            <a:off x="3835400" y="1878013"/>
            <a:ext cx="79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1">
                <a:solidFill>
                  <a:srgbClr val="000000"/>
                </a:solidFill>
              </a:rPr>
              <a:t>-2</a:t>
            </a:r>
            <a:endParaRPr lang="fr-FR">
              <a:latin typeface="Tahoma" pitchFamily="34" charset="0"/>
            </a:endParaRPr>
          </a:p>
        </p:txBody>
      </p:sp>
      <p:sp>
        <p:nvSpPr>
          <p:cNvPr id="18472" name="Rectangle 58"/>
          <p:cNvSpPr>
            <a:spLocks noChangeArrowheads="1"/>
          </p:cNvSpPr>
          <p:nvPr/>
        </p:nvSpPr>
        <p:spPr bwMode="auto">
          <a:xfrm>
            <a:off x="3132138" y="2473325"/>
            <a:ext cx="322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5.10</a:t>
            </a:r>
            <a:endParaRPr lang="fr-FR">
              <a:latin typeface="Tahoma" pitchFamily="34" charset="0"/>
            </a:endParaRPr>
          </a:p>
        </p:txBody>
      </p:sp>
      <p:sp>
        <p:nvSpPr>
          <p:cNvPr id="18473" name="Rectangle 59"/>
          <p:cNvSpPr>
            <a:spLocks noChangeArrowheads="1"/>
          </p:cNvSpPr>
          <p:nvPr/>
        </p:nvSpPr>
        <p:spPr bwMode="auto">
          <a:xfrm>
            <a:off x="3400425" y="2446338"/>
            <a:ext cx="984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1">
                <a:solidFill>
                  <a:srgbClr val="000000"/>
                </a:solidFill>
              </a:rPr>
              <a:t>13</a:t>
            </a:r>
            <a:endParaRPr lang="fr-FR">
              <a:latin typeface="Tahoma" pitchFamily="34" charset="0"/>
            </a:endParaRPr>
          </a:p>
        </p:txBody>
      </p:sp>
      <p:sp>
        <p:nvSpPr>
          <p:cNvPr id="18474" name="Rectangle 60"/>
          <p:cNvSpPr>
            <a:spLocks noChangeArrowheads="1"/>
          </p:cNvSpPr>
          <p:nvPr/>
        </p:nvSpPr>
        <p:spPr bwMode="auto">
          <a:xfrm>
            <a:off x="3495675" y="2473325"/>
            <a:ext cx="238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 dirty="0">
                <a:solidFill>
                  <a:srgbClr val="000000"/>
                </a:solidFill>
              </a:rPr>
              <a:t>cm</a:t>
            </a:r>
            <a:endParaRPr lang="fr-FR" dirty="0">
              <a:latin typeface="Tahoma" pitchFamily="34" charset="0"/>
            </a:endParaRPr>
          </a:p>
        </p:txBody>
      </p:sp>
      <p:sp>
        <p:nvSpPr>
          <p:cNvPr id="18475" name="Rectangle 61"/>
          <p:cNvSpPr>
            <a:spLocks noChangeArrowheads="1"/>
          </p:cNvSpPr>
          <p:nvPr/>
        </p:nvSpPr>
        <p:spPr bwMode="auto">
          <a:xfrm>
            <a:off x="3695700" y="2446338"/>
            <a:ext cx="79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1">
                <a:solidFill>
                  <a:srgbClr val="000000"/>
                </a:solidFill>
              </a:rPr>
              <a:t>-2</a:t>
            </a:r>
            <a:endParaRPr lang="fr-FR">
              <a:latin typeface="Tahoma" pitchFamily="34" charset="0"/>
            </a:endParaRPr>
          </a:p>
        </p:txBody>
      </p:sp>
      <p:sp>
        <p:nvSpPr>
          <p:cNvPr id="18476" name="Rectangle 62"/>
          <p:cNvSpPr>
            <a:spLocks noChangeArrowheads="1"/>
          </p:cNvSpPr>
          <p:nvPr/>
        </p:nvSpPr>
        <p:spPr bwMode="auto">
          <a:xfrm>
            <a:off x="3060700" y="3052763"/>
            <a:ext cx="322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5.10</a:t>
            </a:r>
            <a:endParaRPr lang="fr-FR">
              <a:latin typeface="Tahoma" pitchFamily="34" charset="0"/>
            </a:endParaRPr>
          </a:p>
        </p:txBody>
      </p:sp>
      <p:sp>
        <p:nvSpPr>
          <p:cNvPr id="18477" name="Rectangle 63"/>
          <p:cNvSpPr>
            <a:spLocks noChangeArrowheads="1"/>
          </p:cNvSpPr>
          <p:nvPr/>
        </p:nvSpPr>
        <p:spPr bwMode="auto">
          <a:xfrm>
            <a:off x="3328988" y="3025775"/>
            <a:ext cx="984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1">
                <a:solidFill>
                  <a:srgbClr val="000000"/>
                </a:solidFill>
              </a:rPr>
              <a:t>12</a:t>
            </a:r>
            <a:endParaRPr lang="fr-FR">
              <a:latin typeface="Tahoma" pitchFamily="34" charset="0"/>
            </a:endParaRPr>
          </a:p>
        </p:txBody>
      </p:sp>
      <p:sp>
        <p:nvSpPr>
          <p:cNvPr id="18478" name="Rectangle 64"/>
          <p:cNvSpPr>
            <a:spLocks noChangeArrowheads="1"/>
          </p:cNvSpPr>
          <p:nvPr/>
        </p:nvSpPr>
        <p:spPr bwMode="auto">
          <a:xfrm>
            <a:off x="3422650" y="3052763"/>
            <a:ext cx="23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>
                <a:solidFill>
                  <a:srgbClr val="000000"/>
                </a:solidFill>
              </a:rPr>
              <a:t>cm</a:t>
            </a:r>
            <a:endParaRPr lang="fr-FR">
              <a:latin typeface="Tahoma" pitchFamily="34" charset="0"/>
            </a:endParaRPr>
          </a:p>
        </p:txBody>
      </p:sp>
      <p:sp>
        <p:nvSpPr>
          <p:cNvPr id="18479" name="Rectangle 65"/>
          <p:cNvSpPr>
            <a:spLocks noChangeArrowheads="1"/>
          </p:cNvSpPr>
          <p:nvPr/>
        </p:nvSpPr>
        <p:spPr bwMode="auto">
          <a:xfrm>
            <a:off x="3622675" y="3025775"/>
            <a:ext cx="793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1">
                <a:solidFill>
                  <a:srgbClr val="000000"/>
                </a:solidFill>
              </a:rPr>
              <a:t>-2</a:t>
            </a:r>
            <a:endParaRPr lang="fr-FR">
              <a:latin typeface="Tahoma" pitchFamily="34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2916238" y="3644900"/>
            <a:ext cx="1027112" cy="242888"/>
            <a:chOff x="1837" y="2263"/>
            <a:chExt cx="647" cy="153"/>
          </a:xfrm>
        </p:grpSpPr>
        <p:sp>
          <p:nvSpPr>
            <p:cNvPr id="18497" name="Rectangle 66"/>
            <p:cNvSpPr>
              <a:spLocks noChangeArrowheads="1"/>
            </p:cNvSpPr>
            <p:nvPr/>
          </p:nvSpPr>
          <p:spPr bwMode="auto">
            <a:xfrm>
              <a:off x="1837" y="2281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300" b="1">
                  <a:solidFill>
                    <a:srgbClr val="000000"/>
                  </a:solidFill>
                </a:rPr>
                <a:t>5.10</a:t>
              </a:r>
              <a:endParaRPr lang="fr-FR">
                <a:latin typeface="Tahoma" pitchFamily="34" charset="0"/>
              </a:endParaRPr>
            </a:p>
          </p:txBody>
        </p:sp>
        <p:sp>
          <p:nvSpPr>
            <p:cNvPr id="18498" name="Rectangle 67"/>
            <p:cNvSpPr>
              <a:spLocks noChangeArrowheads="1"/>
            </p:cNvSpPr>
            <p:nvPr/>
          </p:nvSpPr>
          <p:spPr bwMode="auto">
            <a:xfrm>
              <a:off x="2006" y="2263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>
                  <a:solidFill>
                    <a:srgbClr val="000000"/>
                  </a:solidFill>
                </a:rPr>
                <a:t>11</a:t>
              </a:r>
              <a:endParaRPr lang="fr-FR">
                <a:latin typeface="Tahoma" pitchFamily="34" charset="0"/>
              </a:endParaRPr>
            </a:p>
          </p:txBody>
        </p:sp>
        <p:sp>
          <p:nvSpPr>
            <p:cNvPr id="18499" name="Rectangle 68"/>
            <p:cNvSpPr>
              <a:spLocks noChangeArrowheads="1"/>
            </p:cNvSpPr>
            <p:nvPr/>
          </p:nvSpPr>
          <p:spPr bwMode="auto">
            <a:xfrm>
              <a:off x="2065" y="2281"/>
              <a:ext cx="15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300" b="1">
                  <a:solidFill>
                    <a:srgbClr val="000000"/>
                  </a:solidFill>
                </a:rPr>
                <a:t>cm</a:t>
              </a:r>
              <a:endParaRPr lang="fr-FR">
                <a:latin typeface="Tahoma" pitchFamily="34" charset="0"/>
              </a:endParaRPr>
            </a:p>
          </p:txBody>
        </p:sp>
        <p:sp>
          <p:nvSpPr>
            <p:cNvPr id="18500" name="Rectangle 69"/>
            <p:cNvSpPr>
              <a:spLocks noChangeArrowheads="1"/>
            </p:cNvSpPr>
            <p:nvPr/>
          </p:nvSpPr>
          <p:spPr bwMode="auto">
            <a:xfrm>
              <a:off x="2191" y="2263"/>
              <a:ext cx="5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>
                  <a:solidFill>
                    <a:srgbClr val="000000"/>
                  </a:solidFill>
                </a:rPr>
                <a:t>-2</a:t>
              </a:r>
              <a:endParaRPr lang="fr-FR">
                <a:latin typeface="Tahoma" pitchFamily="34" charset="0"/>
              </a:endParaRPr>
            </a:p>
          </p:txBody>
        </p:sp>
        <p:sp>
          <p:nvSpPr>
            <p:cNvPr id="18501" name="Rectangle 70"/>
            <p:cNvSpPr>
              <a:spLocks noChangeArrowheads="1"/>
            </p:cNvSpPr>
            <p:nvPr/>
          </p:nvSpPr>
          <p:spPr bwMode="auto">
            <a:xfrm rot="-5400000">
              <a:off x="2407" y="2339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300">
                  <a:solidFill>
                    <a:srgbClr val="000000"/>
                  </a:solidFill>
                </a:rPr>
                <a:t> </a:t>
              </a:r>
              <a:endParaRPr lang="fr-FR">
                <a:latin typeface="Tahoma" pitchFamily="34" charset="0"/>
              </a:endParaRPr>
            </a:p>
          </p:txBody>
        </p:sp>
      </p:grpSp>
      <p:sp>
        <p:nvSpPr>
          <p:cNvPr id="18481" name="Rectangle 71"/>
          <p:cNvSpPr>
            <a:spLocks noChangeArrowheads="1"/>
          </p:cNvSpPr>
          <p:nvPr/>
        </p:nvSpPr>
        <p:spPr bwMode="auto">
          <a:xfrm>
            <a:off x="2508250" y="1163638"/>
            <a:ext cx="460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>
                <a:solidFill>
                  <a:srgbClr val="000000"/>
                </a:solidFill>
              </a:rPr>
              <a:t> </a:t>
            </a:r>
            <a:endParaRPr lang="fr-FR">
              <a:latin typeface="Tahoma" pitchFamily="34" charset="0"/>
            </a:endParaRPr>
          </a:p>
        </p:txBody>
      </p:sp>
      <p:sp>
        <p:nvSpPr>
          <p:cNvPr id="18482" name="Rectangle 72"/>
          <p:cNvSpPr>
            <a:spLocks noChangeArrowheads="1"/>
          </p:cNvSpPr>
          <p:nvPr/>
        </p:nvSpPr>
        <p:spPr bwMode="auto">
          <a:xfrm rot="-5400000">
            <a:off x="-546984" y="3365972"/>
            <a:ext cx="26909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500" b="1" dirty="0" smtClean="0">
                <a:solidFill>
                  <a:srgbClr val="000000"/>
                </a:solidFill>
              </a:rPr>
              <a:t>Intensité de PL </a:t>
            </a:r>
            <a:r>
              <a:rPr lang="fr-FR" sz="1500" b="1" dirty="0" err="1" smtClean="0">
                <a:solidFill>
                  <a:srgbClr val="000000"/>
                </a:solidFill>
              </a:rPr>
              <a:t>Norm</a:t>
            </a:r>
            <a:r>
              <a:rPr lang="fr-FR" sz="1500" b="1" dirty="0" smtClean="0">
                <a:solidFill>
                  <a:srgbClr val="000000"/>
                </a:solidFill>
              </a:rPr>
              <a:t>. (u. arb)</a:t>
            </a:r>
            <a:endParaRPr lang="fr-FR" dirty="0">
              <a:latin typeface="Tahoma" pitchFamily="34" charset="0"/>
            </a:endParaRPr>
          </a:p>
        </p:txBody>
      </p:sp>
      <p:sp>
        <p:nvSpPr>
          <p:cNvPr id="18483" name="Rectangle 73"/>
          <p:cNvSpPr>
            <a:spLocks noChangeArrowheads="1"/>
          </p:cNvSpPr>
          <p:nvPr/>
        </p:nvSpPr>
        <p:spPr bwMode="auto">
          <a:xfrm>
            <a:off x="1677988" y="6165850"/>
            <a:ext cx="10759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500" b="1" dirty="0" smtClean="0">
                <a:solidFill>
                  <a:srgbClr val="000000"/>
                </a:solidFill>
              </a:rPr>
              <a:t>Energie(eV</a:t>
            </a:r>
            <a:r>
              <a:rPr lang="fr-FR" sz="1500" b="1" dirty="0">
                <a:solidFill>
                  <a:srgbClr val="000000"/>
                </a:solidFill>
              </a:rPr>
              <a:t>)</a:t>
            </a:r>
            <a:endParaRPr lang="fr-FR" dirty="0">
              <a:latin typeface="Tahoma" pitchFamily="34" charset="0"/>
            </a:endParaRPr>
          </a:p>
        </p:txBody>
      </p:sp>
      <p:sp>
        <p:nvSpPr>
          <p:cNvPr id="18484" name="Rectangle 74"/>
          <p:cNvSpPr>
            <a:spLocks noChangeArrowheads="1"/>
          </p:cNvSpPr>
          <p:nvPr/>
        </p:nvSpPr>
        <p:spPr bwMode="auto">
          <a:xfrm>
            <a:off x="2844800" y="5500688"/>
            <a:ext cx="785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 dirty="0" err="1" smtClean="0">
                <a:solidFill>
                  <a:srgbClr val="000000"/>
                </a:solidFill>
              </a:rPr>
              <a:t>Réference</a:t>
            </a:r>
            <a:endParaRPr lang="fr-FR" dirty="0">
              <a:latin typeface="Tahoma" pitchFamily="34" charset="0"/>
            </a:endParaRPr>
          </a:p>
        </p:txBody>
      </p:sp>
      <p:sp>
        <p:nvSpPr>
          <p:cNvPr id="18485" name="Rectangle 75"/>
          <p:cNvSpPr>
            <a:spLocks noChangeArrowheads="1"/>
          </p:cNvSpPr>
          <p:nvPr/>
        </p:nvSpPr>
        <p:spPr bwMode="auto">
          <a:xfrm>
            <a:off x="2857488" y="4857760"/>
            <a:ext cx="36298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300" b="1" dirty="0" smtClean="0">
                <a:solidFill>
                  <a:srgbClr val="000000"/>
                </a:solidFill>
              </a:rPr>
              <a:t>R675</a:t>
            </a:r>
            <a:endParaRPr lang="fr-FR" dirty="0">
              <a:latin typeface="Tahoma" pitchFamily="34" charset="0"/>
            </a:endParaRP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2843213" y="4221163"/>
            <a:ext cx="642937" cy="225425"/>
            <a:chOff x="1792" y="2650"/>
            <a:chExt cx="405" cy="142"/>
          </a:xfrm>
        </p:grpSpPr>
        <p:sp>
          <p:nvSpPr>
            <p:cNvPr id="18493" name="Rectangle 76"/>
            <p:cNvSpPr>
              <a:spLocks noChangeArrowheads="1"/>
            </p:cNvSpPr>
            <p:nvPr/>
          </p:nvSpPr>
          <p:spPr bwMode="auto">
            <a:xfrm>
              <a:off x="1792" y="2667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300" b="1">
                  <a:solidFill>
                    <a:srgbClr val="000000"/>
                  </a:solidFill>
                </a:rPr>
                <a:t>5.10</a:t>
              </a:r>
              <a:endParaRPr lang="fr-FR">
                <a:latin typeface="Tahoma" pitchFamily="34" charset="0"/>
              </a:endParaRPr>
            </a:p>
          </p:txBody>
        </p:sp>
        <p:sp>
          <p:nvSpPr>
            <p:cNvPr id="18494" name="Rectangle 77"/>
            <p:cNvSpPr>
              <a:spLocks noChangeArrowheads="1"/>
            </p:cNvSpPr>
            <p:nvPr/>
          </p:nvSpPr>
          <p:spPr bwMode="auto">
            <a:xfrm>
              <a:off x="1961" y="2650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>
                  <a:solidFill>
                    <a:srgbClr val="000000"/>
                  </a:solidFill>
                </a:rPr>
                <a:t>10</a:t>
              </a:r>
              <a:endParaRPr lang="fr-FR">
                <a:latin typeface="Tahoma" pitchFamily="34" charset="0"/>
              </a:endParaRPr>
            </a:p>
          </p:txBody>
        </p:sp>
        <p:sp>
          <p:nvSpPr>
            <p:cNvPr id="18495" name="Rectangle 78"/>
            <p:cNvSpPr>
              <a:spLocks noChangeArrowheads="1"/>
            </p:cNvSpPr>
            <p:nvPr/>
          </p:nvSpPr>
          <p:spPr bwMode="auto">
            <a:xfrm>
              <a:off x="2021" y="2667"/>
              <a:ext cx="15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300" b="1">
                  <a:solidFill>
                    <a:srgbClr val="000000"/>
                  </a:solidFill>
                </a:rPr>
                <a:t>cm</a:t>
              </a:r>
              <a:endParaRPr lang="fr-FR">
                <a:latin typeface="Tahoma" pitchFamily="34" charset="0"/>
              </a:endParaRPr>
            </a:p>
          </p:txBody>
        </p:sp>
        <p:sp>
          <p:nvSpPr>
            <p:cNvPr id="18496" name="Rectangle 79"/>
            <p:cNvSpPr>
              <a:spLocks noChangeArrowheads="1"/>
            </p:cNvSpPr>
            <p:nvPr/>
          </p:nvSpPr>
          <p:spPr bwMode="auto">
            <a:xfrm>
              <a:off x="2147" y="2650"/>
              <a:ext cx="50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700" b="1">
                  <a:solidFill>
                    <a:srgbClr val="000000"/>
                  </a:solidFill>
                </a:rPr>
                <a:t>-2</a:t>
              </a:r>
              <a:endParaRPr lang="fr-FR">
                <a:latin typeface="Tahoma" pitchFamily="34" charset="0"/>
              </a:endParaRPr>
            </a:p>
          </p:txBody>
        </p:sp>
      </p:grpSp>
      <p:sp>
        <p:nvSpPr>
          <p:cNvPr id="18487" name="Rectangle 80"/>
          <p:cNvSpPr>
            <a:spLocks noChangeArrowheads="1"/>
          </p:cNvSpPr>
          <p:nvPr/>
        </p:nvSpPr>
        <p:spPr bwMode="auto">
          <a:xfrm>
            <a:off x="1138238" y="1484313"/>
            <a:ext cx="642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700">
                <a:solidFill>
                  <a:srgbClr val="000000"/>
                </a:solidFill>
              </a:rPr>
              <a:t>T=10K</a:t>
            </a:r>
            <a:endParaRPr lang="fr-FR">
              <a:latin typeface="Tahoma" pitchFamily="34" charset="0"/>
            </a:endParaRPr>
          </a:p>
        </p:txBody>
      </p:sp>
      <p:sp>
        <p:nvSpPr>
          <p:cNvPr id="301145" name="Line 89"/>
          <p:cNvSpPr>
            <a:spLocks noChangeShapeType="1"/>
          </p:cNvSpPr>
          <p:nvPr/>
        </p:nvSpPr>
        <p:spPr bwMode="auto">
          <a:xfrm>
            <a:off x="2038350" y="3513138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301146" name="Line 90"/>
          <p:cNvSpPr>
            <a:spLocks noChangeShapeType="1"/>
          </p:cNvSpPr>
          <p:nvPr/>
        </p:nvSpPr>
        <p:spPr bwMode="auto">
          <a:xfrm>
            <a:off x="2268538" y="3140075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fr-FR"/>
          </a:p>
        </p:txBody>
      </p:sp>
      <p:sp>
        <p:nvSpPr>
          <p:cNvPr id="301147" name="Text Box 91"/>
          <p:cNvSpPr txBox="1">
            <a:spLocks noChangeArrowheads="1"/>
          </p:cNvSpPr>
          <p:nvPr/>
        </p:nvSpPr>
        <p:spPr bwMode="auto">
          <a:xfrm>
            <a:off x="4932363" y="1557338"/>
            <a:ext cx="3887787" cy="258750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fr-FR" dirty="0" smtClean="0">
                <a:latin typeface="+mj-lt"/>
              </a:rPr>
              <a:t>Les spectres </a:t>
            </a:r>
            <a:r>
              <a:rPr lang="fr-FR" dirty="0" err="1" smtClean="0">
                <a:latin typeface="+mj-lt"/>
              </a:rPr>
              <a:t>asymetriques</a:t>
            </a:r>
            <a:r>
              <a:rPr lang="fr-FR" dirty="0" smtClean="0">
                <a:latin typeface="+mj-lt"/>
              </a:rPr>
              <a:t> peuvent être ajuster par deux gaussiennes G1 and G2</a:t>
            </a:r>
          </a:p>
          <a:p>
            <a:pPr eaLnBrk="0" hangingPunct="0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endParaRPr lang="fr-FR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endParaRPr lang="fr-FR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fr-FR" dirty="0" smtClean="0">
                <a:latin typeface="+mj-lt"/>
              </a:rPr>
              <a:t> G1 : BQs non </a:t>
            </a:r>
            <a:r>
              <a:rPr lang="fr-FR" dirty="0" err="1" smtClean="0">
                <a:latin typeface="+mj-lt"/>
              </a:rPr>
              <a:t>interdiffusées</a:t>
            </a:r>
            <a:endParaRPr lang="fr-FR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endParaRPr lang="fr-FR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endParaRPr lang="fr-FR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50000"/>
              <a:buFont typeface="Wingdings" pitchFamily="2" charset="2"/>
              <a:buChar char="Ø"/>
            </a:pPr>
            <a:r>
              <a:rPr lang="fr-FR" dirty="0" smtClean="0">
                <a:latin typeface="+mj-lt"/>
              </a:rPr>
              <a:t>G2 : BQs </a:t>
            </a:r>
            <a:r>
              <a:rPr lang="fr-FR" dirty="0" err="1" smtClean="0">
                <a:latin typeface="+mj-lt"/>
              </a:rPr>
              <a:t>interdiffusées</a:t>
            </a:r>
            <a:endParaRPr lang="fr-FR" dirty="0">
              <a:latin typeface="+mj-lt"/>
            </a:endParaRPr>
          </a:p>
        </p:txBody>
      </p:sp>
      <p:sp>
        <p:nvSpPr>
          <p:cNvPr id="301148" name="AutoShape 92"/>
          <p:cNvSpPr>
            <a:spLocks noChangeArrowheads="1"/>
          </p:cNvSpPr>
          <p:nvPr/>
        </p:nvSpPr>
        <p:spPr bwMode="auto">
          <a:xfrm>
            <a:off x="5940425" y="4581524"/>
            <a:ext cx="917591" cy="561987"/>
          </a:xfrm>
          <a:prstGeom prst="downArrow">
            <a:avLst>
              <a:gd name="adj1" fmla="val 50000"/>
              <a:gd name="adj2" fmla="val 45026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fr-FR"/>
          </a:p>
        </p:txBody>
      </p:sp>
      <p:sp>
        <p:nvSpPr>
          <p:cNvPr id="301149" name="Text Box 93"/>
          <p:cNvSpPr txBox="1">
            <a:spLocks noChangeArrowheads="1"/>
          </p:cNvSpPr>
          <p:nvPr/>
        </p:nvSpPr>
        <p:spPr bwMode="auto">
          <a:xfrm>
            <a:off x="4857752" y="5300663"/>
            <a:ext cx="3763961" cy="83317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fr-FR" b="1" dirty="0" smtClean="0">
                <a:solidFill>
                  <a:srgbClr val="0070C0"/>
                </a:solidFill>
              </a:rPr>
              <a:t>Validation par EPL</a:t>
            </a:r>
          </a:p>
          <a:p>
            <a:pPr eaLnBrk="0" hangingPunct="0"/>
            <a:endParaRPr lang="en-US" sz="1400" i="1" dirty="0" smtClean="0"/>
          </a:p>
          <a:p>
            <a:pPr eaLnBrk="0" hangingPunct="0"/>
            <a:r>
              <a:rPr lang="en-US" sz="1400" i="1" dirty="0" err="1" smtClean="0"/>
              <a:t>Zaâboub</a:t>
            </a:r>
            <a:r>
              <a:rPr lang="en-US" sz="1400" i="1" dirty="0" smtClean="0"/>
              <a:t> et al </a:t>
            </a:r>
            <a:r>
              <a:rPr lang="en-US" sz="1400" b="1" i="1" dirty="0" smtClean="0"/>
              <a:t>Nanotechnology (2008)</a:t>
            </a:r>
            <a:endParaRPr lang="fr-FR" sz="1400" b="1" dirty="0" smtClean="0">
              <a:solidFill>
                <a:srgbClr val="0070C0"/>
              </a:solidFill>
            </a:endParaRPr>
          </a:p>
        </p:txBody>
      </p:sp>
      <p:sp>
        <p:nvSpPr>
          <p:cNvPr id="89" name="Espace réservé du numéro de diapositive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1500166" y="39290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2357422" y="392906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G2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3" name="Organigramme : Bande perforée 92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  <p:sp>
        <p:nvSpPr>
          <p:cNvPr id="94" name="Text Box 287"/>
          <p:cNvSpPr txBox="1">
            <a:spLocks noChangeArrowheads="1"/>
          </p:cNvSpPr>
          <p:nvPr/>
        </p:nvSpPr>
        <p:spPr bwMode="auto">
          <a:xfrm>
            <a:off x="4714876" y="6286520"/>
            <a:ext cx="181822" cy="30995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0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0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00" grpId="0" animBg="1"/>
      <p:bldP spid="301107" grpId="0" animBg="1"/>
      <p:bldP spid="301108" grpId="0" animBg="1"/>
      <p:bldP spid="301109" grpId="0" animBg="1"/>
      <p:bldP spid="301145" grpId="0" animBg="1"/>
      <p:bldP spid="301146" grpId="0" animBg="1"/>
      <p:bldP spid="301148" grpId="0" animBg="1"/>
      <p:bldP spid="301149" grpId="0"/>
      <p:bldP spid="91" grpId="0"/>
      <p:bldP spid="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596322" y="6357958"/>
            <a:ext cx="547678" cy="365125"/>
          </a:xfrm>
          <a:noFill/>
        </p:spPr>
        <p:txBody>
          <a:bodyPr/>
          <a:lstStyle/>
          <a:p>
            <a:fld id="{2DB384A9-BE46-413E-ADEC-86A6B18D6FF9}" type="slidenum">
              <a:rPr lang="fr-FR" smtClean="0"/>
              <a:pPr/>
              <a:t>39</a:t>
            </a:fld>
            <a:endParaRPr lang="fr-FR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28597" y="857232"/>
          <a:ext cx="3894432" cy="3214710"/>
        </p:xfrm>
        <a:graphic>
          <a:graphicData uri="http://schemas.openxmlformats.org/presentationml/2006/ole">
            <p:oleObj spid="_x0000_s204802" name="Graph" r:id="rId3" imgW="3877920" imgH="3201120" progId="Origin50.Graph">
              <p:embed/>
            </p:oleObj>
          </a:graphicData>
        </a:graphic>
      </p:graphicFrame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4429123" y="785794"/>
          <a:ext cx="3861517" cy="3286148"/>
        </p:xfrm>
        <a:graphic>
          <a:graphicData uri="http://schemas.openxmlformats.org/presentationml/2006/ole">
            <p:oleObj spid="_x0000_s204803" name="Graph" r:id="rId4" imgW="2620800" imgH="2230560" progId="Origin50.Graph">
              <p:embed/>
            </p:oleObj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785786" y="0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</a:rPr>
              <a:t>Intensité intégrée en fonction de la dose de protons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500034" y="5214950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66FF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C00000"/>
                </a:solidFill>
                <a:latin typeface="+mj-lt"/>
              </a:rPr>
              <a:t> L’intensité intégrée de PL garde plus que 40% de sa valeur initiale après implantation à 5.10</a:t>
            </a:r>
            <a:r>
              <a:rPr lang="fr-FR" b="1" baseline="30000" dirty="0" smtClean="0">
                <a:solidFill>
                  <a:srgbClr val="C00000"/>
                </a:solidFill>
                <a:latin typeface="+mj-lt"/>
              </a:rPr>
              <a:t>13 </a:t>
            </a:r>
            <a:r>
              <a:rPr lang="fr-FR" b="1" dirty="0" smtClean="0">
                <a:solidFill>
                  <a:srgbClr val="C00000"/>
                </a:solidFill>
                <a:latin typeface="+mj-lt"/>
              </a:rPr>
              <a:t>protons/cm</a:t>
            </a:r>
            <a:r>
              <a:rPr lang="fr-FR" b="1" baseline="30000" dirty="0" smtClean="0">
                <a:solidFill>
                  <a:srgbClr val="C00000"/>
                </a:solidFill>
                <a:latin typeface="+mj-lt"/>
              </a:rPr>
              <a:t>2</a:t>
            </a:r>
            <a:endParaRPr lang="fr-FR" b="1" baseline="30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0040" name="AutoShape 8"/>
          <p:cNvSpPr>
            <a:spLocks noChangeArrowheads="1"/>
          </p:cNvSpPr>
          <p:nvPr/>
        </p:nvSpPr>
        <p:spPr bwMode="auto">
          <a:xfrm>
            <a:off x="5929322" y="4572008"/>
            <a:ext cx="863600" cy="500066"/>
          </a:xfrm>
          <a:prstGeom prst="downArrow">
            <a:avLst>
              <a:gd name="adj1" fmla="val 50000"/>
              <a:gd name="adj2" fmla="val 4851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/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4714876" y="5357826"/>
            <a:ext cx="3857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latin typeface="+mj-lt"/>
              </a:rPr>
              <a:t>Préservation du caractère de confinement 3D après la saturation du shift</a:t>
            </a:r>
            <a:endParaRPr lang="fr-FR" sz="1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Organigramme : Bande perforée 9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28794" y="4572008"/>
            <a:ext cx="863600" cy="500066"/>
          </a:xfrm>
          <a:prstGeom prst="downArrow">
            <a:avLst>
              <a:gd name="adj1" fmla="val 50000"/>
              <a:gd name="adj2" fmla="val 4851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9" grpId="0"/>
      <p:bldP spid="300040" grpId="0" animBg="1"/>
      <p:bldP spid="300041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Cube 5"/>
          <p:cNvSpPr/>
          <p:nvPr/>
        </p:nvSpPr>
        <p:spPr>
          <a:xfrm>
            <a:off x="214282" y="1786484"/>
            <a:ext cx="2357454" cy="207170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ube 7"/>
          <p:cNvSpPr/>
          <p:nvPr/>
        </p:nvSpPr>
        <p:spPr>
          <a:xfrm>
            <a:off x="785786" y="1773784"/>
            <a:ext cx="1000132" cy="1981628"/>
          </a:xfrm>
          <a:prstGeom prst="cube">
            <a:avLst>
              <a:gd name="adj" fmla="val 78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ube 8"/>
          <p:cNvSpPr/>
          <p:nvPr/>
        </p:nvSpPr>
        <p:spPr>
          <a:xfrm>
            <a:off x="785786" y="2285434"/>
            <a:ext cx="1000132" cy="1000690"/>
          </a:xfrm>
          <a:prstGeom prst="cube">
            <a:avLst>
              <a:gd name="adj" fmla="val 78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ube 10"/>
          <p:cNvSpPr/>
          <p:nvPr/>
        </p:nvSpPr>
        <p:spPr>
          <a:xfrm>
            <a:off x="1214414" y="2587274"/>
            <a:ext cx="294682" cy="27022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-285784" y="498849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00034" y="5774312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0799688">
            <a:off x="782482" y="4758832"/>
            <a:ext cx="3135548" cy="1471596"/>
          </a:xfrm>
          <a:prstGeom prst="arc">
            <a:avLst>
              <a:gd name="adj1" fmla="val 11002417"/>
              <a:gd name="adj2" fmla="val 1711152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071538" y="4896418"/>
            <a:ext cx="1227146" cy="878688"/>
            <a:chOff x="3500430" y="4551370"/>
            <a:chExt cx="1227146" cy="878688"/>
          </a:xfrm>
        </p:grpSpPr>
        <p:cxnSp>
          <p:nvCxnSpPr>
            <p:cNvPr id="18" name="Connecteur droit 17"/>
            <p:cNvCxnSpPr/>
            <p:nvPr/>
          </p:nvCxnSpPr>
          <p:spPr>
            <a:xfrm rot="5400000" flipH="1" flipV="1">
              <a:off x="3286116" y="5214950"/>
              <a:ext cx="429422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3501224" y="4999048"/>
              <a:ext cx="785024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 flipH="1" flipV="1">
              <a:off x="4080354" y="4776314"/>
              <a:ext cx="435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298948" y="4551370"/>
              <a:ext cx="42862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1214414" y="2416726"/>
            <a:ext cx="1214445" cy="3357586"/>
            <a:chOff x="857224" y="928670"/>
            <a:chExt cx="1214445" cy="3357586"/>
          </a:xfrm>
        </p:grpSpPr>
        <p:cxnSp>
          <p:nvCxnSpPr>
            <p:cNvPr id="35" name="Connecteur droit 34"/>
            <p:cNvCxnSpPr/>
            <p:nvPr/>
          </p:nvCxnSpPr>
          <p:spPr>
            <a:xfrm rot="5400000" flipH="1" flipV="1">
              <a:off x="762" y="3429000"/>
              <a:ext cx="1713718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 rot="10800000">
              <a:off x="857224" y="928670"/>
              <a:ext cx="1214445" cy="3357586"/>
            </a:xfrm>
            <a:prstGeom prst="arc">
              <a:avLst>
                <a:gd name="adj1" fmla="val 1634147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1" name="Connecteur droit 40"/>
          <p:cNvCxnSpPr/>
          <p:nvPr/>
        </p:nvCxnSpPr>
        <p:spPr>
          <a:xfrm rot="5400000" flipH="1" flipV="1">
            <a:off x="643704" y="4916262"/>
            <a:ext cx="17145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 rot="16200000">
            <a:off x="-74307" y="484845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DOS</a:t>
            </a:r>
            <a:endParaRPr lang="fr-FR" dirty="0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3214678" y="1201262"/>
            <a:ext cx="2263568" cy="928694"/>
            <a:chOff x="4857752" y="1500174"/>
            <a:chExt cx="2263568" cy="928694"/>
          </a:xfrm>
        </p:grpSpPr>
        <p:sp>
          <p:nvSpPr>
            <p:cNvPr id="43" name="ZoneTexte 42"/>
            <p:cNvSpPr txBox="1"/>
            <p:nvPr/>
          </p:nvSpPr>
          <p:spPr>
            <a:xfrm>
              <a:off x="4857752" y="1500174"/>
              <a:ext cx="2263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Matériau massif </a:t>
              </a:r>
              <a:r>
                <a:rPr lang="fr-FR" b="1" dirty="0" smtClean="0">
                  <a:latin typeface="+mj-lt"/>
                </a:rPr>
                <a:t>3D</a:t>
              </a:r>
            </a:p>
          </p:txBody>
        </p:sp>
        <p:pic>
          <p:nvPicPr>
            <p:cNvPr id="14131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000628" y="1928802"/>
              <a:ext cx="1539677" cy="500066"/>
            </a:xfrm>
            <a:prstGeom prst="rect">
              <a:avLst/>
            </a:prstGeom>
            <a:noFill/>
          </p:spPr>
        </p:pic>
      </p:grp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0" name="Groupe 49"/>
          <p:cNvGrpSpPr/>
          <p:nvPr/>
        </p:nvGrpSpPr>
        <p:grpSpPr>
          <a:xfrm>
            <a:off x="3214678" y="2129956"/>
            <a:ext cx="2340384" cy="1000132"/>
            <a:chOff x="4429124" y="1785926"/>
            <a:chExt cx="2340384" cy="1000132"/>
          </a:xfrm>
        </p:grpSpPr>
        <p:sp>
          <p:nvSpPr>
            <p:cNvPr id="47" name="Rectangle 46"/>
            <p:cNvSpPr/>
            <p:nvPr/>
          </p:nvSpPr>
          <p:spPr>
            <a:xfrm>
              <a:off x="4429124" y="1785926"/>
              <a:ext cx="23403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Puits quantiques </a:t>
              </a:r>
              <a:r>
                <a:rPr lang="fr-FR" b="1" dirty="0" smtClean="0">
                  <a:latin typeface="+mj-lt"/>
                </a:rPr>
                <a:t>2D</a:t>
              </a:r>
            </a:p>
          </p:txBody>
        </p:sp>
        <p:pic>
          <p:nvPicPr>
            <p:cNvPr id="1413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4500562" y="2214554"/>
              <a:ext cx="2054693" cy="571504"/>
            </a:xfrm>
            <a:prstGeom prst="rect">
              <a:avLst/>
            </a:prstGeom>
            <a:noFill/>
          </p:spPr>
        </p:pic>
      </p:grp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5" name="Groupe 54"/>
          <p:cNvGrpSpPr/>
          <p:nvPr/>
        </p:nvGrpSpPr>
        <p:grpSpPr>
          <a:xfrm>
            <a:off x="3357554" y="3130088"/>
            <a:ext cx="2161810" cy="1006813"/>
            <a:chOff x="4286248" y="2428868"/>
            <a:chExt cx="2161810" cy="1006813"/>
          </a:xfrm>
        </p:grpSpPr>
        <p:sp>
          <p:nvSpPr>
            <p:cNvPr id="51" name="Rectangle 50"/>
            <p:cNvSpPr/>
            <p:nvPr/>
          </p:nvSpPr>
          <p:spPr>
            <a:xfrm>
              <a:off x="4286248" y="2428868"/>
              <a:ext cx="2161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Fils quantiques </a:t>
              </a:r>
              <a:r>
                <a:rPr lang="fr-FR" b="1" dirty="0" smtClean="0">
                  <a:latin typeface="+mj-lt"/>
                </a:rPr>
                <a:t>1D</a:t>
              </a:r>
            </a:p>
          </p:txBody>
        </p:sp>
        <p:pic>
          <p:nvPicPr>
            <p:cNvPr id="1413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4429124" y="2857496"/>
              <a:ext cx="1785950" cy="578185"/>
            </a:xfrm>
            <a:prstGeom prst="rect">
              <a:avLst/>
            </a:prstGeom>
            <a:noFill/>
          </p:spPr>
        </p:pic>
      </p:grp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8" name="Groupe 57"/>
          <p:cNvGrpSpPr/>
          <p:nvPr/>
        </p:nvGrpSpPr>
        <p:grpSpPr>
          <a:xfrm>
            <a:off x="3286116" y="4201658"/>
            <a:ext cx="2352054" cy="941854"/>
            <a:chOff x="5643570" y="3643314"/>
            <a:chExt cx="2352054" cy="941854"/>
          </a:xfrm>
        </p:grpSpPr>
        <p:sp>
          <p:nvSpPr>
            <p:cNvPr id="52" name="Rectangle 51"/>
            <p:cNvSpPr/>
            <p:nvPr/>
          </p:nvSpPr>
          <p:spPr>
            <a:xfrm>
              <a:off x="5643570" y="3643314"/>
              <a:ext cx="2352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Boîtes quantique </a:t>
              </a:r>
              <a:r>
                <a:rPr lang="fr-FR" b="1" dirty="0" smtClean="0">
                  <a:latin typeface="+mj-lt"/>
                </a:rPr>
                <a:t>0D</a:t>
              </a:r>
            </a:p>
          </p:txBody>
        </p:sp>
        <p:pic>
          <p:nvPicPr>
            <p:cNvPr id="14132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786446" y="4071942"/>
              <a:ext cx="1857388" cy="513226"/>
            </a:xfrm>
            <a:prstGeom prst="rect">
              <a:avLst/>
            </a:prstGeom>
            <a:noFill/>
          </p:spPr>
        </p:pic>
      </p:grpSp>
      <p:sp>
        <p:nvSpPr>
          <p:cNvPr id="59" name="ZoneTexte 58"/>
          <p:cNvSpPr txBox="1"/>
          <p:nvPr/>
        </p:nvSpPr>
        <p:spPr>
          <a:xfrm>
            <a:off x="1285852" y="5845750"/>
            <a:ext cx="94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Energie</a:t>
            </a:r>
            <a:endParaRPr lang="fr-FR" dirty="0"/>
          </a:p>
        </p:txBody>
      </p:sp>
      <p:cxnSp>
        <p:nvCxnSpPr>
          <p:cNvPr id="60" name="Connecteur droit 59"/>
          <p:cNvCxnSpPr/>
          <p:nvPr/>
        </p:nvCxnSpPr>
        <p:spPr>
          <a:xfrm rot="5400000" flipH="1" flipV="1">
            <a:off x="1215208" y="4916262"/>
            <a:ext cx="171451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/>
          <p:cNvGrpSpPr/>
          <p:nvPr/>
        </p:nvGrpSpPr>
        <p:grpSpPr>
          <a:xfrm>
            <a:off x="1857357" y="2416726"/>
            <a:ext cx="1214445" cy="3357586"/>
            <a:chOff x="857224" y="928670"/>
            <a:chExt cx="1214445" cy="3357586"/>
          </a:xfrm>
        </p:grpSpPr>
        <p:cxnSp>
          <p:nvCxnSpPr>
            <p:cNvPr id="62" name="Connecteur droit 61"/>
            <p:cNvCxnSpPr/>
            <p:nvPr/>
          </p:nvCxnSpPr>
          <p:spPr>
            <a:xfrm rot="5400000" flipH="1" flipV="1">
              <a:off x="762" y="3429000"/>
              <a:ext cx="1713718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/>
            <p:cNvSpPr/>
            <p:nvPr/>
          </p:nvSpPr>
          <p:spPr>
            <a:xfrm rot="10800000">
              <a:off x="857224" y="928670"/>
              <a:ext cx="1214445" cy="3357586"/>
            </a:xfrm>
            <a:prstGeom prst="arc">
              <a:avLst>
                <a:gd name="adj1" fmla="val 1634147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1928794" y="0"/>
            <a:ext cx="420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</a:rPr>
              <a:t>Du matériau massif aux boîtes quantiques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5929322" y="3762397"/>
            <a:ext cx="30575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Rectangle 47"/>
          <p:cNvSpPr/>
          <p:nvPr/>
        </p:nvSpPr>
        <p:spPr>
          <a:xfrm>
            <a:off x="7201528" y="4048149"/>
            <a:ext cx="656619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845792" y="4048149"/>
            <a:ext cx="940394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Organigramme : Bande perforée 52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Introduction</a:t>
            </a:r>
          </a:p>
          <a:p>
            <a:pPr algn="ctr"/>
            <a:endParaRPr lang="fr-FR" dirty="0"/>
          </a:p>
        </p:txBody>
      </p:sp>
      <p:grpSp>
        <p:nvGrpSpPr>
          <p:cNvPr id="64" name="Groupe 63"/>
          <p:cNvGrpSpPr/>
          <p:nvPr/>
        </p:nvGrpSpPr>
        <p:grpSpPr>
          <a:xfrm>
            <a:off x="5500694" y="857232"/>
            <a:ext cx="3319463" cy="2190752"/>
            <a:chOff x="5500694" y="857232"/>
            <a:chExt cx="3319463" cy="219075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72132" y="1142984"/>
              <a:ext cx="3248025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ZoneTexte 53"/>
            <p:cNvSpPr txBox="1"/>
            <p:nvPr/>
          </p:nvSpPr>
          <p:spPr>
            <a:xfrm>
              <a:off x="5500694" y="857232"/>
              <a:ext cx="2000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</a:rPr>
                <a:t>Couche active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 rot="16200000" flipH="1">
              <a:off x="5893603" y="1321579"/>
              <a:ext cx="928694" cy="5715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1" grpId="0" animBg="1"/>
      <p:bldP spid="16" grpId="0" animBg="1"/>
      <p:bldP spid="48" grpId="0" animBg="1"/>
      <p:bldP spid="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40</a:t>
            </a:fld>
            <a:endParaRPr lang="fr-FR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1773238" y="1130300"/>
          <a:ext cx="5700712" cy="4325938"/>
        </p:xfrm>
        <a:graphic>
          <a:graphicData uri="http://schemas.openxmlformats.org/presentationml/2006/ole">
            <p:oleObj spid="_x0000_s207874" name="Graph" r:id="rId3" imgW="2792160" imgH="4042080" progId="Origin50.Graph">
              <p:embed/>
            </p:oleObj>
          </a:graphicData>
        </a:graphic>
      </p:graphicFrame>
      <p:sp>
        <p:nvSpPr>
          <p:cNvPr id="6" name="Flèche droite 5"/>
          <p:cNvSpPr/>
          <p:nvPr/>
        </p:nvSpPr>
        <p:spPr>
          <a:xfrm>
            <a:off x="3214678" y="3026498"/>
            <a:ext cx="357190" cy="5715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0800000">
            <a:off x="5214942" y="3039561"/>
            <a:ext cx="357190" cy="5715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17179" y="3214686"/>
            <a:ext cx="1539387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120 nm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29190" y="15001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5x10</a:t>
            </a:r>
            <a:r>
              <a:rPr lang="fr-FR" b="1" baseline="30000" dirty="0" smtClean="0"/>
              <a:t>10</a:t>
            </a:r>
            <a:r>
              <a:rPr lang="fr-FR" b="1" dirty="0" smtClean="0"/>
              <a:t>cm</a:t>
            </a:r>
            <a:r>
              <a:rPr lang="fr-FR" b="1" baseline="30000" dirty="0" smtClean="0"/>
              <a:t>-2</a:t>
            </a:r>
            <a:endParaRPr lang="fr-FR" b="1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643991" y="15001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5x10</a:t>
            </a:r>
            <a:r>
              <a:rPr lang="fr-FR" b="1" baseline="30000" dirty="0" smtClean="0"/>
              <a:t>13</a:t>
            </a:r>
            <a:r>
              <a:rPr lang="fr-FR" b="1" dirty="0" smtClean="0"/>
              <a:t>cm</a:t>
            </a:r>
            <a:r>
              <a:rPr lang="fr-FR" b="1" baseline="30000" dirty="0" smtClean="0"/>
              <a:t>-2</a:t>
            </a:r>
            <a:endParaRPr lang="fr-FR" b="1" baseline="30000" dirty="0"/>
          </a:p>
        </p:txBody>
      </p:sp>
      <p:sp>
        <p:nvSpPr>
          <p:cNvPr id="12" name="Organigramme : Bande perforée 11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82008" y="6286520"/>
            <a:ext cx="761992" cy="365125"/>
          </a:xfrm>
          <a:noFill/>
        </p:spPr>
        <p:txBody>
          <a:bodyPr/>
          <a:lstStyle/>
          <a:p>
            <a:fld id="{15A91EF9-5687-4382-8A69-919AFEE2F66F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85720" y="0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Conclusion III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857224" y="1000108"/>
            <a:ext cx="7581900" cy="314150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	L’ajustement sélectif des énergie d’émission par implantation de 	protons  suivie d’un RTR</a:t>
            </a:r>
          </a:p>
          <a:p>
            <a:pPr eaLnBrk="0" hangingPunct="0">
              <a:buClr>
                <a:srgbClr val="C00000"/>
              </a:buClr>
              <a:buSzPct val="130000"/>
            </a:pPr>
            <a:endParaRPr lang="fr-FR" b="1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	Une limite d’ajustement du gap de 131 </a:t>
            </a:r>
            <a:r>
              <a:rPr lang="fr-FR" b="1" dirty="0" err="1" smtClean="0">
                <a:latin typeface="+mj-lt"/>
              </a:rPr>
              <a:t>meV</a:t>
            </a:r>
            <a:r>
              <a:rPr lang="fr-FR" b="1" dirty="0" smtClean="0">
                <a:latin typeface="+mj-lt"/>
              </a:rPr>
              <a:t> pour une dose 	d’implantation de 5×10</a:t>
            </a:r>
            <a:r>
              <a:rPr lang="fr-FR" b="1" baseline="30000" dirty="0" smtClean="0">
                <a:latin typeface="+mj-lt"/>
              </a:rPr>
              <a:t>13</a:t>
            </a:r>
            <a:r>
              <a:rPr lang="fr-FR" b="1" dirty="0" smtClean="0">
                <a:latin typeface="+mj-lt"/>
              </a:rPr>
              <a:t> protons.cm</a:t>
            </a:r>
            <a:r>
              <a:rPr lang="fr-FR" b="1" baseline="30000" dirty="0" smtClean="0">
                <a:latin typeface="+mj-lt"/>
              </a:rPr>
              <a:t>-2</a:t>
            </a:r>
            <a:r>
              <a:rPr lang="fr-FR" b="1" dirty="0" smtClean="0">
                <a:latin typeface="+mj-lt"/>
              </a:rPr>
              <a:t> </a:t>
            </a:r>
          </a:p>
          <a:p>
            <a:pPr eaLnBrk="0" hangingPunct="0">
              <a:buClr>
                <a:srgbClr val="C00000"/>
              </a:buClr>
              <a:buSzPct val="130000"/>
            </a:pPr>
            <a:endParaRPr lang="fr-FR" b="1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	Préservation du caractère 3D de confinement des porteurs au delà 	de la saturation du gap.</a:t>
            </a: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endParaRPr lang="fr-FR" b="1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	Conservation de plus que 40% de l’intensité intégrée de PL de la 	structure de référence.</a:t>
            </a:r>
          </a:p>
        </p:txBody>
      </p:sp>
      <p:sp>
        <p:nvSpPr>
          <p:cNvPr id="7" name="Organigramme : Bande perforée 6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 III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42</a:t>
            </a:fld>
            <a:endParaRPr lang="fr-FR"/>
          </a:p>
        </p:txBody>
      </p:sp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-180975" y="1990725"/>
          <a:ext cx="4318000" cy="3598863"/>
        </p:xfrm>
        <a:graphic>
          <a:graphicData uri="http://schemas.openxmlformats.org/presentationml/2006/ole">
            <p:oleObj spid="_x0000_s209921" name="Graph" r:id="rId3" imgW="4079520" imgH="3134880" progId="Origin50.Graph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4643438" y="1990725"/>
          <a:ext cx="4318000" cy="3598863"/>
        </p:xfrm>
        <a:graphic>
          <a:graphicData uri="http://schemas.openxmlformats.org/presentationml/2006/ole">
            <p:oleObj spid="_x0000_s209922" name="Graph" r:id="rId4" imgW="4079520" imgH="3134880" progId="Origin50.Graph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/>
        </p:nvGraphicFramePr>
        <p:xfrm>
          <a:off x="-177800" y="3429000"/>
          <a:ext cx="4318000" cy="3598863"/>
        </p:xfrm>
        <a:graphic>
          <a:graphicData uri="http://schemas.openxmlformats.org/presentationml/2006/ole">
            <p:oleObj spid="_x0000_s209923" name="Graph" r:id="rId5" imgW="4079520" imgH="3134880" progId="Origin50.Graph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00675" y="1995488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0" bIns="0" anchor="ctr" anchorCtr="1"/>
          <a:lstStyle/>
          <a:p>
            <a:pPr>
              <a:buFont typeface="Wingdings 2" pitchFamily="18" charset="2"/>
              <a:buNone/>
            </a:pPr>
            <a:r>
              <a:rPr lang="fr-FR" sz="1400" b="1">
                <a:sym typeface="Wingdings 2" pitchFamily="18" charset="2"/>
              </a:rPr>
              <a:t>Capacité des boîtes quantiques</a:t>
            </a:r>
          </a:p>
          <a:p>
            <a:pPr>
              <a:buFont typeface="Wingdings 2" pitchFamily="18" charset="2"/>
              <a:buChar char="ö"/>
            </a:pPr>
            <a:endParaRPr lang="fr-BE" sz="1400" b="1">
              <a:sym typeface="Wingdings 2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35150" y="2852738"/>
          <a:ext cx="1292225" cy="479425"/>
        </p:xfrm>
        <a:graphic>
          <a:graphicData uri="http://schemas.openxmlformats.org/presentationml/2006/ole">
            <p:oleObj spid="_x0000_s209924" name="Equation" r:id="rId6" imgW="1295280" imgH="482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24525" y="2852738"/>
          <a:ext cx="2759075" cy="511175"/>
        </p:xfrm>
        <a:graphic>
          <a:graphicData uri="http://schemas.openxmlformats.org/presentationml/2006/ole">
            <p:oleObj spid="_x0000_s209925" name="Equation" r:id="rId7" imgW="2755900" imgH="508000" progId="Equation.3">
              <p:embed/>
            </p:oleObj>
          </a:graphicData>
        </a:graphic>
      </p:graphicFrame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40200" y="1628775"/>
            <a:ext cx="431800" cy="936625"/>
            <a:chOff x="2109" y="1661"/>
            <a:chExt cx="272" cy="590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09" y="1888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09" y="202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2245" y="166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2245" y="2024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51275" y="3140075"/>
            <a:ext cx="1008063" cy="1152525"/>
            <a:chOff x="1429" y="2160"/>
            <a:chExt cx="725" cy="771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429" y="2251"/>
              <a:ext cx="272" cy="590"/>
              <a:chOff x="2109" y="1661"/>
              <a:chExt cx="272" cy="590"/>
            </a:xfrm>
          </p:grpSpPr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2109" y="1888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109" y="2024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 flipV="1">
                <a:off x="2245" y="166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V="1">
                <a:off x="2245" y="202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1882" y="2251"/>
              <a:ext cx="272" cy="590"/>
              <a:chOff x="2109" y="1661"/>
              <a:chExt cx="272" cy="590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2109" y="1888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2109" y="2024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flipV="1">
                <a:off x="2245" y="1661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V="1">
                <a:off x="2245" y="2024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1565" y="225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1565" y="284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1791" y="284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1791" y="216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9750" y="1995488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0" bIns="0" anchor="ctr" anchorCtr="1"/>
          <a:lstStyle/>
          <a:p>
            <a:pPr>
              <a:buFont typeface="Wingdings 2" pitchFamily="18" charset="2"/>
              <a:buNone/>
            </a:pPr>
            <a:r>
              <a:rPr lang="fr-FR" sz="1400" b="1">
                <a:sym typeface="Wingdings 2" pitchFamily="18" charset="2"/>
              </a:rPr>
              <a:t>Capacité du matériau massif</a:t>
            </a:r>
          </a:p>
          <a:p>
            <a:pPr>
              <a:buFont typeface="Wingdings 2" pitchFamily="18" charset="2"/>
              <a:buNone/>
            </a:pPr>
            <a:endParaRPr lang="fr-BE" sz="1400" b="1">
              <a:sym typeface="Wingdings 2" pitchFamily="18" charset="2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4244975" y="263683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331640" y="0"/>
            <a:ext cx="6310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Modélisation de la caractéristique capacité-tension  </a:t>
            </a:r>
            <a:r>
              <a:rPr lang="fr-FR" b="1" dirty="0">
                <a:solidFill>
                  <a:srgbClr val="FF0000"/>
                </a:solidFill>
              </a:rPr>
              <a:t>C(V)</a:t>
            </a:r>
          </a:p>
        </p:txBody>
      </p:sp>
      <p:grpSp>
        <p:nvGrpSpPr>
          <p:cNvPr id="32" name="Group 40"/>
          <p:cNvGrpSpPr>
            <a:grpSpLocks/>
          </p:cNvGrpSpPr>
          <p:nvPr/>
        </p:nvGrpSpPr>
        <p:grpSpPr bwMode="auto">
          <a:xfrm>
            <a:off x="5219700" y="5445125"/>
            <a:ext cx="1582738" cy="433388"/>
            <a:chOff x="3833" y="3475"/>
            <a:chExt cx="997" cy="273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3833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4241" y="347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4241" y="374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4422" y="347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422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4177" y="3657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177" y="361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4177" y="356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41"/>
          <p:cNvGrpSpPr>
            <a:grpSpLocks/>
          </p:cNvGrpSpPr>
          <p:nvPr/>
        </p:nvGrpSpPr>
        <p:grpSpPr bwMode="auto">
          <a:xfrm rot="10800000">
            <a:off x="5219700" y="6019800"/>
            <a:ext cx="1582738" cy="433388"/>
            <a:chOff x="3833" y="3475"/>
            <a:chExt cx="997" cy="273"/>
          </a:xfrm>
        </p:grpSpPr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833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4241" y="347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4241" y="374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V="1">
              <a:off x="4422" y="3475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4422" y="347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4177" y="3657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4177" y="361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4177" y="356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0" name="AutoShape 50"/>
          <p:cNvSpPr>
            <a:spLocks noChangeArrowheads="1"/>
          </p:cNvSpPr>
          <p:nvPr/>
        </p:nvSpPr>
        <p:spPr bwMode="auto">
          <a:xfrm>
            <a:off x="4500563" y="5734050"/>
            <a:ext cx="792162" cy="358775"/>
          </a:xfrm>
          <a:prstGeom prst="rightArrow">
            <a:avLst>
              <a:gd name="adj1" fmla="val 50000"/>
              <a:gd name="adj2" fmla="val 55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5791200" y="3157538"/>
          <a:ext cx="3533775" cy="2503487"/>
        </p:xfrm>
        <a:graphic>
          <a:graphicData uri="http://schemas.openxmlformats.org/presentationml/2006/ole">
            <p:oleObj spid="_x0000_s209926" name="Graph" r:id="rId8" imgW="4276800" imgH="3024000" progId="Origin50.Graph">
              <p:embed/>
            </p:oleObj>
          </a:graphicData>
        </a:graphic>
      </p:graphicFrame>
      <p:sp>
        <p:nvSpPr>
          <p:cNvPr id="53" name="AutoShape 53"/>
          <p:cNvSpPr>
            <a:spLocks noChangeArrowheads="1"/>
          </p:cNvSpPr>
          <p:nvPr/>
        </p:nvSpPr>
        <p:spPr bwMode="auto">
          <a:xfrm>
            <a:off x="7235825" y="5516563"/>
            <a:ext cx="647700" cy="649287"/>
          </a:xfrm>
          <a:custGeom>
            <a:avLst/>
            <a:gdLst>
              <a:gd name="T0" fmla="*/ 462656 w 21600"/>
              <a:gd name="T1" fmla="*/ 0 h 21600"/>
              <a:gd name="T2" fmla="*/ 277581 w 21600"/>
              <a:gd name="T3" fmla="*/ 185498 h 21600"/>
              <a:gd name="T4" fmla="*/ 185044 w 21600"/>
              <a:gd name="T5" fmla="*/ 278262 h 21600"/>
              <a:gd name="T6" fmla="*/ 0 w 21600"/>
              <a:gd name="T7" fmla="*/ 463789 h 21600"/>
              <a:gd name="T8" fmla="*/ 185044 w 21600"/>
              <a:gd name="T9" fmla="*/ 649287 h 21600"/>
              <a:gd name="T10" fmla="*/ 370119 w 21600"/>
              <a:gd name="T11" fmla="*/ 556523 h 21600"/>
              <a:gd name="T12" fmla="*/ 555163 w 21600"/>
              <a:gd name="T13" fmla="*/ 371025 h 21600"/>
              <a:gd name="T14" fmla="*/ 647700 w 21600"/>
              <a:gd name="T15" fmla="*/ 185498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126E-6 L 0.00017 0.210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126E-6 L -0.52743 0.210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43</a:t>
            </a:fld>
            <a:endParaRPr lang="fr-FR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4213" y="3649663"/>
            <a:ext cx="5618162" cy="1651000"/>
            <a:chOff x="839" y="845"/>
            <a:chExt cx="3539" cy="104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59830"/>
            <a:stretch>
              <a:fillRect/>
            </a:stretch>
          </p:blipFill>
          <p:spPr bwMode="auto">
            <a:xfrm>
              <a:off x="839" y="845"/>
              <a:ext cx="3539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75" y="845"/>
              <a:ext cx="664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2400">
                  <a:solidFill>
                    <a:srgbClr val="FFFFFF"/>
                  </a:solidFill>
                  <a:ea typeface="SimSun" pitchFamily="2" charset="-122"/>
                </a:rPr>
                <a:t>20 nm</a:t>
              </a:r>
              <a:endParaRPr lang="fr-BE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876" y="1484"/>
              <a:ext cx="825" cy="115"/>
              <a:chOff x="873" y="1614"/>
              <a:chExt cx="955" cy="136"/>
            </a:xfrm>
          </p:grpSpPr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V="1">
                <a:off x="877" y="1749"/>
                <a:ext cx="951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V="1">
                <a:off x="873" y="1614"/>
                <a:ext cx="357" cy="1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H="1" flipV="1">
                <a:off x="1452" y="1617"/>
                <a:ext cx="369" cy="12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233" y="1617"/>
                <a:ext cx="2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975" y="1117"/>
              <a:ext cx="60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32363" y="5949950"/>
            <a:ext cx="2341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BE"/>
              <a:t>largeur à mi-hauteur</a:t>
            </a: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4140200" y="2992438"/>
            <a:ext cx="4038600" cy="3028950"/>
            <a:chOff x="1292" y="743"/>
            <a:chExt cx="3360" cy="2520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2" y="743"/>
              <a:ext cx="3360" cy="25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646" y="981"/>
              <a:ext cx="53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547813" y="1919288"/>
            <a:ext cx="3024187" cy="862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</a:t>
            </a:r>
            <a:r>
              <a:rPr lang="en-US" baseline="-25000"/>
              <a:t>CV</a:t>
            </a:r>
            <a:r>
              <a:rPr lang="en-US"/>
              <a:t>=F</a:t>
            </a:r>
            <a:r>
              <a:rPr lang="en-US" baseline="-25000"/>
              <a:t>1</a:t>
            </a:r>
            <a:r>
              <a:rPr lang="en-US"/>
              <a:t>(C</a:t>
            </a:r>
            <a:r>
              <a:rPr lang="en-US" baseline="-25000"/>
              <a:t>bulk</a:t>
            </a:r>
            <a:r>
              <a:rPr lang="en-US"/>
              <a:t>) + F</a:t>
            </a:r>
            <a:r>
              <a:rPr lang="en-US" baseline="-25000"/>
              <a:t>2</a:t>
            </a:r>
            <a:r>
              <a:rPr lang="en-US"/>
              <a:t>(C</a:t>
            </a:r>
            <a:r>
              <a:rPr lang="en-US" baseline="-25000"/>
              <a:t>do</a:t>
            </a:r>
            <a:r>
              <a:rPr lang="en-US"/>
              <a:t>t)</a:t>
            </a:r>
            <a:r>
              <a:rPr lang="fr-BE"/>
              <a:t> </a:t>
            </a: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5148263" y="1565275"/>
          <a:ext cx="1616075" cy="495300"/>
        </p:xfrm>
        <a:graphic>
          <a:graphicData uri="http://schemas.openxmlformats.org/presentationml/2006/ole">
            <p:oleObj spid="_x0000_s212994" name="Equation" r:id="rId5" imgW="1612900" imgH="495300" progId="Equation.3">
              <p:embed/>
            </p:oleObj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/>
        </p:nvGraphicFramePr>
        <p:xfrm>
          <a:off x="5148263" y="2413000"/>
          <a:ext cx="2422525" cy="511175"/>
        </p:xfrm>
        <a:graphic>
          <a:graphicData uri="http://schemas.openxmlformats.org/presentationml/2006/ole">
            <p:oleObj spid="_x0000_s212995" name="Equation" r:id="rId6" imgW="2425700" imgH="508000" progId="Equation.3">
              <p:embed/>
            </p:oleObj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572000" y="1773238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572000" y="2347913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932363" y="6462713"/>
            <a:ext cx="2087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BE"/>
              <a:t>hauteur des boîtes  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5795963" y="6308725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2267744" y="0"/>
            <a:ext cx="4499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Modélisation du profile de dopage </a:t>
            </a:r>
            <a:r>
              <a:rPr lang="fr-FR" b="1" dirty="0">
                <a:solidFill>
                  <a:srgbClr val="FF0000"/>
                </a:solidFill>
              </a:rPr>
              <a:t>n(W)</a:t>
            </a: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 rot="5400000">
            <a:off x="2533650" y="5683250"/>
            <a:ext cx="981075" cy="936625"/>
          </a:xfrm>
          <a:custGeom>
            <a:avLst/>
            <a:gdLst>
              <a:gd name="T0" fmla="*/ 752476 w 21600"/>
              <a:gd name="T1" fmla="*/ 0 h 21600"/>
              <a:gd name="T2" fmla="*/ 523830 w 21600"/>
              <a:gd name="T3" fmla="*/ 255577 h 21600"/>
              <a:gd name="T4" fmla="*/ 267706 w 21600"/>
              <a:gd name="T5" fmla="*/ 500097 h 21600"/>
              <a:gd name="T6" fmla="*/ 0 w 21600"/>
              <a:gd name="T7" fmla="*/ 718383 h 21600"/>
              <a:gd name="T8" fmla="*/ 267706 w 21600"/>
              <a:gd name="T9" fmla="*/ 936625 h 21600"/>
              <a:gd name="T10" fmla="*/ 544996 w 21600"/>
              <a:gd name="T11" fmla="*/ 785031 h 21600"/>
              <a:gd name="T12" fmla="*/ 822286 w 21600"/>
              <a:gd name="T13" fmla="*/ 520304 h 21600"/>
              <a:gd name="T14" fmla="*/ 981075 w 21600"/>
              <a:gd name="T15" fmla="*/ 25557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800 w 21600"/>
              <a:gd name="T25" fmla="*/ 15029 h 21600"/>
              <a:gd name="T26" fmla="*/ 18104 w 21600"/>
              <a:gd name="T27" fmla="*/ 1810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567" y="0"/>
                </a:moveTo>
                <a:lnTo>
                  <a:pt x="11533" y="5894"/>
                </a:lnTo>
                <a:lnTo>
                  <a:pt x="15029" y="5894"/>
                </a:lnTo>
                <a:lnTo>
                  <a:pt x="15029" y="15029"/>
                </a:lnTo>
                <a:lnTo>
                  <a:pt x="5894" y="15029"/>
                </a:lnTo>
                <a:lnTo>
                  <a:pt x="5894" y="11533"/>
                </a:lnTo>
                <a:lnTo>
                  <a:pt x="0" y="16567"/>
                </a:lnTo>
                <a:lnTo>
                  <a:pt x="5894" y="21600"/>
                </a:lnTo>
                <a:lnTo>
                  <a:pt x="5894" y="18104"/>
                </a:lnTo>
                <a:lnTo>
                  <a:pt x="18104" y="18104"/>
                </a:lnTo>
                <a:lnTo>
                  <a:pt x="18104" y="5894"/>
                </a:lnTo>
                <a:lnTo>
                  <a:pt x="21600" y="589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84163" y="1000125"/>
          <a:ext cx="3503612" cy="3035300"/>
        </p:xfrm>
        <a:graphic>
          <a:graphicData uri="http://schemas.openxmlformats.org/presentationml/2006/ole">
            <p:oleObj spid="_x0000_s245762" name="Graph" r:id="rId3" imgW="3769920" imgH="3065760" progId="Origin50.Graph">
              <p:embed/>
            </p:oleObj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44</a:t>
            </a:fld>
            <a:endParaRPr lang="fr-FR"/>
          </a:p>
        </p:txBody>
      </p:sp>
      <p:grpSp>
        <p:nvGrpSpPr>
          <p:cNvPr id="2" name="Groupe 10"/>
          <p:cNvGrpSpPr/>
          <p:nvPr/>
        </p:nvGrpSpPr>
        <p:grpSpPr>
          <a:xfrm>
            <a:off x="214282" y="785794"/>
            <a:ext cx="4143372" cy="571504"/>
            <a:chOff x="4572000" y="3071810"/>
            <a:chExt cx="4357718" cy="571504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4572000" y="3071810"/>
              <a:ext cx="4357718" cy="57150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14876" y="3071810"/>
              <a:ext cx="4000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Présence de quatre raies d’émission indépendamment de la puissance d’excitation</a:t>
              </a:r>
              <a:endParaRPr lang="fr-FR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43438" y="1285860"/>
            <a:ext cx="4000528" cy="107157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/>
        </p:nvGraphicFramePr>
        <p:xfrm>
          <a:off x="5143504" y="4957775"/>
          <a:ext cx="2257425" cy="257175"/>
        </p:xfrm>
        <a:graphic>
          <a:graphicData uri="http://schemas.openxmlformats.org/presentationml/2006/ole">
            <p:oleObj spid="_x0000_s245763" name="Équation" r:id="rId4" imgW="2260600" imgH="254000" progId="Equation.3">
              <p:embed/>
            </p:oleObj>
          </a:graphicData>
        </a:graphic>
      </p:graphicFrame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5143504" y="5314965"/>
          <a:ext cx="2276475" cy="257175"/>
        </p:xfrm>
        <a:graphic>
          <a:graphicData uri="http://schemas.openxmlformats.org/presentationml/2006/ole">
            <p:oleObj spid="_x0000_s245764" name="Équation" r:id="rId5" imgW="2273300" imgH="254000" progId="Equation.3">
              <p:embed/>
            </p:oleObj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5143504" y="5672155"/>
          <a:ext cx="2276475" cy="257175"/>
        </p:xfrm>
        <a:graphic>
          <a:graphicData uri="http://schemas.openxmlformats.org/presentationml/2006/ole">
            <p:oleObj spid="_x0000_s245765" name="Équation" r:id="rId6" imgW="2273300" imgH="254000" progId="Equation.3">
              <p:embed/>
            </p:oleObj>
          </a:graphicData>
        </a:graphic>
      </p:graphicFrame>
      <p:graphicFrame>
        <p:nvGraphicFramePr>
          <p:cNvPr id="54" name="Object 1"/>
          <p:cNvGraphicFramePr>
            <a:graphicFrameLocks noChangeAspect="1"/>
          </p:cNvGraphicFramePr>
          <p:nvPr/>
        </p:nvGraphicFramePr>
        <p:xfrm>
          <a:off x="5143504" y="6029345"/>
          <a:ext cx="2276475" cy="257175"/>
        </p:xfrm>
        <a:graphic>
          <a:graphicData uri="http://schemas.openxmlformats.org/presentationml/2006/ole">
            <p:oleObj spid="_x0000_s245766" name="Équation" r:id="rId7" imgW="2273300" imgH="254000" progId="Equation.3">
              <p:embed/>
            </p:oleObj>
          </a:graphicData>
        </a:graphic>
      </p:graphicFrame>
      <p:sp>
        <p:nvSpPr>
          <p:cNvPr id="55" name="Rectangle 54"/>
          <p:cNvSpPr/>
          <p:nvPr/>
        </p:nvSpPr>
        <p:spPr>
          <a:xfrm>
            <a:off x="5000628" y="5314965"/>
            <a:ext cx="2714644" cy="64294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55"/>
          <p:cNvGrpSpPr/>
          <p:nvPr/>
        </p:nvGrpSpPr>
        <p:grpSpPr>
          <a:xfrm>
            <a:off x="4643438" y="785794"/>
            <a:ext cx="4000528" cy="1357322"/>
            <a:chOff x="214282" y="714356"/>
            <a:chExt cx="4000528" cy="1357322"/>
          </a:xfrm>
        </p:grpSpPr>
        <p:sp>
          <p:nvSpPr>
            <p:cNvPr id="57" name="Trapèze 56"/>
            <p:cNvSpPr/>
            <p:nvPr/>
          </p:nvSpPr>
          <p:spPr>
            <a:xfrm>
              <a:off x="1142976" y="928670"/>
              <a:ext cx="2143140" cy="1143008"/>
            </a:xfrm>
            <a:prstGeom prst="trapezoid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4282" y="714356"/>
              <a:ext cx="4000528" cy="28575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7500958" y="1428736"/>
            <a:ext cx="76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  <a:latin typeface="+mj-lt"/>
              </a:rPr>
              <a:t>Droite</a:t>
            </a:r>
            <a:endParaRPr lang="fr-FR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929190" y="1428736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  <a:latin typeface="+mj-lt"/>
              </a:rPr>
              <a:t>Gauche</a:t>
            </a:r>
            <a:endParaRPr lang="fr-FR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1" name="Corde 60"/>
          <p:cNvSpPr/>
          <p:nvPr/>
        </p:nvSpPr>
        <p:spPr>
          <a:xfrm rot="7765349">
            <a:off x="5950581" y="1410450"/>
            <a:ext cx="715279" cy="722909"/>
          </a:xfrm>
          <a:prstGeom prst="chord">
            <a:avLst>
              <a:gd name="adj1" fmla="val 3399872"/>
              <a:gd name="adj2" fmla="val 1350617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Corde 61"/>
          <p:cNvSpPr/>
          <p:nvPr/>
        </p:nvSpPr>
        <p:spPr>
          <a:xfrm rot="7857111">
            <a:off x="6756939" y="1530263"/>
            <a:ext cx="559342" cy="555055"/>
          </a:xfrm>
          <a:prstGeom prst="chord">
            <a:avLst>
              <a:gd name="adj1" fmla="val 3983256"/>
              <a:gd name="adj2" fmla="val 12856328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Corde 62"/>
          <p:cNvSpPr/>
          <p:nvPr/>
        </p:nvSpPr>
        <p:spPr>
          <a:xfrm rot="7772243">
            <a:off x="6709283" y="1421598"/>
            <a:ext cx="667738" cy="669995"/>
          </a:xfrm>
          <a:prstGeom prst="chord">
            <a:avLst>
              <a:gd name="adj1" fmla="val 3282844"/>
              <a:gd name="adj2" fmla="val 1366334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7443168" y="1071546"/>
            <a:ext cx="1214446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4643438" y="1041052"/>
            <a:ext cx="1214446" cy="2448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2571736" y="4357694"/>
            <a:ext cx="21644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solidFill>
                  <a:srgbClr val="C00000"/>
                </a:solidFill>
              </a:rPr>
              <a:t>Couplage vertical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Bayer et al , science, 2001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Zunger et al, Physica E (2004)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Ortner et al,  Physica E (2004)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593035" y="5572140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solidFill>
                  <a:srgbClr val="C00000"/>
                </a:solidFill>
              </a:rPr>
              <a:t>Couplage latéral</a:t>
            </a:r>
          </a:p>
          <a:p>
            <a:pPr>
              <a:lnSpc>
                <a:spcPct val="150000"/>
              </a:lnSpc>
            </a:pPr>
            <a:r>
              <a:rPr lang="fr-FR" sz="1200" dirty="0" smtClean="0"/>
              <a:t>Baira et al , JAP, 2008</a:t>
            </a:r>
          </a:p>
        </p:txBody>
      </p:sp>
      <p:grpSp>
        <p:nvGrpSpPr>
          <p:cNvPr id="4" name="Groupe 107"/>
          <p:cNvGrpSpPr/>
          <p:nvPr/>
        </p:nvGrpSpPr>
        <p:grpSpPr>
          <a:xfrm>
            <a:off x="5000628" y="2500306"/>
            <a:ext cx="1428760" cy="1083712"/>
            <a:chOff x="5000628" y="2500306"/>
            <a:chExt cx="1428760" cy="1083712"/>
          </a:xfrm>
        </p:grpSpPr>
        <p:grpSp>
          <p:nvGrpSpPr>
            <p:cNvPr id="5" name="Groupe 13"/>
            <p:cNvGrpSpPr/>
            <p:nvPr/>
          </p:nvGrpSpPr>
          <p:grpSpPr>
            <a:xfrm>
              <a:off x="5000628" y="2500306"/>
              <a:ext cx="1428760" cy="1083712"/>
              <a:chOff x="857224" y="3429000"/>
              <a:chExt cx="1428760" cy="108371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57224" y="3429000"/>
                <a:ext cx="1428760" cy="10715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i="1">
                  <a:latin typeface="+mj-lt"/>
                </a:endParaRPr>
              </a:p>
            </p:txBody>
          </p:sp>
          <p:cxnSp>
            <p:nvCxnSpPr>
              <p:cNvPr id="17" name="Connecteur droit 16"/>
              <p:cNvCxnSpPr/>
              <p:nvPr/>
            </p:nvCxnSpPr>
            <p:spPr>
              <a:xfrm>
                <a:off x="928662" y="378619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928662" y="414338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1643042" y="414338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1643042" y="378619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1214414" y="4143380"/>
                <a:ext cx="716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1"/>
                    </a:solidFill>
                    <a:latin typeface="+mj-lt"/>
                  </a:rPr>
                  <a:t>|</a:t>
                </a:r>
                <a:r>
                  <a:rPr lang="fr-FR" b="1" i="1" dirty="0" err="1" smtClean="0">
                    <a:solidFill>
                      <a:schemeClr val="accent1"/>
                    </a:solidFill>
                    <a:latin typeface="+mj-lt"/>
                  </a:rPr>
                  <a:t>g,g</a:t>
                </a:r>
                <a:r>
                  <a:rPr lang="fr-FR" b="1" i="1" dirty="0" smtClean="0">
                    <a:solidFill>
                      <a:schemeClr val="accent1"/>
                    </a:solidFill>
                    <a:latin typeface="+mj-lt"/>
                  </a:rPr>
                  <a:t>&gt;</a:t>
                </a:r>
                <a:endParaRPr lang="fr-FR" b="1" i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" name="Groupe 81"/>
            <p:cNvGrpSpPr/>
            <p:nvPr/>
          </p:nvGrpSpPr>
          <p:grpSpPr>
            <a:xfrm>
              <a:off x="5143504" y="2714620"/>
              <a:ext cx="285752" cy="214314"/>
              <a:chOff x="3929058" y="2526432"/>
              <a:chExt cx="285752" cy="214314"/>
            </a:xfrm>
          </p:grpSpPr>
          <p:sp>
            <p:nvSpPr>
              <p:cNvPr id="72" name="Ellipse 71"/>
              <p:cNvSpPr/>
              <p:nvPr/>
            </p:nvSpPr>
            <p:spPr>
              <a:xfrm>
                <a:off x="3929058" y="2526432"/>
                <a:ext cx="285752" cy="2143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9" name="Connecteur droit 78"/>
              <p:cNvCxnSpPr/>
              <p:nvPr/>
            </p:nvCxnSpPr>
            <p:spPr>
              <a:xfrm>
                <a:off x="3974370" y="2643182"/>
                <a:ext cx="214314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82"/>
            <p:cNvGrpSpPr/>
            <p:nvPr/>
          </p:nvGrpSpPr>
          <p:grpSpPr>
            <a:xfrm>
              <a:off x="5143504" y="3071810"/>
              <a:ext cx="285752" cy="214314"/>
              <a:chOff x="3929058" y="2928934"/>
              <a:chExt cx="285752" cy="214314"/>
            </a:xfrm>
          </p:grpSpPr>
          <p:sp>
            <p:nvSpPr>
              <p:cNvPr id="81" name="Ellipse 80"/>
              <p:cNvSpPr/>
              <p:nvPr/>
            </p:nvSpPr>
            <p:spPr>
              <a:xfrm>
                <a:off x="3929058" y="2928934"/>
                <a:ext cx="285752" cy="21431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4" name="Groupe 79"/>
              <p:cNvGrpSpPr/>
              <p:nvPr/>
            </p:nvGrpSpPr>
            <p:grpSpPr>
              <a:xfrm>
                <a:off x="3974370" y="2974246"/>
                <a:ext cx="214314" cy="142876"/>
                <a:chOff x="3889869" y="1929596"/>
                <a:chExt cx="214314" cy="142876"/>
              </a:xfrm>
            </p:grpSpPr>
            <p:cxnSp>
              <p:nvCxnSpPr>
                <p:cNvPr id="74" name="Connecteur droit 73"/>
                <p:cNvCxnSpPr/>
                <p:nvPr/>
              </p:nvCxnSpPr>
              <p:spPr>
                <a:xfrm rot="5400000">
                  <a:off x="3929058" y="2000240"/>
                  <a:ext cx="142876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>
                  <a:off x="3889869" y="2000240"/>
                  <a:ext cx="214314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" name="Groupe 108"/>
          <p:cNvGrpSpPr/>
          <p:nvPr/>
        </p:nvGrpSpPr>
        <p:grpSpPr>
          <a:xfrm>
            <a:off x="6572264" y="2500306"/>
            <a:ext cx="1428760" cy="1083712"/>
            <a:chOff x="6572264" y="2500306"/>
            <a:chExt cx="1428760" cy="1083712"/>
          </a:xfrm>
        </p:grpSpPr>
        <p:grpSp>
          <p:nvGrpSpPr>
            <p:cNvPr id="22" name="Groupe 32"/>
            <p:cNvGrpSpPr/>
            <p:nvPr/>
          </p:nvGrpSpPr>
          <p:grpSpPr>
            <a:xfrm>
              <a:off x="6572264" y="2500306"/>
              <a:ext cx="1428760" cy="1083712"/>
              <a:chOff x="2571736" y="857232"/>
              <a:chExt cx="1428760" cy="108371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571736" y="857232"/>
                <a:ext cx="1428760" cy="10715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i="1">
                  <a:latin typeface="+mj-lt"/>
                </a:endParaRPr>
              </a:p>
            </p:txBody>
          </p:sp>
          <p:cxnSp>
            <p:nvCxnSpPr>
              <p:cNvPr id="35" name="Connecteur droit 34"/>
              <p:cNvCxnSpPr/>
              <p:nvPr/>
            </p:nvCxnSpPr>
            <p:spPr>
              <a:xfrm>
                <a:off x="2643174" y="1214422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2643174" y="1571612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3357554" y="1571612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3357554" y="1214422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ZoneTexte 40"/>
              <p:cNvSpPr txBox="1"/>
              <p:nvPr/>
            </p:nvSpPr>
            <p:spPr>
              <a:xfrm>
                <a:off x="2857488" y="1571612"/>
                <a:ext cx="715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1"/>
                    </a:solidFill>
                    <a:latin typeface="+mj-lt"/>
                  </a:rPr>
                  <a:t>|</a:t>
                </a:r>
                <a:r>
                  <a:rPr lang="fr-FR" b="1" i="1" dirty="0" err="1" smtClean="0">
                    <a:solidFill>
                      <a:schemeClr val="accent1"/>
                    </a:solidFill>
                    <a:latin typeface="+mj-lt"/>
                  </a:rPr>
                  <a:t>d,d</a:t>
                </a:r>
                <a:r>
                  <a:rPr lang="fr-FR" b="1" i="1" dirty="0" smtClean="0">
                    <a:solidFill>
                      <a:schemeClr val="accent1"/>
                    </a:solidFill>
                    <a:latin typeface="+mj-lt"/>
                  </a:rPr>
                  <a:t>&gt;</a:t>
                </a:r>
                <a:endParaRPr lang="fr-FR" b="1" i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e 83"/>
            <p:cNvGrpSpPr/>
            <p:nvPr/>
          </p:nvGrpSpPr>
          <p:grpSpPr>
            <a:xfrm>
              <a:off x="7429520" y="3071810"/>
              <a:ext cx="285752" cy="214314"/>
              <a:chOff x="3929058" y="2928934"/>
              <a:chExt cx="285752" cy="214314"/>
            </a:xfrm>
          </p:grpSpPr>
          <p:sp>
            <p:nvSpPr>
              <p:cNvPr id="85" name="Ellipse 84"/>
              <p:cNvSpPr/>
              <p:nvPr/>
            </p:nvSpPr>
            <p:spPr>
              <a:xfrm>
                <a:off x="3929058" y="2928934"/>
                <a:ext cx="285752" cy="21431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30" name="Groupe 79"/>
              <p:cNvGrpSpPr/>
              <p:nvPr/>
            </p:nvGrpSpPr>
            <p:grpSpPr>
              <a:xfrm>
                <a:off x="3974370" y="2974246"/>
                <a:ext cx="214314" cy="142876"/>
                <a:chOff x="3889869" y="1929596"/>
                <a:chExt cx="214314" cy="142876"/>
              </a:xfrm>
            </p:grpSpPr>
            <p:cxnSp>
              <p:nvCxnSpPr>
                <p:cNvPr id="87" name="Connecteur droit 86"/>
                <p:cNvCxnSpPr/>
                <p:nvPr/>
              </p:nvCxnSpPr>
              <p:spPr>
                <a:xfrm rot="5400000">
                  <a:off x="3929058" y="2000240"/>
                  <a:ext cx="142876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87"/>
                <p:cNvCxnSpPr/>
                <p:nvPr/>
              </p:nvCxnSpPr>
              <p:spPr>
                <a:xfrm>
                  <a:off x="3889869" y="2000240"/>
                  <a:ext cx="214314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e 98"/>
            <p:cNvGrpSpPr/>
            <p:nvPr/>
          </p:nvGrpSpPr>
          <p:grpSpPr>
            <a:xfrm>
              <a:off x="7429520" y="2714620"/>
              <a:ext cx="285752" cy="214314"/>
              <a:chOff x="3929058" y="2526432"/>
              <a:chExt cx="285752" cy="214314"/>
            </a:xfrm>
          </p:grpSpPr>
          <p:sp>
            <p:nvSpPr>
              <p:cNvPr id="100" name="Ellipse 99"/>
              <p:cNvSpPr/>
              <p:nvPr/>
            </p:nvSpPr>
            <p:spPr>
              <a:xfrm>
                <a:off x="3929058" y="2526432"/>
                <a:ext cx="285752" cy="2143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1" name="Connecteur droit 100"/>
              <p:cNvCxnSpPr/>
              <p:nvPr/>
            </p:nvCxnSpPr>
            <p:spPr>
              <a:xfrm>
                <a:off x="3974370" y="2643182"/>
                <a:ext cx="214314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688" name="Groupe 111"/>
          <p:cNvGrpSpPr/>
          <p:nvPr/>
        </p:nvGrpSpPr>
        <p:grpSpPr>
          <a:xfrm>
            <a:off x="5000628" y="3714752"/>
            <a:ext cx="1428760" cy="1083712"/>
            <a:chOff x="5000628" y="3714752"/>
            <a:chExt cx="1428760" cy="1083712"/>
          </a:xfrm>
        </p:grpSpPr>
        <p:grpSp>
          <p:nvGrpSpPr>
            <p:cNvPr id="114689" name="Groupe 41"/>
            <p:cNvGrpSpPr/>
            <p:nvPr/>
          </p:nvGrpSpPr>
          <p:grpSpPr>
            <a:xfrm>
              <a:off x="5000628" y="3714752"/>
              <a:ext cx="1428760" cy="1083712"/>
              <a:chOff x="714348" y="2357430"/>
              <a:chExt cx="1428760" cy="108371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14348" y="2357430"/>
                <a:ext cx="1428760" cy="10715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i="1">
                  <a:latin typeface="+mj-lt"/>
                </a:endParaRPr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>
                <a:off x="785786" y="271462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>
                <a:off x="785786" y="307181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1500166" y="307181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1500166" y="271462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ZoneTexte 49"/>
              <p:cNvSpPr txBox="1"/>
              <p:nvPr/>
            </p:nvSpPr>
            <p:spPr>
              <a:xfrm>
                <a:off x="857224" y="3071810"/>
                <a:ext cx="7246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1"/>
                    </a:solidFill>
                    <a:latin typeface="+mj-lt"/>
                  </a:rPr>
                  <a:t>|</a:t>
                </a:r>
                <a:r>
                  <a:rPr lang="fr-FR" b="1" i="1" dirty="0" err="1" smtClean="0">
                    <a:solidFill>
                      <a:schemeClr val="accent1"/>
                    </a:solidFill>
                    <a:latin typeface="+mj-lt"/>
                  </a:rPr>
                  <a:t>g,d</a:t>
                </a:r>
                <a:r>
                  <a:rPr lang="fr-FR" b="1" i="1" dirty="0" smtClean="0">
                    <a:solidFill>
                      <a:schemeClr val="accent1"/>
                    </a:solidFill>
                    <a:latin typeface="+mj-lt"/>
                  </a:rPr>
                  <a:t>&gt;</a:t>
                </a:r>
                <a:endParaRPr lang="fr-FR" b="1" i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114690" name="Groupe 88"/>
            <p:cNvGrpSpPr/>
            <p:nvPr/>
          </p:nvGrpSpPr>
          <p:grpSpPr>
            <a:xfrm>
              <a:off x="5929322" y="4286256"/>
              <a:ext cx="285752" cy="214314"/>
              <a:chOff x="3929058" y="2928934"/>
              <a:chExt cx="285752" cy="214314"/>
            </a:xfrm>
          </p:grpSpPr>
          <p:sp>
            <p:nvSpPr>
              <p:cNvPr id="90" name="Ellipse 89"/>
              <p:cNvSpPr/>
              <p:nvPr/>
            </p:nvSpPr>
            <p:spPr>
              <a:xfrm>
                <a:off x="3929058" y="2928934"/>
                <a:ext cx="285752" cy="21431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14691" name="Groupe 79"/>
              <p:cNvGrpSpPr/>
              <p:nvPr/>
            </p:nvGrpSpPr>
            <p:grpSpPr>
              <a:xfrm>
                <a:off x="3974370" y="2974246"/>
                <a:ext cx="214314" cy="142876"/>
                <a:chOff x="3889869" y="1929596"/>
                <a:chExt cx="214314" cy="142876"/>
              </a:xfrm>
            </p:grpSpPr>
            <p:cxnSp>
              <p:nvCxnSpPr>
                <p:cNvPr id="92" name="Connecteur droit 91"/>
                <p:cNvCxnSpPr/>
                <p:nvPr/>
              </p:nvCxnSpPr>
              <p:spPr>
                <a:xfrm rot="5400000">
                  <a:off x="3929058" y="2000240"/>
                  <a:ext cx="142876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92"/>
                <p:cNvCxnSpPr/>
                <p:nvPr/>
              </p:nvCxnSpPr>
              <p:spPr>
                <a:xfrm>
                  <a:off x="3889869" y="2000240"/>
                  <a:ext cx="214314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4692" name="Groupe 101"/>
            <p:cNvGrpSpPr/>
            <p:nvPr/>
          </p:nvGrpSpPr>
          <p:grpSpPr>
            <a:xfrm>
              <a:off x="5214942" y="3929066"/>
              <a:ext cx="285752" cy="214314"/>
              <a:chOff x="3929058" y="2526432"/>
              <a:chExt cx="285752" cy="214314"/>
            </a:xfrm>
          </p:grpSpPr>
          <p:sp>
            <p:nvSpPr>
              <p:cNvPr id="103" name="Ellipse 102"/>
              <p:cNvSpPr/>
              <p:nvPr/>
            </p:nvSpPr>
            <p:spPr>
              <a:xfrm>
                <a:off x="3929058" y="2526432"/>
                <a:ext cx="285752" cy="2143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4" name="Connecteur droit 103"/>
              <p:cNvCxnSpPr/>
              <p:nvPr/>
            </p:nvCxnSpPr>
            <p:spPr>
              <a:xfrm>
                <a:off x="3974370" y="2643182"/>
                <a:ext cx="214314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693" name="Groupe 109"/>
          <p:cNvGrpSpPr/>
          <p:nvPr/>
        </p:nvGrpSpPr>
        <p:grpSpPr>
          <a:xfrm>
            <a:off x="6572264" y="3714752"/>
            <a:ext cx="1428760" cy="1083712"/>
            <a:chOff x="6572264" y="3714752"/>
            <a:chExt cx="1428760" cy="1083712"/>
          </a:xfrm>
        </p:grpSpPr>
        <p:grpSp>
          <p:nvGrpSpPr>
            <p:cNvPr id="114694" name="Groupe 23"/>
            <p:cNvGrpSpPr/>
            <p:nvPr/>
          </p:nvGrpSpPr>
          <p:grpSpPr>
            <a:xfrm>
              <a:off x="6572264" y="3714752"/>
              <a:ext cx="1428760" cy="1083712"/>
              <a:chOff x="2643174" y="2357430"/>
              <a:chExt cx="1428760" cy="108371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643174" y="2357430"/>
                <a:ext cx="1428760" cy="10715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i="1">
                  <a:latin typeface="+mj-lt"/>
                </a:endParaRPr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>
                <a:off x="2714612" y="271462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2714612" y="307181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>
                <a:off x="3428992" y="307181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3428992" y="2714620"/>
                <a:ext cx="500066" cy="158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>
              <a:xfrm>
                <a:off x="2928926" y="3071810"/>
                <a:ext cx="728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1"/>
                    </a:solidFill>
                    <a:latin typeface="+mj-lt"/>
                  </a:rPr>
                  <a:t>|</a:t>
                </a:r>
                <a:r>
                  <a:rPr lang="fr-FR" b="1" i="1" dirty="0" err="1" smtClean="0">
                    <a:solidFill>
                      <a:schemeClr val="accent1"/>
                    </a:solidFill>
                    <a:latin typeface="+mj-lt"/>
                  </a:rPr>
                  <a:t>d,g</a:t>
                </a:r>
                <a:r>
                  <a:rPr lang="fr-FR" b="1" i="1" dirty="0" smtClean="0">
                    <a:solidFill>
                      <a:schemeClr val="accent1"/>
                    </a:solidFill>
                    <a:latin typeface="+mj-lt"/>
                  </a:rPr>
                  <a:t>&gt;</a:t>
                </a:r>
                <a:endParaRPr lang="fr-FR" b="1" i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114695" name="Groupe 93"/>
            <p:cNvGrpSpPr/>
            <p:nvPr/>
          </p:nvGrpSpPr>
          <p:grpSpPr>
            <a:xfrm>
              <a:off x="6715140" y="4286256"/>
              <a:ext cx="285752" cy="214314"/>
              <a:chOff x="3929058" y="2928934"/>
              <a:chExt cx="285752" cy="214314"/>
            </a:xfrm>
          </p:grpSpPr>
          <p:sp>
            <p:nvSpPr>
              <p:cNvPr id="95" name="Ellipse 94"/>
              <p:cNvSpPr/>
              <p:nvPr/>
            </p:nvSpPr>
            <p:spPr>
              <a:xfrm>
                <a:off x="3929058" y="2928934"/>
                <a:ext cx="285752" cy="21431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14696" name="Groupe 79"/>
              <p:cNvGrpSpPr/>
              <p:nvPr/>
            </p:nvGrpSpPr>
            <p:grpSpPr>
              <a:xfrm>
                <a:off x="3974370" y="2974246"/>
                <a:ext cx="214314" cy="142876"/>
                <a:chOff x="3889869" y="1929596"/>
                <a:chExt cx="214314" cy="142876"/>
              </a:xfrm>
            </p:grpSpPr>
            <p:cxnSp>
              <p:nvCxnSpPr>
                <p:cNvPr id="97" name="Connecteur droit 96"/>
                <p:cNvCxnSpPr/>
                <p:nvPr/>
              </p:nvCxnSpPr>
              <p:spPr>
                <a:xfrm rot="5400000">
                  <a:off x="3929058" y="2000240"/>
                  <a:ext cx="142876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Connecteur droit 97"/>
                <p:cNvCxnSpPr/>
                <p:nvPr/>
              </p:nvCxnSpPr>
              <p:spPr>
                <a:xfrm>
                  <a:off x="3889869" y="2000240"/>
                  <a:ext cx="214314" cy="1588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4697" name="Groupe 104"/>
            <p:cNvGrpSpPr/>
            <p:nvPr/>
          </p:nvGrpSpPr>
          <p:grpSpPr>
            <a:xfrm>
              <a:off x="7500958" y="3929066"/>
              <a:ext cx="285752" cy="214314"/>
              <a:chOff x="3929058" y="2526432"/>
              <a:chExt cx="285752" cy="214314"/>
            </a:xfrm>
          </p:grpSpPr>
          <p:sp>
            <p:nvSpPr>
              <p:cNvPr id="106" name="Ellipse 105"/>
              <p:cNvSpPr/>
              <p:nvPr/>
            </p:nvSpPr>
            <p:spPr>
              <a:xfrm>
                <a:off x="3929058" y="2526432"/>
                <a:ext cx="285752" cy="2143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7" name="Connecteur droit 106"/>
              <p:cNvCxnSpPr/>
              <p:nvPr/>
            </p:nvCxnSpPr>
            <p:spPr>
              <a:xfrm>
                <a:off x="3974370" y="2643182"/>
                <a:ext cx="214314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698" name="Group 6"/>
          <p:cNvGrpSpPr>
            <a:grpSpLocks/>
          </p:cNvGrpSpPr>
          <p:nvPr/>
        </p:nvGrpSpPr>
        <p:grpSpPr bwMode="auto">
          <a:xfrm>
            <a:off x="251520" y="3861048"/>
            <a:ext cx="2387600" cy="2743200"/>
            <a:chOff x="2288" y="2592"/>
            <a:chExt cx="1504" cy="1728"/>
          </a:xfrm>
        </p:grpSpPr>
        <p:grpSp>
          <p:nvGrpSpPr>
            <p:cNvPr id="114700" name="Group 7"/>
            <p:cNvGrpSpPr>
              <a:grpSpLocks/>
            </p:cNvGrpSpPr>
            <p:nvPr/>
          </p:nvGrpSpPr>
          <p:grpSpPr bwMode="auto">
            <a:xfrm>
              <a:off x="2288" y="2592"/>
              <a:ext cx="1504" cy="1728"/>
              <a:chOff x="2288" y="2592"/>
              <a:chExt cx="1504" cy="1728"/>
            </a:xfrm>
          </p:grpSpPr>
          <p:sp>
            <p:nvSpPr>
              <p:cNvPr id="115" name="Rectangle 8"/>
              <p:cNvSpPr>
                <a:spLocks noChangeArrowheads="1"/>
              </p:cNvSpPr>
              <p:nvPr/>
            </p:nvSpPr>
            <p:spPr bwMode="auto">
              <a:xfrm>
                <a:off x="2544" y="4166"/>
                <a:ext cx="96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GB" sz="1000"/>
                  <a:t>Image AFM: 0.5x0.5μm</a:t>
                </a:r>
                <a:r>
                  <a:rPr lang="fr-FR" sz="1000" b="1" i="1"/>
                  <a:t> </a:t>
                </a:r>
              </a:p>
            </p:txBody>
          </p:sp>
          <p:grpSp>
            <p:nvGrpSpPr>
              <p:cNvPr id="114701" name="Group 9"/>
              <p:cNvGrpSpPr>
                <a:grpSpLocks/>
              </p:cNvGrpSpPr>
              <p:nvPr/>
            </p:nvGrpSpPr>
            <p:grpSpPr bwMode="auto">
              <a:xfrm>
                <a:off x="2288" y="2592"/>
                <a:ext cx="1504" cy="1440"/>
                <a:chOff x="2288" y="2592"/>
                <a:chExt cx="1504" cy="1440"/>
              </a:xfrm>
            </p:grpSpPr>
            <p:pic>
              <p:nvPicPr>
                <p:cNvPr id="117" name="Picture 1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352" y="2736"/>
                  <a:ext cx="1296" cy="1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8" name="Oval 11"/>
                <p:cNvSpPr>
                  <a:spLocks noChangeArrowheads="1"/>
                </p:cNvSpPr>
                <p:nvPr/>
              </p:nvSpPr>
              <p:spPr bwMode="auto">
                <a:xfrm>
                  <a:off x="2408" y="3152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9" name="Oval 12"/>
                <p:cNvSpPr>
                  <a:spLocks noChangeArrowheads="1"/>
                </p:cNvSpPr>
                <p:nvPr/>
              </p:nvSpPr>
              <p:spPr bwMode="auto">
                <a:xfrm>
                  <a:off x="2744" y="2976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" name="Oval 13"/>
                <p:cNvSpPr>
                  <a:spLocks noChangeArrowheads="1"/>
                </p:cNvSpPr>
                <p:nvPr/>
              </p:nvSpPr>
              <p:spPr bwMode="auto">
                <a:xfrm>
                  <a:off x="3032" y="2792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1" name="Oval 14"/>
                <p:cNvSpPr>
                  <a:spLocks noChangeArrowheads="1"/>
                </p:cNvSpPr>
                <p:nvPr/>
              </p:nvSpPr>
              <p:spPr bwMode="auto">
                <a:xfrm>
                  <a:off x="2680" y="2592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" name="Oval 15"/>
                <p:cNvSpPr>
                  <a:spLocks noChangeArrowheads="1"/>
                </p:cNvSpPr>
                <p:nvPr/>
              </p:nvSpPr>
              <p:spPr bwMode="auto">
                <a:xfrm>
                  <a:off x="3128" y="3632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3" name="Oval 16"/>
                <p:cNvSpPr>
                  <a:spLocks noChangeArrowheads="1"/>
                </p:cNvSpPr>
                <p:nvPr/>
              </p:nvSpPr>
              <p:spPr bwMode="auto">
                <a:xfrm>
                  <a:off x="2288" y="3504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" name="Oval 17"/>
                <p:cNvSpPr>
                  <a:spLocks noChangeArrowheads="1"/>
                </p:cNvSpPr>
                <p:nvPr/>
              </p:nvSpPr>
              <p:spPr bwMode="auto">
                <a:xfrm>
                  <a:off x="2968" y="3144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5" name="Oval 18"/>
                <p:cNvSpPr>
                  <a:spLocks noChangeArrowheads="1"/>
                </p:cNvSpPr>
                <p:nvPr/>
              </p:nvSpPr>
              <p:spPr bwMode="auto">
                <a:xfrm>
                  <a:off x="3416" y="3256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6" name="Oval 19"/>
                <p:cNvSpPr>
                  <a:spLocks noChangeArrowheads="1"/>
                </p:cNvSpPr>
                <p:nvPr/>
              </p:nvSpPr>
              <p:spPr bwMode="auto">
                <a:xfrm>
                  <a:off x="3280" y="2888"/>
                  <a:ext cx="376" cy="368"/>
                </a:xfrm>
                <a:prstGeom prst="ellipse">
                  <a:avLst/>
                </a:prstGeom>
                <a:noFill/>
                <a:ln w="25400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114" name="Oval 20"/>
            <p:cNvSpPr>
              <a:spLocks noChangeArrowheads="1"/>
            </p:cNvSpPr>
            <p:nvPr/>
          </p:nvSpPr>
          <p:spPr bwMode="auto">
            <a:xfrm>
              <a:off x="2880" y="3808"/>
              <a:ext cx="376" cy="36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1691680" y="0"/>
            <a:ext cx="572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Modélisation de l’effet de couplage latérale des </a:t>
            </a:r>
            <a:r>
              <a:rPr lang="fr-FR" b="1" dirty="0" err="1" smtClean="0">
                <a:solidFill>
                  <a:srgbClr val="FF0000"/>
                </a:solidFill>
              </a:rPr>
              <a:t>BQs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5" grpId="0" animBg="1"/>
      <p:bldP spid="55" grpId="1" animBg="1"/>
      <p:bldP spid="59" grpId="0"/>
      <p:bldP spid="60" grpId="0"/>
      <p:bldP spid="61" grpId="0" animBg="1"/>
      <p:bldP spid="62" grpId="0" animBg="1"/>
      <p:bldP spid="63" grpId="0" animBg="1"/>
      <p:bldP spid="63" grpId="1" animBg="1"/>
      <p:bldP spid="64" grpId="0" animBg="1"/>
      <p:bldP spid="65" grpId="0" animBg="1"/>
      <p:bldP spid="70" grpId="0"/>
      <p:bldP spid="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45</a:t>
            </a:fld>
            <a:endParaRPr lang="fr-FR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471613" y="3709988"/>
            <a:ext cx="6191250" cy="2447925"/>
            <a:chOff x="1066" y="2115"/>
            <a:chExt cx="3900" cy="15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2198"/>
              <a:ext cx="3768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1066" y="2160"/>
              <a:ext cx="1043" cy="1497"/>
            </a:xfrm>
            <a:prstGeom prst="rect">
              <a:avLst/>
            </a:prstGeom>
            <a:solidFill>
              <a:srgbClr val="FFF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3923" y="2115"/>
              <a:ext cx="1043" cy="1542"/>
            </a:xfrm>
            <a:prstGeom prst="rect">
              <a:avLst/>
            </a:prstGeom>
            <a:solidFill>
              <a:srgbClr val="FFFF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948238" y="1765300"/>
            <a:ext cx="3800475" cy="3024188"/>
            <a:chOff x="895" y="672"/>
            <a:chExt cx="3969" cy="297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5" y="672"/>
              <a:ext cx="3969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837" y="1797"/>
              <a:ext cx="2222" cy="711"/>
              <a:chOff x="1837" y="1570"/>
              <a:chExt cx="2222" cy="908"/>
            </a:xfrm>
          </p:grpSpPr>
          <p:sp>
            <p:nvSpPr>
              <p:cNvPr id="10" name="Arc 5"/>
              <p:cNvSpPr>
                <a:spLocks/>
              </p:cNvSpPr>
              <p:nvPr/>
            </p:nvSpPr>
            <p:spPr bwMode="auto">
              <a:xfrm>
                <a:off x="1837" y="1570"/>
                <a:ext cx="2222" cy="908"/>
              </a:xfrm>
              <a:custGeom>
                <a:avLst/>
                <a:gdLst>
                  <a:gd name="T0" fmla="*/ 0 w 43200"/>
                  <a:gd name="T1" fmla="*/ 906 h 21600"/>
                  <a:gd name="T2" fmla="*/ 2222 w 43200"/>
                  <a:gd name="T3" fmla="*/ 908 h 21600"/>
                  <a:gd name="T4" fmla="*/ 1111 w 43200"/>
                  <a:gd name="T5" fmla="*/ 908 h 216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1600"/>
                  <a:gd name="T11" fmla="*/ 43200 w 432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1600" fill="none" extrusionOk="0">
                    <a:moveTo>
                      <a:pt x="0" y="21557"/>
                    </a:moveTo>
                    <a:cubicBezTo>
                      <a:pt x="23" y="9644"/>
                      <a:pt x="9687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</a:path>
                  <a:path w="43200" h="21600" stroke="0" extrusionOk="0">
                    <a:moveTo>
                      <a:pt x="0" y="21557"/>
                    </a:moveTo>
                    <a:cubicBezTo>
                      <a:pt x="23" y="9644"/>
                      <a:pt x="9687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1837" y="2478"/>
                <a:ext cx="222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127375" y="6086475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Densité de probabilité (z=0)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327150" y="4760913"/>
            <a:ext cx="1797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 i="1"/>
              <a:t>DP pour l’état fondamental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113463" y="4760913"/>
            <a:ext cx="1693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1" i="1"/>
              <a:t>DP pour le 1</a:t>
            </a:r>
            <a:r>
              <a:rPr lang="fr-FR" sz="1000" b="1" i="1" baseline="30000"/>
              <a:t>er</a:t>
            </a:r>
            <a:r>
              <a:rPr lang="fr-FR" sz="1000" b="1" i="1"/>
              <a:t> état  excité</a:t>
            </a:r>
          </a:p>
        </p:txBody>
      </p: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452438" y="1208088"/>
            <a:ext cx="3984625" cy="3581400"/>
            <a:chOff x="249" y="494"/>
            <a:chExt cx="2510" cy="2211"/>
          </a:xfrm>
        </p:grpSpPr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249" y="845"/>
              <a:ext cx="2404" cy="1860"/>
              <a:chOff x="1020" y="663"/>
              <a:chExt cx="3969" cy="2976"/>
            </a:xfrm>
          </p:grpSpPr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20" y="663"/>
                <a:ext cx="3969" cy="2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1973" y="1797"/>
                <a:ext cx="2221" cy="727"/>
                <a:chOff x="1837" y="1570"/>
                <a:chExt cx="2222" cy="908"/>
              </a:xfrm>
            </p:grpSpPr>
            <p:sp>
              <p:nvSpPr>
                <p:cNvPr id="23" name="Arc 12"/>
                <p:cNvSpPr>
                  <a:spLocks/>
                </p:cNvSpPr>
                <p:nvPr/>
              </p:nvSpPr>
              <p:spPr bwMode="auto">
                <a:xfrm>
                  <a:off x="1837" y="1570"/>
                  <a:ext cx="2222" cy="908"/>
                </a:xfrm>
                <a:custGeom>
                  <a:avLst/>
                  <a:gdLst>
                    <a:gd name="T0" fmla="*/ 0 w 43200"/>
                    <a:gd name="T1" fmla="*/ 906 h 21600"/>
                    <a:gd name="T2" fmla="*/ 2222 w 43200"/>
                    <a:gd name="T3" fmla="*/ 908 h 21600"/>
                    <a:gd name="T4" fmla="*/ 1111 w 43200"/>
                    <a:gd name="T5" fmla="*/ 908 h 216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600"/>
                    <a:gd name="T11" fmla="*/ 43200 w 432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600" fill="none" extrusionOk="0">
                      <a:moveTo>
                        <a:pt x="0" y="21557"/>
                      </a:moveTo>
                      <a:cubicBezTo>
                        <a:pt x="23" y="9644"/>
                        <a:pt x="9687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</a:path>
                    <a:path w="43200" h="21600" stroke="0" extrusionOk="0">
                      <a:moveTo>
                        <a:pt x="0" y="21557"/>
                      </a:moveTo>
                      <a:cubicBezTo>
                        <a:pt x="23" y="9644"/>
                        <a:pt x="9687" y="-1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>
                  <a:off x="1837" y="2478"/>
                  <a:ext cx="222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504" y="572"/>
              <a:ext cx="0" cy="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489" y="2009"/>
              <a:ext cx="1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507" y="494"/>
              <a:ext cx="188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z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595" y="2036"/>
              <a:ext cx="16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r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691680" y="0"/>
            <a:ext cx="572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Modélisation de l’effet de couplage latérale des </a:t>
            </a:r>
            <a:r>
              <a:rPr lang="fr-FR" b="1" dirty="0" err="1" smtClean="0">
                <a:solidFill>
                  <a:srgbClr val="FF0000"/>
                </a:solidFill>
              </a:rPr>
              <a:t>BQs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91680" y="76470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Résolution de l'équation de Schrödinger pour une BQ isolée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149725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73538"/>
            <a:ext cx="3198813" cy="2398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057400" y="3213100"/>
          <a:ext cx="2209800" cy="839788"/>
        </p:xfrm>
        <a:graphic>
          <a:graphicData uri="http://schemas.openxmlformats.org/presentationml/2006/ole">
            <p:oleObj spid="_x0000_s214018" name="Equation" r:id="rId5" imgW="1574640" imgH="457200" progId="Equation.3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3365500"/>
            <a:ext cx="1355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i="1"/>
              <a:t>Combinaison </a:t>
            </a:r>
          </a:p>
          <a:p>
            <a:pPr algn="ctr"/>
            <a:r>
              <a:rPr lang="fr-FR" sz="1400" b="1" i="1"/>
              <a:t>liante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388100" y="3240088"/>
          <a:ext cx="2081213" cy="884237"/>
        </p:xfrm>
        <a:graphic>
          <a:graphicData uri="http://schemas.openxmlformats.org/presentationml/2006/ole">
            <p:oleObj spid="_x0000_s214019" name="Equation" r:id="rId6" imgW="1600200" imgH="457200" progId="Equation.3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87900" y="3392488"/>
            <a:ext cx="1355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i="1"/>
              <a:t>Combinaison </a:t>
            </a:r>
          </a:p>
          <a:p>
            <a:pPr algn="ctr"/>
            <a:r>
              <a:rPr lang="fr-FR" sz="1400" b="1" i="1"/>
              <a:t>antiliante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362200" y="2514600"/>
            <a:ext cx="3451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i="1"/>
              <a:t>construction de molécules sur la base </a:t>
            </a:r>
          </a:p>
          <a:p>
            <a:r>
              <a:rPr lang="fr-FR" sz="1400" b="1" i="1"/>
              <a:t>de la connaissance des atomes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1752600"/>
            <a:ext cx="701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Méthode LCAO-MO:</a:t>
            </a:r>
            <a:r>
              <a:rPr lang="fr-FR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sz="1400" b="1" i="1"/>
              <a:t>les fonctions propres pour une molécule vont être assez proche de combinaisons linaires de fonctions propres atomiques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447800" y="2667000"/>
            <a:ext cx="685800" cy="228600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114300 h 21600"/>
              <a:gd name="T4" fmla="*/ 514350 w 21600"/>
              <a:gd name="T5" fmla="*/ 228600 h 21600"/>
              <a:gd name="T6" fmla="*/ 685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91680" y="0"/>
            <a:ext cx="572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Modélisation de l’effet de couplage latérale des </a:t>
            </a:r>
            <a:r>
              <a:rPr lang="fr-FR" b="1" dirty="0" err="1" smtClean="0">
                <a:solidFill>
                  <a:srgbClr val="FF0000"/>
                </a:solidFill>
              </a:rPr>
              <a:t>BQs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47</a:t>
            </a:fld>
            <a:endParaRPr lang="fr-FR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420938" y="1514475"/>
            <a:ext cx="3959225" cy="4608513"/>
            <a:chOff x="1429" y="890"/>
            <a:chExt cx="2494" cy="2903"/>
          </a:xfrm>
        </p:grpSpPr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1429" y="890"/>
              <a:ext cx="2494" cy="29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447" y="912"/>
              <a:ext cx="2448" cy="2832"/>
              <a:chOff x="400" y="-120"/>
              <a:chExt cx="3120" cy="4307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36" y="-120"/>
                <a:ext cx="105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16" y="2125"/>
                <a:ext cx="1376" cy="11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552"/>
                <a:ext cx="1104" cy="11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0" y="3024"/>
                <a:ext cx="3120" cy="11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48" y="1272"/>
                <a:ext cx="1200" cy="1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843213" y="6308725"/>
            <a:ext cx="2852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/>
              <a:t>Distance inter-BQ : variable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810000" y="467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705600" y="4216400"/>
            <a:ext cx="979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Times New Roman" pitchFamily="18" charset="0"/>
              </a:rPr>
              <a:t>d &gt;diamètre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873500" y="37211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025900" y="37338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Times New Roman" pitchFamily="18" charset="0"/>
              </a:rPr>
              <a:t>d=0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05600" y="2692400"/>
            <a:ext cx="101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Times New Roman" pitchFamily="18" charset="0"/>
              </a:rPr>
              <a:t>d </a:t>
            </a:r>
            <a:r>
              <a:rPr lang="fr-FR" sz="1200" b="1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fr-FR" sz="1200" b="1">
                <a:latin typeface="Times New Roman" pitchFamily="18" charset="0"/>
              </a:rPr>
              <a:t> diamètre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013200" y="215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705600" y="52832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latin typeface="Times New Roman" pitchFamily="18" charset="0"/>
              </a:rPr>
              <a:t>d &gt;&gt;diamètre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971800" y="5588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962400" y="292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" name="AutoShape 17"/>
          <p:cNvSpPr>
            <a:spLocks/>
          </p:cNvSpPr>
          <p:nvPr/>
        </p:nvSpPr>
        <p:spPr bwMode="auto">
          <a:xfrm>
            <a:off x="6524625" y="1946275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691680" y="0"/>
            <a:ext cx="572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Modélisation de l’effet de couplage latérale des </a:t>
            </a:r>
            <a:r>
              <a:rPr lang="fr-FR" b="1" dirty="0" err="1" smtClean="0">
                <a:solidFill>
                  <a:srgbClr val="FF0000"/>
                </a:solidFill>
              </a:rPr>
              <a:t>BQs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48</a:t>
            </a:fld>
            <a:endParaRPr lang="fr-FR"/>
          </a:p>
        </p:txBody>
      </p:sp>
      <p:grpSp>
        <p:nvGrpSpPr>
          <p:cNvPr id="16" name="Group 206"/>
          <p:cNvGrpSpPr>
            <a:grpSpLocks/>
          </p:cNvGrpSpPr>
          <p:nvPr/>
        </p:nvGrpSpPr>
        <p:grpSpPr bwMode="auto">
          <a:xfrm>
            <a:off x="242888" y="1628775"/>
            <a:ext cx="4257675" cy="3038475"/>
            <a:chOff x="153" y="1062"/>
            <a:chExt cx="2682" cy="1914"/>
          </a:xfrm>
        </p:grpSpPr>
        <p:sp>
          <p:nvSpPr>
            <p:cNvPr id="17" name="Rectangle 205"/>
            <p:cNvSpPr>
              <a:spLocks noChangeArrowheads="1"/>
            </p:cNvSpPr>
            <p:nvPr/>
          </p:nvSpPr>
          <p:spPr bwMode="auto">
            <a:xfrm>
              <a:off x="158" y="1071"/>
              <a:ext cx="2677" cy="18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153" y="1062"/>
            <a:ext cx="2682" cy="1914"/>
          </p:xfrm>
          <a:graphic>
            <a:graphicData uri="http://schemas.openxmlformats.org/presentationml/2006/ole">
              <p:oleObj spid="_x0000_s215044" name="Graph" r:id="rId3" imgW="4259520" imgH="3041280" progId="Origin50.Graph">
                <p:embed/>
              </p:oleObj>
            </a:graphicData>
          </a:graphic>
        </p:graphicFrame>
      </p:grpSp>
      <p:grpSp>
        <p:nvGrpSpPr>
          <p:cNvPr id="19" name="Group 204"/>
          <p:cNvGrpSpPr>
            <a:grpSpLocks/>
          </p:cNvGrpSpPr>
          <p:nvPr/>
        </p:nvGrpSpPr>
        <p:grpSpPr bwMode="auto">
          <a:xfrm>
            <a:off x="4932363" y="1519238"/>
            <a:ext cx="3082925" cy="5438775"/>
            <a:chOff x="3107" y="980"/>
            <a:chExt cx="1942" cy="3426"/>
          </a:xfrm>
        </p:grpSpPr>
        <p:sp>
          <p:nvSpPr>
            <p:cNvPr id="20" name="Rectangle 203"/>
            <p:cNvSpPr>
              <a:spLocks noChangeArrowheads="1"/>
            </p:cNvSpPr>
            <p:nvPr/>
          </p:nvSpPr>
          <p:spPr bwMode="auto">
            <a:xfrm>
              <a:off x="3190" y="1026"/>
              <a:ext cx="1859" cy="3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3107" y="980"/>
            <a:ext cx="1905" cy="3426"/>
          </p:xfrm>
          <a:graphic>
            <a:graphicData uri="http://schemas.openxmlformats.org/presentationml/2006/ole">
              <p:oleObj spid="_x0000_s215045" name="Graph" r:id="rId4" imgW="4011840" imgH="7214400" progId="Origin50.Graph">
                <p:embed/>
              </p:oleObj>
            </a:graphicData>
          </a:graphic>
        </p:graphicFrame>
      </p:grpSp>
      <p:sp>
        <p:nvSpPr>
          <p:cNvPr id="22" name="Text Box 198"/>
          <p:cNvSpPr txBox="1">
            <a:spLocks noChangeArrowheads="1"/>
          </p:cNvSpPr>
          <p:nvPr/>
        </p:nvSpPr>
        <p:spPr bwMode="auto">
          <a:xfrm>
            <a:off x="684213" y="1262063"/>
            <a:ext cx="343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Molécule de BQs symétrique  </a:t>
            </a:r>
          </a:p>
        </p:txBody>
      </p:sp>
      <p:sp>
        <p:nvSpPr>
          <p:cNvPr id="23" name="Text Box 199"/>
          <p:cNvSpPr txBox="1">
            <a:spLocks noChangeArrowheads="1"/>
          </p:cNvSpPr>
          <p:nvPr/>
        </p:nvSpPr>
        <p:spPr bwMode="auto">
          <a:xfrm>
            <a:off x="4940300" y="1262063"/>
            <a:ext cx="356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Molécule de BQs asymétrique  </a:t>
            </a:r>
          </a:p>
        </p:txBody>
      </p:sp>
      <p:sp>
        <p:nvSpPr>
          <p:cNvPr id="24" name="Text Box 230"/>
          <p:cNvSpPr txBox="1">
            <a:spLocks noChangeArrowheads="1"/>
          </p:cNvSpPr>
          <p:nvPr/>
        </p:nvSpPr>
        <p:spPr bwMode="auto">
          <a:xfrm>
            <a:off x="103188" y="4941888"/>
            <a:ext cx="475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Au maximum 2 transitions optiques possibles</a:t>
            </a:r>
          </a:p>
        </p:txBody>
      </p:sp>
      <p:sp>
        <p:nvSpPr>
          <p:cNvPr id="25" name="AutoShape 231"/>
          <p:cNvSpPr>
            <a:spLocks noChangeArrowheads="1"/>
          </p:cNvSpPr>
          <p:nvPr/>
        </p:nvSpPr>
        <p:spPr bwMode="auto">
          <a:xfrm>
            <a:off x="2339975" y="4652963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Text Box 232"/>
          <p:cNvSpPr txBox="1">
            <a:spLocks noChangeArrowheads="1"/>
          </p:cNvSpPr>
          <p:nvPr/>
        </p:nvSpPr>
        <p:spPr bwMode="auto">
          <a:xfrm>
            <a:off x="179388" y="5661025"/>
            <a:ext cx="417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Possibilité d’avoir 4 transitions optiques</a:t>
            </a:r>
          </a:p>
        </p:txBody>
      </p:sp>
      <p:sp>
        <p:nvSpPr>
          <p:cNvPr id="27" name="AutoShape 233"/>
          <p:cNvSpPr>
            <a:spLocks noChangeArrowheads="1"/>
          </p:cNvSpPr>
          <p:nvPr/>
        </p:nvSpPr>
        <p:spPr bwMode="auto">
          <a:xfrm rot="20039799">
            <a:off x="4427538" y="5661025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234"/>
          <p:cNvSpPr>
            <a:spLocks noChangeArrowheads="1"/>
          </p:cNvSpPr>
          <p:nvPr/>
        </p:nvSpPr>
        <p:spPr bwMode="auto">
          <a:xfrm>
            <a:off x="5795963" y="4003675"/>
            <a:ext cx="1296987" cy="1873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691680" y="0"/>
            <a:ext cx="572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Modélisation de l’effet de couplage latérale des </a:t>
            </a:r>
            <a:r>
              <a:rPr lang="fr-FR" b="1" dirty="0" err="1" smtClean="0">
                <a:solidFill>
                  <a:srgbClr val="FF0000"/>
                </a:solidFill>
              </a:rPr>
              <a:t>BQs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4499992" y="908720"/>
            <a:ext cx="4343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/>
              <a:t>Variation de l’énergie en fonction de h </a:t>
            </a:r>
            <a:endParaRPr lang="fr-FR" b="1" dirty="0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395536" y="692696"/>
          <a:ext cx="3816424" cy="2697280"/>
        </p:xfrm>
        <a:graphic>
          <a:graphicData uri="http://schemas.openxmlformats.org/presentationml/2006/ole">
            <p:oleObj spid="_x0000_s216070" name="Graph" r:id="rId3" imgW="4276800" imgH="3023280" progId="Origin50.Graph">
              <p:embed/>
            </p:oleObj>
          </a:graphicData>
        </a:graphic>
      </p:graphicFrame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6071" name="Object 7"/>
          <p:cNvGraphicFramePr>
            <a:graphicFrameLocks noChangeAspect="1"/>
          </p:cNvGraphicFramePr>
          <p:nvPr/>
        </p:nvGraphicFramePr>
        <p:xfrm>
          <a:off x="5292080" y="1340768"/>
          <a:ext cx="1584176" cy="742030"/>
        </p:xfrm>
        <a:graphic>
          <a:graphicData uri="http://schemas.openxmlformats.org/presentationml/2006/ole">
            <p:oleObj spid="_x0000_s216071" name="Equation" r:id="rId4" imgW="850680" imgH="393480" progId="Equation.DSMT4">
              <p:embed/>
            </p:oleObj>
          </a:graphicData>
        </a:graphic>
      </p:graphicFrame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5004048" y="2708920"/>
          <a:ext cx="3137044" cy="432048"/>
        </p:xfrm>
        <a:graphic>
          <a:graphicData uri="http://schemas.openxmlformats.org/presentationml/2006/ole">
            <p:oleObj spid="_x0000_s216076" name="Equation" r:id="rId5" imgW="1586811" imgH="215806" progId="Equation.DSMT4">
              <p:embed/>
            </p:oleObj>
          </a:graphicData>
        </a:graphic>
      </p:graphicFrame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536007" y="1988840"/>
            <a:ext cx="4607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Spectre</a:t>
            </a:r>
            <a:r>
              <a:rPr lang="en-US" b="1" dirty="0" smtClean="0"/>
              <a:t> de luminescence à </a:t>
            </a:r>
            <a:r>
              <a:rPr lang="fr-FR" b="1" dirty="0" smtClean="0"/>
              <a:t>basse</a:t>
            </a:r>
            <a:r>
              <a:rPr lang="en-US" b="1" dirty="0" smtClean="0"/>
              <a:t> temperature d’un ensemble de BQ </a:t>
            </a:r>
            <a:endParaRPr lang="fr-FR" b="1" dirty="0" smtClean="0"/>
          </a:p>
        </p:txBody>
      </p:sp>
      <p:pic>
        <p:nvPicPr>
          <p:cNvPr id="21607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33056"/>
            <a:ext cx="3528392" cy="87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4644008" y="3429000"/>
            <a:ext cx="380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Distribution  de hauteur des  BQs</a:t>
            </a:r>
            <a:endParaRPr lang="fr-FR" b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5292080" y="5805264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P(E)=D(h) |dh/</a:t>
            </a:r>
            <a:r>
              <a:rPr lang="en-US" i="1" dirty="0" err="1" smtClean="0"/>
              <a:t>dE</a:t>
            </a:r>
            <a:r>
              <a:rPr lang="en-US" i="1" dirty="0" smtClean="0"/>
              <a:t>|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4427984" y="465313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Relation de la Distribution  de hauteur des  BQs et de la distribution de  </a:t>
            </a:r>
            <a:r>
              <a:rPr lang="en-US" b="1" dirty="0" err="1" smtClean="0"/>
              <a:t>energie</a:t>
            </a:r>
            <a:r>
              <a:rPr lang="en-US" b="1" dirty="0" smtClean="0"/>
              <a:t> </a:t>
            </a:r>
            <a:r>
              <a:rPr lang="en-US" b="1" dirty="0" err="1" smtClean="0"/>
              <a:t>d’émission</a:t>
            </a:r>
            <a:r>
              <a:rPr lang="en-US" b="1" dirty="0" smtClean="0"/>
              <a:t> des BQs</a:t>
            </a:r>
            <a:endParaRPr lang="fr-FR" b="1" dirty="0" smtClean="0"/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6083" name="Object 19"/>
          <p:cNvGraphicFramePr>
            <a:graphicFrameLocks noChangeAspect="1"/>
          </p:cNvGraphicFramePr>
          <p:nvPr/>
        </p:nvGraphicFramePr>
        <p:xfrm>
          <a:off x="755576" y="3645024"/>
          <a:ext cx="3371850" cy="2943225"/>
        </p:xfrm>
        <a:graphic>
          <a:graphicData uri="http://schemas.openxmlformats.org/presentationml/2006/ole">
            <p:oleObj spid="_x0000_s216083" name="Graph" r:id="rId7" imgW="4522013" imgH="3408883" progId="Origin50.Graph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2483768" y="0"/>
            <a:ext cx="344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Modélisation du spectre de PL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28926" y="0"/>
            <a:ext cx="210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Elaboration des BQs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14480" y="1428736"/>
            <a:ext cx="2143140" cy="87920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000" b="1" dirty="0"/>
              <a:t>     </a:t>
            </a:r>
            <a:endParaRPr lang="fr-FR" sz="1000" b="1" dirty="0" smtClean="0"/>
          </a:p>
          <a:p>
            <a:pPr algn="ctr"/>
            <a:endParaRPr lang="fr-FR" sz="10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algn="ctr"/>
            <a:endParaRPr lang="fr-FR" sz="10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algn="ctr"/>
            <a:endParaRPr lang="fr-FR" sz="10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algn="ctr"/>
            <a:r>
              <a:rPr lang="fr-FR" sz="1400" b="1" dirty="0" smtClean="0">
                <a:solidFill>
                  <a:schemeClr val="bg2"/>
                </a:solidFill>
                <a:latin typeface="Arial" pitchFamily="34" charset="0"/>
              </a:rPr>
              <a:t>Couche </a:t>
            </a:r>
            <a:r>
              <a:rPr lang="fr-FR" sz="1400" b="1" dirty="0">
                <a:solidFill>
                  <a:schemeClr val="bg2"/>
                </a:solidFill>
                <a:latin typeface="Arial" pitchFamily="34" charset="0"/>
              </a:rPr>
              <a:t>cap GaAs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endParaRPr lang="fr-FR" sz="1400" b="1" dirty="0">
              <a:solidFill>
                <a:schemeClr val="bg2"/>
              </a:solidFill>
            </a:endParaRPr>
          </a:p>
          <a:p>
            <a:endParaRPr lang="fr-FR" sz="1400" dirty="0">
              <a:latin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14480" y="2636827"/>
            <a:ext cx="2143141" cy="64929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dirty="0">
                <a:solidFill>
                  <a:schemeClr val="bg2"/>
                </a:solidFill>
                <a:latin typeface="Arial" pitchFamily="34" charset="0"/>
              </a:rPr>
              <a:t>Substrat GaAs</a:t>
            </a:r>
          </a:p>
          <a:p>
            <a:pPr algn="ctr"/>
            <a:r>
              <a:rPr lang="fr-FR" sz="1400" b="1" dirty="0">
                <a:solidFill>
                  <a:schemeClr val="bg2"/>
                </a:solidFill>
                <a:latin typeface="Arial" pitchFamily="34" charset="0"/>
              </a:rPr>
              <a:t> (001)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406" y="1214422"/>
            <a:ext cx="1411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600" b="1" dirty="0">
                <a:latin typeface="Times New Roman" pitchFamily="18" charset="0"/>
              </a:rPr>
              <a:t>BQs d’</a:t>
            </a:r>
            <a:r>
              <a:rPr lang="fr-FR" sz="1600" b="1" dirty="0" err="1">
                <a:latin typeface="Times New Roman" pitchFamily="18" charset="0"/>
              </a:rPr>
              <a:t>InAs</a:t>
            </a:r>
            <a:endParaRPr lang="fr-FR" sz="1600" b="1" dirty="0">
              <a:latin typeface="Arial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142976" y="2214554"/>
            <a:ext cx="571504" cy="71437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785918" y="1817757"/>
            <a:ext cx="1938219" cy="468235"/>
            <a:chOff x="2012" y="1706"/>
            <a:chExt cx="2440" cy="556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2012" y="2069"/>
              <a:ext cx="278" cy="19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426" y="1706"/>
              <a:ext cx="488" cy="55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988" y="1933"/>
              <a:ext cx="485" cy="3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3476" y="1842"/>
              <a:ext cx="488" cy="42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965" y="1933"/>
              <a:ext cx="487" cy="3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14479" y="2285992"/>
            <a:ext cx="2138387" cy="71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857224" y="1571612"/>
            <a:ext cx="1357322" cy="500066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42844" y="1928802"/>
            <a:ext cx="1142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>
                <a:latin typeface="Arial" pitchFamily="34" charset="0"/>
              </a:rPr>
              <a:t>Couche de </a:t>
            </a:r>
          </a:p>
          <a:p>
            <a:r>
              <a:rPr lang="fr-FR" sz="1200" b="1" dirty="0" smtClean="0">
                <a:latin typeface="Arial" pitchFamily="34" charset="0"/>
              </a:rPr>
              <a:t>Mouillage </a:t>
            </a:r>
            <a:r>
              <a:rPr lang="fr-FR" sz="1200" b="1" dirty="0" err="1" smtClean="0">
                <a:latin typeface="Arial" pitchFamily="34" charset="0"/>
              </a:rPr>
              <a:t>InAs</a:t>
            </a:r>
            <a:endParaRPr lang="fr-FR" sz="1200" b="1" dirty="0" smtClean="0">
              <a:latin typeface="Arial" pitchFamily="34" charset="0"/>
            </a:endParaRPr>
          </a:p>
          <a:p>
            <a:r>
              <a:rPr lang="fr-FR" sz="1200" b="1" dirty="0" smtClean="0">
                <a:latin typeface="Arial" pitchFamily="34" charset="0"/>
              </a:rPr>
              <a:t> </a:t>
            </a:r>
            <a:r>
              <a:rPr lang="fr-FR" sz="1200" b="1" dirty="0">
                <a:latin typeface="Arial" pitchFamily="34" charset="0"/>
              </a:rPr>
              <a:t>1.7 </a:t>
            </a:r>
            <a:r>
              <a:rPr lang="fr-FR" sz="1200" b="1" dirty="0" smtClean="0">
                <a:latin typeface="Arial" pitchFamily="34" charset="0"/>
              </a:rPr>
              <a:t>MC</a:t>
            </a:r>
            <a:endParaRPr lang="fr-FR" sz="1200" b="1" dirty="0">
              <a:latin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714480" y="2357431"/>
            <a:ext cx="2141554" cy="28575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2"/>
                </a:solidFill>
                <a:latin typeface="Arial" pitchFamily="34" charset="0"/>
              </a:rPr>
              <a:t>buffer</a:t>
            </a:r>
          </a:p>
        </p:txBody>
      </p:sp>
      <p:grpSp>
        <p:nvGrpSpPr>
          <p:cNvPr id="157" name="Groupe 139"/>
          <p:cNvGrpSpPr>
            <a:grpSpLocks/>
          </p:cNvGrpSpPr>
          <p:nvPr/>
        </p:nvGrpSpPr>
        <p:grpSpPr bwMode="auto">
          <a:xfrm>
            <a:off x="5429256" y="3571876"/>
            <a:ext cx="2928938" cy="1962150"/>
            <a:chOff x="5000628" y="4429132"/>
            <a:chExt cx="2928958" cy="1962115"/>
          </a:xfrm>
        </p:grpSpPr>
        <p:sp>
          <p:nvSpPr>
            <p:cNvPr id="158" name="Rectangle 138"/>
            <p:cNvSpPr>
              <a:spLocks noChangeArrowheads="1"/>
            </p:cNvSpPr>
            <p:nvPr/>
          </p:nvSpPr>
          <p:spPr bwMode="auto">
            <a:xfrm>
              <a:off x="5072066" y="4429132"/>
              <a:ext cx="2857520" cy="1928826"/>
            </a:xfrm>
            <a:prstGeom prst="rect">
              <a:avLst/>
            </a:prstGeom>
            <a:solidFill>
              <a:srgbClr val="FFFFFF"/>
            </a:solidFill>
            <a:ln w="31750" cmpd="tri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9" name="Group 280"/>
            <p:cNvGrpSpPr>
              <a:grpSpLocks/>
            </p:cNvGrpSpPr>
            <p:nvPr/>
          </p:nvGrpSpPr>
          <p:grpSpPr bwMode="auto">
            <a:xfrm>
              <a:off x="5000627" y="4429132"/>
              <a:ext cx="2844682" cy="1962115"/>
              <a:chOff x="2290" y="255"/>
              <a:chExt cx="2608" cy="2021"/>
            </a:xfrm>
          </p:grpSpPr>
          <p:sp>
            <p:nvSpPr>
              <p:cNvPr id="160" name="Rectangle 281"/>
              <p:cNvSpPr>
                <a:spLocks noChangeArrowheads="1"/>
              </p:cNvSpPr>
              <p:nvPr/>
            </p:nvSpPr>
            <p:spPr bwMode="auto">
              <a:xfrm>
                <a:off x="2517" y="346"/>
                <a:ext cx="2223" cy="1814"/>
              </a:xfrm>
              <a:prstGeom prst="rect">
                <a:avLst/>
              </a:prstGeom>
              <a:noFill/>
              <a:ln w="76200" cmpd="tri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1" name="Group 282"/>
              <p:cNvGrpSpPr>
                <a:grpSpLocks/>
              </p:cNvGrpSpPr>
              <p:nvPr/>
            </p:nvGrpSpPr>
            <p:grpSpPr bwMode="auto">
              <a:xfrm>
                <a:off x="2290" y="255"/>
                <a:ext cx="2608" cy="2021"/>
                <a:chOff x="0" y="1207"/>
                <a:chExt cx="2608" cy="2021"/>
              </a:xfrm>
            </p:grpSpPr>
            <p:graphicFrame>
              <p:nvGraphicFramePr>
                <p:cNvPr id="162" name="Object 283"/>
                <p:cNvGraphicFramePr>
                  <a:graphicFrameLocks noChangeAspect="1"/>
                </p:cNvGraphicFramePr>
                <p:nvPr/>
              </p:nvGraphicFramePr>
              <p:xfrm>
                <a:off x="157" y="1207"/>
                <a:ext cx="2427" cy="2021"/>
              </p:xfrm>
              <a:graphic>
                <a:graphicData uri="http://schemas.openxmlformats.org/presentationml/2006/ole">
                  <p:oleObj spid="_x0000_s140294" name="Graph" r:id="rId3" imgW="3672000" imgH="3055680" progId="Origin50.Graph">
                    <p:embed/>
                  </p:oleObj>
                </a:graphicData>
              </a:graphic>
            </p:graphicFrame>
            <p:graphicFrame>
              <p:nvGraphicFramePr>
                <p:cNvPr id="163" name="Object 284"/>
                <p:cNvGraphicFramePr>
                  <a:graphicFrameLocks noChangeAspect="1"/>
                </p:cNvGraphicFramePr>
                <p:nvPr/>
              </p:nvGraphicFramePr>
              <p:xfrm>
                <a:off x="11" y="1332"/>
                <a:ext cx="2591" cy="1812"/>
              </p:xfrm>
              <a:graphic>
                <a:graphicData uri="http://schemas.openxmlformats.org/presentationml/2006/ole">
                  <p:oleObj spid="_x0000_s140295" name="Graph" r:id="rId4" imgW="4116960" imgH="2878560" progId="Origin50.Graph">
                    <p:embed/>
                  </p:oleObj>
                </a:graphicData>
              </a:graphic>
            </p:graphicFrame>
            <p:graphicFrame>
              <p:nvGraphicFramePr>
                <p:cNvPr id="164" name="Object 285"/>
                <p:cNvGraphicFramePr>
                  <a:graphicFrameLocks noChangeAspect="1"/>
                </p:cNvGraphicFramePr>
                <p:nvPr/>
              </p:nvGraphicFramePr>
              <p:xfrm>
                <a:off x="342" y="1421"/>
                <a:ext cx="2024" cy="1559"/>
              </p:xfrm>
              <a:graphic>
                <a:graphicData uri="http://schemas.openxmlformats.org/presentationml/2006/ole">
                  <p:oleObj spid="_x0000_s140296" name="Graph" r:id="rId5" imgW="3216960" imgH="2476800" progId="Origin50.Graph">
                    <p:embed/>
                  </p:oleObj>
                </a:graphicData>
              </a:graphic>
            </p:graphicFrame>
            <p:graphicFrame>
              <p:nvGraphicFramePr>
                <p:cNvPr id="165" name="Object 286"/>
                <p:cNvGraphicFramePr>
                  <a:graphicFrameLocks noChangeAspect="1"/>
                </p:cNvGraphicFramePr>
                <p:nvPr/>
              </p:nvGraphicFramePr>
              <p:xfrm>
                <a:off x="16" y="1332"/>
                <a:ext cx="2592" cy="1812"/>
              </p:xfrm>
              <a:graphic>
                <a:graphicData uri="http://schemas.openxmlformats.org/presentationml/2006/ole">
                  <p:oleObj spid="_x0000_s140297" name="Graph" r:id="rId6" imgW="4117238" imgH="2878531" progId="Origin50.Graph">
                    <p:embed/>
                  </p:oleObj>
                </a:graphicData>
              </a:graphic>
            </p:graphicFrame>
            <p:grpSp>
              <p:nvGrpSpPr>
                <p:cNvPr id="166" name="Group 287"/>
                <p:cNvGrpSpPr>
                  <a:grpSpLocks noChangeAspect="1"/>
                </p:cNvGrpSpPr>
                <p:nvPr/>
              </p:nvGrpSpPr>
              <p:grpSpPr bwMode="auto">
                <a:xfrm>
                  <a:off x="0" y="1344"/>
                  <a:ext cx="2591" cy="1812"/>
                  <a:chOff x="11" y="1332"/>
                  <a:chExt cx="2591" cy="1812"/>
                </a:xfrm>
              </p:grpSpPr>
              <p:sp>
                <p:nvSpPr>
                  <p:cNvPr id="167" name="AutoShape 28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1" y="1332"/>
                    <a:ext cx="2591" cy="18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8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1199" y="2514"/>
                    <a:ext cx="1" cy="8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9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1185" y="2447"/>
                    <a:ext cx="4" cy="22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0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1173" y="2378"/>
                    <a:ext cx="4" cy="23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1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1161" y="2317"/>
                    <a:ext cx="3" cy="16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2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4" y="2303"/>
                    <a:ext cx="2" cy="15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3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0" y="2363"/>
                    <a:ext cx="5" cy="2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4" name="Line 2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89" y="2438"/>
                    <a:ext cx="4" cy="24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5" name="Line 2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8" y="2507"/>
                    <a:ext cx="3" cy="8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6" name="Line 297"/>
                  <p:cNvSpPr>
                    <a:spLocks noChangeShapeType="1"/>
                  </p:cNvSpPr>
                  <p:nvPr/>
                </p:nvSpPr>
                <p:spPr bwMode="auto">
                  <a:xfrm>
                    <a:off x="1021" y="2483"/>
                    <a:ext cx="3" cy="13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7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399"/>
                    <a:ext cx="6" cy="3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8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997" y="2289"/>
                    <a:ext cx="6" cy="64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9" name="Line 300"/>
                  <p:cNvSpPr>
                    <a:spLocks noChangeShapeType="1"/>
                  </p:cNvSpPr>
                  <p:nvPr/>
                </p:nvSpPr>
                <p:spPr bwMode="auto">
                  <a:xfrm>
                    <a:off x="986" y="2161"/>
                    <a:ext cx="6" cy="82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041"/>
                    <a:ext cx="7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1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965" y="1947"/>
                    <a:ext cx="6" cy="48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956" y="1890"/>
                    <a:ext cx="2" cy="11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3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33" y="1906"/>
                    <a:ext cx="5" cy="2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4" name="Line 3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2" y="1981"/>
                    <a:ext cx="6" cy="74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5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" y="2101"/>
                    <a:ext cx="8" cy="87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6" name="Line 3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1" y="2234"/>
                    <a:ext cx="5" cy="63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7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1" y="2344"/>
                    <a:ext cx="5" cy="3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8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82" y="2429"/>
                    <a:ext cx="3" cy="22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9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72" y="2497"/>
                    <a:ext cx="2" cy="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0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1868" y="2658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1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850" y="2660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2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659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3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2659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4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660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5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1780" y="2660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6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1763" y="2660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7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660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8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2661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9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1712" y="2661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0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1695" y="2660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1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679" y="2660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2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1663" y="2661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3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1647" y="2661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4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1631" y="2661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5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1615" y="2661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1598" y="2660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1583" y="2662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8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1568" y="2660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9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1552" y="2660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0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1537" y="2660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1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1522" y="2660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2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2660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3" name="Rectangle 334"/>
                  <p:cNvSpPr>
                    <a:spLocks noChangeArrowheads="1"/>
                  </p:cNvSpPr>
                  <p:nvPr/>
                </p:nvSpPr>
                <p:spPr bwMode="auto">
                  <a:xfrm>
                    <a:off x="1492" y="2660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4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477" y="2660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1463" y="2659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6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2659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7" name="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1433" y="2659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8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1419" y="2656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9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1405" y="2656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0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1391" y="2654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1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1377" y="2653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2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1363" y="2650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3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1349" y="2646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4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1335" y="2641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5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1322" y="2637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6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1308" y="2631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7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1295" y="2626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8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1282" y="2624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9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1269" y="2623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0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1255" y="2622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1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1243" y="2619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2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2611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3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1217" y="2596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4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1205" y="2570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5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1192" y="2530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6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1180" y="2478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1167" y="2410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8" name="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1155" y="2341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2281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0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130" y="2245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1" name="Rectangle 362"/>
                  <p:cNvSpPr>
                    <a:spLocks noChangeArrowheads="1"/>
                  </p:cNvSpPr>
                  <p:nvPr/>
                </p:nvSpPr>
                <p:spPr bwMode="auto">
                  <a:xfrm>
                    <a:off x="1119" y="2238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2" name="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1107" y="2267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1095" y="2327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4" name="Rectangle 365"/>
                  <p:cNvSpPr>
                    <a:spLocks noChangeArrowheads="1"/>
                  </p:cNvSpPr>
                  <p:nvPr/>
                </p:nvSpPr>
                <p:spPr bwMode="auto">
                  <a:xfrm>
                    <a:off x="1083" y="2401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5" name="Rectangle 366"/>
                  <p:cNvSpPr>
                    <a:spLocks noChangeArrowheads="1"/>
                  </p:cNvSpPr>
                  <p:nvPr/>
                </p:nvSpPr>
                <p:spPr bwMode="auto">
                  <a:xfrm>
                    <a:off x="1071" y="2471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6" name="Rectangle 367"/>
                  <p:cNvSpPr>
                    <a:spLocks noChangeArrowheads="1"/>
                  </p:cNvSpPr>
                  <p:nvPr/>
                </p:nvSpPr>
                <p:spPr bwMode="auto">
                  <a:xfrm>
                    <a:off x="1060" y="2523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7" name="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2553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8" name="Rectangle 369"/>
                  <p:cNvSpPr>
                    <a:spLocks noChangeArrowheads="1"/>
                  </p:cNvSpPr>
                  <p:nvPr/>
                </p:nvSpPr>
                <p:spPr bwMode="auto">
                  <a:xfrm>
                    <a:off x="1037" y="2562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1025" y="2544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2505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1" name="Rectangle 372"/>
                  <p:cNvSpPr>
                    <a:spLocks noChangeArrowheads="1"/>
                  </p:cNvSpPr>
                  <p:nvPr/>
                </p:nvSpPr>
                <p:spPr bwMode="auto">
                  <a:xfrm>
                    <a:off x="1003" y="2447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2" name="Rectangle 373"/>
                  <p:cNvSpPr>
                    <a:spLocks noChangeArrowheads="1"/>
                  </p:cNvSpPr>
                  <p:nvPr/>
                </p:nvSpPr>
                <p:spPr bwMode="auto">
                  <a:xfrm>
                    <a:off x="992" y="2362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3" name="Rectangle 374"/>
                  <p:cNvSpPr>
                    <a:spLocks noChangeArrowheads="1"/>
                  </p:cNvSpPr>
                  <p:nvPr/>
                </p:nvSpPr>
                <p:spPr bwMode="auto">
                  <a:xfrm>
                    <a:off x="981" y="2252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4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970" y="2124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5" name="Rectangle 376"/>
                  <p:cNvSpPr>
                    <a:spLocks noChangeArrowheads="1"/>
                  </p:cNvSpPr>
                  <p:nvPr/>
                </p:nvSpPr>
                <p:spPr bwMode="auto">
                  <a:xfrm>
                    <a:off x="959" y="2004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6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949" y="1910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7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938" y="1854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8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927" y="1869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9" name="Rectangle 380"/>
                  <p:cNvSpPr>
                    <a:spLocks noChangeArrowheads="1"/>
                  </p:cNvSpPr>
                  <p:nvPr/>
                </p:nvSpPr>
                <p:spPr bwMode="auto">
                  <a:xfrm>
                    <a:off x="916" y="1944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0" name="Rectangle 381"/>
                  <p:cNvSpPr>
                    <a:spLocks noChangeArrowheads="1"/>
                  </p:cNvSpPr>
                  <p:nvPr/>
                </p:nvSpPr>
                <p:spPr bwMode="auto">
                  <a:xfrm>
                    <a:off x="906" y="2064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1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95" y="2197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2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85" y="2307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3" name="Rectangle 384"/>
                  <p:cNvSpPr>
                    <a:spLocks noChangeArrowheads="1"/>
                  </p:cNvSpPr>
                  <p:nvPr/>
                </p:nvSpPr>
                <p:spPr bwMode="auto">
                  <a:xfrm>
                    <a:off x="875" y="2393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4" name="Rectangle 385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2460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5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854" y="2515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6" name="Rectangle 387"/>
                  <p:cNvSpPr>
                    <a:spLocks noChangeArrowheads="1"/>
                  </p:cNvSpPr>
                  <p:nvPr/>
                </p:nvSpPr>
                <p:spPr bwMode="auto">
                  <a:xfrm>
                    <a:off x="844" y="2557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7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834" y="2587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8" name="Rectangle 389"/>
                  <p:cNvSpPr>
                    <a:spLocks noChangeArrowheads="1"/>
                  </p:cNvSpPr>
                  <p:nvPr/>
                </p:nvSpPr>
                <p:spPr bwMode="auto">
                  <a:xfrm>
                    <a:off x="824" y="2608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9" name="Rectangle 390"/>
                  <p:cNvSpPr>
                    <a:spLocks noChangeArrowheads="1"/>
                  </p:cNvSpPr>
                  <p:nvPr/>
                </p:nvSpPr>
                <p:spPr bwMode="auto">
                  <a:xfrm>
                    <a:off x="814" y="2623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0" name="Rectangle 391"/>
                  <p:cNvSpPr>
                    <a:spLocks noChangeArrowheads="1"/>
                  </p:cNvSpPr>
                  <p:nvPr/>
                </p:nvSpPr>
                <p:spPr bwMode="auto">
                  <a:xfrm>
                    <a:off x="804" y="2633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1" name="Rectangle 392"/>
                  <p:cNvSpPr>
                    <a:spLocks noChangeArrowheads="1"/>
                  </p:cNvSpPr>
                  <p:nvPr/>
                </p:nvSpPr>
                <p:spPr bwMode="auto">
                  <a:xfrm>
                    <a:off x="794" y="2639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2" name="Rectangle 393"/>
                  <p:cNvSpPr>
                    <a:spLocks noChangeArrowheads="1"/>
                  </p:cNvSpPr>
                  <p:nvPr/>
                </p:nvSpPr>
                <p:spPr bwMode="auto">
                  <a:xfrm>
                    <a:off x="785" y="2645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3" name="Rectangle 394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648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4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765" y="2651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5" name="Rectangle 396"/>
                  <p:cNvSpPr>
                    <a:spLocks noChangeArrowheads="1"/>
                  </p:cNvSpPr>
                  <p:nvPr/>
                </p:nvSpPr>
                <p:spPr bwMode="auto">
                  <a:xfrm>
                    <a:off x="756" y="2654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6" name="Rectangle 397"/>
                  <p:cNvSpPr>
                    <a:spLocks noChangeArrowheads="1"/>
                  </p:cNvSpPr>
                  <p:nvPr/>
                </p:nvSpPr>
                <p:spPr bwMode="auto">
                  <a:xfrm>
                    <a:off x="747" y="2655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7" name="Rectangle 398"/>
                  <p:cNvSpPr>
                    <a:spLocks noChangeArrowheads="1"/>
                  </p:cNvSpPr>
                  <p:nvPr/>
                </p:nvSpPr>
                <p:spPr bwMode="auto">
                  <a:xfrm>
                    <a:off x="737" y="2657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8" name="Rectangle 399"/>
                  <p:cNvSpPr>
                    <a:spLocks noChangeArrowheads="1"/>
                  </p:cNvSpPr>
                  <p:nvPr/>
                </p:nvSpPr>
                <p:spPr bwMode="auto">
                  <a:xfrm>
                    <a:off x="728" y="2657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9" name="Rectangle 400"/>
                  <p:cNvSpPr>
                    <a:spLocks noChangeArrowheads="1"/>
                  </p:cNvSpPr>
                  <p:nvPr/>
                </p:nvSpPr>
                <p:spPr bwMode="auto">
                  <a:xfrm>
                    <a:off x="718" y="2659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0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709" y="2659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1" name="Rectangle 402"/>
                  <p:cNvSpPr>
                    <a:spLocks noChangeArrowheads="1"/>
                  </p:cNvSpPr>
                  <p:nvPr/>
                </p:nvSpPr>
                <p:spPr bwMode="auto">
                  <a:xfrm>
                    <a:off x="700" y="2660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2" name="Rectangle 403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2660"/>
                    <a:ext cx="27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3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682" y="2661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4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673" y="2662"/>
                    <a:ext cx="28" cy="28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5" name="Rectangle 406"/>
                  <p:cNvSpPr>
                    <a:spLocks noChangeArrowheads="1"/>
                  </p:cNvSpPr>
                  <p:nvPr/>
                </p:nvSpPr>
                <p:spPr bwMode="auto">
                  <a:xfrm>
                    <a:off x="664" y="2663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6" name="Rectangle 407"/>
                  <p:cNvSpPr>
                    <a:spLocks noChangeArrowheads="1"/>
                  </p:cNvSpPr>
                  <p:nvPr/>
                </p:nvSpPr>
                <p:spPr bwMode="auto">
                  <a:xfrm>
                    <a:off x="655" y="2663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7" name="Rectangle 408"/>
                  <p:cNvSpPr>
                    <a:spLocks noChangeArrowheads="1"/>
                  </p:cNvSpPr>
                  <p:nvPr/>
                </p:nvSpPr>
                <p:spPr bwMode="auto">
                  <a:xfrm>
                    <a:off x="646" y="2663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8" name="Rectangle 409"/>
                  <p:cNvSpPr>
                    <a:spLocks noChangeArrowheads="1"/>
                  </p:cNvSpPr>
                  <p:nvPr/>
                </p:nvSpPr>
                <p:spPr bwMode="auto">
                  <a:xfrm>
                    <a:off x="638" y="2663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9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663"/>
                    <a:ext cx="27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0" name="Rectangle 411"/>
                  <p:cNvSpPr>
                    <a:spLocks noChangeArrowheads="1"/>
                  </p:cNvSpPr>
                  <p:nvPr/>
                </p:nvSpPr>
                <p:spPr bwMode="auto">
                  <a:xfrm>
                    <a:off x="620" y="2663"/>
                    <a:ext cx="28" cy="27"/>
                  </a:xfrm>
                  <a:prstGeom prst="rect">
                    <a:avLst/>
                  </a:prstGeom>
                  <a:noFill/>
                  <a:ln w="317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1" name="Rectangle 412"/>
                  <p:cNvSpPr>
                    <a:spLocks noChangeArrowheads="1"/>
                  </p:cNvSpPr>
                  <p:nvPr/>
                </p:nvSpPr>
                <p:spPr bwMode="auto">
                  <a:xfrm>
                    <a:off x="1910" y="1857"/>
                    <a:ext cx="325" cy="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4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charset="0"/>
                      </a:rPr>
                      <a:t>P=25W/cm</a:t>
                    </a:r>
                    <a:endParaRPr kumimoji="0" lang="fr-FR" sz="4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92" name="Rectangle 413"/>
                  <p:cNvSpPr>
                    <a:spLocks noChangeArrowheads="1"/>
                  </p:cNvSpPr>
                  <p:nvPr/>
                </p:nvSpPr>
                <p:spPr bwMode="auto">
                  <a:xfrm>
                    <a:off x="2237" y="1833"/>
                    <a:ext cx="19" cy="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3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</a:rPr>
                      <a:t>2</a:t>
                    </a:r>
                    <a:endParaRPr kumimoji="0" lang="fr-FR" sz="3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  <p:pic>
        <p:nvPicPr>
          <p:cNvPr id="20" name="Picture 2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500174"/>
            <a:ext cx="2000264" cy="146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202" descr="Imag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500438"/>
            <a:ext cx="400474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" name="Organigramme : Bande perforée 293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Introduction</a:t>
            </a:r>
          </a:p>
          <a:p>
            <a:pPr algn="ctr"/>
            <a:endParaRPr lang="fr-FR" dirty="0"/>
          </a:p>
        </p:txBody>
      </p:sp>
      <p:pic>
        <p:nvPicPr>
          <p:cNvPr id="295" name="Picture 5" descr="ima12"/>
          <p:cNvPicPr>
            <a:picLocks noChangeAspect="1" noChangeArrowheads="1"/>
          </p:cNvPicPr>
          <p:nvPr/>
        </p:nvPicPr>
        <p:blipFill>
          <a:blip r:embed="rId9" cstate="print">
            <a:lum bright="-28000" contrast="66000"/>
          </a:blip>
          <a:srcRect/>
          <a:stretch>
            <a:fillRect/>
          </a:stretch>
        </p:blipFill>
        <p:spPr bwMode="auto">
          <a:xfrm>
            <a:off x="500034" y="3500438"/>
            <a:ext cx="4000528" cy="2699999"/>
          </a:xfrm>
          <a:prstGeom prst="rect">
            <a:avLst/>
          </a:prstGeom>
          <a:solidFill>
            <a:schemeClr val="tx1"/>
          </a:solidFill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6" grpId="0" animBg="1"/>
      <p:bldP spid="17" grpId="0" animBg="1"/>
      <p:bldP spid="18" grpId="0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403648" y="119675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Modèle de spectre de luminescence d’un ensemble de </a:t>
            </a:r>
            <a:r>
              <a:rPr lang="fr-FR" b="1" dirty="0" err="1" smtClean="0"/>
              <a:t>BQs</a:t>
            </a:r>
            <a:endParaRPr lang="fr-FR" b="1" dirty="0" smtClean="0"/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6080" name="Object 16"/>
          <p:cNvGraphicFramePr>
            <a:graphicFrameLocks noChangeAspect="1"/>
          </p:cNvGraphicFramePr>
          <p:nvPr/>
        </p:nvGraphicFramePr>
        <p:xfrm>
          <a:off x="1403648" y="1844824"/>
          <a:ext cx="6552727" cy="2016224"/>
        </p:xfrm>
        <a:graphic>
          <a:graphicData uri="http://schemas.openxmlformats.org/presentationml/2006/ole">
            <p:oleObj spid="_x0000_s239621" name="Equation" r:id="rId3" imgW="3962400" imgH="1219200" progId="Equation.DSMT4">
              <p:embed/>
            </p:oleObj>
          </a:graphicData>
        </a:graphic>
      </p:graphicFrame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755576" y="3429000"/>
          <a:ext cx="4276725" cy="3022600"/>
        </p:xfrm>
        <a:graphic>
          <a:graphicData uri="http://schemas.openxmlformats.org/presentationml/2006/ole">
            <p:oleObj spid="_x0000_s239622" name="Graph" r:id="rId4" imgW="4276800" imgH="3023280" progId="Origin50.Graph">
              <p:embed/>
            </p:oleObj>
          </a:graphicData>
        </a:graphic>
      </p:graphicFrame>
      <p:sp>
        <p:nvSpPr>
          <p:cNvPr id="21" name="Flèche droite 20"/>
          <p:cNvSpPr/>
          <p:nvPr/>
        </p:nvSpPr>
        <p:spPr>
          <a:xfrm>
            <a:off x="5004048" y="4725144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12160" y="4653136"/>
            <a:ext cx="3131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Estimation de la hauteur des </a:t>
            </a:r>
            <a:r>
              <a:rPr lang="fr-FR" b="1" dirty="0" err="1" smtClean="0"/>
              <a:t>BQs</a:t>
            </a:r>
            <a:r>
              <a:rPr lang="fr-FR" b="1" dirty="0" smtClean="0"/>
              <a:t> et de l’</a:t>
            </a:r>
            <a:r>
              <a:rPr lang="fr-FR" b="1" dirty="0" err="1" smtClean="0"/>
              <a:t>homogénité</a:t>
            </a:r>
            <a:r>
              <a:rPr lang="fr-FR" b="1" dirty="0" smtClean="0"/>
              <a:t> de taille.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83768" y="0"/>
            <a:ext cx="344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Modélisation du spectre de PL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145532" y="0"/>
            <a:ext cx="437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Modélisation de l’effet d’</a:t>
            </a:r>
            <a:r>
              <a:rPr lang="fr-FR" b="1" dirty="0" err="1" smtClean="0">
                <a:solidFill>
                  <a:srgbClr val="FF0000"/>
                </a:solidFill>
              </a:rPr>
              <a:t>interdiffusion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835696" y="177281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Résolution de l'équation de diffusion (la deuxième loi de </a:t>
            </a:r>
            <a:r>
              <a:rPr lang="fr-FR" dirty="0" err="1" smtClean="0"/>
              <a:t>fick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835696" y="140348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Résolution de l'équation de Schrödinger</a:t>
            </a:r>
            <a:endParaRPr lang="fr-FR" dirty="0"/>
          </a:p>
        </p:txBody>
      </p:sp>
      <p:pic>
        <p:nvPicPr>
          <p:cNvPr id="20" name="Imag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400550" cy="26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048" y="2492896"/>
            <a:ext cx="4647952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57200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/>
              <a:t>résolution d’équation de Schrödinger en tenant compte l’effet de la ségrégation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44016" y="53029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/>
              <a:t>résolution d’équation de Schrödinger en tenant compte d’effet d’</a:t>
            </a:r>
            <a:r>
              <a:rPr lang="fr-FR" i="1" dirty="0" err="1" smtClean="0"/>
              <a:t>interdiffusion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82008" y="6286520"/>
            <a:ext cx="761992" cy="365125"/>
          </a:xfrm>
          <a:noFill/>
        </p:spPr>
        <p:txBody>
          <a:bodyPr/>
          <a:lstStyle/>
          <a:p>
            <a:fld id="{15A91EF9-5687-4382-8A69-919AFEE2F66F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85720" y="0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Conclusion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Générale</a:t>
            </a:r>
            <a:endParaRPr lang="fr-FR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857224" y="1000108"/>
            <a:ext cx="7581900" cy="3418501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	 Les Nanostructures    semiconductrices    et   systèmes quantiques   complexes: synthèse, analyse et modélisation</a:t>
            </a:r>
          </a:p>
          <a:p>
            <a:pPr eaLnBrk="0" hangingPunct="0">
              <a:buClr>
                <a:srgbClr val="C00000"/>
              </a:buClr>
              <a:buSzPct val="130000"/>
            </a:pPr>
            <a:endParaRPr lang="fr-FR" b="1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  	compétences en synthèse et analyse</a:t>
            </a:r>
          </a:p>
          <a:p>
            <a:pPr eaLnBrk="0" hangingPunct="0">
              <a:buClr>
                <a:srgbClr val="C00000"/>
              </a:buClr>
              <a:buSzPct val="130000"/>
            </a:pPr>
            <a:endParaRPr lang="fr-FR" b="1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	Besoin en compétences informatique pour modéliser des phénomènes physiques complexes</a:t>
            </a:r>
          </a:p>
          <a:p>
            <a:pPr eaLnBrk="0" hangingPunct="0">
              <a:buClr>
                <a:srgbClr val="C00000"/>
              </a:buClr>
              <a:buSzPct val="130000"/>
            </a:pPr>
            <a:endParaRPr lang="fr-FR" b="1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	Formation   pour les jeunes chercheurs</a:t>
            </a: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endParaRPr lang="fr-FR" b="1" dirty="0" smtClean="0">
              <a:latin typeface="+mj-lt"/>
            </a:endParaRPr>
          </a:p>
          <a:p>
            <a:pPr eaLnBrk="0" hangingPunct="0">
              <a:buClr>
                <a:srgbClr val="C00000"/>
              </a:buClr>
              <a:buSzPct val="130000"/>
              <a:buFont typeface="Wingdings" pitchFamily="2" charset="2"/>
              <a:buChar char="Ø"/>
            </a:pPr>
            <a:r>
              <a:rPr lang="fr-FR" b="1" dirty="0" smtClean="0">
                <a:latin typeface="+mj-lt"/>
              </a:rPr>
              <a:t> 	</a:t>
            </a:r>
            <a:r>
              <a:rPr lang="fr-FR" b="1" dirty="0" smtClean="0"/>
              <a:t> Les Nanostructures   semiconductrices sont très prometteurs dans plusieurs domaines d’applications</a:t>
            </a:r>
            <a:endParaRPr lang="fr-FR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942534"/>
            <a:ext cx="8064500" cy="56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	</a:t>
            </a:r>
          </a:p>
          <a:p>
            <a:pPr marL="514350" lvl="0" indent="-514350" algn="just">
              <a:spcBef>
                <a:spcPct val="20000"/>
              </a:spcBef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fr-FR" sz="1600" dirty="0" smtClean="0">
                <a:solidFill>
                  <a:prstClr val="black"/>
                </a:solidFill>
              </a:rPr>
              <a:t>B. Ilahi</a:t>
            </a:r>
            <a:r>
              <a:rPr lang="fr-FR" sz="1600" b="1" dirty="0" smtClean="0">
                <a:solidFill>
                  <a:prstClr val="black"/>
                </a:solidFill>
              </a:rPr>
              <a:t>, </a:t>
            </a:r>
            <a:r>
              <a:rPr lang="fr-FR" sz="1600" dirty="0" smtClean="0">
                <a:solidFill>
                  <a:prstClr val="black"/>
                </a:solidFill>
              </a:rPr>
              <a:t>L. </a:t>
            </a:r>
            <a:r>
              <a:rPr lang="fr-FR" sz="1600" dirty="0" err="1" smtClean="0">
                <a:solidFill>
                  <a:prstClr val="black"/>
                </a:solidFill>
              </a:rPr>
              <a:t>Sfaxi</a:t>
            </a:r>
            <a:r>
              <a:rPr lang="fr-FR" sz="1600" dirty="0" smtClean="0">
                <a:solidFill>
                  <a:prstClr val="black"/>
                </a:solidFill>
              </a:rPr>
              <a:t>, E. Tranvouez, G. Bremond, M. </a:t>
            </a:r>
            <a:r>
              <a:rPr lang="fr-FR" sz="1600" dirty="0" err="1" smtClean="0">
                <a:solidFill>
                  <a:prstClr val="black"/>
                </a:solidFill>
              </a:rPr>
              <a:t>Baira</a:t>
            </a:r>
            <a:r>
              <a:rPr lang="fr-FR" sz="1600" dirty="0" smtClean="0">
                <a:solidFill>
                  <a:prstClr val="black"/>
                </a:solidFill>
              </a:rPr>
              <a:t>, C. Bru-Chevalier and H. </a:t>
            </a:r>
            <a:r>
              <a:rPr lang="fr-FR" sz="1600" dirty="0" err="1" smtClean="0">
                <a:solidFill>
                  <a:prstClr val="black"/>
                </a:solidFill>
              </a:rPr>
              <a:t>Maaref</a:t>
            </a:r>
            <a:r>
              <a:rPr lang="fr-FR" sz="1600" dirty="0" smtClean="0">
                <a:solidFill>
                  <a:prstClr val="black"/>
                </a:solidFill>
              </a:rPr>
              <a:t>, </a:t>
            </a:r>
            <a:r>
              <a:rPr lang="fr-FR" sz="1600" b="1" dirty="0" smtClean="0"/>
              <a:t>Phys. </a:t>
            </a:r>
            <a:r>
              <a:rPr lang="en-GB" sz="1600" b="1" dirty="0" err="1" smtClean="0"/>
              <a:t>Lett</a:t>
            </a:r>
            <a:r>
              <a:rPr lang="en-GB" sz="1600" b="1" dirty="0" smtClean="0"/>
              <a:t>. A (2006)</a:t>
            </a:r>
            <a:r>
              <a:rPr lang="en-GB" sz="1600" dirty="0" smtClean="0"/>
              <a:t> </a:t>
            </a:r>
            <a:endParaRPr lang="fr-FR" sz="1600" b="1" dirty="0" smtClean="0"/>
          </a:p>
          <a:p>
            <a:pPr marL="514350" indent="-514350" algn="just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fr-FR" sz="1600" dirty="0" smtClean="0"/>
              <a:t>N. Chauvin, M. Baira, C. Bru-Chevallier</a:t>
            </a:r>
            <a:r>
              <a:rPr lang="fr-FR" sz="1600" b="1" dirty="0" smtClean="0"/>
              <a:t>, </a:t>
            </a:r>
            <a:r>
              <a:rPr lang="fr-FR" sz="1600" dirty="0" smtClean="0">
                <a:solidFill>
                  <a:prstClr val="black"/>
                </a:solidFill>
              </a:rPr>
              <a:t>B. Ilahi</a:t>
            </a:r>
            <a:r>
              <a:rPr lang="fr-FR" sz="1600" u="sng" dirty="0" smtClean="0"/>
              <a:t>,</a:t>
            </a:r>
            <a:r>
              <a:rPr lang="fr-FR" sz="1600" dirty="0" smtClean="0"/>
              <a:t> L. </a:t>
            </a:r>
            <a:r>
              <a:rPr lang="fr-FR" sz="1600" dirty="0" err="1" smtClean="0"/>
              <a:t>Sfaxi</a:t>
            </a:r>
            <a:r>
              <a:rPr lang="fr-FR" sz="1600" dirty="0" smtClean="0"/>
              <a:t> and H. </a:t>
            </a:r>
            <a:r>
              <a:rPr lang="fr-FR" sz="1600" dirty="0" err="1" smtClean="0"/>
              <a:t>Maaref</a:t>
            </a:r>
            <a:r>
              <a:rPr lang="fr-FR" sz="1600" b="1" dirty="0" smtClean="0"/>
              <a:t>  Phys. Stat. Sol. </a:t>
            </a:r>
            <a:r>
              <a:rPr lang="en-GB" sz="1600" b="1" dirty="0" smtClean="0"/>
              <a:t>(c)  (2006)</a:t>
            </a:r>
            <a:r>
              <a:rPr lang="en-GB" sz="1600" dirty="0" smtClean="0"/>
              <a:t> </a:t>
            </a:r>
          </a:p>
          <a:p>
            <a:pPr marL="514350" indent="-514350" algn="just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GB" sz="1600" dirty="0" smtClean="0"/>
              <a:t>Z. </a:t>
            </a:r>
            <a:r>
              <a:rPr lang="en-GB" sz="1600" dirty="0" err="1" smtClean="0"/>
              <a:t>Zaâboub</a:t>
            </a:r>
            <a:r>
              <a:rPr lang="en-GB" sz="1600" dirty="0" smtClean="0"/>
              <a:t>, B. </a:t>
            </a:r>
            <a:r>
              <a:rPr lang="en-GB" sz="1600" dirty="0" err="1" smtClean="0"/>
              <a:t>Ilahi</a:t>
            </a:r>
            <a:r>
              <a:rPr lang="en-GB" sz="1600" dirty="0" smtClean="0"/>
              <a:t>, L. </a:t>
            </a:r>
            <a:r>
              <a:rPr lang="en-GB" sz="1600" dirty="0" err="1" smtClean="0"/>
              <a:t>Sfaxi</a:t>
            </a:r>
            <a:r>
              <a:rPr lang="en-GB" sz="1600" dirty="0" smtClean="0"/>
              <a:t>, H. </a:t>
            </a:r>
            <a:r>
              <a:rPr lang="en-GB" sz="1600" dirty="0" err="1" smtClean="0"/>
              <a:t>Maaref</a:t>
            </a:r>
            <a:r>
              <a:rPr lang="en-GB" sz="1600" dirty="0" smtClean="0"/>
              <a:t>, </a:t>
            </a:r>
            <a:r>
              <a:rPr lang="en-GB" sz="1600" b="1" dirty="0" smtClean="0"/>
              <a:t>Mat. Sc. and Eng. C (2008)</a:t>
            </a:r>
            <a:r>
              <a:rPr lang="en-GB" sz="1600" dirty="0" smtClean="0"/>
              <a:t> </a:t>
            </a:r>
          </a:p>
          <a:p>
            <a:pPr marL="514350" indent="-514350" algn="just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GB" sz="1600" dirty="0" smtClean="0"/>
              <a:t>B. </a:t>
            </a:r>
            <a:r>
              <a:rPr lang="en-GB" sz="1600" dirty="0" err="1" smtClean="0"/>
              <a:t>Ilahi</a:t>
            </a:r>
            <a:r>
              <a:rPr lang="en-GB" sz="1600" dirty="0" smtClean="0"/>
              <a:t>, L. </a:t>
            </a:r>
            <a:r>
              <a:rPr lang="en-GB" sz="1600" dirty="0" err="1" smtClean="0"/>
              <a:t>Sfaxi</a:t>
            </a:r>
            <a:r>
              <a:rPr lang="en-GB" sz="1600" dirty="0" smtClean="0"/>
              <a:t>, H. </a:t>
            </a:r>
            <a:r>
              <a:rPr lang="en-GB" sz="1600" dirty="0" err="1" smtClean="0"/>
              <a:t>Maaref</a:t>
            </a:r>
            <a:r>
              <a:rPr lang="en-GB" sz="1600" dirty="0" smtClean="0"/>
              <a:t>, </a:t>
            </a:r>
            <a:r>
              <a:rPr lang="en-GB" sz="1600" b="1" dirty="0" smtClean="0"/>
              <a:t>Journal of Luminescence</a:t>
            </a:r>
            <a:r>
              <a:rPr lang="en-GB" sz="1600" dirty="0" smtClean="0"/>
              <a:t> </a:t>
            </a:r>
            <a:r>
              <a:rPr lang="en-GB" sz="1600" b="1" dirty="0" smtClean="0"/>
              <a:t>(2007)</a:t>
            </a:r>
          </a:p>
          <a:p>
            <a:pPr marL="514350" indent="-514350" algn="just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US" sz="1600" dirty="0" smtClean="0"/>
              <a:t>B. </a:t>
            </a:r>
            <a:r>
              <a:rPr lang="en-US" sz="1600" dirty="0" err="1" smtClean="0"/>
              <a:t>Ilahi</a:t>
            </a:r>
            <a:r>
              <a:rPr lang="en-US" sz="1600" dirty="0" smtClean="0"/>
              <a:t>, L. </a:t>
            </a:r>
            <a:r>
              <a:rPr lang="en-US" sz="1600" dirty="0" err="1" smtClean="0"/>
              <a:t>Sfaxi</a:t>
            </a:r>
            <a:r>
              <a:rPr lang="en-US" sz="1600" dirty="0" smtClean="0"/>
              <a:t>, G. Bremond and H. </a:t>
            </a:r>
            <a:r>
              <a:rPr lang="en-US" sz="1600" dirty="0" err="1" smtClean="0"/>
              <a:t>Maaref</a:t>
            </a:r>
            <a:r>
              <a:rPr lang="en-US" sz="1600" b="1" dirty="0" smtClean="0"/>
              <a:t> Mat. Sci. and Eng. (c) </a:t>
            </a:r>
            <a:r>
              <a:rPr lang="en-GB" sz="1600" b="1" dirty="0" smtClean="0"/>
              <a:t>(2006)</a:t>
            </a:r>
          </a:p>
          <a:p>
            <a:pPr marL="514350" indent="-514350" algn="just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GB" sz="1600" dirty="0" smtClean="0"/>
              <a:t>B. </a:t>
            </a:r>
            <a:r>
              <a:rPr lang="en-GB" sz="1600" dirty="0" err="1" smtClean="0"/>
              <a:t>Ilahi</a:t>
            </a:r>
            <a:r>
              <a:rPr lang="en-GB" sz="1600" dirty="0" smtClean="0"/>
              <a:t>, L. </a:t>
            </a:r>
            <a:r>
              <a:rPr lang="en-GB" sz="1600" dirty="0" err="1" smtClean="0"/>
              <a:t>Sfaxi</a:t>
            </a:r>
            <a:r>
              <a:rPr lang="en-GB" sz="1600" dirty="0" smtClean="0"/>
              <a:t>, G. Bremond, M. </a:t>
            </a:r>
            <a:r>
              <a:rPr lang="en-GB" sz="1600" dirty="0" err="1" smtClean="0"/>
              <a:t>Hjiri</a:t>
            </a:r>
            <a:r>
              <a:rPr lang="en-GB" sz="1600" dirty="0" smtClean="0"/>
              <a:t> and H. </a:t>
            </a:r>
            <a:r>
              <a:rPr lang="en-GB" sz="1600" dirty="0" err="1" smtClean="0"/>
              <a:t>Maaref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Phys. Stat. Sol. </a:t>
            </a:r>
            <a:r>
              <a:rPr lang="fr-FR" sz="1600" b="1" dirty="0" smtClean="0"/>
              <a:t>(c)</a:t>
            </a:r>
            <a:r>
              <a:rPr lang="fr-FR" sz="1600" dirty="0" smtClean="0"/>
              <a:t> </a:t>
            </a:r>
            <a:r>
              <a:rPr lang="fr-FR" sz="1600" b="1" dirty="0" smtClean="0"/>
              <a:t> (2005)</a:t>
            </a:r>
            <a:r>
              <a:rPr lang="fr-FR" sz="1600" cap="all" dirty="0" smtClean="0"/>
              <a:t> </a:t>
            </a:r>
          </a:p>
          <a:p>
            <a:pPr marL="514350" lvl="0" indent="-514350" algn="just">
              <a:spcBef>
                <a:spcPct val="200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B. </a:t>
            </a:r>
            <a:r>
              <a:rPr lang="en-US" sz="1600" dirty="0" err="1" smtClean="0">
                <a:solidFill>
                  <a:prstClr val="black"/>
                </a:solidFill>
              </a:rPr>
              <a:t>Ilahi</a:t>
            </a:r>
            <a:r>
              <a:rPr lang="en-US" sz="1600" dirty="0" smtClean="0">
                <a:solidFill>
                  <a:srgbClr val="0F6FC6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Z. </a:t>
            </a:r>
            <a:r>
              <a:rPr lang="en-US" sz="1600" dirty="0" err="1" smtClean="0">
                <a:solidFill>
                  <a:prstClr val="black"/>
                </a:solidFill>
              </a:rPr>
              <a:t>Zaaboub</a:t>
            </a:r>
            <a:r>
              <a:rPr lang="en-US" sz="1600" b="1" u="sng" dirty="0" smtClean="0">
                <a:solidFill>
                  <a:prstClr val="black"/>
                </a:solidFill>
              </a:rPr>
              <a:t>,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B. Salem, V. </a:t>
            </a:r>
            <a:r>
              <a:rPr lang="en-GB" sz="1600" dirty="0" err="1" smtClean="0">
                <a:solidFill>
                  <a:prstClr val="black"/>
                </a:solidFill>
              </a:rPr>
              <a:t>Aimez</a:t>
            </a:r>
            <a:r>
              <a:rPr lang="en-GB" sz="1600" dirty="0" smtClean="0">
                <a:solidFill>
                  <a:prstClr val="black"/>
                </a:solidFill>
              </a:rPr>
              <a:t>, L. </a:t>
            </a:r>
            <a:r>
              <a:rPr lang="en-GB" sz="1600" dirty="0" err="1" smtClean="0">
                <a:solidFill>
                  <a:prstClr val="black"/>
                </a:solidFill>
              </a:rPr>
              <a:t>Sfaxi</a:t>
            </a:r>
            <a:r>
              <a:rPr lang="en-GB" sz="1600" dirty="0" smtClean="0">
                <a:solidFill>
                  <a:prstClr val="black"/>
                </a:solidFill>
              </a:rPr>
              <a:t>, H. </a:t>
            </a:r>
            <a:r>
              <a:rPr lang="en-GB" sz="1600" dirty="0" err="1" smtClean="0">
                <a:solidFill>
                  <a:prstClr val="black"/>
                </a:solidFill>
              </a:rPr>
              <a:t>Maaref</a:t>
            </a:r>
            <a:r>
              <a:rPr lang="en-GB" sz="1600" dirty="0" smtClean="0">
                <a:solidFill>
                  <a:prstClr val="black"/>
                </a:solidFill>
              </a:rPr>
              <a:t> and D. Morris  </a:t>
            </a:r>
            <a:r>
              <a:rPr lang="en-GB" sz="1600" b="1" dirty="0" smtClean="0"/>
              <a:t>Mat. Sc. in </a:t>
            </a:r>
            <a:r>
              <a:rPr lang="en-GB" sz="1600" b="1" dirty="0" err="1" smtClean="0"/>
              <a:t>Semicond</a:t>
            </a:r>
            <a:r>
              <a:rPr lang="en-GB" sz="1600" b="1" dirty="0" smtClean="0"/>
              <a:t>. Processing  (2009)</a:t>
            </a:r>
            <a:endParaRPr lang="fr-FR" sz="1600" dirty="0" smtClean="0"/>
          </a:p>
          <a:p>
            <a:pPr marL="514350" lvl="0" indent="-514350" algn="just">
              <a:spcBef>
                <a:spcPct val="20000"/>
              </a:spcBef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Z. </a:t>
            </a:r>
            <a:r>
              <a:rPr lang="en-GB" sz="1600" dirty="0" err="1" smtClean="0">
                <a:solidFill>
                  <a:prstClr val="black"/>
                </a:solidFill>
              </a:rPr>
              <a:t>Zaâboub</a:t>
            </a:r>
            <a:r>
              <a:rPr lang="en-GB" sz="1600" dirty="0" smtClean="0">
                <a:solidFill>
                  <a:srgbClr val="0F6FC6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B. </a:t>
            </a:r>
            <a:r>
              <a:rPr lang="en-US" sz="1600" dirty="0" err="1" smtClean="0">
                <a:solidFill>
                  <a:prstClr val="black"/>
                </a:solidFill>
              </a:rPr>
              <a:t>Ilahi</a:t>
            </a:r>
            <a:r>
              <a:rPr lang="en-US" sz="1600" u="sng" dirty="0" smtClean="0">
                <a:solidFill>
                  <a:prstClr val="black"/>
                </a:solidFill>
              </a:rPr>
              <a:t>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L. </a:t>
            </a:r>
            <a:r>
              <a:rPr lang="en-GB" sz="1600" dirty="0" err="1" smtClean="0">
                <a:solidFill>
                  <a:prstClr val="black"/>
                </a:solidFill>
              </a:rPr>
              <a:t>Sfaxi</a:t>
            </a:r>
            <a:r>
              <a:rPr lang="en-GB" sz="1600" dirty="0" smtClean="0">
                <a:solidFill>
                  <a:prstClr val="black"/>
                </a:solidFill>
              </a:rPr>
              <a:t>, H. </a:t>
            </a:r>
            <a:r>
              <a:rPr lang="en-GB" sz="1600" dirty="0" err="1" smtClean="0">
                <a:solidFill>
                  <a:prstClr val="black"/>
                </a:solidFill>
              </a:rPr>
              <a:t>Maaref</a:t>
            </a:r>
            <a:r>
              <a:rPr lang="en-GB" sz="1600" dirty="0" smtClean="0">
                <a:solidFill>
                  <a:prstClr val="black"/>
                </a:solidFill>
              </a:rPr>
              <a:t>, B. Salem, V. </a:t>
            </a:r>
            <a:r>
              <a:rPr lang="en-GB" sz="1600" dirty="0" err="1" smtClean="0">
                <a:solidFill>
                  <a:prstClr val="black"/>
                </a:solidFill>
              </a:rPr>
              <a:t>Aimez</a:t>
            </a:r>
            <a:r>
              <a:rPr lang="en-GB" sz="1600" dirty="0" smtClean="0">
                <a:solidFill>
                  <a:prstClr val="black"/>
                </a:solidFill>
              </a:rPr>
              <a:t>, and D. Morris </a:t>
            </a:r>
            <a:r>
              <a:rPr lang="en-GB" sz="1600" b="1" dirty="0" smtClean="0"/>
              <a:t>Nanotechnology (2008)</a:t>
            </a:r>
            <a:endParaRPr lang="fr-FR" sz="1600" dirty="0" smtClean="0"/>
          </a:p>
          <a:p>
            <a:pPr marL="514350" lvl="0" indent="-514350" algn="just">
              <a:spcBef>
                <a:spcPct val="20000"/>
              </a:spcBef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GB" sz="1600" dirty="0" smtClean="0">
                <a:solidFill>
                  <a:prstClr val="black"/>
                </a:solidFill>
              </a:rPr>
              <a:t>Z. </a:t>
            </a:r>
            <a:r>
              <a:rPr lang="en-GB" sz="1600" dirty="0" err="1" smtClean="0">
                <a:solidFill>
                  <a:prstClr val="black"/>
                </a:solidFill>
              </a:rPr>
              <a:t>Zaâboub</a:t>
            </a:r>
            <a:r>
              <a:rPr lang="en-GB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B. </a:t>
            </a:r>
            <a:r>
              <a:rPr lang="en-US" sz="1600" dirty="0" err="1" smtClean="0">
                <a:solidFill>
                  <a:prstClr val="black"/>
                </a:solidFill>
              </a:rPr>
              <a:t>Ilahi</a:t>
            </a:r>
            <a:r>
              <a:rPr lang="en-US" sz="1600" u="sng" dirty="0" smtClean="0">
                <a:solidFill>
                  <a:prstClr val="black"/>
                </a:solidFill>
              </a:rPr>
              <a:t>,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L. </a:t>
            </a:r>
            <a:r>
              <a:rPr lang="en-GB" sz="1600" dirty="0" err="1" smtClean="0">
                <a:solidFill>
                  <a:prstClr val="black"/>
                </a:solidFill>
              </a:rPr>
              <a:t>Sfaxi</a:t>
            </a:r>
            <a:r>
              <a:rPr lang="en-GB" sz="1600" dirty="0" smtClean="0">
                <a:solidFill>
                  <a:prstClr val="black"/>
                </a:solidFill>
              </a:rPr>
              <a:t>, H. </a:t>
            </a:r>
            <a:r>
              <a:rPr lang="en-GB" sz="1600" dirty="0" err="1" smtClean="0">
                <a:solidFill>
                  <a:prstClr val="black"/>
                </a:solidFill>
              </a:rPr>
              <a:t>Maaref</a:t>
            </a:r>
            <a:r>
              <a:rPr lang="en-GB" sz="1600" dirty="0" smtClean="0">
                <a:solidFill>
                  <a:prstClr val="black"/>
                </a:solidFill>
              </a:rPr>
              <a:t>, B. Salem, V. </a:t>
            </a:r>
            <a:r>
              <a:rPr lang="en-GB" sz="1600" dirty="0" err="1" smtClean="0">
                <a:solidFill>
                  <a:prstClr val="black"/>
                </a:solidFill>
              </a:rPr>
              <a:t>Aimez</a:t>
            </a:r>
            <a:r>
              <a:rPr lang="en-GB" sz="1600" dirty="0" smtClean="0">
                <a:solidFill>
                  <a:prstClr val="black"/>
                </a:solidFill>
              </a:rPr>
              <a:t>, and D. Morris  </a:t>
            </a:r>
            <a:r>
              <a:rPr lang="en-GB" sz="1600" b="1" dirty="0" smtClean="0"/>
              <a:t>Phys. </a:t>
            </a:r>
            <a:r>
              <a:rPr lang="en-GB" sz="1600" b="1" dirty="0" err="1" smtClean="0"/>
              <a:t>Lett</a:t>
            </a:r>
            <a:r>
              <a:rPr lang="en-GB" sz="1600" b="1" dirty="0" smtClean="0"/>
              <a:t>. A (2008)</a:t>
            </a:r>
            <a:r>
              <a:rPr lang="en-GB" sz="1600" dirty="0" smtClean="0"/>
              <a:t> </a:t>
            </a:r>
          </a:p>
          <a:p>
            <a:pPr marL="514350" indent="-514350" algn="just">
              <a:spcBef>
                <a:spcPct val="20000"/>
              </a:spcBef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B. </a:t>
            </a:r>
            <a:r>
              <a:rPr lang="en-US" sz="1600" dirty="0" err="1" smtClean="0">
                <a:solidFill>
                  <a:prstClr val="black"/>
                </a:solidFill>
              </a:rPr>
              <a:t>Ilahi</a:t>
            </a:r>
            <a:r>
              <a:rPr lang="en-US" sz="1600" b="1" u="sng" dirty="0" smtClean="0"/>
              <a:t>,</a:t>
            </a:r>
            <a:r>
              <a:rPr lang="en-US" sz="1600" b="1" dirty="0" smtClean="0"/>
              <a:t> </a:t>
            </a:r>
            <a:r>
              <a:rPr lang="en-GB" sz="1600" dirty="0" smtClean="0"/>
              <a:t>B. Salem, V. </a:t>
            </a:r>
            <a:r>
              <a:rPr lang="en-GB" sz="1600" dirty="0" err="1" smtClean="0"/>
              <a:t>Aimez</a:t>
            </a:r>
            <a:r>
              <a:rPr lang="en-GB" sz="1600" dirty="0" smtClean="0"/>
              <a:t>, L. </a:t>
            </a:r>
            <a:r>
              <a:rPr lang="en-GB" sz="1600" dirty="0" err="1" smtClean="0"/>
              <a:t>Sfaxi</a:t>
            </a:r>
            <a:r>
              <a:rPr lang="en-GB" sz="1600" dirty="0" smtClean="0"/>
              <a:t>, H. </a:t>
            </a:r>
            <a:r>
              <a:rPr lang="en-GB" sz="1600" dirty="0" err="1" smtClean="0"/>
              <a:t>Maaref</a:t>
            </a:r>
            <a:r>
              <a:rPr lang="en-GB" sz="1600" dirty="0" smtClean="0"/>
              <a:t> and D. Morris </a:t>
            </a:r>
            <a:r>
              <a:rPr lang="en-US" sz="1600" b="1" dirty="0" smtClean="0"/>
              <a:t>Nanotechnology (2006)</a:t>
            </a:r>
            <a:r>
              <a:rPr lang="en-US" sz="1600" dirty="0" smtClean="0"/>
              <a:t> </a:t>
            </a:r>
          </a:p>
          <a:p>
            <a:pPr marL="514350" indent="-514350" algn="just">
              <a:spcBef>
                <a:spcPct val="20000"/>
              </a:spcBef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fr-FR" sz="1600" dirty="0" smtClean="0"/>
              <a:t>M. </a:t>
            </a:r>
            <a:r>
              <a:rPr lang="fr-FR" sz="1600" dirty="0" err="1" smtClean="0"/>
              <a:t>Baira</a:t>
            </a:r>
            <a:r>
              <a:rPr lang="fr-FR" sz="1600" dirty="0" smtClean="0"/>
              <a:t>, R. </a:t>
            </a:r>
            <a:r>
              <a:rPr lang="fr-FR" sz="1600" dirty="0" err="1" smtClean="0"/>
              <a:t>Ajjel</a:t>
            </a:r>
            <a:r>
              <a:rPr lang="fr-FR" sz="1600" dirty="0" smtClean="0"/>
              <a:t> , H. </a:t>
            </a:r>
            <a:r>
              <a:rPr lang="fr-FR" sz="1600" dirty="0" err="1" smtClean="0"/>
              <a:t>Maaref</a:t>
            </a:r>
            <a:r>
              <a:rPr lang="fr-FR" sz="1600" dirty="0" smtClean="0"/>
              <a:t> , B. Salem , G. Bremond, M. </a:t>
            </a:r>
            <a:r>
              <a:rPr lang="fr-FR" sz="1600" dirty="0" err="1" smtClean="0"/>
              <a:t>Gendry</a:t>
            </a:r>
            <a:r>
              <a:rPr lang="fr-FR" sz="1600" dirty="0" smtClean="0"/>
              <a:t> , O. Marty </a:t>
            </a:r>
            <a:r>
              <a:rPr lang="en-US" sz="1600" b="1" dirty="0" smtClean="0"/>
              <a:t>Mat. Sc. and Eng. C (2006)</a:t>
            </a:r>
          </a:p>
          <a:p>
            <a:pPr marL="514350" indent="-514350" algn="just">
              <a:spcBef>
                <a:spcPct val="20000"/>
              </a:spcBef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fr-FR" sz="1600" dirty="0" smtClean="0"/>
              <a:t>M. </a:t>
            </a:r>
            <a:r>
              <a:rPr lang="fr-FR" sz="1600" dirty="0" err="1" smtClean="0"/>
              <a:t>Baira</a:t>
            </a:r>
            <a:r>
              <a:rPr lang="fr-FR" sz="1600" dirty="0" smtClean="0"/>
              <a:t>, L. </a:t>
            </a:r>
            <a:r>
              <a:rPr lang="fr-FR" sz="1600" dirty="0" err="1" smtClean="0"/>
              <a:t>Sfaxi,L</a:t>
            </a:r>
            <a:r>
              <a:rPr lang="fr-FR" sz="1600" dirty="0" smtClean="0"/>
              <a:t>. </a:t>
            </a:r>
            <a:r>
              <a:rPr lang="fr-FR" sz="1600" dirty="0" err="1" smtClean="0"/>
              <a:t>Bouzaïene</a:t>
            </a:r>
            <a:r>
              <a:rPr lang="fr-FR" sz="1600" dirty="0" smtClean="0"/>
              <a:t>, N. Chauvin, C. Bru-Chevalier and H. </a:t>
            </a:r>
            <a:r>
              <a:rPr lang="fr-FR" sz="1600" dirty="0" err="1" smtClean="0"/>
              <a:t>Maaref</a:t>
            </a:r>
            <a:r>
              <a:rPr lang="en-US" sz="1600" dirty="0" smtClean="0"/>
              <a:t>  </a:t>
            </a:r>
            <a:r>
              <a:rPr lang="en-GB" sz="1600" b="1" dirty="0" smtClean="0"/>
              <a:t>J.  Appl. Phys. (2008)</a:t>
            </a:r>
            <a:endParaRPr lang="fr-FR" sz="1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5984" y="0"/>
            <a:ext cx="4014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alibri"/>
              </a:rPr>
              <a:t>Publications relatives à ces thèmes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980728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Laboratoire MicroOptoélectronique et Nanostructures (LMON)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03648" y="1412776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H. </a:t>
            </a:r>
            <a:r>
              <a:rPr lang="fr-FR" b="1" dirty="0" err="1" smtClean="0"/>
              <a:t>Maaref</a:t>
            </a:r>
            <a:endParaRPr lang="fr-FR" b="1" dirty="0" smtClean="0"/>
          </a:p>
          <a:p>
            <a:r>
              <a:rPr lang="fr-FR" b="1" dirty="0" smtClean="0"/>
              <a:t>F. </a:t>
            </a:r>
            <a:r>
              <a:rPr lang="fr-FR" b="1" dirty="0" err="1" smtClean="0"/>
              <a:t>Hassen</a:t>
            </a:r>
            <a:endParaRPr lang="fr-FR" b="1" dirty="0" smtClean="0"/>
          </a:p>
          <a:p>
            <a:r>
              <a:rPr lang="fr-FR" b="1" dirty="0" smtClean="0"/>
              <a:t>L. </a:t>
            </a:r>
            <a:r>
              <a:rPr lang="fr-FR" b="1" dirty="0" err="1" smtClean="0"/>
              <a:t>Sfaxi</a:t>
            </a:r>
            <a:endParaRPr lang="fr-FR" b="1" dirty="0" smtClean="0"/>
          </a:p>
          <a:p>
            <a:r>
              <a:rPr lang="fr-FR" b="1" dirty="0" smtClean="0"/>
              <a:t>B. </a:t>
            </a:r>
            <a:r>
              <a:rPr lang="fr-FR" b="1" dirty="0" err="1" smtClean="0"/>
              <a:t>Ilahi</a:t>
            </a:r>
            <a:endParaRPr lang="fr-FR" b="1" dirty="0" smtClean="0"/>
          </a:p>
          <a:p>
            <a:r>
              <a:rPr lang="fr-FR" b="1" dirty="0" smtClean="0"/>
              <a:t>L. </a:t>
            </a:r>
            <a:r>
              <a:rPr lang="fr-FR" b="1" dirty="0" err="1" smtClean="0"/>
              <a:t>Bouzeienne</a:t>
            </a:r>
            <a:endParaRPr lang="fr-FR" b="1" dirty="0" smtClean="0"/>
          </a:p>
          <a:p>
            <a:r>
              <a:rPr lang="fr-FR" b="1" dirty="0" smtClean="0"/>
              <a:t>M. </a:t>
            </a:r>
            <a:r>
              <a:rPr lang="fr-FR" b="1" dirty="0" err="1" smtClean="0"/>
              <a:t>Gassoumi</a:t>
            </a:r>
            <a:endParaRPr lang="fr-FR" b="1" dirty="0" smtClean="0"/>
          </a:p>
          <a:p>
            <a:r>
              <a:rPr lang="fr-FR" b="1" dirty="0" smtClean="0"/>
              <a:t>Z. </a:t>
            </a:r>
            <a:r>
              <a:rPr lang="fr-FR" b="1" dirty="0" err="1" smtClean="0"/>
              <a:t>Zaaboub</a:t>
            </a:r>
            <a:endParaRPr lang="fr-FR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39552" y="55892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de Sherbrooke, Québec, Canada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31640" y="4077072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</a:rPr>
              <a:t>C. Bru-Chevalier</a:t>
            </a: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M. </a:t>
            </a:r>
            <a:r>
              <a:rPr lang="fr-FR" b="1" dirty="0" err="1" smtClean="0">
                <a:solidFill>
                  <a:prstClr val="black"/>
                </a:solidFill>
              </a:rPr>
              <a:t>Gendry</a:t>
            </a:r>
            <a:endParaRPr lang="fr-FR" b="1" dirty="0" smtClean="0">
              <a:solidFill>
                <a:prstClr val="black"/>
              </a:solidFill>
            </a:endParaRP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O. Marty</a:t>
            </a: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G. Bremond </a:t>
            </a: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N. Chauvin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9552" y="3645024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 des nanotechnologies de Lyon, France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386334" y="6023029"/>
            <a:ext cx="469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</a:rPr>
              <a:t>D. </a:t>
            </a:r>
            <a:r>
              <a:rPr lang="fr-FR" b="1" dirty="0" err="1" smtClean="0">
                <a:solidFill>
                  <a:prstClr val="black"/>
                </a:solidFill>
              </a:rPr>
              <a:t>Morisse</a:t>
            </a:r>
            <a:endParaRPr lang="fr-FR" b="1" dirty="0" smtClean="0">
              <a:solidFill>
                <a:prstClr val="black"/>
              </a:solidFill>
            </a:endParaRP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B. Salem</a:t>
            </a: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8642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accel="5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5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285720" y="1285860"/>
            <a:ext cx="2978654" cy="2259011"/>
            <a:chOff x="113" y="964"/>
            <a:chExt cx="2616" cy="1975"/>
          </a:xfrm>
        </p:grpSpPr>
        <p:pic>
          <p:nvPicPr>
            <p:cNvPr id="47161" name="Picture 73"/>
            <p:cNvPicPr>
              <a:picLocks noChangeAspect="1" noChangeArrowheads="1"/>
            </p:cNvPicPr>
            <p:nvPr/>
          </p:nvPicPr>
          <p:blipFill>
            <a:blip r:embed="rId3" cstate="print">
              <a:lum contrast="-12000"/>
            </a:blip>
            <a:srcRect/>
            <a:stretch>
              <a:fillRect/>
            </a:stretch>
          </p:blipFill>
          <p:spPr bwMode="auto">
            <a:xfrm>
              <a:off x="113" y="964"/>
              <a:ext cx="2603" cy="197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7162" name="Line 75"/>
            <p:cNvSpPr>
              <a:spLocks noChangeShapeType="1"/>
            </p:cNvSpPr>
            <p:nvPr/>
          </p:nvSpPr>
          <p:spPr bwMode="auto">
            <a:xfrm flipV="1">
              <a:off x="612" y="2371"/>
              <a:ext cx="136" cy="1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63" name="Text Box 76"/>
            <p:cNvSpPr txBox="1">
              <a:spLocks noChangeArrowheads="1"/>
            </p:cNvSpPr>
            <p:nvPr/>
          </p:nvSpPr>
          <p:spPr bwMode="auto">
            <a:xfrm>
              <a:off x="373" y="2567"/>
              <a:ext cx="77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 dirty="0">
                  <a:latin typeface="Arial" pitchFamily="34" charset="0"/>
                </a:rPr>
                <a:t>BQs </a:t>
              </a:r>
              <a:r>
                <a:rPr lang="fr-FR" sz="1200" b="1" dirty="0" err="1">
                  <a:latin typeface="Arial" pitchFamily="34" charset="0"/>
                </a:rPr>
                <a:t>InAs</a:t>
              </a:r>
              <a:endParaRPr lang="fr-FR" sz="1200" b="1" dirty="0">
                <a:latin typeface="Arial" pitchFamily="34" charset="0"/>
              </a:endParaRPr>
            </a:p>
          </p:txBody>
        </p:sp>
        <p:sp>
          <p:nvSpPr>
            <p:cNvPr id="47164" name="Line 77"/>
            <p:cNvSpPr>
              <a:spLocks noChangeShapeType="1"/>
            </p:cNvSpPr>
            <p:nvPr/>
          </p:nvSpPr>
          <p:spPr bwMode="auto">
            <a:xfrm flipV="1">
              <a:off x="612" y="2205"/>
              <a:ext cx="91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65" name="Rectangle 78"/>
            <p:cNvSpPr>
              <a:spLocks noChangeArrowheads="1"/>
            </p:cNvSpPr>
            <p:nvPr/>
          </p:nvSpPr>
          <p:spPr bwMode="auto">
            <a:xfrm>
              <a:off x="1570" y="1005"/>
              <a:ext cx="115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 dirty="0" err="1">
                  <a:latin typeface="Arial" pitchFamily="34" charset="0"/>
                </a:rPr>
                <a:t>Espaceur</a:t>
              </a:r>
              <a:r>
                <a:rPr lang="fr-FR" sz="1200" b="1" dirty="0">
                  <a:latin typeface="Arial" pitchFamily="34" charset="0"/>
                </a:rPr>
                <a:t> GaAs</a:t>
              </a:r>
            </a:p>
          </p:txBody>
        </p:sp>
        <p:sp>
          <p:nvSpPr>
            <p:cNvPr id="47166" name="Line 80"/>
            <p:cNvSpPr>
              <a:spLocks noChangeShapeType="1"/>
            </p:cNvSpPr>
            <p:nvPr/>
          </p:nvSpPr>
          <p:spPr bwMode="auto">
            <a:xfrm flipH="1">
              <a:off x="1701" y="1207"/>
              <a:ext cx="499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167" name="Line 81"/>
            <p:cNvSpPr>
              <a:spLocks noChangeShapeType="1"/>
            </p:cNvSpPr>
            <p:nvPr/>
          </p:nvSpPr>
          <p:spPr bwMode="auto">
            <a:xfrm flipH="1">
              <a:off x="1655" y="1207"/>
              <a:ext cx="545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" name="Rectangle 4" descr="Treillis blanc"/>
          <p:cNvSpPr>
            <a:spLocks noChangeArrowheads="1"/>
          </p:cNvSpPr>
          <p:nvPr/>
        </p:nvSpPr>
        <p:spPr bwMode="auto">
          <a:xfrm>
            <a:off x="236550" y="4643447"/>
            <a:ext cx="3000396" cy="1857388"/>
          </a:xfrm>
          <a:prstGeom prst="rect">
            <a:avLst/>
          </a:prstGeom>
          <a:pattFill prst="openDmnd">
            <a:fgClr>
              <a:srgbClr val="969696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rgbClr val="FFFFFF"/>
                </a:solidFill>
                <a:latin typeface="Times New Roman" pitchFamily="18" charset="0"/>
              </a:rPr>
              <a:t>  </a:t>
            </a:r>
            <a:endParaRPr lang="fr-FR">
              <a:latin typeface="Arial" pitchFamily="34" charset="0"/>
            </a:endParaRPr>
          </a:p>
        </p:txBody>
      </p:sp>
      <p:sp>
        <p:nvSpPr>
          <p:cNvPr id="65" name="Rectangle 5" descr="Rayures étroites verticales"/>
          <p:cNvSpPr>
            <a:spLocks noChangeArrowheads="1"/>
          </p:cNvSpPr>
          <p:nvPr/>
        </p:nvSpPr>
        <p:spPr bwMode="auto">
          <a:xfrm>
            <a:off x="249251" y="5143512"/>
            <a:ext cx="2965428" cy="571504"/>
          </a:xfrm>
          <a:prstGeom prst="rect">
            <a:avLst/>
          </a:prstGeom>
          <a:gradFill>
            <a:gsLst>
              <a:gs pos="0">
                <a:srgbClr val="FFEFD1">
                  <a:alpha val="49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642910" y="6143644"/>
            <a:ext cx="2184101" cy="2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b="1" i="1" dirty="0">
                <a:solidFill>
                  <a:srgbClr val="000000"/>
                </a:solidFill>
                <a:latin typeface="Times New Roman" pitchFamily="18" charset="0"/>
              </a:rPr>
              <a:t>Substrat </a:t>
            </a:r>
            <a:r>
              <a:rPr lang="fr-FR" sz="1200" b="1" i="1" dirty="0" err="1">
                <a:solidFill>
                  <a:srgbClr val="000000"/>
                </a:solidFill>
                <a:latin typeface="Times New Roman" pitchFamily="18" charset="0"/>
              </a:rPr>
              <a:t>GaAs</a:t>
            </a:r>
            <a:r>
              <a:rPr lang="fr-FR" sz="1200" b="1" i="1" dirty="0">
                <a:solidFill>
                  <a:srgbClr val="000000"/>
                </a:solidFill>
                <a:latin typeface="Times New Roman" pitchFamily="18" charset="0"/>
              </a:rPr>
              <a:t>(001)  </a:t>
            </a:r>
            <a:endParaRPr lang="fr-FR" sz="1200" dirty="0">
              <a:latin typeface="Arial" pitchFamily="34" charset="0"/>
            </a:endParaRPr>
          </a:p>
        </p:txBody>
      </p:sp>
      <p:grpSp>
        <p:nvGrpSpPr>
          <p:cNvPr id="67" name="Group 7"/>
          <p:cNvGrpSpPr>
            <a:grpSpLocks/>
          </p:cNvGrpSpPr>
          <p:nvPr/>
        </p:nvGrpSpPr>
        <p:grpSpPr bwMode="auto">
          <a:xfrm>
            <a:off x="250043" y="5143512"/>
            <a:ext cx="3011124" cy="785818"/>
            <a:chOff x="849" y="1831"/>
            <a:chExt cx="842" cy="284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grpSpPr>
        <p:grpSp>
          <p:nvGrpSpPr>
            <p:cNvPr id="68" name="Group 8"/>
            <p:cNvGrpSpPr>
              <a:grpSpLocks/>
            </p:cNvGrpSpPr>
            <p:nvPr/>
          </p:nvGrpSpPr>
          <p:grpSpPr bwMode="auto">
            <a:xfrm>
              <a:off x="851" y="1831"/>
              <a:ext cx="840" cy="238"/>
              <a:chOff x="8029" y="2453"/>
              <a:chExt cx="1900" cy="908"/>
            </a:xfrm>
            <a:grpFill/>
          </p:grpSpPr>
          <p:sp>
            <p:nvSpPr>
              <p:cNvPr id="70" name="AutoShape 9" descr="Sphères"/>
              <p:cNvSpPr>
                <a:spLocks noChangeArrowheads="1"/>
              </p:cNvSpPr>
              <p:nvPr/>
            </p:nvSpPr>
            <p:spPr bwMode="auto">
              <a:xfrm>
                <a:off x="8029" y="2453"/>
                <a:ext cx="378" cy="90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71" name="AutoShape 10" descr="Sphères"/>
              <p:cNvSpPr>
                <a:spLocks noChangeArrowheads="1"/>
              </p:cNvSpPr>
              <p:nvPr/>
            </p:nvSpPr>
            <p:spPr bwMode="auto">
              <a:xfrm>
                <a:off x="8407" y="2453"/>
                <a:ext cx="380" cy="90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72" name="AutoShape 11" descr="Sphères"/>
              <p:cNvSpPr>
                <a:spLocks noChangeArrowheads="1"/>
              </p:cNvSpPr>
              <p:nvPr/>
            </p:nvSpPr>
            <p:spPr bwMode="auto">
              <a:xfrm>
                <a:off x="8789" y="2453"/>
                <a:ext cx="378" cy="90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73" name="AutoShape 12" descr="Sphères"/>
              <p:cNvSpPr>
                <a:spLocks noChangeArrowheads="1"/>
              </p:cNvSpPr>
              <p:nvPr/>
            </p:nvSpPr>
            <p:spPr bwMode="auto">
              <a:xfrm>
                <a:off x="9169" y="2453"/>
                <a:ext cx="380" cy="90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74" name="AutoShape 13" descr="Sphères"/>
              <p:cNvSpPr>
                <a:spLocks noChangeArrowheads="1"/>
              </p:cNvSpPr>
              <p:nvPr/>
            </p:nvSpPr>
            <p:spPr bwMode="auto">
              <a:xfrm>
                <a:off x="9550" y="2453"/>
                <a:ext cx="379" cy="908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fr-FR"/>
              </a:p>
            </p:txBody>
          </p:sp>
        </p:grpSp>
        <p:sp>
          <p:nvSpPr>
            <p:cNvPr id="69" name="Rectangle 14" descr="Sphères"/>
            <p:cNvSpPr>
              <a:spLocks noChangeArrowheads="1"/>
            </p:cNvSpPr>
            <p:nvPr/>
          </p:nvSpPr>
          <p:spPr bwMode="auto">
            <a:xfrm>
              <a:off x="849" y="2038"/>
              <a:ext cx="836" cy="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428596" y="4786322"/>
            <a:ext cx="2435736" cy="36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b="1" i="1" dirty="0">
                <a:solidFill>
                  <a:srgbClr val="000000"/>
                </a:solidFill>
                <a:latin typeface="Times New Roman" pitchFamily="18" charset="0"/>
              </a:rPr>
              <a:t>Couche </a:t>
            </a:r>
            <a:r>
              <a:rPr lang="fr-FR" sz="1200" b="1" i="1" dirty="0" smtClean="0">
                <a:solidFill>
                  <a:srgbClr val="000000"/>
                </a:solidFill>
                <a:latin typeface="Times New Roman" pitchFamily="18" charset="0"/>
              </a:rPr>
              <a:t>cap GaAs</a:t>
            </a:r>
            <a:endParaRPr lang="fr-FR" sz="1200" dirty="0">
              <a:latin typeface="Arial" pitchFamily="34" charset="0"/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214414" y="5643578"/>
            <a:ext cx="1266860" cy="72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 b="1" i="1" dirty="0" smtClean="0">
                <a:latin typeface="Times New Roman" pitchFamily="18" charset="0"/>
              </a:rPr>
              <a:t>BQs </a:t>
            </a:r>
            <a:r>
              <a:rPr lang="fr-FR" sz="1200" b="1" i="1" dirty="0" err="1" smtClean="0">
                <a:latin typeface="Times New Roman" pitchFamily="18" charset="0"/>
              </a:rPr>
              <a:t>InAs</a:t>
            </a:r>
            <a:endParaRPr lang="fr-FR" sz="1200" b="1" i="1" dirty="0">
              <a:latin typeface="Times New Roman" pitchFamily="18" charset="0"/>
            </a:endParaRPr>
          </a:p>
          <a:p>
            <a:endParaRPr lang="fr-FR" sz="1200" dirty="0">
              <a:latin typeface="Arial" pitchFamily="34" charset="0"/>
            </a:endParaRP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3143240" y="6286520"/>
            <a:ext cx="20494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400" b="1" i="1" dirty="0" smtClean="0">
                <a:latin typeface="Times New Roman" pitchFamily="18" charset="0"/>
              </a:rPr>
              <a:t>(</a:t>
            </a:r>
            <a:r>
              <a:rPr lang="fr-FR" sz="1400" b="1" i="1" dirty="0">
                <a:latin typeface="Times New Roman" pitchFamily="18" charset="0"/>
              </a:rPr>
              <a:t>10 MC de In</a:t>
            </a:r>
            <a:r>
              <a:rPr lang="fr-FR" sz="1400" b="1" i="1" baseline="-25000" dirty="0">
                <a:latin typeface="Times New Roman" pitchFamily="18" charset="0"/>
              </a:rPr>
              <a:t>0.4</a:t>
            </a:r>
            <a:r>
              <a:rPr lang="fr-FR" sz="1400" b="1" i="1" dirty="0">
                <a:latin typeface="Times New Roman" pitchFamily="18" charset="0"/>
              </a:rPr>
              <a:t>Ga</a:t>
            </a:r>
            <a:r>
              <a:rPr lang="fr-FR" sz="1400" b="1" i="1" baseline="-25000" dirty="0">
                <a:latin typeface="Times New Roman" pitchFamily="18" charset="0"/>
              </a:rPr>
              <a:t>0.6</a:t>
            </a:r>
            <a:r>
              <a:rPr lang="fr-FR" sz="1400" b="1" i="1" dirty="0">
                <a:latin typeface="Times New Roman" pitchFamily="18" charset="0"/>
              </a:rPr>
              <a:t>As)</a:t>
            </a:r>
            <a:endParaRPr lang="fr-FR" sz="1400" dirty="0">
              <a:latin typeface="Arial" pitchFamily="34" charset="0"/>
            </a:endParaRPr>
          </a:p>
        </p:txBody>
      </p:sp>
      <p:sp>
        <p:nvSpPr>
          <p:cNvPr id="80" name="Flèche droite 79"/>
          <p:cNvSpPr/>
          <p:nvPr/>
        </p:nvSpPr>
        <p:spPr>
          <a:xfrm>
            <a:off x="6000760" y="2571744"/>
            <a:ext cx="500066" cy="2357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6500826" y="321468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Emission à 1.3 µm à 300K par deux méthodes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 flipV="1">
            <a:off x="2643174" y="5357826"/>
            <a:ext cx="857256" cy="10001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4286248" y="1428736"/>
          <a:ext cx="1685546" cy="2338391"/>
        </p:xfrm>
        <a:graphic>
          <a:graphicData uri="http://schemas.openxmlformats.org/presentationml/2006/ole">
            <p:oleObj spid="_x0000_s171010" name="Graph" r:id="rId4" imgW="2754720" imgH="3820320" progId="Origin50.Graph">
              <p:embed/>
            </p:oleObj>
          </a:graphicData>
        </a:graphic>
      </p:graphicFrame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4286248" y="3929066"/>
          <a:ext cx="1693212" cy="2398716"/>
        </p:xfrm>
        <a:graphic>
          <a:graphicData uri="http://schemas.openxmlformats.org/presentationml/2006/ole">
            <p:oleObj spid="_x0000_s171011" name="Graph" r:id="rId5" imgW="2780640" imgH="3939840" progId="Origin50.Graph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285720" y="714356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Optimisation des structures à empilement vertical de plans de BQs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5720" y="3929066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Elaboration et étude des BQs avec couche de minimisation de contrainte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7158" y="3571876"/>
            <a:ext cx="2542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smtClean="0"/>
              <a:t>Ilahi  et al Phys. Stat. Sol. (a) (2003)</a:t>
            </a:r>
            <a:r>
              <a:rPr lang="en-GB" sz="1100" i="1" dirty="0" smtClean="0"/>
              <a:t> </a:t>
            </a:r>
            <a:endParaRPr lang="fr-FR" sz="1100" i="1" dirty="0"/>
          </a:p>
        </p:txBody>
      </p:sp>
      <p:sp>
        <p:nvSpPr>
          <p:cNvPr id="35" name="Rectangle 34"/>
          <p:cNvSpPr/>
          <p:nvPr/>
        </p:nvSpPr>
        <p:spPr>
          <a:xfrm>
            <a:off x="428596" y="6488668"/>
            <a:ext cx="20473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 dirty="0" smtClean="0">
                <a:solidFill>
                  <a:prstClr val="black"/>
                </a:solidFill>
              </a:rPr>
              <a:t>Ilahi  et </a:t>
            </a:r>
            <a:r>
              <a:rPr lang="en-US" sz="1100" b="1" i="1" dirty="0" smtClean="0">
                <a:solidFill>
                  <a:prstClr val="black"/>
                </a:solidFill>
              </a:rPr>
              <a:t>Appl. Phys. A (2005) </a:t>
            </a:r>
            <a:endParaRPr lang="fr-FR" sz="1100" b="1" i="1" dirty="0" smtClean="0">
              <a:solidFill>
                <a:prstClr val="black"/>
              </a:solidFill>
            </a:endParaRPr>
          </a:p>
        </p:txBody>
      </p:sp>
      <p:sp>
        <p:nvSpPr>
          <p:cNvPr id="36" name="Organigramme : Bande perforée 35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Introduction</a:t>
            </a:r>
          </a:p>
          <a:p>
            <a:pPr algn="ctr"/>
            <a:endParaRPr lang="fr-FR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285984" y="0"/>
            <a:ext cx="343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Aperçu sur les résultats antérieurs</a:t>
            </a:r>
            <a:endParaRPr lang="fr-F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786446" y="0"/>
            <a:ext cx="140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(2001-2004)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/>
      <p:bldP spid="76" grpId="0"/>
      <p:bldP spid="77" grpId="0"/>
      <p:bldP spid="79" grpId="0"/>
      <p:bldP spid="80" grpId="0" animBg="1"/>
      <p:bldP spid="81" grpId="0"/>
      <p:bldP spid="31" grpId="0" animBg="1"/>
      <p:bldP spid="32" grpId="1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Flèche vers le haut 5"/>
          <p:cNvSpPr/>
          <p:nvPr/>
        </p:nvSpPr>
        <p:spPr>
          <a:xfrm>
            <a:off x="4143372" y="2000240"/>
            <a:ext cx="760418" cy="857256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haut 6"/>
          <p:cNvSpPr/>
          <p:nvPr/>
        </p:nvSpPr>
        <p:spPr>
          <a:xfrm rot="10800000">
            <a:off x="4214809" y="4143380"/>
            <a:ext cx="785817" cy="714380"/>
          </a:xfrm>
          <a:prstGeom prst="upArrow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>
            <a:hlinkClick r:id="rId2" action="ppaction://hlinksldjump"/>
          </p:cNvPr>
          <p:cNvSpPr/>
          <p:nvPr/>
        </p:nvSpPr>
        <p:spPr>
          <a:xfrm>
            <a:off x="3000364" y="642918"/>
            <a:ext cx="3071834" cy="128588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+mj-lt"/>
              </a:rPr>
              <a:t>lasers pour télécoms</a:t>
            </a:r>
          </a:p>
          <a:p>
            <a:pPr algn="ctr"/>
            <a:r>
              <a:rPr lang="fr-FR" sz="1600" b="1" dirty="0" smtClean="0">
                <a:latin typeface="+mj-lt"/>
              </a:rPr>
              <a:t> (1.3 µm)</a:t>
            </a:r>
            <a:endParaRPr lang="fr-FR" sz="1600" b="1" dirty="0">
              <a:latin typeface="+mj-lt"/>
            </a:endParaRPr>
          </a:p>
        </p:txBody>
      </p:sp>
      <p:sp>
        <p:nvSpPr>
          <p:cNvPr id="12" name="Rectangle à coins arrondis 11">
            <a:hlinkClick r:id="rId3" action="ppaction://hlinksldjump"/>
          </p:cNvPr>
          <p:cNvSpPr/>
          <p:nvPr/>
        </p:nvSpPr>
        <p:spPr>
          <a:xfrm>
            <a:off x="6786578" y="2449506"/>
            <a:ext cx="2286016" cy="202566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+mj-lt"/>
              </a:rPr>
              <a:t>Optimisation in situ des structures à BQs  pour application de photon unique</a:t>
            </a:r>
          </a:p>
        </p:txBody>
      </p:sp>
      <p:sp>
        <p:nvSpPr>
          <p:cNvPr id="14" name="Rectangle à coins arrondis 13">
            <a:hlinkClick r:id="rId4" action="ppaction://hlinksldjump"/>
          </p:cNvPr>
          <p:cNvSpPr/>
          <p:nvPr/>
        </p:nvSpPr>
        <p:spPr>
          <a:xfrm>
            <a:off x="71406" y="2454268"/>
            <a:ext cx="2286016" cy="202566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+mj-lt"/>
              </a:rPr>
              <a:t>Ajustement sélectifs des propriétés des BQs par implantation ionique</a:t>
            </a:r>
            <a:endParaRPr lang="fr-FR" sz="1600" b="1" dirty="0">
              <a:latin typeface="+mj-lt"/>
            </a:endParaRPr>
          </a:p>
        </p:txBody>
      </p:sp>
      <p:sp>
        <p:nvSpPr>
          <p:cNvPr id="15" name="Rectangle à coins arrondis 14">
            <a:hlinkClick r:id="rId5" action="ppaction://hlinksldjump"/>
          </p:cNvPr>
          <p:cNvSpPr/>
          <p:nvPr/>
        </p:nvSpPr>
        <p:spPr>
          <a:xfrm>
            <a:off x="3071802" y="4857760"/>
            <a:ext cx="3071834" cy="128588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>
              <a:latin typeface="+mj-lt"/>
            </a:endParaRPr>
          </a:p>
          <a:p>
            <a:pPr algn="ctr"/>
            <a:endParaRPr lang="fr-FR" sz="1600" b="1" dirty="0" smtClean="0">
              <a:latin typeface="+mj-lt"/>
            </a:endParaRPr>
          </a:p>
          <a:p>
            <a:pPr algn="ctr"/>
            <a:r>
              <a:rPr lang="fr-FR" sz="1600" b="1" dirty="0" smtClean="0">
                <a:latin typeface="+mj-lt"/>
              </a:rPr>
              <a:t>Optimisation ex situ des propriétés des  BQs  par RTR</a:t>
            </a:r>
          </a:p>
          <a:p>
            <a:pPr algn="ctr"/>
            <a:endParaRPr lang="fr-FR" sz="1600" b="1" dirty="0">
              <a:latin typeface="+mj-lt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6000760" y="3143248"/>
            <a:ext cx="785818" cy="571504"/>
          </a:xfrm>
          <a:prstGeom prst="rightArrow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/>
          </a:p>
        </p:txBody>
      </p:sp>
      <p:sp>
        <p:nvSpPr>
          <p:cNvPr id="17" name="Flèche gauche 16"/>
          <p:cNvSpPr/>
          <p:nvPr/>
        </p:nvSpPr>
        <p:spPr>
          <a:xfrm>
            <a:off x="2344722" y="3214686"/>
            <a:ext cx="798518" cy="571504"/>
          </a:xfrm>
          <a:prstGeom prst="leftArrow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/>
          </a:p>
        </p:txBody>
      </p:sp>
      <p:sp>
        <p:nvSpPr>
          <p:cNvPr id="5" name="Ellipse 4"/>
          <p:cNvSpPr/>
          <p:nvPr/>
        </p:nvSpPr>
        <p:spPr>
          <a:xfrm>
            <a:off x="3000364" y="2786058"/>
            <a:ext cx="3071834" cy="1357322"/>
          </a:xfrm>
          <a:prstGeom prst="ellipse">
            <a:avLst/>
          </a:prstGeom>
          <a:gradFill flip="none" rotWithShape="1">
            <a:gsLst>
              <a:gs pos="7200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Boîtes quantiques</a:t>
            </a:r>
          </a:p>
          <a:p>
            <a:pPr algn="ctr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InAs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/Ga(In)As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48" y="2263967"/>
            <a:ext cx="918841" cy="307777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Thème  III</a:t>
            </a:r>
            <a:endParaRPr lang="fr-FR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29520" y="2214554"/>
            <a:ext cx="822661" cy="307777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Thème  I</a:t>
            </a:r>
            <a:endParaRPr lang="fr-FR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3372" y="4786322"/>
            <a:ext cx="870751" cy="307777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Thème  II</a:t>
            </a:r>
            <a:endParaRPr lang="fr-FR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Organigramme : Bande perforée 17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Introduction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3" grpId="0" animBg="1"/>
      <p:bldP spid="17" grpId="0" animBg="1"/>
      <p:bldP spid="16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62936" y="6357958"/>
            <a:ext cx="638220" cy="365125"/>
          </a:xfrm>
          <a:noFill/>
        </p:spPr>
        <p:txBody>
          <a:bodyPr/>
          <a:lstStyle/>
          <a:p>
            <a:fld id="{022068CC-CA06-4844-AF6D-212AF1C23993}" type="slidenum">
              <a:rPr lang="fr-FR" smtClean="0"/>
              <a:pPr/>
              <a:t>8</a:t>
            </a:fld>
            <a:endParaRPr lang="fr-FR" dirty="0" smtClean="0"/>
          </a:p>
        </p:txBody>
      </p:sp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357158" y="1928802"/>
            <a:ext cx="8351838" cy="3018391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	Introduction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	Optimisation de la densité surfacique des BQs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	Impact sur les propriétés de photoluminescence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	 µPL de BQs uniques émettant autour de 1.3µm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	Conclusion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28662" y="714356"/>
            <a:ext cx="821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1"/>
                </a:solidFill>
              </a:rPr>
              <a:t>Optimisation </a:t>
            </a:r>
            <a:r>
              <a:rPr lang="fr-FR" sz="2400" b="1" i="1" dirty="0" smtClean="0">
                <a:solidFill>
                  <a:schemeClr val="accent1"/>
                </a:solidFill>
              </a:rPr>
              <a:t>in situ</a:t>
            </a:r>
            <a:r>
              <a:rPr lang="fr-FR" sz="2400" b="1" dirty="0" smtClean="0">
                <a:solidFill>
                  <a:schemeClr val="accent1"/>
                </a:solidFill>
              </a:rPr>
              <a:t> de la densité surfacique des boîtes quantiques : vers l’application de photon unique</a:t>
            </a:r>
            <a:endParaRPr lang="fr-FR" sz="2400" dirty="0"/>
          </a:p>
        </p:txBody>
      </p:sp>
      <p:sp>
        <p:nvSpPr>
          <p:cNvPr id="7" name="Organigramme : Bande perforée 6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0B3-9C92-4FAF-AFBE-56782C9AF0E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00826" y="642918"/>
            <a:ext cx="1436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 dirty="0" smtClean="0"/>
              <a:t>Gérard </a:t>
            </a:r>
            <a:r>
              <a:rPr lang="fr-FR" sz="1200" i="1" dirty="0"/>
              <a:t>et al, </a:t>
            </a:r>
            <a:r>
              <a:rPr lang="fr-FR" sz="1200" i="1" dirty="0" smtClean="0"/>
              <a:t>(</a:t>
            </a:r>
            <a:r>
              <a:rPr lang="fr-FR" sz="1200" i="1" dirty="0"/>
              <a:t>1998)</a:t>
            </a:r>
          </a:p>
        </p:txBody>
      </p:sp>
      <p:sp>
        <p:nvSpPr>
          <p:cNvPr id="12" name="Ellipse 11"/>
          <p:cNvSpPr/>
          <p:nvPr/>
        </p:nvSpPr>
        <p:spPr>
          <a:xfrm>
            <a:off x="373034" y="1643050"/>
            <a:ext cx="300039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Emetteurs de photon unique</a:t>
            </a:r>
            <a:endParaRPr lang="fr-FR" b="1" dirty="0"/>
          </a:p>
        </p:txBody>
      </p:sp>
      <p:sp>
        <p:nvSpPr>
          <p:cNvPr id="13" name="Ellipse 12"/>
          <p:cNvSpPr/>
          <p:nvPr/>
        </p:nvSpPr>
        <p:spPr>
          <a:xfrm>
            <a:off x="357158" y="4071942"/>
            <a:ext cx="307183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Détecteurs de photon unique</a:t>
            </a:r>
            <a:endParaRPr lang="fr-FR" b="1" dirty="0"/>
          </a:p>
        </p:txBody>
      </p:sp>
      <p:sp>
        <p:nvSpPr>
          <p:cNvPr id="15" name="Double flèche verticale 14"/>
          <p:cNvSpPr/>
          <p:nvPr/>
        </p:nvSpPr>
        <p:spPr>
          <a:xfrm>
            <a:off x="1500166" y="2571744"/>
            <a:ext cx="857256" cy="1500198"/>
          </a:xfrm>
          <a:prstGeom prst="upDownArrow">
            <a:avLst>
              <a:gd name="adj1" fmla="val 67778"/>
              <a:gd name="adj2" fmla="val 25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6" name="Rectangle 15"/>
          <p:cNvSpPr/>
          <p:nvPr/>
        </p:nvSpPr>
        <p:spPr>
          <a:xfrm>
            <a:off x="0" y="928670"/>
            <a:ext cx="3500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Cryptographie quantique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714356"/>
            <a:ext cx="2152646" cy="234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14810" y="635978"/>
            <a:ext cx="1464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 dirty="0" err="1" smtClean="0"/>
              <a:t>Marzin</a:t>
            </a:r>
            <a:r>
              <a:rPr lang="fr-FR" sz="1200" i="1" dirty="0" smtClean="0"/>
              <a:t> </a:t>
            </a:r>
            <a:r>
              <a:rPr lang="fr-FR" sz="1200" i="1" dirty="0"/>
              <a:t>et al, </a:t>
            </a:r>
            <a:r>
              <a:rPr lang="fr-FR" sz="1200" i="1" dirty="0" smtClean="0"/>
              <a:t>(1994)</a:t>
            </a:r>
            <a:endParaRPr lang="fr-FR" sz="1200" i="1" dirty="0"/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6143636" y="785794"/>
          <a:ext cx="2714625" cy="2295525"/>
        </p:xfrm>
        <a:graphic>
          <a:graphicData uri="http://schemas.openxmlformats.org/presentationml/2006/ole">
            <p:oleObj spid="_x0000_s167940" name="Graph" r:id="rId4" imgW="3936960" imgH="3064320" progId="Origin50.Graph">
              <p:embed/>
            </p:oleObj>
          </a:graphicData>
        </a:graphic>
      </p:graphicFrame>
      <p:sp>
        <p:nvSpPr>
          <p:cNvPr id="34" name="Rectangle à coins arrondis 33"/>
          <p:cNvSpPr/>
          <p:nvPr/>
        </p:nvSpPr>
        <p:spPr>
          <a:xfrm>
            <a:off x="3857620" y="3071810"/>
            <a:ext cx="2071702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Sélection de raies fines par isolation de BQs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572264" y="2928934"/>
            <a:ext cx="1928826" cy="10001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PL d’un micro-pilier contenant un nombre réduit de BQs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32" name="Organigramme : Bande perforée 31"/>
          <p:cNvSpPr/>
          <p:nvPr/>
        </p:nvSpPr>
        <p:spPr>
          <a:xfrm rot="20590902">
            <a:off x="-9069" y="145118"/>
            <a:ext cx="1288238" cy="427438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smtClean="0">
              <a:solidFill>
                <a:srgbClr val="C0000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Thème I</a:t>
            </a:r>
          </a:p>
          <a:p>
            <a:pPr algn="ctr"/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1357290" y="2786058"/>
            <a:ext cx="10715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fr-FR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4282" y="3071810"/>
            <a:ext cx="1453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 smtClean="0">
                <a:solidFill>
                  <a:srgbClr val="C00000"/>
                </a:solidFill>
              </a:rPr>
              <a:t>Transmission longue  portée</a:t>
            </a:r>
            <a:endParaRPr lang="fr-FR" sz="1400" b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29058" y="400050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Difficultés:</a:t>
            </a:r>
          </a:p>
          <a:p>
            <a:pPr algn="ctr"/>
            <a:r>
              <a:rPr lang="fr-FR" b="1" dirty="0" smtClean="0"/>
              <a:t>Forte densité surfacique</a:t>
            </a:r>
          </a:p>
          <a:p>
            <a:pPr algn="ctr"/>
            <a:r>
              <a:rPr lang="fr-FR" b="1" dirty="0" smtClean="0"/>
              <a:t>Forte dispersion en taille</a:t>
            </a:r>
          </a:p>
          <a:p>
            <a:pPr algn="ctr"/>
            <a:r>
              <a:rPr lang="fr-FR" b="1" dirty="0" smtClean="0"/>
              <a:t>Longueurs d’ondes &lt;1.3µm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43306" y="592933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Réduire la densité surfacique des BQs &amp; augmenter leur longueur d’onde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5500694" y="5214950"/>
            <a:ext cx="571504" cy="642942"/>
          </a:xfrm>
          <a:prstGeom prst="downArrow">
            <a:avLst>
              <a:gd name="adj1" fmla="val 591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2" animBg="1"/>
      <p:bldP spid="14" grpId="0"/>
      <p:bldP spid="34" grpId="0" animBg="1"/>
      <p:bldP spid="35" grpId="0" animBg="1"/>
      <p:bldP spid="37" grpId="0"/>
      <p:bldP spid="37" grpId="1"/>
      <p:bldP spid="36" grpId="0"/>
      <p:bldP spid="17" grpId="0"/>
      <p:bldP spid="18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4967</TotalTime>
  <Words>2208</Words>
  <Application>Microsoft Office PowerPoint</Application>
  <PresentationFormat>Affichage à l'écran (4:3)</PresentationFormat>
  <Paragraphs>724</Paragraphs>
  <Slides>55</Slides>
  <Notes>3</Notes>
  <HiddenSlides>0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55</vt:i4>
      </vt:variant>
    </vt:vector>
  </HeadingPairs>
  <TitlesOfParts>
    <vt:vector size="59" baseType="lpstr">
      <vt:lpstr>Débit</vt:lpstr>
      <vt:lpstr>Graph</vt:lpstr>
      <vt:lpstr>Equation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Masque métallique contenant des ouvertures submicroniques : Procédure de préparation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Interdiffusion induite par implantation ionique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</vt:vector>
  </TitlesOfParts>
  <Company>personnel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Bouraoui ILAHI</dc:creator>
  <cp:lastModifiedBy>hp</cp:lastModifiedBy>
  <cp:revision>458</cp:revision>
  <dcterms:created xsi:type="dcterms:W3CDTF">2009-02-28T19:51:23Z</dcterms:created>
  <dcterms:modified xsi:type="dcterms:W3CDTF">2012-04-24T12:44:34Z</dcterms:modified>
</cp:coreProperties>
</file>