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tiff" ContentType="image/tif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4" r:id="rId3"/>
    <p:sldId id="262" r:id="rId4"/>
    <p:sldId id="258" r:id="rId5"/>
    <p:sldId id="271" r:id="rId6"/>
    <p:sldId id="272" r:id="rId7"/>
    <p:sldId id="263" r:id="rId8"/>
    <p:sldId id="265" r:id="rId9"/>
    <p:sldId id="273" r:id="rId10"/>
    <p:sldId id="270" r:id="rId11"/>
    <p:sldId id="284" r:id="rId12"/>
    <p:sldId id="261" r:id="rId13"/>
    <p:sldId id="285" r:id="rId14"/>
    <p:sldId id="275" r:id="rId15"/>
    <p:sldId id="274" r:id="rId16"/>
    <p:sldId id="267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69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AF39"/>
    <a:srgbClr val="439626"/>
    <a:srgbClr val="2EDE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6F762D-353F-497A-A1F1-20EDFE7CE1B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fr-FR"/>
        </a:p>
      </dgm:t>
    </dgm:pt>
    <dgm:pt modelId="{4571F568-7348-4CEC-B726-A30633BCAA2F}">
      <dgm:prSet phldrT="[Texte]" phldr="1"/>
      <dgm:spPr/>
      <dgm:t>
        <a:bodyPr/>
        <a:lstStyle/>
        <a:p>
          <a:endParaRPr lang="fr-FR" dirty="0"/>
        </a:p>
      </dgm:t>
    </dgm:pt>
    <dgm:pt modelId="{D4A49804-4DD8-4549-BADB-69EDC4A8A152}" type="parTrans" cxnId="{DD1F2BE2-3A47-4CFA-99BF-BABC357289D4}">
      <dgm:prSet/>
      <dgm:spPr/>
      <dgm:t>
        <a:bodyPr/>
        <a:lstStyle/>
        <a:p>
          <a:endParaRPr lang="fr-FR"/>
        </a:p>
      </dgm:t>
    </dgm:pt>
    <dgm:pt modelId="{8362FFCE-C3B9-4420-B264-18ED0F737AEF}" type="sibTrans" cxnId="{DD1F2BE2-3A47-4CFA-99BF-BABC357289D4}">
      <dgm:prSet/>
      <dgm:spPr/>
      <dgm:t>
        <a:bodyPr/>
        <a:lstStyle/>
        <a:p>
          <a:endParaRPr lang="fr-FR"/>
        </a:p>
      </dgm:t>
    </dgm:pt>
    <dgm:pt modelId="{0517DC49-1DA2-4554-8EE1-75CCD8DE5E8C}">
      <dgm:prSet phldrT="[Texte]" phldr="1"/>
      <dgm:spPr/>
      <dgm:t>
        <a:bodyPr/>
        <a:lstStyle/>
        <a:p>
          <a:endParaRPr lang="fr-FR" dirty="0"/>
        </a:p>
      </dgm:t>
    </dgm:pt>
    <dgm:pt modelId="{5E879431-39C1-4065-930E-60591BCFEE79}" type="parTrans" cxnId="{A97DA4D6-43CE-4173-9B0E-88CD733CEB71}">
      <dgm:prSet/>
      <dgm:spPr/>
      <dgm:t>
        <a:bodyPr/>
        <a:lstStyle/>
        <a:p>
          <a:endParaRPr lang="fr-FR"/>
        </a:p>
      </dgm:t>
    </dgm:pt>
    <dgm:pt modelId="{7F3E9FC0-5231-482C-A131-626CAA0EB954}" type="sibTrans" cxnId="{A97DA4D6-43CE-4173-9B0E-88CD733CEB71}">
      <dgm:prSet/>
      <dgm:spPr/>
      <dgm:t>
        <a:bodyPr/>
        <a:lstStyle/>
        <a:p>
          <a:endParaRPr lang="fr-FR"/>
        </a:p>
      </dgm:t>
    </dgm:pt>
    <dgm:pt modelId="{5EDD0817-D2B3-47A0-8724-770C1C32887F}">
      <dgm:prSet phldrT="[Texte]" phldr="1"/>
      <dgm:spPr/>
      <dgm:t>
        <a:bodyPr/>
        <a:lstStyle/>
        <a:p>
          <a:endParaRPr lang="fr-FR" dirty="0"/>
        </a:p>
      </dgm:t>
    </dgm:pt>
    <dgm:pt modelId="{3B7270D0-17A4-4B63-9337-9E8706725FC0}" type="parTrans" cxnId="{B2F69DB0-73A9-4B88-9E9E-AABF182116FF}">
      <dgm:prSet/>
      <dgm:spPr/>
      <dgm:t>
        <a:bodyPr/>
        <a:lstStyle/>
        <a:p>
          <a:endParaRPr lang="fr-FR"/>
        </a:p>
      </dgm:t>
    </dgm:pt>
    <dgm:pt modelId="{9756631E-0E03-4477-9F08-B4DB203AF3C5}" type="sibTrans" cxnId="{B2F69DB0-73A9-4B88-9E9E-AABF182116FF}">
      <dgm:prSet/>
      <dgm:spPr/>
      <dgm:t>
        <a:bodyPr/>
        <a:lstStyle/>
        <a:p>
          <a:endParaRPr lang="fr-FR"/>
        </a:p>
      </dgm:t>
    </dgm:pt>
    <dgm:pt modelId="{91371DC3-B188-4B72-A6DC-EC9257978864}">
      <dgm:prSet phldrT="[Texte]" phldr="1"/>
      <dgm:spPr/>
      <dgm:t>
        <a:bodyPr/>
        <a:lstStyle/>
        <a:p>
          <a:endParaRPr lang="fr-FR" dirty="0"/>
        </a:p>
      </dgm:t>
    </dgm:pt>
    <dgm:pt modelId="{954C7647-6174-45AC-8E0D-E3C9F6689687}" type="parTrans" cxnId="{977A5C3E-E444-409F-9705-30C4424C7B7A}">
      <dgm:prSet/>
      <dgm:spPr/>
      <dgm:t>
        <a:bodyPr/>
        <a:lstStyle/>
        <a:p>
          <a:endParaRPr lang="fr-FR"/>
        </a:p>
      </dgm:t>
    </dgm:pt>
    <dgm:pt modelId="{740E5006-F45C-4F70-B57D-EE14C9689818}" type="sibTrans" cxnId="{977A5C3E-E444-409F-9705-30C4424C7B7A}">
      <dgm:prSet/>
      <dgm:spPr/>
      <dgm:t>
        <a:bodyPr/>
        <a:lstStyle/>
        <a:p>
          <a:endParaRPr lang="fr-FR"/>
        </a:p>
      </dgm:t>
    </dgm:pt>
    <dgm:pt modelId="{8934C026-2B2C-47A1-AE70-231AA1EC10F7}">
      <dgm:prSet phldrT="[Texte]" phldr="1"/>
      <dgm:spPr/>
      <dgm:t>
        <a:bodyPr/>
        <a:lstStyle/>
        <a:p>
          <a:endParaRPr lang="fr-FR" dirty="0"/>
        </a:p>
      </dgm:t>
    </dgm:pt>
    <dgm:pt modelId="{5942052E-CE44-44D9-BCB4-C7C39DD90A30}" type="parTrans" cxnId="{032129D0-40A7-44A5-801A-7FA95EBE9CFA}">
      <dgm:prSet/>
      <dgm:spPr/>
      <dgm:t>
        <a:bodyPr/>
        <a:lstStyle/>
        <a:p>
          <a:endParaRPr lang="fr-FR"/>
        </a:p>
      </dgm:t>
    </dgm:pt>
    <dgm:pt modelId="{AA7EE0C0-44D6-4DA5-A7F1-EB8F3F8E5E6D}" type="sibTrans" cxnId="{032129D0-40A7-44A5-801A-7FA95EBE9CFA}">
      <dgm:prSet/>
      <dgm:spPr/>
      <dgm:t>
        <a:bodyPr/>
        <a:lstStyle/>
        <a:p>
          <a:endParaRPr lang="fr-FR"/>
        </a:p>
      </dgm:t>
    </dgm:pt>
    <dgm:pt modelId="{415ED07C-FA9B-4C42-A8A5-A5211A53AE8E}" type="pres">
      <dgm:prSet presAssocID="{146F762D-353F-497A-A1F1-20EDFE7CE1B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C8A109A-F6D9-4357-97BB-C628A860B4D9}" type="pres">
      <dgm:prSet presAssocID="{4571F568-7348-4CEC-B726-A30633BCAA2F}" presName="centerShape" presStyleLbl="node0" presStyleIdx="0" presStyleCnt="1"/>
      <dgm:spPr/>
      <dgm:t>
        <a:bodyPr/>
        <a:lstStyle/>
        <a:p>
          <a:endParaRPr lang="fr-FR"/>
        </a:p>
      </dgm:t>
    </dgm:pt>
    <dgm:pt modelId="{2D7373A4-1680-4EC9-9863-5E6F03FCBABE}" type="pres">
      <dgm:prSet presAssocID="{0517DC49-1DA2-4554-8EE1-75CCD8DE5E8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FA4CE8-32AB-4454-816C-981992B9477D}" type="pres">
      <dgm:prSet presAssocID="{0517DC49-1DA2-4554-8EE1-75CCD8DE5E8C}" presName="dummy" presStyleCnt="0"/>
      <dgm:spPr/>
    </dgm:pt>
    <dgm:pt modelId="{4046174D-C439-4157-924F-4830C4A1FA53}" type="pres">
      <dgm:prSet presAssocID="{7F3E9FC0-5231-482C-A131-626CAA0EB954}" presName="sibTrans" presStyleLbl="sibTrans2D1" presStyleIdx="0" presStyleCnt="4"/>
      <dgm:spPr/>
      <dgm:t>
        <a:bodyPr/>
        <a:lstStyle/>
        <a:p>
          <a:endParaRPr lang="fr-FR"/>
        </a:p>
      </dgm:t>
    </dgm:pt>
    <dgm:pt modelId="{9EC073DE-5318-4E1D-8E13-75455B260619}" type="pres">
      <dgm:prSet presAssocID="{5EDD0817-D2B3-47A0-8724-770C1C32887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67C482-67DF-42D1-A0AD-53CB25F5096A}" type="pres">
      <dgm:prSet presAssocID="{5EDD0817-D2B3-47A0-8724-770C1C32887F}" presName="dummy" presStyleCnt="0"/>
      <dgm:spPr/>
    </dgm:pt>
    <dgm:pt modelId="{B58C2560-6F5C-4064-8EFF-C8C7C1E8E14A}" type="pres">
      <dgm:prSet presAssocID="{9756631E-0E03-4477-9F08-B4DB203AF3C5}" presName="sibTrans" presStyleLbl="sibTrans2D1" presStyleIdx="1" presStyleCnt="4"/>
      <dgm:spPr/>
      <dgm:t>
        <a:bodyPr/>
        <a:lstStyle/>
        <a:p>
          <a:endParaRPr lang="fr-FR"/>
        </a:p>
      </dgm:t>
    </dgm:pt>
    <dgm:pt modelId="{9CA8B364-B4EA-4B87-A7B8-43742442A763}" type="pres">
      <dgm:prSet presAssocID="{91371DC3-B188-4B72-A6DC-EC925797886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8EB5DA-57B0-4FD7-B0E2-0449C98EABE6}" type="pres">
      <dgm:prSet presAssocID="{91371DC3-B188-4B72-A6DC-EC9257978864}" presName="dummy" presStyleCnt="0"/>
      <dgm:spPr/>
    </dgm:pt>
    <dgm:pt modelId="{399C752C-23E7-405F-ABE4-C92E5F03823F}" type="pres">
      <dgm:prSet presAssocID="{740E5006-F45C-4F70-B57D-EE14C9689818}" presName="sibTrans" presStyleLbl="sibTrans2D1" presStyleIdx="2" presStyleCnt="4"/>
      <dgm:spPr/>
      <dgm:t>
        <a:bodyPr/>
        <a:lstStyle/>
        <a:p>
          <a:endParaRPr lang="fr-FR"/>
        </a:p>
      </dgm:t>
    </dgm:pt>
    <dgm:pt modelId="{C11A408F-2283-4ED0-A71D-3612DD18C6CD}" type="pres">
      <dgm:prSet presAssocID="{8934C026-2B2C-47A1-AE70-231AA1EC10F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E18394-FA2D-4FB2-B6ED-09C7EFCFAB0F}" type="pres">
      <dgm:prSet presAssocID="{8934C026-2B2C-47A1-AE70-231AA1EC10F7}" presName="dummy" presStyleCnt="0"/>
      <dgm:spPr/>
    </dgm:pt>
    <dgm:pt modelId="{D530841E-B80E-4876-A8FF-BC5241FC737C}" type="pres">
      <dgm:prSet presAssocID="{AA7EE0C0-44D6-4DA5-A7F1-EB8F3F8E5E6D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A97DA4D6-43CE-4173-9B0E-88CD733CEB71}" srcId="{4571F568-7348-4CEC-B726-A30633BCAA2F}" destId="{0517DC49-1DA2-4554-8EE1-75CCD8DE5E8C}" srcOrd="0" destOrd="0" parTransId="{5E879431-39C1-4065-930E-60591BCFEE79}" sibTransId="{7F3E9FC0-5231-482C-A131-626CAA0EB954}"/>
    <dgm:cxn modelId="{DD1F2BE2-3A47-4CFA-99BF-BABC357289D4}" srcId="{146F762D-353F-497A-A1F1-20EDFE7CE1B2}" destId="{4571F568-7348-4CEC-B726-A30633BCAA2F}" srcOrd="0" destOrd="0" parTransId="{D4A49804-4DD8-4549-BADB-69EDC4A8A152}" sibTransId="{8362FFCE-C3B9-4420-B264-18ED0F737AEF}"/>
    <dgm:cxn modelId="{147582E2-7D24-45B4-87F2-86A957E5CA8F}" type="presOf" srcId="{146F762D-353F-497A-A1F1-20EDFE7CE1B2}" destId="{415ED07C-FA9B-4C42-A8A5-A5211A53AE8E}" srcOrd="0" destOrd="0" presId="urn:microsoft.com/office/officeart/2005/8/layout/radial6"/>
    <dgm:cxn modelId="{70320C7E-4EB1-4354-A629-4B6E5236EE2B}" type="presOf" srcId="{9756631E-0E03-4477-9F08-B4DB203AF3C5}" destId="{B58C2560-6F5C-4064-8EFF-C8C7C1E8E14A}" srcOrd="0" destOrd="0" presId="urn:microsoft.com/office/officeart/2005/8/layout/radial6"/>
    <dgm:cxn modelId="{202A987B-55DA-40BB-9A76-3F1646578200}" type="presOf" srcId="{91371DC3-B188-4B72-A6DC-EC9257978864}" destId="{9CA8B364-B4EA-4B87-A7B8-43742442A763}" srcOrd="0" destOrd="0" presId="urn:microsoft.com/office/officeart/2005/8/layout/radial6"/>
    <dgm:cxn modelId="{C4B1EA1F-9480-404E-9455-B8C0D100C3C7}" type="presOf" srcId="{5EDD0817-D2B3-47A0-8724-770C1C32887F}" destId="{9EC073DE-5318-4E1D-8E13-75455B260619}" srcOrd="0" destOrd="0" presId="urn:microsoft.com/office/officeart/2005/8/layout/radial6"/>
    <dgm:cxn modelId="{5235B342-D2AD-4915-9E9F-21A37522A51A}" type="presOf" srcId="{AA7EE0C0-44D6-4DA5-A7F1-EB8F3F8E5E6D}" destId="{D530841E-B80E-4876-A8FF-BC5241FC737C}" srcOrd="0" destOrd="0" presId="urn:microsoft.com/office/officeart/2005/8/layout/radial6"/>
    <dgm:cxn modelId="{B2F69DB0-73A9-4B88-9E9E-AABF182116FF}" srcId="{4571F568-7348-4CEC-B726-A30633BCAA2F}" destId="{5EDD0817-D2B3-47A0-8724-770C1C32887F}" srcOrd="1" destOrd="0" parTransId="{3B7270D0-17A4-4B63-9337-9E8706725FC0}" sibTransId="{9756631E-0E03-4477-9F08-B4DB203AF3C5}"/>
    <dgm:cxn modelId="{741FDDEB-80B2-4334-A4E8-738A441E7EEC}" type="presOf" srcId="{7F3E9FC0-5231-482C-A131-626CAA0EB954}" destId="{4046174D-C439-4157-924F-4830C4A1FA53}" srcOrd="0" destOrd="0" presId="urn:microsoft.com/office/officeart/2005/8/layout/radial6"/>
    <dgm:cxn modelId="{6761643B-2D25-43E2-86E5-54FB0C1FB16F}" type="presOf" srcId="{0517DC49-1DA2-4554-8EE1-75CCD8DE5E8C}" destId="{2D7373A4-1680-4EC9-9863-5E6F03FCBABE}" srcOrd="0" destOrd="0" presId="urn:microsoft.com/office/officeart/2005/8/layout/radial6"/>
    <dgm:cxn modelId="{783270C2-8A61-4822-99E1-5080DECC3217}" type="presOf" srcId="{740E5006-F45C-4F70-B57D-EE14C9689818}" destId="{399C752C-23E7-405F-ABE4-C92E5F03823F}" srcOrd="0" destOrd="0" presId="urn:microsoft.com/office/officeart/2005/8/layout/radial6"/>
    <dgm:cxn modelId="{3D371E3A-110B-4C0E-B85B-9C4CEED94922}" type="presOf" srcId="{4571F568-7348-4CEC-B726-A30633BCAA2F}" destId="{3C8A109A-F6D9-4357-97BB-C628A860B4D9}" srcOrd="0" destOrd="0" presId="urn:microsoft.com/office/officeart/2005/8/layout/radial6"/>
    <dgm:cxn modelId="{977A5C3E-E444-409F-9705-30C4424C7B7A}" srcId="{4571F568-7348-4CEC-B726-A30633BCAA2F}" destId="{91371DC3-B188-4B72-A6DC-EC9257978864}" srcOrd="2" destOrd="0" parTransId="{954C7647-6174-45AC-8E0D-E3C9F6689687}" sibTransId="{740E5006-F45C-4F70-B57D-EE14C9689818}"/>
    <dgm:cxn modelId="{032129D0-40A7-44A5-801A-7FA95EBE9CFA}" srcId="{4571F568-7348-4CEC-B726-A30633BCAA2F}" destId="{8934C026-2B2C-47A1-AE70-231AA1EC10F7}" srcOrd="3" destOrd="0" parTransId="{5942052E-CE44-44D9-BCB4-C7C39DD90A30}" sibTransId="{AA7EE0C0-44D6-4DA5-A7F1-EB8F3F8E5E6D}"/>
    <dgm:cxn modelId="{402A0BB7-D7BB-42F7-8108-A8F4035EB90D}" type="presOf" srcId="{8934C026-2B2C-47A1-AE70-231AA1EC10F7}" destId="{C11A408F-2283-4ED0-A71D-3612DD18C6CD}" srcOrd="0" destOrd="0" presId="urn:microsoft.com/office/officeart/2005/8/layout/radial6"/>
    <dgm:cxn modelId="{55BF1B33-4D51-42E7-A61B-AE2AB12CB900}" type="presParOf" srcId="{415ED07C-FA9B-4C42-A8A5-A5211A53AE8E}" destId="{3C8A109A-F6D9-4357-97BB-C628A860B4D9}" srcOrd="0" destOrd="0" presId="urn:microsoft.com/office/officeart/2005/8/layout/radial6"/>
    <dgm:cxn modelId="{03737FB4-5821-4263-8700-38F3BEA8DB4A}" type="presParOf" srcId="{415ED07C-FA9B-4C42-A8A5-A5211A53AE8E}" destId="{2D7373A4-1680-4EC9-9863-5E6F03FCBABE}" srcOrd="1" destOrd="0" presId="urn:microsoft.com/office/officeart/2005/8/layout/radial6"/>
    <dgm:cxn modelId="{357E64A2-3F9F-4E16-A734-5C2DF9115F33}" type="presParOf" srcId="{415ED07C-FA9B-4C42-A8A5-A5211A53AE8E}" destId="{27FA4CE8-32AB-4454-816C-981992B9477D}" srcOrd="2" destOrd="0" presId="urn:microsoft.com/office/officeart/2005/8/layout/radial6"/>
    <dgm:cxn modelId="{E9BEF9D0-4045-4B1E-AA8B-D07C07F5AE81}" type="presParOf" srcId="{415ED07C-FA9B-4C42-A8A5-A5211A53AE8E}" destId="{4046174D-C439-4157-924F-4830C4A1FA53}" srcOrd="3" destOrd="0" presId="urn:microsoft.com/office/officeart/2005/8/layout/radial6"/>
    <dgm:cxn modelId="{D44AC3C0-7A7A-4DB8-8C81-0B11E65DB2B8}" type="presParOf" srcId="{415ED07C-FA9B-4C42-A8A5-A5211A53AE8E}" destId="{9EC073DE-5318-4E1D-8E13-75455B260619}" srcOrd="4" destOrd="0" presId="urn:microsoft.com/office/officeart/2005/8/layout/radial6"/>
    <dgm:cxn modelId="{BDBD7D58-353E-4A69-888A-9F182B7C1F66}" type="presParOf" srcId="{415ED07C-FA9B-4C42-A8A5-A5211A53AE8E}" destId="{9F67C482-67DF-42D1-A0AD-53CB25F5096A}" srcOrd="5" destOrd="0" presId="urn:microsoft.com/office/officeart/2005/8/layout/radial6"/>
    <dgm:cxn modelId="{B161C3F7-6113-4DE0-8ED3-1CD106368F1D}" type="presParOf" srcId="{415ED07C-FA9B-4C42-A8A5-A5211A53AE8E}" destId="{B58C2560-6F5C-4064-8EFF-C8C7C1E8E14A}" srcOrd="6" destOrd="0" presId="urn:microsoft.com/office/officeart/2005/8/layout/radial6"/>
    <dgm:cxn modelId="{1F13CD28-5EB3-480A-935E-DC4634152F0F}" type="presParOf" srcId="{415ED07C-FA9B-4C42-A8A5-A5211A53AE8E}" destId="{9CA8B364-B4EA-4B87-A7B8-43742442A763}" srcOrd="7" destOrd="0" presId="urn:microsoft.com/office/officeart/2005/8/layout/radial6"/>
    <dgm:cxn modelId="{8BC8442A-36AF-45C0-8656-D5A275691C74}" type="presParOf" srcId="{415ED07C-FA9B-4C42-A8A5-A5211A53AE8E}" destId="{A48EB5DA-57B0-4FD7-B0E2-0449C98EABE6}" srcOrd="8" destOrd="0" presId="urn:microsoft.com/office/officeart/2005/8/layout/radial6"/>
    <dgm:cxn modelId="{81E26B58-7514-46C6-B6C5-64B059BD9956}" type="presParOf" srcId="{415ED07C-FA9B-4C42-A8A5-A5211A53AE8E}" destId="{399C752C-23E7-405F-ABE4-C92E5F03823F}" srcOrd="9" destOrd="0" presId="urn:microsoft.com/office/officeart/2005/8/layout/radial6"/>
    <dgm:cxn modelId="{B45EC238-AFF2-4904-84DA-CC4F6FFB9DED}" type="presParOf" srcId="{415ED07C-FA9B-4C42-A8A5-A5211A53AE8E}" destId="{C11A408F-2283-4ED0-A71D-3612DD18C6CD}" srcOrd="10" destOrd="0" presId="urn:microsoft.com/office/officeart/2005/8/layout/radial6"/>
    <dgm:cxn modelId="{728D9F7A-DB93-4DAB-902D-346F515F1F8D}" type="presParOf" srcId="{415ED07C-FA9B-4C42-A8A5-A5211A53AE8E}" destId="{25E18394-FA2D-4FB2-B6ED-09C7EFCFAB0F}" srcOrd="11" destOrd="0" presId="urn:microsoft.com/office/officeart/2005/8/layout/radial6"/>
    <dgm:cxn modelId="{49A964E6-7F81-47D3-B80C-77F41618FFC2}" type="presParOf" srcId="{415ED07C-FA9B-4C42-A8A5-A5211A53AE8E}" destId="{D530841E-B80E-4876-A8FF-BC5241FC737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F8049B-4006-4B1A-B624-5A43605F5B7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F9CC909-4088-46F5-A363-19DDC361460E}">
      <dgm:prSet phldrT="[Texte]"/>
      <dgm:spPr/>
      <dgm:t>
        <a:bodyPr/>
        <a:lstStyle/>
        <a:p>
          <a:r>
            <a:rPr lang="fr-FR" dirty="0" smtClean="0">
              <a:solidFill>
                <a:srgbClr val="FF0000"/>
              </a:solidFill>
            </a:rPr>
            <a:t>RR/SR</a:t>
          </a:r>
          <a:endParaRPr lang="fr-FR" dirty="0">
            <a:solidFill>
              <a:srgbClr val="FF0000"/>
            </a:solidFill>
          </a:endParaRPr>
        </a:p>
      </dgm:t>
    </dgm:pt>
    <dgm:pt modelId="{D76938F7-CEDB-4BD4-9856-60A706DD6562}" type="parTrans" cxnId="{C217F110-7DA8-4F8F-A23B-4CC16E4487EC}">
      <dgm:prSet/>
      <dgm:spPr/>
      <dgm:t>
        <a:bodyPr/>
        <a:lstStyle/>
        <a:p>
          <a:endParaRPr lang="fr-FR"/>
        </a:p>
      </dgm:t>
    </dgm:pt>
    <dgm:pt modelId="{CCDB9BA7-A980-487C-B61E-75D43F6164C5}" type="sibTrans" cxnId="{C217F110-7DA8-4F8F-A23B-4CC16E4487EC}">
      <dgm:prSet/>
      <dgm:spPr/>
      <dgm:t>
        <a:bodyPr/>
        <a:lstStyle/>
        <a:p>
          <a:endParaRPr lang="fr-FR"/>
        </a:p>
      </dgm:t>
    </dgm:pt>
    <dgm:pt modelId="{B821104C-A0AF-40AB-93E8-748D622388C9}">
      <dgm:prSet phldrT="[Texte]"/>
      <dgm:spPr/>
      <dgm:t>
        <a:bodyPr/>
        <a:lstStyle/>
        <a:p>
          <a:r>
            <a:rPr lang="fr-FR" dirty="0" smtClean="0"/>
            <a:t>F. STRUCTURELS</a:t>
          </a:r>
          <a:endParaRPr lang="fr-FR" dirty="0"/>
        </a:p>
      </dgm:t>
    </dgm:pt>
    <dgm:pt modelId="{BDF3EC34-E4F2-49C5-B941-6189BCD8B9F4}" type="parTrans" cxnId="{5E6DD361-11BC-4A17-B069-C1291B788D90}">
      <dgm:prSet/>
      <dgm:spPr/>
      <dgm:t>
        <a:bodyPr/>
        <a:lstStyle/>
        <a:p>
          <a:endParaRPr lang="fr-FR"/>
        </a:p>
      </dgm:t>
    </dgm:pt>
    <dgm:pt modelId="{E6DFF702-F575-4B61-9FC4-7D31EC4984E0}" type="sibTrans" cxnId="{5E6DD361-11BC-4A17-B069-C1291B788D90}">
      <dgm:prSet/>
      <dgm:spPr/>
      <dgm:t>
        <a:bodyPr/>
        <a:lstStyle/>
        <a:p>
          <a:endParaRPr lang="fr-FR"/>
        </a:p>
      </dgm:t>
    </dgm:pt>
    <dgm:pt modelId="{E3EF4A2B-9C5F-49C2-A0F7-B9915BF352AD}">
      <dgm:prSet phldrT="[Texte]"/>
      <dgm:spPr/>
      <dgm:t>
        <a:bodyPr/>
        <a:lstStyle/>
        <a:p>
          <a:r>
            <a:rPr lang="fr-FR" dirty="0" smtClean="0"/>
            <a:t>F.  EVENEMENTIELS</a:t>
          </a:r>
          <a:endParaRPr lang="fr-FR" dirty="0"/>
        </a:p>
      </dgm:t>
    </dgm:pt>
    <dgm:pt modelId="{C5588917-DA37-4F88-9FBC-FA84935DBD11}" type="parTrans" cxnId="{81A8F6D9-7513-4CFF-83F1-0A44CE85F684}">
      <dgm:prSet/>
      <dgm:spPr/>
      <dgm:t>
        <a:bodyPr/>
        <a:lstStyle/>
        <a:p>
          <a:endParaRPr lang="fr-FR"/>
        </a:p>
      </dgm:t>
    </dgm:pt>
    <dgm:pt modelId="{CFE4B588-2FF3-493D-AA12-D93EE35E816A}" type="sibTrans" cxnId="{81A8F6D9-7513-4CFF-83F1-0A44CE85F684}">
      <dgm:prSet/>
      <dgm:spPr/>
      <dgm:t>
        <a:bodyPr/>
        <a:lstStyle/>
        <a:p>
          <a:endParaRPr lang="fr-FR"/>
        </a:p>
      </dgm:t>
    </dgm:pt>
    <dgm:pt modelId="{FB85C5E1-B9BB-44DF-91F5-EA93E75C610D}">
      <dgm:prSet phldrT="[Texte]"/>
      <dgm:spPr/>
      <dgm:t>
        <a:bodyPr/>
        <a:lstStyle/>
        <a:p>
          <a:r>
            <a:rPr lang="fr-FR" dirty="0" smtClean="0"/>
            <a:t>F. CULTURELS</a:t>
          </a:r>
          <a:endParaRPr lang="fr-FR" dirty="0"/>
        </a:p>
      </dgm:t>
    </dgm:pt>
    <dgm:pt modelId="{EA5BAD1A-C714-4368-9E10-FA6E9038AACC}" type="parTrans" cxnId="{8A1F264C-C715-4E78-9FA5-59E5DCE0971E}">
      <dgm:prSet/>
      <dgm:spPr/>
      <dgm:t>
        <a:bodyPr/>
        <a:lstStyle/>
        <a:p>
          <a:endParaRPr lang="fr-FR"/>
        </a:p>
      </dgm:t>
    </dgm:pt>
    <dgm:pt modelId="{CDF9EE41-7A10-4EB1-B5AA-78CB7385AC99}" type="sibTrans" cxnId="{8A1F264C-C715-4E78-9FA5-59E5DCE0971E}">
      <dgm:prSet/>
      <dgm:spPr/>
      <dgm:t>
        <a:bodyPr/>
        <a:lstStyle/>
        <a:p>
          <a:endParaRPr lang="fr-FR"/>
        </a:p>
      </dgm:t>
    </dgm:pt>
    <dgm:pt modelId="{932B0F67-5BDF-43A0-B163-F87A4248ACAE}">
      <dgm:prSet phldrT="[Texte]"/>
      <dgm:spPr/>
      <dgm:t>
        <a:bodyPr/>
        <a:lstStyle/>
        <a:p>
          <a:r>
            <a:rPr lang="fr-FR" dirty="0" smtClean="0"/>
            <a:t>F. CONJONCTURELS</a:t>
          </a:r>
          <a:endParaRPr lang="fr-FR" dirty="0"/>
        </a:p>
      </dgm:t>
    </dgm:pt>
    <dgm:pt modelId="{F3B200C5-5BAF-4BE7-AC8C-BED85C334980}" type="parTrans" cxnId="{1BED192B-9D0F-44FB-9B5C-44F7E36C1B6F}">
      <dgm:prSet/>
      <dgm:spPr/>
      <dgm:t>
        <a:bodyPr/>
        <a:lstStyle/>
        <a:p>
          <a:endParaRPr lang="fr-FR"/>
        </a:p>
      </dgm:t>
    </dgm:pt>
    <dgm:pt modelId="{A6015067-6F36-4F80-83DC-5D1CC43B9C50}" type="sibTrans" cxnId="{1BED192B-9D0F-44FB-9B5C-44F7E36C1B6F}">
      <dgm:prSet/>
      <dgm:spPr/>
      <dgm:t>
        <a:bodyPr/>
        <a:lstStyle/>
        <a:p>
          <a:endParaRPr lang="fr-FR"/>
        </a:p>
      </dgm:t>
    </dgm:pt>
    <dgm:pt modelId="{0B135A1A-6312-4710-B154-95E5784CEE65}" type="pres">
      <dgm:prSet presAssocID="{39F8049B-4006-4B1A-B624-5A43605F5B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877E5BF-833A-4C23-9297-FBC17E015F5C}" type="pres">
      <dgm:prSet presAssocID="{FF9CC909-4088-46F5-A363-19DDC361460E}" presName="centerShape" presStyleLbl="node0" presStyleIdx="0" presStyleCnt="1" custLinFactNeighborX="-2335"/>
      <dgm:spPr/>
      <dgm:t>
        <a:bodyPr/>
        <a:lstStyle/>
        <a:p>
          <a:endParaRPr lang="fr-FR"/>
        </a:p>
      </dgm:t>
    </dgm:pt>
    <dgm:pt modelId="{64C54D8A-C1F3-4B0A-9404-8B63319C03D6}" type="pres">
      <dgm:prSet presAssocID="{BDF3EC34-E4F2-49C5-B941-6189BCD8B9F4}" presName="Name9" presStyleLbl="parChTrans1D2" presStyleIdx="0" presStyleCnt="4"/>
      <dgm:spPr/>
      <dgm:t>
        <a:bodyPr/>
        <a:lstStyle/>
        <a:p>
          <a:endParaRPr lang="fr-FR"/>
        </a:p>
      </dgm:t>
    </dgm:pt>
    <dgm:pt modelId="{AFE91C59-9114-49BD-B8AB-AF2B7DB99D6B}" type="pres">
      <dgm:prSet presAssocID="{BDF3EC34-E4F2-49C5-B941-6189BCD8B9F4}" presName="connTx" presStyleLbl="parChTrans1D2" presStyleIdx="0" presStyleCnt="4"/>
      <dgm:spPr/>
      <dgm:t>
        <a:bodyPr/>
        <a:lstStyle/>
        <a:p>
          <a:endParaRPr lang="fr-FR"/>
        </a:p>
      </dgm:t>
    </dgm:pt>
    <dgm:pt modelId="{79BE6CEE-CB12-4C50-B8BF-27826482C2C7}" type="pres">
      <dgm:prSet presAssocID="{B821104C-A0AF-40AB-93E8-748D622388C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578ED1-E9E1-4AF4-9CD5-938A53EFCB44}" type="pres">
      <dgm:prSet presAssocID="{C5588917-DA37-4F88-9FBC-FA84935DBD11}" presName="Name9" presStyleLbl="parChTrans1D2" presStyleIdx="1" presStyleCnt="4"/>
      <dgm:spPr/>
      <dgm:t>
        <a:bodyPr/>
        <a:lstStyle/>
        <a:p>
          <a:endParaRPr lang="fr-FR"/>
        </a:p>
      </dgm:t>
    </dgm:pt>
    <dgm:pt modelId="{2B187180-5011-46DD-A237-CDF7C0CE2908}" type="pres">
      <dgm:prSet presAssocID="{C5588917-DA37-4F88-9FBC-FA84935DBD11}" presName="connTx" presStyleLbl="parChTrans1D2" presStyleIdx="1" presStyleCnt="4"/>
      <dgm:spPr/>
      <dgm:t>
        <a:bodyPr/>
        <a:lstStyle/>
        <a:p>
          <a:endParaRPr lang="fr-FR"/>
        </a:p>
      </dgm:t>
    </dgm:pt>
    <dgm:pt modelId="{FC305D91-9ADA-42F5-B025-EAB341015F16}" type="pres">
      <dgm:prSet presAssocID="{E3EF4A2B-9C5F-49C2-A0F7-B9915BF352A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536343-F45B-4349-863B-92ADEB283031}" type="pres">
      <dgm:prSet presAssocID="{EA5BAD1A-C714-4368-9E10-FA6E9038AACC}" presName="Name9" presStyleLbl="parChTrans1D2" presStyleIdx="2" presStyleCnt="4"/>
      <dgm:spPr/>
      <dgm:t>
        <a:bodyPr/>
        <a:lstStyle/>
        <a:p>
          <a:endParaRPr lang="fr-FR"/>
        </a:p>
      </dgm:t>
    </dgm:pt>
    <dgm:pt modelId="{65C409F7-B934-4434-91BB-D91B45D1CF9F}" type="pres">
      <dgm:prSet presAssocID="{EA5BAD1A-C714-4368-9E10-FA6E9038AACC}" presName="connTx" presStyleLbl="parChTrans1D2" presStyleIdx="2" presStyleCnt="4"/>
      <dgm:spPr/>
      <dgm:t>
        <a:bodyPr/>
        <a:lstStyle/>
        <a:p>
          <a:endParaRPr lang="fr-FR"/>
        </a:p>
      </dgm:t>
    </dgm:pt>
    <dgm:pt modelId="{DB9AB99F-B479-41C6-B697-20CCC6AE437C}" type="pres">
      <dgm:prSet presAssocID="{FB85C5E1-B9BB-44DF-91F5-EA93E75C610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8169E1-A651-46E3-A314-9B0ADCF7D105}" type="pres">
      <dgm:prSet presAssocID="{F3B200C5-5BAF-4BE7-AC8C-BED85C334980}" presName="Name9" presStyleLbl="parChTrans1D2" presStyleIdx="3" presStyleCnt="4"/>
      <dgm:spPr/>
      <dgm:t>
        <a:bodyPr/>
        <a:lstStyle/>
        <a:p>
          <a:endParaRPr lang="fr-FR"/>
        </a:p>
      </dgm:t>
    </dgm:pt>
    <dgm:pt modelId="{D689F933-0577-47FA-A62C-A21EA48B38E8}" type="pres">
      <dgm:prSet presAssocID="{F3B200C5-5BAF-4BE7-AC8C-BED85C334980}" presName="connTx" presStyleLbl="parChTrans1D2" presStyleIdx="3" presStyleCnt="4"/>
      <dgm:spPr/>
      <dgm:t>
        <a:bodyPr/>
        <a:lstStyle/>
        <a:p>
          <a:endParaRPr lang="fr-FR"/>
        </a:p>
      </dgm:t>
    </dgm:pt>
    <dgm:pt modelId="{5418995A-6FC7-4F29-81CB-51BB67E2989D}" type="pres">
      <dgm:prSet presAssocID="{932B0F67-5BDF-43A0-B163-F87A4248ACAE}" presName="node" presStyleLbl="node1" presStyleIdx="3" presStyleCnt="4" custScaleX="111557" custRadScaleRad="1145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386769D-1A0E-4BA9-B038-08986893F13D}" type="presOf" srcId="{B821104C-A0AF-40AB-93E8-748D622388C9}" destId="{79BE6CEE-CB12-4C50-B8BF-27826482C2C7}" srcOrd="0" destOrd="0" presId="urn:microsoft.com/office/officeart/2005/8/layout/radial1"/>
    <dgm:cxn modelId="{123E6F99-EDC1-4F08-90DA-F7D3B754385B}" type="presOf" srcId="{BDF3EC34-E4F2-49C5-B941-6189BCD8B9F4}" destId="{64C54D8A-C1F3-4B0A-9404-8B63319C03D6}" srcOrd="0" destOrd="0" presId="urn:microsoft.com/office/officeart/2005/8/layout/radial1"/>
    <dgm:cxn modelId="{22636731-74AF-41E4-AA01-449FFFDE81E6}" type="presOf" srcId="{C5588917-DA37-4F88-9FBC-FA84935DBD11}" destId="{1D578ED1-E9E1-4AF4-9CD5-938A53EFCB44}" srcOrd="0" destOrd="0" presId="urn:microsoft.com/office/officeart/2005/8/layout/radial1"/>
    <dgm:cxn modelId="{07464806-3D35-4A84-8CAA-0F739D048AD1}" type="presOf" srcId="{932B0F67-5BDF-43A0-B163-F87A4248ACAE}" destId="{5418995A-6FC7-4F29-81CB-51BB67E2989D}" srcOrd="0" destOrd="0" presId="urn:microsoft.com/office/officeart/2005/8/layout/radial1"/>
    <dgm:cxn modelId="{0BBB49A5-A583-4220-AAD7-42ACCCF44D01}" type="presOf" srcId="{FB85C5E1-B9BB-44DF-91F5-EA93E75C610D}" destId="{DB9AB99F-B479-41C6-B697-20CCC6AE437C}" srcOrd="0" destOrd="0" presId="urn:microsoft.com/office/officeart/2005/8/layout/radial1"/>
    <dgm:cxn modelId="{863A44F6-3B5E-4245-B612-A996BA322A3C}" type="presOf" srcId="{E3EF4A2B-9C5F-49C2-A0F7-B9915BF352AD}" destId="{FC305D91-9ADA-42F5-B025-EAB341015F16}" srcOrd="0" destOrd="0" presId="urn:microsoft.com/office/officeart/2005/8/layout/radial1"/>
    <dgm:cxn modelId="{5E6DD361-11BC-4A17-B069-C1291B788D90}" srcId="{FF9CC909-4088-46F5-A363-19DDC361460E}" destId="{B821104C-A0AF-40AB-93E8-748D622388C9}" srcOrd="0" destOrd="0" parTransId="{BDF3EC34-E4F2-49C5-B941-6189BCD8B9F4}" sibTransId="{E6DFF702-F575-4B61-9FC4-7D31EC4984E0}"/>
    <dgm:cxn modelId="{81A8F6D9-7513-4CFF-83F1-0A44CE85F684}" srcId="{FF9CC909-4088-46F5-A363-19DDC361460E}" destId="{E3EF4A2B-9C5F-49C2-A0F7-B9915BF352AD}" srcOrd="1" destOrd="0" parTransId="{C5588917-DA37-4F88-9FBC-FA84935DBD11}" sibTransId="{CFE4B588-2FF3-493D-AA12-D93EE35E816A}"/>
    <dgm:cxn modelId="{AF22460B-B8DE-4BF1-BF19-560BA2C20523}" type="presOf" srcId="{C5588917-DA37-4F88-9FBC-FA84935DBD11}" destId="{2B187180-5011-46DD-A237-CDF7C0CE2908}" srcOrd="1" destOrd="0" presId="urn:microsoft.com/office/officeart/2005/8/layout/radial1"/>
    <dgm:cxn modelId="{8A1F264C-C715-4E78-9FA5-59E5DCE0971E}" srcId="{FF9CC909-4088-46F5-A363-19DDC361460E}" destId="{FB85C5E1-B9BB-44DF-91F5-EA93E75C610D}" srcOrd="2" destOrd="0" parTransId="{EA5BAD1A-C714-4368-9E10-FA6E9038AACC}" sibTransId="{CDF9EE41-7A10-4EB1-B5AA-78CB7385AC99}"/>
    <dgm:cxn modelId="{B1E3636F-F050-4FCD-8585-C3722E77C6C8}" type="presOf" srcId="{F3B200C5-5BAF-4BE7-AC8C-BED85C334980}" destId="{D689F933-0577-47FA-A62C-A21EA48B38E8}" srcOrd="1" destOrd="0" presId="urn:microsoft.com/office/officeart/2005/8/layout/radial1"/>
    <dgm:cxn modelId="{65D5E310-67C6-4BE0-8179-DA21B1537D8B}" type="presOf" srcId="{39F8049B-4006-4B1A-B624-5A43605F5B77}" destId="{0B135A1A-6312-4710-B154-95E5784CEE65}" srcOrd="0" destOrd="0" presId="urn:microsoft.com/office/officeart/2005/8/layout/radial1"/>
    <dgm:cxn modelId="{1BED192B-9D0F-44FB-9B5C-44F7E36C1B6F}" srcId="{FF9CC909-4088-46F5-A363-19DDC361460E}" destId="{932B0F67-5BDF-43A0-B163-F87A4248ACAE}" srcOrd="3" destOrd="0" parTransId="{F3B200C5-5BAF-4BE7-AC8C-BED85C334980}" sibTransId="{A6015067-6F36-4F80-83DC-5D1CC43B9C50}"/>
    <dgm:cxn modelId="{B21AA8F2-1B4E-41D5-929A-0ECF58979FFA}" type="presOf" srcId="{EA5BAD1A-C714-4368-9E10-FA6E9038AACC}" destId="{17536343-F45B-4349-863B-92ADEB283031}" srcOrd="0" destOrd="0" presId="urn:microsoft.com/office/officeart/2005/8/layout/radial1"/>
    <dgm:cxn modelId="{46DD2377-33E0-4C1C-918A-151BFCF2218E}" type="presOf" srcId="{FF9CC909-4088-46F5-A363-19DDC361460E}" destId="{E877E5BF-833A-4C23-9297-FBC17E015F5C}" srcOrd="0" destOrd="0" presId="urn:microsoft.com/office/officeart/2005/8/layout/radial1"/>
    <dgm:cxn modelId="{EE72EA9F-C549-4B7D-97E8-A0DCD3FA3DCE}" type="presOf" srcId="{EA5BAD1A-C714-4368-9E10-FA6E9038AACC}" destId="{65C409F7-B934-4434-91BB-D91B45D1CF9F}" srcOrd="1" destOrd="0" presId="urn:microsoft.com/office/officeart/2005/8/layout/radial1"/>
    <dgm:cxn modelId="{E729C5C2-B3B5-4D7A-9DDC-AF58EEECD222}" type="presOf" srcId="{BDF3EC34-E4F2-49C5-B941-6189BCD8B9F4}" destId="{AFE91C59-9114-49BD-B8AB-AF2B7DB99D6B}" srcOrd="1" destOrd="0" presId="urn:microsoft.com/office/officeart/2005/8/layout/radial1"/>
    <dgm:cxn modelId="{C217F110-7DA8-4F8F-A23B-4CC16E4487EC}" srcId="{39F8049B-4006-4B1A-B624-5A43605F5B77}" destId="{FF9CC909-4088-46F5-A363-19DDC361460E}" srcOrd="0" destOrd="0" parTransId="{D76938F7-CEDB-4BD4-9856-60A706DD6562}" sibTransId="{CCDB9BA7-A980-487C-B61E-75D43F6164C5}"/>
    <dgm:cxn modelId="{402668F4-6050-4AF5-A276-28830B92B80F}" type="presOf" srcId="{F3B200C5-5BAF-4BE7-AC8C-BED85C334980}" destId="{5C8169E1-A651-46E3-A314-9B0ADCF7D105}" srcOrd="0" destOrd="0" presId="urn:microsoft.com/office/officeart/2005/8/layout/radial1"/>
    <dgm:cxn modelId="{91809A84-E1D9-4295-AA3A-1D5D8E5D3CA7}" type="presParOf" srcId="{0B135A1A-6312-4710-B154-95E5784CEE65}" destId="{E877E5BF-833A-4C23-9297-FBC17E015F5C}" srcOrd="0" destOrd="0" presId="urn:microsoft.com/office/officeart/2005/8/layout/radial1"/>
    <dgm:cxn modelId="{51EF3B29-2A99-4FA5-B478-059ABE5FCA5C}" type="presParOf" srcId="{0B135A1A-6312-4710-B154-95E5784CEE65}" destId="{64C54D8A-C1F3-4B0A-9404-8B63319C03D6}" srcOrd="1" destOrd="0" presId="urn:microsoft.com/office/officeart/2005/8/layout/radial1"/>
    <dgm:cxn modelId="{4AD9A430-9AE5-4F0B-B4EE-757059FF98FB}" type="presParOf" srcId="{64C54D8A-C1F3-4B0A-9404-8B63319C03D6}" destId="{AFE91C59-9114-49BD-B8AB-AF2B7DB99D6B}" srcOrd="0" destOrd="0" presId="urn:microsoft.com/office/officeart/2005/8/layout/radial1"/>
    <dgm:cxn modelId="{AA6DBD4E-0172-49A1-A109-2FB250E69F4E}" type="presParOf" srcId="{0B135A1A-6312-4710-B154-95E5784CEE65}" destId="{79BE6CEE-CB12-4C50-B8BF-27826482C2C7}" srcOrd="2" destOrd="0" presId="urn:microsoft.com/office/officeart/2005/8/layout/radial1"/>
    <dgm:cxn modelId="{B657150F-D308-4BFF-B2CE-3A9B6DDE62AF}" type="presParOf" srcId="{0B135A1A-6312-4710-B154-95E5784CEE65}" destId="{1D578ED1-E9E1-4AF4-9CD5-938A53EFCB44}" srcOrd="3" destOrd="0" presId="urn:microsoft.com/office/officeart/2005/8/layout/radial1"/>
    <dgm:cxn modelId="{D73A233C-A2D6-463D-B31D-5F54D20BD8A4}" type="presParOf" srcId="{1D578ED1-E9E1-4AF4-9CD5-938A53EFCB44}" destId="{2B187180-5011-46DD-A237-CDF7C0CE2908}" srcOrd="0" destOrd="0" presId="urn:microsoft.com/office/officeart/2005/8/layout/radial1"/>
    <dgm:cxn modelId="{345BB22C-F541-4E61-899E-E69E48E909F4}" type="presParOf" srcId="{0B135A1A-6312-4710-B154-95E5784CEE65}" destId="{FC305D91-9ADA-42F5-B025-EAB341015F16}" srcOrd="4" destOrd="0" presId="urn:microsoft.com/office/officeart/2005/8/layout/radial1"/>
    <dgm:cxn modelId="{423675A0-9B9B-40EE-8B3A-24F5FBD8E097}" type="presParOf" srcId="{0B135A1A-6312-4710-B154-95E5784CEE65}" destId="{17536343-F45B-4349-863B-92ADEB283031}" srcOrd="5" destOrd="0" presId="urn:microsoft.com/office/officeart/2005/8/layout/radial1"/>
    <dgm:cxn modelId="{6664FD2B-18BB-4A43-A8D5-A46E666D6F78}" type="presParOf" srcId="{17536343-F45B-4349-863B-92ADEB283031}" destId="{65C409F7-B934-4434-91BB-D91B45D1CF9F}" srcOrd="0" destOrd="0" presId="urn:microsoft.com/office/officeart/2005/8/layout/radial1"/>
    <dgm:cxn modelId="{1389A72D-5FF1-4421-BD72-D9DE5C6FFFF4}" type="presParOf" srcId="{0B135A1A-6312-4710-B154-95E5784CEE65}" destId="{DB9AB99F-B479-41C6-B697-20CCC6AE437C}" srcOrd="6" destOrd="0" presId="urn:microsoft.com/office/officeart/2005/8/layout/radial1"/>
    <dgm:cxn modelId="{BFE5E9D2-3C0B-44D6-AB4C-C5FD3054765B}" type="presParOf" srcId="{0B135A1A-6312-4710-B154-95E5784CEE65}" destId="{5C8169E1-A651-46E3-A314-9B0ADCF7D105}" srcOrd="7" destOrd="0" presId="urn:microsoft.com/office/officeart/2005/8/layout/radial1"/>
    <dgm:cxn modelId="{D426E81B-65D3-4745-9EB1-B08F2C8F47FC}" type="presParOf" srcId="{5C8169E1-A651-46E3-A314-9B0ADCF7D105}" destId="{D689F933-0577-47FA-A62C-A21EA48B38E8}" srcOrd="0" destOrd="0" presId="urn:microsoft.com/office/officeart/2005/8/layout/radial1"/>
    <dgm:cxn modelId="{59082947-0A95-4B06-A5EF-FA62B0855B27}" type="presParOf" srcId="{0B135A1A-6312-4710-B154-95E5784CEE65}" destId="{5418995A-6FC7-4F29-81CB-51BB67E2989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30841E-B80E-4876-A8FF-BC5241FC737C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C752C-23E7-405F-ABE4-C92E5F03823F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C2560-6F5C-4064-8EFF-C8C7C1E8E14A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6174D-C439-4157-924F-4830C4A1FA53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A109A-F6D9-4357-97BB-C628A860B4D9}">
      <dsp:nvSpPr>
        <dsp:cNvPr id="0" name=""/>
        <dsp:cNvSpPr/>
      </dsp:nvSpPr>
      <dsp:spPr>
        <a:xfrm>
          <a:off x="2328416" y="1312416"/>
          <a:ext cx="1439167" cy="14391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700" kern="1200" dirty="0"/>
        </a:p>
      </dsp:txBody>
      <dsp:txXfrm>
        <a:off x="2328416" y="1312416"/>
        <a:ext cx="1439167" cy="1439167"/>
      </dsp:txXfrm>
    </dsp:sp>
    <dsp:sp modelId="{2D7373A4-1680-4EC9-9863-5E6F03FCBABE}">
      <dsp:nvSpPr>
        <dsp:cNvPr id="0" name=""/>
        <dsp:cNvSpPr/>
      </dsp:nvSpPr>
      <dsp:spPr>
        <a:xfrm>
          <a:off x="2544291" y="1843"/>
          <a:ext cx="1007417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 dirty="0"/>
        </a:p>
      </dsp:txBody>
      <dsp:txXfrm>
        <a:off x="2544291" y="1843"/>
        <a:ext cx="1007417" cy="1007417"/>
      </dsp:txXfrm>
    </dsp:sp>
    <dsp:sp modelId="{9EC073DE-5318-4E1D-8E13-75455B260619}">
      <dsp:nvSpPr>
        <dsp:cNvPr id="0" name=""/>
        <dsp:cNvSpPr/>
      </dsp:nvSpPr>
      <dsp:spPr>
        <a:xfrm>
          <a:off x="4070738" y="1528291"/>
          <a:ext cx="1007417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 dirty="0"/>
        </a:p>
      </dsp:txBody>
      <dsp:txXfrm>
        <a:off x="4070738" y="1528291"/>
        <a:ext cx="1007417" cy="1007417"/>
      </dsp:txXfrm>
    </dsp:sp>
    <dsp:sp modelId="{9CA8B364-B4EA-4B87-A7B8-43742442A763}">
      <dsp:nvSpPr>
        <dsp:cNvPr id="0" name=""/>
        <dsp:cNvSpPr/>
      </dsp:nvSpPr>
      <dsp:spPr>
        <a:xfrm>
          <a:off x="2544291" y="3054738"/>
          <a:ext cx="1007417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 dirty="0"/>
        </a:p>
      </dsp:txBody>
      <dsp:txXfrm>
        <a:off x="2544291" y="3054738"/>
        <a:ext cx="1007417" cy="1007417"/>
      </dsp:txXfrm>
    </dsp:sp>
    <dsp:sp modelId="{C11A408F-2283-4ED0-A71D-3612DD18C6CD}">
      <dsp:nvSpPr>
        <dsp:cNvPr id="0" name=""/>
        <dsp:cNvSpPr/>
      </dsp:nvSpPr>
      <dsp:spPr>
        <a:xfrm>
          <a:off x="1017843" y="1528291"/>
          <a:ext cx="1007417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 dirty="0"/>
        </a:p>
      </dsp:txBody>
      <dsp:txXfrm>
        <a:off x="1017843" y="1528291"/>
        <a:ext cx="1007417" cy="10074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77E5BF-833A-4C23-9297-FBC17E015F5C}">
      <dsp:nvSpPr>
        <dsp:cNvPr id="0" name=""/>
        <dsp:cNvSpPr/>
      </dsp:nvSpPr>
      <dsp:spPr>
        <a:xfrm>
          <a:off x="2452610" y="1472348"/>
          <a:ext cx="1119303" cy="1119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rgbClr val="FF0000"/>
              </a:solidFill>
            </a:rPr>
            <a:t>RR/SR</a:t>
          </a:r>
          <a:endParaRPr lang="fr-FR" sz="2400" kern="1200" dirty="0">
            <a:solidFill>
              <a:srgbClr val="FF0000"/>
            </a:solidFill>
          </a:endParaRPr>
        </a:p>
      </dsp:txBody>
      <dsp:txXfrm>
        <a:off x="2452610" y="1472348"/>
        <a:ext cx="1119303" cy="1119303"/>
      </dsp:txXfrm>
    </dsp:sp>
    <dsp:sp modelId="{64C54D8A-C1F3-4B0A-9404-8B63319C03D6}">
      <dsp:nvSpPr>
        <dsp:cNvPr id="0" name=""/>
        <dsp:cNvSpPr/>
      </dsp:nvSpPr>
      <dsp:spPr>
        <a:xfrm rot="16360426">
          <a:off x="2876281" y="1286598"/>
          <a:ext cx="340038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40038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6360426">
        <a:off x="3037799" y="1294622"/>
        <a:ext cx="17001" cy="17001"/>
      </dsp:txXfrm>
    </dsp:sp>
    <dsp:sp modelId="{79BE6CEE-CB12-4C50-B8BF-27826482C2C7}">
      <dsp:nvSpPr>
        <dsp:cNvPr id="0" name=""/>
        <dsp:cNvSpPr/>
      </dsp:nvSpPr>
      <dsp:spPr>
        <a:xfrm>
          <a:off x="2520687" y="14594"/>
          <a:ext cx="1119303" cy="1119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F. STRUCTURELS</a:t>
          </a:r>
          <a:endParaRPr lang="fr-FR" sz="800" kern="1200" dirty="0"/>
        </a:p>
      </dsp:txBody>
      <dsp:txXfrm>
        <a:off x="2520687" y="14594"/>
        <a:ext cx="1119303" cy="1119303"/>
      </dsp:txXfrm>
    </dsp:sp>
    <dsp:sp modelId="{1D578ED1-E9E1-4AF4-9CD5-938A53EFCB44}">
      <dsp:nvSpPr>
        <dsp:cNvPr id="0" name=""/>
        <dsp:cNvSpPr/>
      </dsp:nvSpPr>
      <dsp:spPr>
        <a:xfrm>
          <a:off x="3571914" y="2015474"/>
          <a:ext cx="40652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06526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765014" y="2021836"/>
        <a:ext cx="20326" cy="20326"/>
      </dsp:txXfrm>
    </dsp:sp>
    <dsp:sp modelId="{FC305D91-9ADA-42F5-B025-EAB341015F16}">
      <dsp:nvSpPr>
        <dsp:cNvPr id="0" name=""/>
        <dsp:cNvSpPr/>
      </dsp:nvSpPr>
      <dsp:spPr>
        <a:xfrm>
          <a:off x="3978441" y="1472348"/>
          <a:ext cx="1119303" cy="1119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F.  EVENEMENTIELS</a:t>
          </a:r>
          <a:endParaRPr lang="fr-FR" sz="800" kern="1200" dirty="0"/>
        </a:p>
      </dsp:txBody>
      <dsp:txXfrm>
        <a:off x="3978441" y="1472348"/>
        <a:ext cx="1119303" cy="1119303"/>
      </dsp:txXfrm>
    </dsp:sp>
    <dsp:sp modelId="{17536343-F45B-4349-863B-92ADEB283031}">
      <dsp:nvSpPr>
        <dsp:cNvPr id="0" name=""/>
        <dsp:cNvSpPr/>
      </dsp:nvSpPr>
      <dsp:spPr>
        <a:xfrm rot="5239574">
          <a:off x="2876281" y="2744351"/>
          <a:ext cx="340038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40038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5239574">
        <a:off x="3037799" y="2752375"/>
        <a:ext cx="17001" cy="17001"/>
      </dsp:txXfrm>
    </dsp:sp>
    <dsp:sp modelId="{DB9AB99F-B479-41C6-B697-20CCC6AE437C}">
      <dsp:nvSpPr>
        <dsp:cNvPr id="0" name=""/>
        <dsp:cNvSpPr/>
      </dsp:nvSpPr>
      <dsp:spPr>
        <a:xfrm>
          <a:off x="2520687" y="2930101"/>
          <a:ext cx="1119303" cy="1119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F. CULTURELS</a:t>
          </a:r>
          <a:endParaRPr lang="fr-FR" sz="800" kern="1200" dirty="0"/>
        </a:p>
      </dsp:txBody>
      <dsp:txXfrm>
        <a:off x="2520687" y="2930101"/>
        <a:ext cx="1119303" cy="1119303"/>
      </dsp:txXfrm>
    </dsp:sp>
    <dsp:sp modelId="{5C8169E1-A651-46E3-A314-9B0ADCF7D105}">
      <dsp:nvSpPr>
        <dsp:cNvPr id="0" name=""/>
        <dsp:cNvSpPr/>
      </dsp:nvSpPr>
      <dsp:spPr>
        <a:xfrm rot="10800000">
          <a:off x="2034478" y="2015474"/>
          <a:ext cx="418132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18132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2233091" y="2021546"/>
        <a:ext cx="20906" cy="20906"/>
      </dsp:txXfrm>
    </dsp:sp>
    <dsp:sp modelId="{5418995A-6FC7-4F29-81CB-51BB67E2989D}">
      <dsp:nvSpPr>
        <dsp:cNvPr id="0" name=""/>
        <dsp:cNvSpPr/>
      </dsp:nvSpPr>
      <dsp:spPr>
        <a:xfrm>
          <a:off x="785816" y="1472348"/>
          <a:ext cx="1248661" cy="1119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F. CONJONCTURELS</a:t>
          </a:r>
          <a:endParaRPr lang="fr-FR" sz="800" kern="1200" dirty="0"/>
        </a:p>
      </dsp:txBody>
      <dsp:txXfrm>
        <a:off x="785816" y="1472348"/>
        <a:ext cx="1248661" cy="1119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C93C1-C739-4E4A-B9AD-7B142239DB73}" type="datetimeFigureOut">
              <a:rPr lang="fr-FR" smtClean="0"/>
              <a:t>22/04/2012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CEA13-D385-44FA-A027-E4B41E3FBF4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5231-BF77-4FC1-909A-5AC5E3375591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71961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5231-BF77-4FC1-909A-5AC5E3375591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71961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5231-BF77-4FC1-909A-5AC5E337559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7196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B447-B3B8-415A-AE26-1DBE1B520232}" type="datetimeFigureOut">
              <a:rPr lang="fr-FR" smtClean="0"/>
              <a:pPr/>
              <a:t>22/04/2012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7002-CADE-4A62-9CEF-730688C327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B447-B3B8-415A-AE26-1DBE1B520232}" type="datetimeFigureOut">
              <a:rPr lang="fr-FR" smtClean="0"/>
              <a:pPr/>
              <a:t>22/04/2012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7002-CADE-4A62-9CEF-730688C327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B447-B3B8-415A-AE26-1DBE1B520232}" type="datetimeFigureOut">
              <a:rPr lang="fr-FR" smtClean="0"/>
              <a:pPr/>
              <a:t>22/04/2012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7002-CADE-4A62-9CEF-730688C327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B447-B3B8-415A-AE26-1DBE1B520232}" type="datetimeFigureOut">
              <a:rPr lang="fr-FR" smtClean="0"/>
              <a:pPr/>
              <a:t>22/04/2012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7002-CADE-4A62-9CEF-730688C327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B447-B3B8-415A-AE26-1DBE1B520232}" type="datetimeFigureOut">
              <a:rPr lang="fr-FR" smtClean="0"/>
              <a:pPr/>
              <a:t>22/04/2012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7002-CADE-4A62-9CEF-730688C327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B447-B3B8-415A-AE26-1DBE1B520232}" type="datetimeFigureOut">
              <a:rPr lang="fr-FR" smtClean="0"/>
              <a:pPr/>
              <a:t>22/04/2012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7002-CADE-4A62-9CEF-730688C327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B447-B3B8-415A-AE26-1DBE1B520232}" type="datetimeFigureOut">
              <a:rPr lang="fr-FR" smtClean="0"/>
              <a:pPr/>
              <a:t>22/04/2012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7002-CADE-4A62-9CEF-730688C327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B447-B3B8-415A-AE26-1DBE1B520232}" type="datetimeFigureOut">
              <a:rPr lang="fr-FR" smtClean="0"/>
              <a:pPr/>
              <a:t>22/04/2012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7002-CADE-4A62-9CEF-730688C327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B447-B3B8-415A-AE26-1DBE1B520232}" type="datetimeFigureOut">
              <a:rPr lang="fr-FR" smtClean="0"/>
              <a:pPr/>
              <a:t>22/04/2012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7002-CADE-4A62-9CEF-730688C327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B447-B3B8-415A-AE26-1DBE1B520232}" type="datetimeFigureOut">
              <a:rPr lang="fr-FR" smtClean="0"/>
              <a:pPr/>
              <a:t>22/04/2012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7002-CADE-4A62-9CEF-730688C327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B447-B3B8-415A-AE26-1DBE1B520232}" type="datetimeFigureOut">
              <a:rPr lang="fr-FR" smtClean="0"/>
              <a:pPr/>
              <a:t>22/04/2012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7002-CADE-4A62-9CEF-730688C327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AB447-B3B8-415A-AE26-1DBE1B520232}" type="datetimeFigureOut">
              <a:rPr lang="fr-FR" smtClean="0"/>
              <a:pPr/>
              <a:t>22/04/2012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7002-CADE-4A62-9CEF-730688C327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hierry.saint-gerand@unicaen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2" y="-27384"/>
            <a:ext cx="7488832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fr-FR" sz="3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fr-FR" sz="3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espace et complexité:</a:t>
            </a:r>
          </a:p>
          <a:p>
            <a:pPr algn="ctr"/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une mise en perspective géographique</a:t>
            </a:r>
          </a:p>
          <a:p>
            <a:pPr algn="ctr"/>
            <a:endParaRPr lang="fr-FR" sz="2400" b="1" dirty="0" smtClean="0"/>
          </a:p>
          <a:p>
            <a:pPr algn="ctr"/>
            <a:endParaRPr lang="fr-FR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fr-FR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fr-FR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fr-FR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fr-FR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fr-FR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Thierry Saint-Gérand </a:t>
            </a:r>
            <a:r>
              <a:rPr lang="fr-F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laboratoire </a:t>
            </a:r>
            <a:r>
              <a:rPr lang="fr-F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IDEES Caen </a:t>
            </a:r>
            <a:r>
              <a:rPr lang="fr-F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UMR </a:t>
            </a:r>
            <a:r>
              <a:rPr lang="fr-F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CNRS IDEES </a:t>
            </a:r>
            <a:r>
              <a:rPr lang="fr-F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6266 </a:t>
            </a:r>
            <a:r>
              <a:rPr lang="fr-F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UCBN ISCN</a:t>
            </a:r>
            <a:endParaRPr lang="fr-FR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thierry.saint-gerand@unicaen.fr</a:t>
            </a:r>
            <a:endParaRPr lang="fr-FR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fr-FR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fr-FR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fr-FR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</a:t>
            </a:r>
            <a: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ournées systèmes complexes  UNESCO Cité des  Sciences TUNIS 23-25 avril 2012</a:t>
            </a:r>
            <a:endParaRPr lang="fr-FR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fr-FR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43" name="Rectangle 95"/>
          <p:cNvSpPr>
            <a:spLocks noChangeArrowheads="1"/>
          </p:cNvSpPr>
          <p:nvPr/>
        </p:nvSpPr>
        <p:spPr bwMode="auto">
          <a:xfrm>
            <a:off x="773759" y="115889"/>
            <a:ext cx="7418161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Concept de Situations à risques : </a:t>
            </a:r>
            <a:r>
              <a:rPr lang="fr-FR" dirty="0" smtClean="0">
                <a:solidFill>
                  <a:srgbClr val="FF0000"/>
                </a:solidFill>
              </a:rPr>
              <a:t>un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modèle</a:t>
            </a:r>
            <a:r>
              <a:rPr lang="fr-FR" sz="2400" dirty="0">
                <a:solidFill>
                  <a:schemeClr val="tx2"/>
                </a:solidFill>
              </a:rPr>
              <a:t>  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632652" y="5373689"/>
            <a:ext cx="7864739" cy="1368425"/>
            <a:chOff x="408" y="3385"/>
            <a:chExt cx="5072" cy="862"/>
          </a:xfrm>
        </p:grpSpPr>
        <p:sp>
          <p:nvSpPr>
            <p:cNvPr id="232545" name="Rectangle 97"/>
            <p:cNvSpPr>
              <a:spLocks noChangeArrowheads="1"/>
            </p:cNvSpPr>
            <p:nvPr/>
          </p:nvSpPr>
          <p:spPr bwMode="auto">
            <a:xfrm>
              <a:off x="408" y="3385"/>
              <a:ext cx="5072" cy="4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buFont typeface="Wingdings" pitchFamily="2" charset="2"/>
                <a:buNone/>
              </a:pPr>
              <a:r>
                <a:rPr lang="fr-FR" sz="1800" i="1">
                  <a:latin typeface="Arial" pitchFamily="34" charset="0"/>
                  <a:cs typeface="Arial" pitchFamily="34" charset="0"/>
                </a:rPr>
                <a:t>→ </a:t>
              </a:r>
              <a:r>
                <a:rPr lang="fr-FR" sz="18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potentiel</a:t>
              </a:r>
              <a:r>
                <a:rPr lang="fr-FR" sz="1800">
                  <a:latin typeface="Arial" pitchFamily="34" charset="0"/>
                  <a:cs typeface="Arial" pitchFamily="34" charset="0"/>
                </a:rPr>
                <a:t>  : rendre compte de l’incertitude inhérente aux aléas, aux vulnérabilités , ainsi qu’à leur conjonction</a:t>
              </a:r>
            </a:p>
          </p:txBody>
        </p:sp>
        <p:sp>
          <p:nvSpPr>
            <p:cNvPr id="232546" name="Rectangle 98"/>
            <p:cNvSpPr>
              <a:spLocks noChangeArrowheads="1"/>
            </p:cNvSpPr>
            <p:nvPr/>
          </p:nvSpPr>
          <p:spPr bwMode="auto">
            <a:xfrm>
              <a:off x="408" y="3843"/>
              <a:ext cx="5072" cy="4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buFont typeface="Wingdings" pitchFamily="2" charset="2"/>
                <a:buNone/>
              </a:pPr>
              <a:r>
                <a:rPr lang="fr-FR" sz="1800" i="1">
                  <a:latin typeface="Arial" pitchFamily="34" charset="0"/>
                  <a:cs typeface="Arial" pitchFamily="34" charset="0"/>
                </a:rPr>
                <a:t>→ </a:t>
              </a:r>
              <a:r>
                <a:rPr lang="fr-FR" sz="18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situation</a:t>
              </a:r>
              <a:r>
                <a:rPr lang="fr-FR" sz="1800">
                  <a:latin typeface="Arial" pitchFamily="34" charset="0"/>
                  <a:cs typeface="Arial" pitchFamily="34" charset="0"/>
                </a:rPr>
                <a:t>  : pointe les variations qui affectent l’espace à risque selon les circonstances du moment</a:t>
              </a:r>
            </a:p>
          </p:txBody>
        </p:sp>
      </p:grpSp>
      <p:sp>
        <p:nvSpPr>
          <p:cNvPr id="232547" name="Rectangle 99"/>
          <p:cNvSpPr>
            <a:spLocks noChangeArrowheads="1"/>
          </p:cNvSpPr>
          <p:nvPr/>
        </p:nvSpPr>
        <p:spPr bwMode="auto">
          <a:xfrm>
            <a:off x="141107" y="641350"/>
            <a:ext cx="8650902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fr-FR" sz="1800" i="1">
                <a:latin typeface="Arial" pitchFamily="34" charset="0"/>
                <a:cs typeface="Arial" pitchFamily="34" charset="0"/>
              </a:rPr>
              <a:t>Combinaison et variation, en un lieu et à un moment donné, des différents </a:t>
            </a:r>
            <a:r>
              <a:rPr lang="fr-FR" sz="1800" i="1" u="sng">
                <a:latin typeface="Arial" pitchFamily="34" charset="0"/>
                <a:cs typeface="Arial" pitchFamily="34" charset="0"/>
              </a:rPr>
              <a:t>potentiels</a:t>
            </a:r>
            <a:r>
              <a:rPr lang="fr-FR" sz="1800" i="1">
                <a:latin typeface="Arial" pitchFamily="34" charset="0"/>
                <a:cs typeface="Arial" pitchFamily="34" charset="0"/>
              </a:rPr>
              <a:t> d’aléas, d’exposition, d’enjeux, de vulnérabilités et résilience</a:t>
            </a:r>
          </a:p>
        </p:txBody>
      </p:sp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2180171" y="1484313"/>
            <a:ext cx="4431669" cy="3744912"/>
            <a:chOff x="498" y="469"/>
            <a:chExt cx="5081" cy="3596"/>
          </a:xfrm>
        </p:grpSpPr>
        <p:pic>
          <p:nvPicPr>
            <p:cNvPr id="232549" name="Picture 1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8" y="469"/>
              <a:ext cx="5081" cy="35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</p:pic>
        <p:pic>
          <p:nvPicPr>
            <p:cNvPr id="232550" name="Picture 1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7" y="2024"/>
              <a:ext cx="771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2551" name="Picture 10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76" y="3566"/>
              <a:ext cx="771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2552" name="Picture 10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09" y="2069"/>
              <a:ext cx="760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2553" name="Picture 10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86" y="754"/>
              <a:ext cx="771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Group 106"/>
            <p:cNvGrpSpPr>
              <a:grpSpLocks/>
            </p:cNvGrpSpPr>
            <p:nvPr/>
          </p:nvGrpSpPr>
          <p:grpSpPr bwMode="auto">
            <a:xfrm>
              <a:off x="1905" y="527"/>
              <a:ext cx="2177" cy="2812"/>
              <a:chOff x="1905" y="527"/>
              <a:chExt cx="2177" cy="2812"/>
            </a:xfrm>
          </p:grpSpPr>
          <p:sp>
            <p:nvSpPr>
              <p:cNvPr id="232555" name="Rectangle 107"/>
              <p:cNvSpPr>
                <a:spLocks noChangeArrowheads="1"/>
              </p:cNvSpPr>
              <p:nvPr/>
            </p:nvSpPr>
            <p:spPr bwMode="auto">
              <a:xfrm>
                <a:off x="1905" y="527"/>
                <a:ext cx="2177" cy="28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pic>
            <p:nvPicPr>
              <p:cNvPr id="232556" name="Picture 10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313" y="572"/>
                <a:ext cx="1180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5" name="Group 109"/>
            <p:cNvGrpSpPr>
              <a:grpSpLocks/>
            </p:cNvGrpSpPr>
            <p:nvPr/>
          </p:nvGrpSpPr>
          <p:grpSpPr bwMode="auto">
            <a:xfrm>
              <a:off x="1905" y="1117"/>
              <a:ext cx="3538" cy="2223"/>
              <a:chOff x="1905" y="1117"/>
              <a:chExt cx="3538" cy="2223"/>
            </a:xfrm>
          </p:grpSpPr>
          <p:sp>
            <p:nvSpPr>
              <p:cNvPr id="232558" name="Rectangle 110"/>
              <p:cNvSpPr>
                <a:spLocks noChangeArrowheads="1"/>
              </p:cNvSpPr>
              <p:nvPr/>
            </p:nvSpPr>
            <p:spPr bwMode="auto">
              <a:xfrm>
                <a:off x="1905" y="1117"/>
                <a:ext cx="3538" cy="222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pic>
            <p:nvPicPr>
              <p:cNvPr id="232559" name="Picture 11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173" y="1298"/>
                <a:ext cx="1225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6" name="Group 112"/>
            <p:cNvGrpSpPr>
              <a:grpSpLocks/>
            </p:cNvGrpSpPr>
            <p:nvPr/>
          </p:nvGrpSpPr>
          <p:grpSpPr bwMode="auto">
            <a:xfrm>
              <a:off x="1905" y="1117"/>
              <a:ext cx="2177" cy="2812"/>
              <a:chOff x="1905" y="1117"/>
              <a:chExt cx="2177" cy="2812"/>
            </a:xfrm>
          </p:grpSpPr>
          <p:sp>
            <p:nvSpPr>
              <p:cNvPr id="232561" name="Rectangle 113"/>
              <p:cNvSpPr>
                <a:spLocks noChangeArrowheads="1"/>
              </p:cNvSpPr>
              <p:nvPr/>
            </p:nvSpPr>
            <p:spPr bwMode="auto">
              <a:xfrm>
                <a:off x="1905" y="1117"/>
                <a:ext cx="2177" cy="28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pic>
            <p:nvPicPr>
              <p:cNvPr id="232562" name="Picture 11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540" y="3388"/>
                <a:ext cx="998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7" name="Group 115"/>
            <p:cNvGrpSpPr>
              <a:grpSpLocks/>
            </p:cNvGrpSpPr>
            <p:nvPr/>
          </p:nvGrpSpPr>
          <p:grpSpPr bwMode="auto">
            <a:xfrm>
              <a:off x="635" y="1117"/>
              <a:ext cx="3447" cy="2223"/>
              <a:chOff x="635" y="1117"/>
              <a:chExt cx="3447" cy="2223"/>
            </a:xfrm>
          </p:grpSpPr>
          <p:sp>
            <p:nvSpPr>
              <p:cNvPr id="232564" name="Rectangle 116"/>
              <p:cNvSpPr>
                <a:spLocks noChangeArrowheads="1"/>
              </p:cNvSpPr>
              <p:nvPr/>
            </p:nvSpPr>
            <p:spPr bwMode="auto">
              <a:xfrm>
                <a:off x="635" y="1117"/>
                <a:ext cx="3447" cy="222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pic>
            <p:nvPicPr>
              <p:cNvPr id="232565" name="Picture 11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71" y="1253"/>
                <a:ext cx="1044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32566" name="Picture 11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44" y="482"/>
              <a:ext cx="127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2567" name="Picture 11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42" y="2251"/>
              <a:ext cx="805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5"/>
          <p:cNvGrpSpPr/>
          <p:nvPr/>
        </p:nvGrpSpPr>
        <p:grpSpPr>
          <a:xfrm>
            <a:off x="0" y="0"/>
            <a:ext cx="9144000" cy="6787119"/>
            <a:chOff x="0" y="0"/>
            <a:chExt cx="9144000" cy="6787119"/>
          </a:xfrm>
        </p:grpSpPr>
        <p:sp>
          <p:nvSpPr>
            <p:cNvPr id="26655" name="Rectangle 31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899829" tIns="899829" rIns="899829" bIns="899829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0" y="714356"/>
              <a:ext cx="9144000" cy="5214950"/>
              <a:chOff x="692" y="1288"/>
              <a:chExt cx="15585" cy="9351"/>
            </a:xfrm>
          </p:grpSpPr>
          <p:grpSp>
            <p:nvGrpSpPr>
              <p:cNvPr id="4" name="Group 59"/>
              <p:cNvGrpSpPr>
                <a:grpSpLocks/>
              </p:cNvGrpSpPr>
              <p:nvPr/>
            </p:nvGrpSpPr>
            <p:grpSpPr bwMode="auto">
              <a:xfrm>
                <a:off x="792" y="1921"/>
                <a:ext cx="15366" cy="8555"/>
                <a:chOff x="440" y="1779"/>
                <a:chExt cx="15366" cy="8555"/>
              </a:xfrm>
            </p:grpSpPr>
            <p:grpSp>
              <p:nvGrpSpPr>
                <p:cNvPr id="5" name="Group 27"/>
                <p:cNvGrpSpPr>
                  <a:grpSpLocks/>
                </p:cNvGrpSpPr>
                <p:nvPr/>
              </p:nvGrpSpPr>
              <p:grpSpPr bwMode="auto">
                <a:xfrm>
                  <a:off x="5652" y="1870"/>
                  <a:ext cx="4938" cy="1431"/>
                  <a:chOff x="2704" y="2737"/>
                  <a:chExt cx="4938" cy="1431"/>
                </a:xfrm>
              </p:grpSpPr>
              <p:sp>
                <p:nvSpPr>
                  <p:cNvPr id="595" name="AutoShape 33"/>
                  <p:cNvSpPr>
                    <a:spLocks noChangeArrowheads="1"/>
                  </p:cNvSpPr>
                  <p:nvPr/>
                </p:nvSpPr>
                <p:spPr bwMode="auto">
                  <a:xfrm>
                    <a:off x="2704" y="3034"/>
                    <a:ext cx="2835" cy="1134"/>
                  </a:xfrm>
                  <a:prstGeom prst="parallelogram">
                    <a:avLst>
                      <a:gd name="adj" fmla="val 62500"/>
                    </a:avLst>
                  </a:prstGeom>
                  <a:solidFill>
                    <a:srgbClr val="F2F2F2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fr-FR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rPr>
                      <a:t>Network</a:t>
                    </a:r>
                    <a:endParaRPr kumimoji="0" lang="fr-FR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96" name="AutoShape 35"/>
                  <p:cNvSpPr>
                    <a:spLocks noChangeArrowheads="1"/>
                  </p:cNvSpPr>
                  <p:nvPr/>
                </p:nvSpPr>
                <p:spPr bwMode="auto">
                  <a:xfrm>
                    <a:off x="4807" y="3034"/>
                    <a:ext cx="2835" cy="1134"/>
                  </a:xfrm>
                  <a:prstGeom prst="parallelogram">
                    <a:avLst>
                      <a:gd name="adj" fmla="val 62500"/>
                    </a:avLst>
                  </a:prstGeom>
                  <a:solidFill>
                    <a:srgbClr val="F2F2F2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fr-FR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rPr>
                      <a:t>Mobiles</a:t>
                    </a:r>
                    <a:endParaRPr kumimoji="0" lang="fr-FR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97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4631" y="2737"/>
                    <a:ext cx="1572" cy="57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50000">
                        <a:srgbClr val="FFFF99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ln w="12700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rPr>
                      <a:t>What ?</a:t>
                    </a:r>
                    <a:endParaRPr kumimoji="0" lang="fr-FR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" name="Group 23"/>
                <p:cNvGrpSpPr>
                  <a:grpSpLocks/>
                </p:cNvGrpSpPr>
                <p:nvPr/>
              </p:nvGrpSpPr>
              <p:grpSpPr bwMode="auto">
                <a:xfrm>
                  <a:off x="539" y="5171"/>
                  <a:ext cx="4943" cy="1419"/>
                  <a:chOff x="153" y="5561"/>
                  <a:chExt cx="4943" cy="1419"/>
                </a:xfrm>
              </p:grpSpPr>
              <p:sp>
                <p:nvSpPr>
                  <p:cNvPr id="599" name="AutoShape 36"/>
                  <p:cNvSpPr>
                    <a:spLocks noChangeArrowheads="1"/>
                  </p:cNvSpPr>
                  <p:nvPr/>
                </p:nvSpPr>
                <p:spPr bwMode="auto">
                  <a:xfrm>
                    <a:off x="153" y="5846"/>
                    <a:ext cx="2835" cy="1134"/>
                  </a:xfrm>
                  <a:prstGeom prst="parallelogram">
                    <a:avLst>
                      <a:gd name="adj" fmla="val 62500"/>
                    </a:avLst>
                  </a:prstGeom>
                  <a:solidFill>
                    <a:srgbClr val="F2F2F2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fr-FR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rPr>
                      <a:t>Circulation Area</a:t>
                    </a:r>
                    <a:endParaRPr kumimoji="0" lang="fr-FR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00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2261" y="5846"/>
                    <a:ext cx="2835" cy="1134"/>
                  </a:xfrm>
                  <a:prstGeom prst="parallelogram">
                    <a:avLst>
                      <a:gd name="adj" fmla="val 62500"/>
                    </a:avLst>
                  </a:prstGeom>
                  <a:solidFill>
                    <a:srgbClr val="F2F2F2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fr-FR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rPr>
                      <a:t>Social Area</a:t>
                    </a:r>
                    <a:endParaRPr kumimoji="0" lang="fr-FR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01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5561"/>
                    <a:ext cx="1669" cy="57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50000">
                        <a:srgbClr val="FFFF99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ln w="12700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rPr>
                      <a:t>Where ?</a:t>
                    </a:r>
                    <a:endParaRPr kumimoji="0" lang="fr-FR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7" name="Group 45"/>
                <p:cNvGrpSpPr>
                  <a:grpSpLocks/>
                </p:cNvGrpSpPr>
                <p:nvPr/>
              </p:nvGrpSpPr>
              <p:grpSpPr bwMode="auto">
                <a:xfrm>
                  <a:off x="10711" y="5086"/>
                  <a:ext cx="4967" cy="1450"/>
                  <a:chOff x="6074" y="5561"/>
                  <a:chExt cx="4967" cy="1450"/>
                </a:xfrm>
              </p:grpSpPr>
              <p:sp>
                <p:nvSpPr>
                  <p:cNvPr id="603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8206" y="5863"/>
                    <a:ext cx="2835" cy="1134"/>
                  </a:xfrm>
                  <a:prstGeom prst="parallelogram">
                    <a:avLst>
                      <a:gd name="adj" fmla="val 62500"/>
                    </a:avLst>
                  </a:prstGeom>
                  <a:solidFill>
                    <a:srgbClr val="F2F2F2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fr-FR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rPr>
                      <a:t>Cycles of movements</a:t>
                    </a:r>
                    <a:endParaRPr kumimoji="0" lang="fr-FR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04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6074" y="5877"/>
                    <a:ext cx="2835" cy="1134"/>
                  </a:xfrm>
                  <a:prstGeom prst="parallelogram">
                    <a:avLst>
                      <a:gd name="adj" fmla="val 62500"/>
                    </a:avLst>
                  </a:prstGeom>
                  <a:solidFill>
                    <a:srgbClr val="F2F2F2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fr-FR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rPr>
                      <a:t>Network evolution</a:t>
                    </a:r>
                    <a:endParaRPr kumimoji="0" lang="fr-FR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05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8035" y="5561"/>
                    <a:ext cx="1784" cy="57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50000">
                        <a:srgbClr val="FFFF99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ln w="12700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rPr>
                      <a:t>When ?</a:t>
                    </a:r>
                    <a:endParaRPr kumimoji="0" lang="fr-FR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8" name="Group 46"/>
                <p:cNvGrpSpPr>
                  <a:grpSpLocks/>
                </p:cNvGrpSpPr>
                <p:nvPr/>
              </p:nvGrpSpPr>
              <p:grpSpPr bwMode="auto">
                <a:xfrm>
                  <a:off x="5654" y="8721"/>
                  <a:ext cx="4938" cy="1421"/>
                  <a:chOff x="2755" y="8813"/>
                  <a:chExt cx="4938" cy="1421"/>
                </a:xfrm>
              </p:grpSpPr>
              <p:sp>
                <p:nvSpPr>
                  <p:cNvPr id="607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2755" y="9100"/>
                    <a:ext cx="2835" cy="1134"/>
                  </a:xfrm>
                  <a:prstGeom prst="parallelogram">
                    <a:avLst>
                      <a:gd name="adj" fmla="val 62500"/>
                    </a:avLst>
                  </a:prstGeom>
                  <a:solidFill>
                    <a:srgbClr val="F2F2F2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fr-FR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rPr>
                      <a:t>Policy makers</a:t>
                    </a:r>
                    <a:endParaRPr kumimoji="0" lang="fr-FR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08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4858" y="9100"/>
                    <a:ext cx="2835" cy="1134"/>
                  </a:xfrm>
                  <a:prstGeom prst="parallelogram">
                    <a:avLst>
                      <a:gd name="adj" fmla="val 62500"/>
                    </a:avLst>
                  </a:prstGeom>
                  <a:solidFill>
                    <a:srgbClr val="F2F2F2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fr-FR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rPr>
                      <a:t>Population</a:t>
                    </a: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fr-FR" sz="1100" b="1" i="1" dirty="0" smtClean="0">
                        <a:latin typeface="Calibri" pitchFamily="34" charset="0"/>
                        <a:cs typeface="Arial" pitchFamily="34" charset="0"/>
                      </a:rPr>
                      <a:t>Drivers, </a:t>
                    </a:r>
                    <a:r>
                      <a:rPr lang="fr-FR" sz="1100" b="1" i="1" dirty="0" err="1" smtClean="0">
                        <a:latin typeface="Calibri" pitchFamily="34" charset="0"/>
                        <a:cs typeface="Arial" pitchFamily="34" charset="0"/>
                      </a:rPr>
                      <a:t>implicated</a:t>
                    </a:r>
                    <a:r>
                      <a:rPr lang="fr-FR" sz="1100" b="1" i="1" dirty="0" smtClean="0">
                        <a:latin typeface="Calibri" pitchFamily="34" charset="0"/>
                        <a:cs typeface="Arial" pitchFamily="34" charset="0"/>
                      </a:rPr>
                      <a:t>…</a:t>
                    </a:r>
                    <a:endParaRPr kumimoji="0" lang="fr-FR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09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4631" y="8813"/>
                    <a:ext cx="1621" cy="57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50000">
                        <a:srgbClr val="FFFF99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ln w="12700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rPr>
                      <a:t>Who ?</a:t>
                    </a:r>
                    <a:endParaRPr kumimoji="0" lang="fr-FR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10" name="AutoShape 48"/>
                <p:cNvSpPr>
                  <a:spLocks noChangeArrowheads="1"/>
                </p:cNvSpPr>
                <p:nvPr/>
              </p:nvSpPr>
              <p:spPr bwMode="auto">
                <a:xfrm>
                  <a:off x="6065" y="3863"/>
                  <a:ext cx="1641" cy="17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DCD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11" name="AutoShape 49"/>
                <p:cNvSpPr>
                  <a:spLocks noChangeArrowheads="1"/>
                </p:cNvSpPr>
                <p:nvPr/>
              </p:nvSpPr>
              <p:spPr bwMode="auto">
                <a:xfrm>
                  <a:off x="8438" y="3863"/>
                  <a:ext cx="1641" cy="17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2DCDB"/>
                </a:solidFill>
                <a:ln w="25400">
                  <a:solidFill>
                    <a:srgbClr val="632523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12" name="AutoShape 50"/>
                <p:cNvSpPr>
                  <a:spLocks noChangeArrowheads="1"/>
                </p:cNvSpPr>
                <p:nvPr/>
              </p:nvSpPr>
              <p:spPr bwMode="auto">
                <a:xfrm>
                  <a:off x="5941" y="6150"/>
                  <a:ext cx="1757" cy="17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CE6F2"/>
                </a:solidFill>
                <a:ln w="25400">
                  <a:solidFill>
                    <a:srgbClr val="25406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13" name="AutoShape 51"/>
                <p:cNvSpPr>
                  <a:spLocks noChangeArrowheads="1"/>
                </p:cNvSpPr>
                <p:nvPr/>
              </p:nvSpPr>
              <p:spPr bwMode="auto">
                <a:xfrm>
                  <a:off x="8470" y="6150"/>
                  <a:ext cx="1641" cy="17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BF1DE"/>
                </a:solidFill>
                <a:ln w="25400">
                  <a:solidFill>
                    <a:srgbClr val="4F6228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14" name="AutoShape 52"/>
                <p:cNvSpPr>
                  <a:spLocks noChangeArrowheads="1"/>
                </p:cNvSpPr>
                <p:nvPr/>
              </p:nvSpPr>
              <p:spPr bwMode="auto">
                <a:xfrm>
                  <a:off x="7326" y="5336"/>
                  <a:ext cx="1446" cy="1237"/>
                </a:xfrm>
                <a:prstGeom prst="bevel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F2F2F2"/>
                    </a:gs>
                    <a:gs pos="100000">
                      <a:srgbClr val="7F7F7F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Times New Roman" pitchFamily="18" charset="0"/>
                      <a:cs typeface="Times New Roman" pitchFamily="18" charset="0"/>
                    </a:rPr>
                    <a:t>ROAD SAFETY </a:t>
                  </a:r>
                  <a:endParaRPr lang="fr-FR" sz="1100" b="1" dirty="0" smtClean="0">
                    <a:latin typeface="Calibri" pitchFamily="34" charset="0"/>
                    <a:ea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1100" b="1" dirty="0" smtClean="0">
                      <a:latin typeface="Calibri" pitchFamily="34" charset="0"/>
                      <a:cs typeface="Times New Roman" pitchFamily="18" charset="0"/>
                    </a:rPr>
                    <a:t>LEVEL</a:t>
                  </a:r>
                  <a:endParaRPr kumimoji="0" lang="fr-F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6227" y="3951"/>
                  <a:ext cx="1479" cy="6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100" b="0" i="0" u="none" strike="noStrike" cap="none" normalizeH="0" baseline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Calibri" pitchFamily="34" charset="0"/>
                      <a:ea typeface="Times New Roman" pitchFamily="18" charset="0"/>
                      <a:cs typeface="Times New Roman" pitchFamily="18" charset="0"/>
                    </a:rPr>
                    <a:t>Hazards</a:t>
                  </a:r>
                  <a:endParaRPr kumimoji="0" lang="fr-FR" sz="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100" b="1" i="1" u="none" strike="noStrike" cap="none" normalizeH="0" baseline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Calibri" pitchFamily="34" charset="0"/>
                      <a:ea typeface="Times New Roman" pitchFamily="18" charset="0"/>
                      <a:cs typeface="Times New Roman" pitchFamily="18" charset="0"/>
                    </a:rPr>
                    <a:t>Accident</a:t>
                  </a: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6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8606" y="3962"/>
                  <a:ext cx="1473" cy="10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1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943634"/>
                      </a:solidFill>
                      <a:effectLst/>
                      <a:latin typeface="Calibri" pitchFamily="34" charset="0"/>
                      <a:ea typeface="Times New Roman" pitchFamily="18" charset="0"/>
                      <a:cs typeface="Times New Roman" pitchFamily="18" charset="0"/>
                    </a:rPr>
                    <a:t>Exposure</a:t>
                  </a:r>
                  <a:endParaRPr kumimoji="0" lang="fr-FR" sz="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100" b="1" i="1" u="none" strike="noStrike" cap="none" normalizeH="0" baseline="0" dirty="0" err="1" smtClean="0">
                      <a:ln>
                        <a:noFill/>
                      </a:ln>
                      <a:solidFill>
                        <a:srgbClr val="943634"/>
                      </a:solidFill>
                      <a:effectLst/>
                      <a:latin typeface="Calibri" pitchFamily="34" charset="0"/>
                      <a:ea typeface="Times New Roman" pitchFamily="18" charset="0"/>
                      <a:cs typeface="Times New Roman" pitchFamily="18" charset="0"/>
                    </a:rPr>
                    <a:t>Conflictual</a:t>
                  </a:r>
                  <a:endParaRPr kumimoji="0" lang="fr-FR" sz="1100" b="1" i="1" u="none" strike="noStrike" cap="none" normalizeH="0" baseline="0" dirty="0" smtClean="0">
                    <a:ln>
                      <a:noFill/>
                    </a:ln>
                    <a:solidFill>
                      <a:srgbClr val="943634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1100" b="1" i="1" dirty="0" smtClean="0">
                      <a:solidFill>
                        <a:srgbClr val="943634"/>
                      </a:solidFill>
                      <a:latin typeface="Calibri" pitchFamily="34" charset="0"/>
                      <a:cs typeface="Times New Roman" pitchFamily="18" charset="0"/>
                    </a:rPr>
                    <a:t>places</a:t>
                  </a:r>
                  <a:endParaRPr kumimoji="0" lang="fr-F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7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5941" y="6782"/>
                  <a:ext cx="1757" cy="10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1100" dirty="0" err="1" smtClean="0">
                      <a:solidFill>
                        <a:srgbClr val="17365D"/>
                      </a:solidFill>
                      <a:latin typeface="Calibri" pitchFamily="34" charset="0"/>
                      <a:cs typeface="Times New Roman" pitchFamily="18" charset="0"/>
                    </a:rPr>
                    <a:t>stakes</a:t>
                  </a:r>
                  <a:endParaRPr kumimoji="0" lang="fr-FR" sz="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100" b="1" i="1" u="none" strike="noStrike" cap="none" normalizeH="0" baseline="0" dirty="0" err="1" smtClean="0">
                      <a:ln>
                        <a:noFill/>
                      </a:ln>
                      <a:solidFill>
                        <a:srgbClr val="17365D"/>
                      </a:solidFill>
                      <a:effectLst/>
                      <a:latin typeface="Calibri" pitchFamily="34" charset="0"/>
                      <a:ea typeface="Times New Roman" pitchFamily="18" charset="0"/>
                      <a:cs typeface="Times New Roman" pitchFamily="18" charset="0"/>
                    </a:rPr>
                    <a:t>Human</a:t>
                  </a:r>
                  <a:r>
                    <a:rPr kumimoji="0" lang="fr-FR" sz="1100" b="1" i="1" u="none" strike="noStrike" cap="none" normalizeH="0" baseline="0" dirty="0" smtClean="0">
                      <a:ln>
                        <a:noFill/>
                      </a:ln>
                      <a:solidFill>
                        <a:srgbClr val="17365D"/>
                      </a:solidFill>
                      <a:effectLst/>
                      <a:latin typeface="Calibri" pitchFamily="34" charset="0"/>
                      <a:ea typeface="Times New Roman" pitchFamily="18" charset="0"/>
                      <a:cs typeface="Times New Roman" pitchFamily="18" charset="0"/>
                    </a:rPr>
                    <a:t> and </a:t>
                  </a:r>
                  <a:r>
                    <a:rPr kumimoji="0" lang="fr-FR" sz="1100" b="1" i="1" u="none" strike="noStrike" cap="none" normalizeH="0" baseline="0" dirty="0" err="1" smtClean="0">
                      <a:ln>
                        <a:noFill/>
                      </a:ln>
                      <a:solidFill>
                        <a:srgbClr val="17365D"/>
                      </a:solidFill>
                      <a:effectLst/>
                      <a:latin typeface="Calibri" pitchFamily="34" charset="0"/>
                      <a:ea typeface="Times New Roman" pitchFamily="18" charset="0"/>
                      <a:cs typeface="Times New Roman" pitchFamily="18" charset="0"/>
                    </a:rPr>
                    <a:t>Material</a:t>
                  </a:r>
                  <a:r>
                    <a:rPr kumimoji="0" lang="fr-FR" sz="1100" b="1" i="1" u="none" strike="noStrike" cap="none" normalizeH="0" baseline="0" dirty="0" smtClean="0">
                      <a:ln>
                        <a:noFill/>
                      </a:ln>
                      <a:solidFill>
                        <a:srgbClr val="17365D"/>
                      </a:solidFill>
                      <a:effectLst/>
                      <a:latin typeface="Calibri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fr-FR" sz="1100" b="1" i="1" u="none" strike="noStrike" cap="none" normalizeH="0" baseline="0" dirty="0" err="1" smtClean="0">
                      <a:ln>
                        <a:noFill/>
                      </a:ln>
                      <a:solidFill>
                        <a:srgbClr val="17365D"/>
                      </a:solidFill>
                      <a:effectLst/>
                      <a:latin typeface="Calibri" pitchFamily="34" charset="0"/>
                      <a:ea typeface="Times New Roman" pitchFamily="18" charset="0"/>
                      <a:cs typeface="Times New Roman" pitchFamily="18" charset="0"/>
                    </a:rPr>
                    <a:t>Cost</a:t>
                  </a:r>
                  <a:endParaRPr kumimoji="0" lang="fr-F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8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8462" y="6782"/>
                  <a:ext cx="1522" cy="10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1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4F6228"/>
                      </a:solidFill>
                      <a:effectLst/>
                      <a:latin typeface="Calibri" pitchFamily="34" charset="0"/>
                      <a:ea typeface="Times New Roman" pitchFamily="18" charset="0"/>
                      <a:cs typeface="Times New Roman" pitchFamily="18" charset="0"/>
                    </a:rPr>
                    <a:t>Vulnérabiliy</a:t>
                  </a:r>
                  <a:endParaRPr kumimoji="0" lang="fr-FR" sz="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100" b="1" i="1" u="none" strike="noStrike" cap="none" normalizeH="0" baseline="0" dirty="0" smtClean="0">
                      <a:ln>
                        <a:noFill/>
                      </a:ln>
                      <a:solidFill>
                        <a:srgbClr val="4F6228"/>
                      </a:solidFill>
                      <a:effectLst/>
                      <a:latin typeface="Calibri" pitchFamily="34" charset="0"/>
                      <a:ea typeface="Times New Roman" pitchFamily="18" charset="0"/>
                      <a:cs typeface="Times New Roman" pitchFamily="18" charset="0"/>
                    </a:rPr>
                    <a:t>Types of road </a:t>
                  </a:r>
                  <a:r>
                    <a:rPr kumimoji="0" lang="fr-FR" sz="1100" b="1" i="1" u="none" strike="noStrike" cap="none" normalizeH="0" baseline="0" dirty="0" err="1" smtClean="0">
                      <a:ln>
                        <a:noFill/>
                      </a:ln>
                      <a:solidFill>
                        <a:srgbClr val="4F6228"/>
                      </a:solidFill>
                      <a:effectLst/>
                      <a:latin typeface="Calibri" pitchFamily="34" charset="0"/>
                      <a:ea typeface="Times New Roman" pitchFamily="18" charset="0"/>
                      <a:cs typeface="Times New Roman" pitchFamily="18" charset="0"/>
                    </a:rPr>
                    <a:t>users</a:t>
                  </a:r>
                  <a:endParaRPr kumimoji="0" lang="fr-F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9" name="Rectangle 57"/>
                <p:cNvSpPr>
                  <a:spLocks noChangeArrowheads="1"/>
                </p:cNvSpPr>
                <p:nvPr/>
              </p:nvSpPr>
              <p:spPr bwMode="auto">
                <a:xfrm>
                  <a:off x="5603" y="1779"/>
                  <a:ext cx="5040" cy="8555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20" name="Rectangle 58"/>
                <p:cNvSpPr>
                  <a:spLocks noChangeArrowheads="1"/>
                </p:cNvSpPr>
                <p:nvPr/>
              </p:nvSpPr>
              <p:spPr bwMode="auto">
                <a:xfrm>
                  <a:off x="440" y="3693"/>
                  <a:ext cx="15366" cy="4300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621" name="Rectangle 60"/>
              <p:cNvSpPr>
                <a:spLocks noChangeArrowheads="1"/>
              </p:cNvSpPr>
              <p:nvPr/>
            </p:nvSpPr>
            <p:spPr bwMode="auto">
              <a:xfrm>
                <a:off x="692" y="1288"/>
                <a:ext cx="15585" cy="935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6673" name="Rectangle 49"/>
            <p:cNvSpPr>
              <a:spLocks noChangeArrowheads="1"/>
            </p:cNvSpPr>
            <p:nvPr/>
          </p:nvSpPr>
          <p:spPr bwMode="auto">
            <a:xfrm>
              <a:off x="0" y="45720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/>
              </a:r>
              <a:br>
                <a: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</a:b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Ellipse 33"/>
            <p:cNvSpPr>
              <a:spLocks noChangeAspect="1"/>
            </p:cNvSpPr>
            <p:nvPr/>
          </p:nvSpPr>
          <p:spPr>
            <a:xfrm>
              <a:off x="1339631" y="71414"/>
              <a:ext cx="6447079" cy="671570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3155502" y="285728"/>
              <a:ext cx="29166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ROAD RISK SITUATION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ZoneTexte 36"/>
          <p:cNvSpPr txBox="1"/>
          <p:nvPr/>
        </p:nvSpPr>
        <p:spPr>
          <a:xfrm>
            <a:off x="395536" y="116632"/>
            <a:ext cx="205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Spécification RR/SR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139"/>
          <p:cNvGrpSpPr>
            <a:grpSpLocks/>
          </p:cNvGrpSpPr>
          <p:nvPr/>
        </p:nvGrpSpPr>
        <p:grpSpPr bwMode="auto">
          <a:xfrm>
            <a:off x="23813" y="785813"/>
            <a:ext cx="9120187" cy="5726112"/>
            <a:chOff x="23495" y="550550"/>
            <a:chExt cx="9999980" cy="596135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3495" y="550550"/>
              <a:ext cx="9999980" cy="5961353"/>
            </a:xfrm>
            <a:prstGeom prst="rect">
              <a:avLst/>
            </a:prstGeom>
            <a:grpFill/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80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407300" y="879440"/>
              <a:ext cx="3112265" cy="4521836"/>
            </a:xfrm>
            <a:prstGeom prst="roundRect">
              <a:avLst>
                <a:gd name="adj" fmla="val 16667"/>
              </a:avLst>
            </a:prstGeom>
            <a:grpFill/>
            <a:ln w="127000" cmpd="dbl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 sz="280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5074834" y="1269482"/>
              <a:ext cx="943427" cy="3941733"/>
            </a:xfrm>
            <a:prstGeom prst="roundRect">
              <a:avLst>
                <a:gd name="adj" fmla="val 16667"/>
              </a:avLst>
            </a:prstGeom>
            <a:grpFill/>
            <a:ln w="127000" cmpd="dbl">
              <a:solidFill>
                <a:srgbClr val="A5A5A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 sz="280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3884236" y="1251302"/>
              <a:ext cx="932983" cy="3959912"/>
            </a:xfrm>
            <a:prstGeom prst="roundRect">
              <a:avLst>
                <a:gd name="adj" fmla="val 16667"/>
              </a:avLst>
            </a:prstGeom>
            <a:grpFill/>
            <a:ln w="127000" cmpd="dbl">
              <a:solidFill>
                <a:srgbClr val="A5A5A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 sz="280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169545" y="654701"/>
              <a:ext cx="3559810" cy="4444191"/>
              <a:chOff x="450" y="1871"/>
              <a:chExt cx="5606" cy="7083"/>
            </a:xfrm>
            <a:grpFill/>
          </p:grpSpPr>
          <p:sp>
            <p:nvSpPr>
              <p:cNvPr id="131" name="AutoShape 12"/>
              <p:cNvSpPr>
                <a:spLocks noChangeArrowheads="1"/>
              </p:cNvSpPr>
              <p:nvPr/>
            </p:nvSpPr>
            <p:spPr bwMode="auto">
              <a:xfrm>
                <a:off x="450" y="1871"/>
                <a:ext cx="5606" cy="7083"/>
              </a:xfrm>
              <a:prstGeom prst="roundRect">
                <a:avLst>
                  <a:gd name="adj" fmla="val 16667"/>
                </a:avLst>
              </a:prstGeom>
              <a:grpFill/>
              <a:ln w="127000" cmpd="dbl">
                <a:solidFill>
                  <a:srgbClr val="6224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sz="28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2" name="Text Box 13"/>
              <p:cNvSpPr txBox="1">
                <a:spLocks noChangeArrowheads="1"/>
              </p:cNvSpPr>
              <p:nvPr/>
            </p:nvSpPr>
            <p:spPr bwMode="auto">
              <a:xfrm>
                <a:off x="4095" y="2028"/>
                <a:ext cx="1647" cy="5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fr-FR" sz="1100" b="1" dirty="0">
                    <a:latin typeface="Calibri" pitchFamily="34" charset="0"/>
                  </a:rPr>
                  <a:t>TERRITOIRE</a:t>
                </a:r>
                <a:endParaRPr lang="fr-FR" sz="3200" b="1" dirty="0"/>
              </a:p>
            </p:txBody>
          </p:sp>
        </p:grp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6169694" y="730898"/>
              <a:ext cx="3714750" cy="4480382"/>
              <a:chOff x="9989" y="822"/>
              <a:chExt cx="6180" cy="7174"/>
            </a:xfrm>
            <a:grpFill/>
          </p:grpSpPr>
          <p:sp>
            <p:nvSpPr>
              <p:cNvPr id="129" name="AutoShape 15"/>
              <p:cNvSpPr>
                <a:spLocks noChangeArrowheads="1"/>
              </p:cNvSpPr>
              <p:nvPr/>
            </p:nvSpPr>
            <p:spPr bwMode="auto">
              <a:xfrm>
                <a:off x="9989" y="822"/>
                <a:ext cx="6180" cy="7174"/>
              </a:xfrm>
              <a:prstGeom prst="roundRect">
                <a:avLst>
                  <a:gd name="adj" fmla="val 16667"/>
                </a:avLst>
              </a:prstGeom>
              <a:grpFill/>
              <a:ln w="127000" cmpd="dbl">
                <a:solidFill>
                  <a:srgbClr val="20586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sz="28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0" name="Text Box 16"/>
              <p:cNvSpPr txBox="1">
                <a:spLocks noChangeArrowheads="1"/>
              </p:cNvSpPr>
              <p:nvPr/>
            </p:nvSpPr>
            <p:spPr bwMode="auto">
              <a:xfrm>
                <a:off x="14608" y="917"/>
                <a:ext cx="1442" cy="40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fr-FR" sz="1050" b="1" dirty="0">
                    <a:latin typeface="Calibri" pitchFamily="34" charset="0"/>
                  </a:rPr>
                  <a:t>MOBILITÉS</a:t>
                </a:r>
                <a:endParaRPr lang="fr-FR" sz="2800" b="1" dirty="0"/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6341745" y="1063047"/>
              <a:ext cx="3377110" cy="3903763"/>
              <a:chOff x="10245" y="1615"/>
              <a:chExt cx="5543" cy="5961"/>
            </a:xfrm>
            <a:grpFill/>
          </p:grpSpPr>
          <p:sp>
            <p:nvSpPr>
              <p:cNvPr id="127" name="AutoShape 18"/>
              <p:cNvSpPr>
                <a:spLocks noChangeArrowheads="1"/>
              </p:cNvSpPr>
              <p:nvPr/>
            </p:nvSpPr>
            <p:spPr bwMode="auto">
              <a:xfrm>
                <a:off x="10245" y="1615"/>
                <a:ext cx="5543" cy="5961"/>
              </a:xfrm>
              <a:prstGeom prst="roundRect">
                <a:avLst>
                  <a:gd name="adj" fmla="val 16667"/>
                </a:avLst>
              </a:prstGeom>
              <a:grpFill/>
              <a:ln w="127000" cmpd="dbl">
                <a:solidFill>
                  <a:srgbClr val="31849B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sz="28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8" name="Text Box 19"/>
              <p:cNvSpPr txBox="1">
                <a:spLocks noChangeArrowheads="1"/>
              </p:cNvSpPr>
              <p:nvPr/>
            </p:nvSpPr>
            <p:spPr bwMode="auto">
              <a:xfrm>
                <a:off x="14021" y="1715"/>
                <a:ext cx="1380" cy="4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fr-FR" sz="1050" b="1" dirty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Réseaux</a:t>
                </a:r>
                <a:endParaRPr lang="fr-FR" sz="28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6531610" y="1294210"/>
              <a:ext cx="1563370" cy="1637832"/>
              <a:chOff x="13169" y="5416"/>
              <a:chExt cx="2462" cy="2579"/>
            </a:xfrm>
            <a:grpFill/>
          </p:grpSpPr>
          <p:sp>
            <p:nvSpPr>
              <p:cNvPr id="119" name="AutoShape 21"/>
              <p:cNvSpPr>
                <a:spLocks noChangeArrowheads="1"/>
              </p:cNvSpPr>
              <p:nvPr/>
            </p:nvSpPr>
            <p:spPr bwMode="auto">
              <a:xfrm>
                <a:off x="13169" y="5460"/>
                <a:ext cx="2418" cy="2535"/>
              </a:xfrm>
              <a:prstGeom prst="roundRect">
                <a:avLst>
                  <a:gd name="adj" fmla="val 16667"/>
                </a:avLst>
              </a:prstGeom>
              <a:grpFill/>
              <a:ln w="127000" cmpd="dbl">
                <a:solidFill>
                  <a:srgbClr val="92CDD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sz="28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0" name="Text Box 22"/>
              <p:cNvSpPr txBox="1">
                <a:spLocks noChangeArrowheads="1"/>
              </p:cNvSpPr>
              <p:nvPr/>
            </p:nvSpPr>
            <p:spPr bwMode="auto">
              <a:xfrm>
                <a:off x="13759" y="5416"/>
                <a:ext cx="1872" cy="70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fr-FR" sz="105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Aménagements Surfaciques</a:t>
                </a:r>
                <a:endParaRPr lang="fr-FR" sz="28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121" name="Group 23"/>
              <p:cNvGrpSpPr>
                <a:grpSpLocks/>
              </p:cNvGrpSpPr>
              <p:nvPr/>
            </p:nvGrpSpPr>
            <p:grpSpPr bwMode="auto">
              <a:xfrm>
                <a:off x="13230" y="6121"/>
                <a:ext cx="1710" cy="645"/>
                <a:chOff x="7425" y="6571"/>
                <a:chExt cx="1140" cy="615"/>
              </a:xfrm>
              <a:grpFill/>
            </p:grpSpPr>
            <p:sp>
              <p:nvSpPr>
                <p:cNvPr id="125" name="Oval 24"/>
                <p:cNvSpPr>
                  <a:spLocks noChangeArrowheads="1"/>
                </p:cNvSpPr>
                <p:nvPr/>
              </p:nvSpPr>
              <p:spPr bwMode="auto">
                <a:xfrm>
                  <a:off x="7425" y="6571"/>
                  <a:ext cx="1140" cy="615"/>
                </a:xfrm>
                <a:prstGeom prst="ellipse">
                  <a:avLst/>
                </a:prstGeom>
                <a:grpFill/>
                <a:ln w="952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2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425" y="6676"/>
                  <a:ext cx="1140" cy="39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  <a:defRPr/>
                  </a:pPr>
                  <a:r>
                    <a:rPr lang="fr-FR" sz="1050">
                      <a:solidFill>
                        <a:schemeClr val="accent6">
                          <a:lumMod val="50000"/>
                        </a:schemeClr>
                      </a:solidFill>
                      <a:latin typeface="Calibri" pitchFamily="34" charset="0"/>
                    </a:rPr>
                    <a:t>Aires de repos</a:t>
                  </a: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22" name="Group 26"/>
              <p:cNvGrpSpPr>
                <a:grpSpLocks/>
              </p:cNvGrpSpPr>
              <p:nvPr/>
            </p:nvGrpSpPr>
            <p:grpSpPr bwMode="auto">
              <a:xfrm>
                <a:off x="13588" y="6809"/>
                <a:ext cx="1930" cy="1048"/>
                <a:chOff x="7423" y="6570"/>
                <a:chExt cx="1150" cy="615"/>
              </a:xfrm>
              <a:grpFill/>
            </p:grpSpPr>
            <p:sp>
              <p:nvSpPr>
                <p:cNvPr id="123" name="Oval 27"/>
                <p:cNvSpPr>
                  <a:spLocks noChangeArrowheads="1"/>
                </p:cNvSpPr>
                <p:nvPr/>
              </p:nvSpPr>
              <p:spPr bwMode="auto">
                <a:xfrm>
                  <a:off x="7423" y="6570"/>
                  <a:ext cx="1150" cy="615"/>
                </a:xfrm>
                <a:prstGeom prst="ellipse">
                  <a:avLst/>
                </a:prstGeom>
                <a:grpFill/>
                <a:ln w="952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2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7423" y="6677"/>
                  <a:ext cx="1150" cy="38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r>
                    <a:rPr lang="fr-FR" sz="1050">
                      <a:solidFill>
                        <a:schemeClr val="accent6">
                          <a:lumMod val="50000"/>
                        </a:schemeClr>
                      </a:solidFill>
                      <a:latin typeface="Calibri" pitchFamily="34" charset="0"/>
                    </a:rPr>
                    <a:t>Stationnement  Parking</a:t>
                  </a: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3" name="Group 29"/>
            <p:cNvGrpSpPr>
              <a:grpSpLocks/>
            </p:cNvGrpSpPr>
            <p:nvPr/>
          </p:nvGrpSpPr>
          <p:grpSpPr bwMode="auto">
            <a:xfrm>
              <a:off x="281305" y="1106232"/>
              <a:ext cx="1078865" cy="3004543"/>
              <a:chOff x="626" y="2582"/>
              <a:chExt cx="1699" cy="3916"/>
            </a:xfrm>
            <a:grpFill/>
          </p:grpSpPr>
          <p:sp>
            <p:nvSpPr>
              <p:cNvPr id="105" name="AutoShape 30"/>
              <p:cNvSpPr>
                <a:spLocks noChangeArrowheads="1"/>
              </p:cNvSpPr>
              <p:nvPr/>
            </p:nvSpPr>
            <p:spPr bwMode="auto">
              <a:xfrm>
                <a:off x="735" y="2582"/>
                <a:ext cx="1590" cy="3916"/>
              </a:xfrm>
              <a:prstGeom prst="roundRect">
                <a:avLst>
                  <a:gd name="adj" fmla="val 16667"/>
                </a:avLst>
              </a:prstGeom>
              <a:grpFill/>
              <a:ln w="127000" cmpd="dbl">
                <a:solidFill>
                  <a:srgbClr val="9436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sz="28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" name="Text Box 31"/>
              <p:cNvSpPr txBox="1">
                <a:spLocks noChangeArrowheads="1"/>
              </p:cNvSpPr>
              <p:nvPr/>
            </p:nvSpPr>
            <p:spPr bwMode="auto">
              <a:xfrm>
                <a:off x="626" y="2612"/>
                <a:ext cx="1647" cy="42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fr-FR" sz="1050" b="1" dirty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Non-bâti</a:t>
                </a:r>
                <a:endParaRPr lang="fr-FR" sz="28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107" name="Group 32"/>
              <p:cNvGrpSpPr>
                <a:grpSpLocks/>
              </p:cNvGrpSpPr>
              <p:nvPr/>
            </p:nvGrpSpPr>
            <p:grpSpPr bwMode="auto">
              <a:xfrm>
                <a:off x="834" y="3093"/>
                <a:ext cx="1329" cy="420"/>
                <a:chOff x="889" y="3094"/>
                <a:chExt cx="1334" cy="734"/>
              </a:xfrm>
              <a:grpFill/>
            </p:grpSpPr>
            <p:sp>
              <p:nvSpPr>
                <p:cNvPr id="117" name="AutoShape 33"/>
                <p:cNvSpPr>
                  <a:spLocks noChangeArrowheads="1"/>
                </p:cNvSpPr>
                <p:nvPr/>
              </p:nvSpPr>
              <p:spPr bwMode="auto">
                <a:xfrm>
                  <a:off x="991" y="3124"/>
                  <a:ext cx="1219" cy="704"/>
                </a:xfrm>
                <a:prstGeom prst="roundRect">
                  <a:avLst>
                    <a:gd name="adj" fmla="val 16667"/>
                  </a:avLst>
                </a:prstGeom>
                <a:grpFill/>
                <a:ln w="127000" cmpd="dbl">
                  <a:solidFill>
                    <a:srgbClr val="D99594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18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889" y="3094"/>
                  <a:ext cx="1334" cy="73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ts val="1000"/>
                    </a:spcAft>
                    <a:defRPr/>
                  </a:pPr>
                  <a:r>
                    <a:rPr lang="fr-FR" sz="1050" dirty="0">
                      <a:solidFill>
                        <a:schemeClr val="accent6">
                          <a:lumMod val="50000"/>
                        </a:schemeClr>
                      </a:solidFill>
                      <a:latin typeface="Calibri" pitchFamily="34" charset="0"/>
                    </a:rPr>
                    <a:t>Espace vert</a:t>
                  </a:r>
                  <a:endParaRPr lang="fr-FR" sz="28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08" name="Group 35"/>
              <p:cNvGrpSpPr>
                <a:grpSpLocks/>
              </p:cNvGrpSpPr>
              <p:nvPr/>
            </p:nvGrpSpPr>
            <p:grpSpPr bwMode="auto">
              <a:xfrm>
                <a:off x="834" y="3822"/>
                <a:ext cx="1329" cy="752"/>
                <a:chOff x="889" y="3093"/>
                <a:chExt cx="1334" cy="752"/>
              </a:xfrm>
              <a:grpFill/>
            </p:grpSpPr>
            <p:sp>
              <p:nvSpPr>
                <p:cNvPr id="115" name="AutoShape 36"/>
                <p:cNvSpPr>
                  <a:spLocks noChangeArrowheads="1"/>
                </p:cNvSpPr>
                <p:nvPr/>
              </p:nvSpPr>
              <p:spPr bwMode="auto">
                <a:xfrm>
                  <a:off x="991" y="3121"/>
                  <a:ext cx="1219" cy="724"/>
                </a:xfrm>
                <a:prstGeom prst="roundRect">
                  <a:avLst>
                    <a:gd name="adj" fmla="val 16667"/>
                  </a:avLst>
                </a:prstGeom>
                <a:grpFill/>
                <a:ln w="127000" cmpd="dbl">
                  <a:solidFill>
                    <a:srgbClr val="D99594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16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889" y="3093"/>
                  <a:ext cx="1334" cy="75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ts val="1000"/>
                    </a:spcAft>
                    <a:defRPr/>
                  </a:pPr>
                  <a:r>
                    <a:rPr lang="fr-FR" sz="1050">
                      <a:solidFill>
                        <a:schemeClr val="accent6">
                          <a:lumMod val="50000"/>
                        </a:schemeClr>
                      </a:solidFill>
                      <a:latin typeface="Calibri" pitchFamily="34" charset="0"/>
                    </a:rPr>
                    <a:t>Espace agricole</a:t>
                  </a: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09" name="Group 38"/>
              <p:cNvGrpSpPr>
                <a:grpSpLocks/>
              </p:cNvGrpSpPr>
              <p:nvPr/>
            </p:nvGrpSpPr>
            <p:grpSpPr bwMode="auto">
              <a:xfrm>
                <a:off x="834" y="5789"/>
                <a:ext cx="1335" cy="483"/>
                <a:chOff x="834" y="5062"/>
                <a:chExt cx="1335" cy="483"/>
              </a:xfrm>
              <a:grpFill/>
            </p:grpSpPr>
            <p:sp>
              <p:nvSpPr>
                <p:cNvPr id="113" name="AutoShape 39"/>
                <p:cNvSpPr>
                  <a:spLocks noChangeArrowheads="1"/>
                </p:cNvSpPr>
                <p:nvPr/>
              </p:nvSpPr>
              <p:spPr bwMode="auto">
                <a:xfrm>
                  <a:off x="935" y="5092"/>
                  <a:ext cx="1220" cy="452"/>
                </a:xfrm>
                <a:prstGeom prst="roundRect">
                  <a:avLst>
                    <a:gd name="adj" fmla="val 16667"/>
                  </a:avLst>
                </a:prstGeom>
                <a:grpFill/>
                <a:ln w="127000" cmpd="dbl">
                  <a:solidFill>
                    <a:srgbClr val="D99594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1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834" y="5062"/>
                  <a:ext cx="1335" cy="48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ts val="1000"/>
                    </a:spcAft>
                    <a:defRPr/>
                  </a:pPr>
                  <a:r>
                    <a:rPr lang="fr-FR" sz="1050">
                      <a:solidFill>
                        <a:schemeClr val="accent6">
                          <a:lumMod val="50000"/>
                        </a:schemeClr>
                      </a:solidFill>
                      <a:latin typeface="Calibri" pitchFamily="34" charset="0"/>
                    </a:rPr>
                    <a:t>Hydrologie</a:t>
                  </a: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10" name="Group 41"/>
              <p:cNvGrpSpPr>
                <a:grpSpLocks/>
              </p:cNvGrpSpPr>
              <p:nvPr/>
            </p:nvGrpSpPr>
            <p:grpSpPr bwMode="auto">
              <a:xfrm>
                <a:off x="815" y="4840"/>
                <a:ext cx="1332" cy="681"/>
                <a:chOff x="890" y="3105"/>
                <a:chExt cx="1332" cy="741"/>
              </a:xfrm>
              <a:grpFill/>
            </p:grpSpPr>
            <p:sp>
              <p:nvSpPr>
                <p:cNvPr id="111" name="AutoShape 42"/>
                <p:cNvSpPr>
                  <a:spLocks noChangeArrowheads="1"/>
                </p:cNvSpPr>
                <p:nvPr/>
              </p:nvSpPr>
              <p:spPr bwMode="auto">
                <a:xfrm>
                  <a:off x="991" y="3128"/>
                  <a:ext cx="1217" cy="717"/>
                </a:xfrm>
                <a:prstGeom prst="roundRect">
                  <a:avLst>
                    <a:gd name="adj" fmla="val 16667"/>
                  </a:avLst>
                </a:prstGeom>
                <a:grpFill/>
                <a:ln w="127000" cmpd="dbl">
                  <a:solidFill>
                    <a:srgbClr val="D99594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1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890" y="3105"/>
                  <a:ext cx="1332" cy="7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ts val="1000"/>
                    </a:spcAft>
                    <a:defRPr/>
                  </a:pPr>
                  <a:r>
                    <a:rPr lang="fr-FR" sz="1050">
                      <a:solidFill>
                        <a:schemeClr val="accent6">
                          <a:lumMod val="50000"/>
                        </a:schemeClr>
                      </a:solidFill>
                      <a:latin typeface="Calibri" pitchFamily="34" charset="0"/>
                    </a:rPr>
                    <a:t>Espace vacant</a:t>
                  </a: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4" name="Group 44"/>
            <p:cNvGrpSpPr>
              <a:grpSpLocks/>
            </p:cNvGrpSpPr>
            <p:nvPr/>
          </p:nvGrpSpPr>
          <p:grpSpPr bwMode="auto">
            <a:xfrm>
              <a:off x="6570345" y="3060961"/>
              <a:ext cx="1495425" cy="1475891"/>
              <a:chOff x="13515" y="3434"/>
              <a:chExt cx="2355" cy="2324"/>
            </a:xfrm>
            <a:grpFill/>
          </p:grpSpPr>
          <p:sp>
            <p:nvSpPr>
              <p:cNvPr id="97" name="AutoShape 45"/>
              <p:cNvSpPr>
                <a:spLocks noChangeArrowheads="1"/>
              </p:cNvSpPr>
              <p:nvPr/>
            </p:nvSpPr>
            <p:spPr bwMode="auto">
              <a:xfrm>
                <a:off x="13515" y="3525"/>
                <a:ext cx="2355" cy="2233"/>
              </a:xfrm>
              <a:prstGeom prst="roundRect">
                <a:avLst>
                  <a:gd name="adj" fmla="val 16667"/>
                </a:avLst>
              </a:prstGeom>
              <a:grpFill/>
              <a:ln w="127000" cmpd="dbl">
                <a:solidFill>
                  <a:srgbClr val="92CDD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sz="28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" name="Text Box 46"/>
              <p:cNvSpPr txBox="1">
                <a:spLocks noChangeArrowheads="1"/>
              </p:cNvSpPr>
              <p:nvPr/>
            </p:nvSpPr>
            <p:spPr bwMode="auto">
              <a:xfrm>
                <a:off x="13896" y="3434"/>
                <a:ext cx="1974" cy="70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fr-FR" sz="1050" dirty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Aménagements linéaires</a:t>
                </a:r>
                <a:endParaRPr lang="fr-FR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99" name="Group 47"/>
              <p:cNvGrpSpPr>
                <a:grpSpLocks/>
              </p:cNvGrpSpPr>
              <p:nvPr/>
            </p:nvGrpSpPr>
            <p:grpSpPr bwMode="auto">
              <a:xfrm>
                <a:off x="13614" y="4184"/>
                <a:ext cx="1755" cy="614"/>
                <a:chOff x="7421" y="6572"/>
                <a:chExt cx="1140" cy="614"/>
              </a:xfrm>
              <a:grpFill/>
            </p:grpSpPr>
            <p:sp>
              <p:nvSpPr>
                <p:cNvPr id="103" name="Oval 48"/>
                <p:cNvSpPr>
                  <a:spLocks noChangeArrowheads="1"/>
                </p:cNvSpPr>
                <p:nvPr/>
              </p:nvSpPr>
              <p:spPr bwMode="auto">
                <a:xfrm>
                  <a:off x="7421" y="6572"/>
                  <a:ext cx="1140" cy="614"/>
                </a:xfrm>
                <a:prstGeom prst="ellipse">
                  <a:avLst/>
                </a:prstGeom>
                <a:grpFill/>
                <a:ln w="952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4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7421" y="6676"/>
                  <a:ext cx="1140" cy="39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  <a:defRPr/>
                  </a:pPr>
                  <a:r>
                    <a:rPr lang="fr-FR" sz="1050">
                      <a:solidFill>
                        <a:schemeClr val="accent6">
                          <a:lumMod val="50000"/>
                        </a:schemeClr>
                      </a:solidFill>
                      <a:latin typeface="Calibri" pitchFamily="34" charset="0"/>
                    </a:rPr>
                    <a:t>Tr. homogène</a:t>
                  </a: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00" name="Group 50"/>
              <p:cNvGrpSpPr>
                <a:grpSpLocks/>
              </p:cNvGrpSpPr>
              <p:nvPr/>
            </p:nvGrpSpPr>
            <p:grpSpPr bwMode="auto">
              <a:xfrm>
                <a:off x="14384" y="4910"/>
                <a:ext cx="1365" cy="625"/>
                <a:chOff x="7424" y="6563"/>
                <a:chExt cx="1140" cy="625"/>
              </a:xfrm>
              <a:grpFill/>
            </p:grpSpPr>
            <p:sp>
              <p:nvSpPr>
                <p:cNvPr id="101" name="Oval 51"/>
                <p:cNvSpPr>
                  <a:spLocks noChangeArrowheads="1"/>
                </p:cNvSpPr>
                <p:nvPr/>
              </p:nvSpPr>
              <p:spPr bwMode="auto">
                <a:xfrm>
                  <a:off x="7424" y="6563"/>
                  <a:ext cx="1140" cy="625"/>
                </a:xfrm>
                <a:prstGeom prst="ellipse">
                  <a:avLst/>
                </a:prstGeom>
                <a:grpFill/>
                <a:ln w="952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7424" y="6675"/>
                  <a:ext cx="1140" cy="39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  <a:defRPr/>
                  </a:pPr>
                  <a:r>
                    <a:rPr lang="fr-FR" sz="1050">
                      <a:solidFill>
                        <a:schemeClr val="accent6">
                          <a:lumMod val="50000"/>
                        </a:schemeClr>
                      </a:solidFill>
                      <a:latin typeface="Calibri" pitchFamily="34" charset="0"/>
                    </a:rPr>
                    <a:t>Carrefour</a:t>
                  </a: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15" name="Text Box 53"/>
            <p:cNvSpPr txBox="1">
              <a:spLocks noChangeArrowheads="1"/>
            </p:cNvSpPr>
            <p:nvPr/>
          </p:nvSpPr>
          <p:spPr bwMode="auto">
            <a:xfrm>
              <a:off x="3520442" y="891010"/>
              <a:ext cx="2990421" cy="3057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fr-FR" sz="1050" b="1" dirty="0">
                  <a:latin typeface="Calibri" pitchFamily="34" charset="0"/>
                </a:rPr>
                <a:t>CONTINGENCES</a:t>
              </a:r>
              <a:endParaRPr lang="fr-FR" sz="2800" b="1" dirty="0"/>
            </a:p>
          </p:txBody>
        </p:sp>
        <p:sp>
          <p:nvSpPr>
            <p:cNvPr id="16" name="Text Box 54"/>
            <p:cNvSpPr txBox="1">
              <a:spLocks noChangeArrowheads="1"/>
            </p:cNvSpPr>
            <p:nvPr/>
          </p:nvSpPr>
          <p:spPr bwMode="auto">
            <a:xfrm>
              <a:off x="3988674" y="1233122"/>
              <a:ext cx="847691" cy="5090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fr-FR" sz="105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Cycles Temporels</a:t>
              </a:r>
              <a:endParaRPr lang="fr-FR" sz="280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" name="Text Box 55"/>
            <p:cNvSpPr txBox="1">
              <a:spLocks noChangeArrowheads="1"/>
            </p:cNvSpPr>
            <p:nvPr/>
          </p:nvSpPr>
          <p:spPr bwMode="auto">
            <a:xfrm>
              <a:off x="5010430" y="1233122"/>
              <a:ext cx="1096604" cy="67761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fr-FR" sz="1050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Organisations territoriales ;</a:t>
              </a:r>
            </a:p>
            <a:p>
              <a:pPr algn="ctr">
                <a:defRPr/>
              </a:pPr>
              <a:r>
                <a:rPr lang="fr-FR" sz="1050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Acteurs</a:t>
              </a:r>
              <a:endParaRPr lang="fr-FR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grpSp>
          <p:nvGrpSpPr>
            <p:cNvPr id="18" name="Group 56"/>
            <p:cNvGrpSpPr>
              <a:grpSpLocks/>
            </p:cNvGrpSpPr>
            <p:nvPr/>
          </p:nvGrpSpPr>
          <p:grpSpPr bwMode="auto">
            <a:xfrm>
              <a:off x="8242935" y="1500607"/>
              <a:ext cx="1381760" cy="1436517"/>
              <a:chOff x="11139" y="8869"/>
              <a:chExt cx="2176" cy="2262"/>
            </a:xfrm>
            <a:grpFill/>
          </p:grpSpPr>
          <p:grpSp>
            <p:nvGrpSpPr>
              <p:cNvPr id="85" name="Group 57"/>
              <p:cNvGrpSpPr>
                <a:grpSpLocks/>
              </p:cNvGrpSpPr>
              <p:nvPr/>
            </p:nvGrpSpPr>
            <p:grpSpPr bwMode="auto">
              <a:xfrm>
                <a:off x="11139" y="8869"/>
                <a:ext cx="2176" cy="2262"/>
                <a:chOff x="12959" y="8869"/>
                <a:chExt cx="2252" cy="2262"/>
              </a:xfrm>
              <a:grpFill/>
            </p:grpSpPr>
            <p:sp>
              <p:nvSpPr>
                <p:cNvPr id="95" name="AutoShape 58"/>
                <p:cNvSpPr>
                  <a:spLocks noChangeArrowheads="1"/>
                </p:cNvSpPr>
                <p:nvPr/>
              </p:nvSpPr>
              <p:spPr bwMode="auto">
                <a:xfrm>
                  <a:off x="12959" y="8875"/>
                  <a:ext cx="2237" cy="2256"/>
                </a:xfrm>
                <a:prstGeom prst="roundRect">
                  <a:avLst>
                    <a:gd name="adj" fmla="val 16667"/>
                  </a:avLst>
                </a:prstGeom>
                <a:grpFill/>
                <a:ln w="127000" cmpd="dbl">
                  <a:solidFill>
                    <a:srgbClr val="92CDDC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3192" y="8869"/>
                  <a:ext cx="2019" cy="64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ts val="1000"/>
                    </a:spcAft>
                    <a:defRPr/>
                  </a:pPr>
                  <a:r>
                    <a:rPr lang="fr-FR" sz="1050">
                      <a:solidFill>
                        <a:schemeClr val="accent6">
                          <a:lumMod val="50000"/>
                        </a:schemeClr>
                      </a:solidFill>
                      <a:latin typeface="Calibri" pitchFamily="34" charset="0"/>
                    </a:rPr>
                    <a:t>Franchissements</a:t>
                  </a: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6" name="Group 60"/>
              <p:cNvGrpSpPr>
                <a:grpSpLocks/>
              </p:cNvGrpSpPr>
              <p:nvPr/>
            </p:nvGrpSpPr>
            <p:grpSpPr bwMode="auto">
              <a:xfrm>
                <a:off x="11294" y="10124"/>
                <a:ext cx="1992" cy="836"/>
                <a:chOff x="7425" y="6572"/>
                <a:chExt cx="1147" cy="615"/>
              </a:xfrm>
              <a:grpFill/>
            </p:grpSpPr>
            <p:sp>
              <p:nvSpPr>
                <p:cNvPr id="93" name="Oval 61"/>
                <p:cNvSpPr>
                  <a:spLocks noChangeArrowheads="1"/>
                </p:cNvSpPr>
                <p:nvPr/>
              </p:nvSpPr>
              <p:spPr bwMode="auto">
                <a:xfrm>
                  <a:off x="7425" y="6572"/>
                  <a:ext cx="1147" cy="615"/>
                </a:xfrm>
                <a:prstGeom prst="ellipse">
                  <a:avLst/>
                </a:prstGeom>
                <a:grpFill/>
                <a:ln w="952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7425" y="6677"/>
                  <a:ext cx="1147" cy="38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r>
                    <a:rPr lang="fr-FR" sz="1050">
                      <a:solidFill>
                        <a:schemeClr val="accent6">
                          <a:lumMod val="50000"/>
                        </a:schemeClr>
                      </a:solidFill>
                      <a:latin typeface="Calibri" pitchFamily="34" charset="0"/>
                    </a:rPr>
                    <a:t>Passages à niveau</a:t>
                  </a: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7" name="Group 63"/>
              <p:cNvGrpSpPr>
                <a:grpSpLocks/>
              </p:cNvGrpSpPr>
              <p:nvPr/>
            </p:nvGrpSpPr>
            <p:grpSpPr bwMode="auto">
              <a:xfrm>
                <a:off x="12415" y="9305"/>
                <a:ext cx="814" cy="715"/>
                <a:chOff x="7420" y="6571"/>
                <a:chExt cx="1146" cy="616"/>
              </a:xfrm>
              <a:grpFill/>
            </p:grpSpPr>
            <p:sp>
              <p:nvSpPr>
                <p:cNvPr id="91" name="Oval 64"/>
                <p:cNvSpPr>
                  <a:spLocks noChangeArrowheads="1"/>
                </p:cNvSpPr>
                <p:nvPr/>
              </p:nvSpPr>
              <p:spPr bwMode="auto">
                <a:xfrm>
                  <a:off x="7420" y="6571"/>
                  <a:ext cx="1146" cy="616"/>
                </a:xfrm>
                <a:prstGeom prst="ellipse">
                  <a:avLst/>
                </a:prstGeom>
                <a:grpFill/>
                <a:ln w="952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2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7420" y="6676"/>
                  <a:ext cx="1146" cy="39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  <a:defRPr/>
                  </a:pPr>
                  <a:r>
                    <a:rPr lang="fr-FR" sz="1050">
                      <a:solidFill>
                        <a:schemeClr val="accent6">
                          <a:lumMod val="50000"/>
                        </a:schemeClr>
                      </a:solidFill>
                      <a:latin typeface="Calibri" pitchFamily="34" charset="0"/>
                    </a:rPr>
                    <a:t>Pont</a:t>
                  </a: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8" name="Group 66"/>
              <p:cNvGrpSpPr>
                <a:grpSpLocks/>
              </p:cNvGrpSpPr>
              <p:nvPr/>
            </p:nvGrpSpPr>
            <p:grpSpPr bwMode="auto">
              <a:xfrm>
                <a:off x="11236" y="9327"/>
                <a:ext cx="976" cy="713"/>
                <a:chOff x="7425" y="6572"/>
                <a:chExt cx="1141" cy="614"/>
              </a:xfrm>
              <a:grpFill/>
            </p:grpSpPr>
            <p:sp>
              <p:nvSpPr>
                <p:cNvPr id="89" name="Oval 67"/>
                <p:cNvSpPr>
                  <a:spLocks noChangeArrowheads="1"/>
                </p:cNvSpPr>
                <p:nvPr/>
              </p:nvSpPr>
              <p:spPr bwMode="auto">
                <a:xfrm>
                  <a:off x="7425" y="6572"/>
                  <a:ext cx="1141" cy="614"/>
                </a:xfrm>
                <a:prstGeom prst="ellipse">
                  <a:avLst/>
                </a:prstGeom>
                <a:grpFill/>
                <a:ln w="952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0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7425" y="6677"/>
                  <a:ext cx="1141" cy="39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  <a:defRPr/>
                  </a:pPr>
                  <a:r>
                    <a:rPr lang="fr-FR" sz="1050">
                      <a:solidFill>
                        <a:schemeClr val="accent6">
                          <a:lumMod val="50000"/>
                        </a:schemeClr>
                      </a:solidFill>
                      <a:latin typeface="Calibri" pitchFamily="34" charset="0"/>
                    </a:rPr>
                    <a:t>Tunnel</a:t>
                  </a: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19" name="AutoShape 70"/>
            <p:cNvSpPr>
              <a:spLocks noChangeArrowheads="1"/>
            </p:cNvSpPr>
            <p:nvPr/>
          </p:nvSpPr>
          <p:spPr bwMode="auto">
            <a:xfrm>
              <a:off x="1588330" y="1175277"/>
              <a:ext cx="1972146" cy="2662528"/>
            </a:xfrm>
            <a:prstGeom prst="roundRect">
              <a:avLst>
                <a:gd name="adj" fmla="val 16667"/>
              </a:avLst>
            </a:prstGeom>
            <a:grpFill/>
            <a:ln w="127000" cmpd="dbl">
              <a:solidFill>
                <a:srgbClr val="9436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 sz="280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0" name="Text Box 71"/>
            <p:cNvSpPr txBox="1">
              <a:spLocks noChangeArrowheads="1"/>
            </p:cNvSpPr>
            <p:nvPr/>
          </p:nvSpPr>
          <p:spPr bwMode="auto">
            <a:xfrm>
              <a:off x="2247027" y="1128304"/>
              <a:ext cx="1046124" cy="3222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fr-FR" sz="105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Bâti</a:t>
              </a:r>
              <a:endParaRPr lang="fr-FR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grpSp>
          <p:nvGrpSpPr>
            <p:cNvPr id="21" name="Group 72"/>
            <p:cNvGrpSpPr>
              <a:grpSpLocks/>
            </p:cNvGrpSpPr>
            <p:nvPr/>
          </p:nvGrpSpPr>
          <p:grpSpPr bwMode="auto">
            <a:xfrm>
              <a:off x="1793875" y="3178446"/>
              <a:ext cx="1345565" cy="313756"/>
              <a:chOff x="2763" y="2841"/>
              <a:chExt cx="1334" cy="579"/>
            </a:xfrm>
            <a:grpFill/>
          </p:grpSpPr>
          <p:sp>
            <p:nvSpPr>
              <p:cNvPr id="83" name="AutoShape 73"/>
              <p:cNvSpPr>
                <a:spLocks noChangeArrowheads="1"/>
              </p:cNvSpPr>
              <p:nvPr/>
            </p:nvSpPr>
            <p:spPr bwMode="auto">
              <a:xfrm>
                <a:off x="2865" y="2859"/>
                <a:ext cx="1217" cy="561"/>
              </a:xfrm>
              <a:prstGeom prst="roundRect">
                <a:avLst>
                  <a:gd name="adj" fmla="val 16667"/>
                </a:avLst>
              </a:prstGeom>
              <a:grpFill/>
              <a:ln w="127000" cmpd="dbl">
                <a:solidFill>
                  <a:srgbClr val="D9959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sz="28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" name="Text Box 74"/>
              <p:cNvSpPr txBox="1">
                <a:spLocks noChangeArrowheads="1"/>
              </p:cNvSpPr>
              <p:nvPr/>
            </p:nvSpPr>
            <p:spPr bwMode="auto">
              <a:xfrm>
                <a:off x="2763" y="2841"/>
                <a:ext cx="1334" cy="42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fr-FR" sz="105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Habitation</a:t>
                </a:r>
                <a:endParaRPr lang="fr-FR" sz="28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2" name="Group 75"/>
            <p:cNvGrpSpPr>
              <a:grpSpLocks/>
            </p:cNvGrpSpPr>
            <p:nvPr/>
          </p:nvGrpSpPr>
          <p:grpSpPr bwMode="auto">
            <a:xfrm>
              <a:off x="2112010" y="1499337"/>
              <a:ext cx="943610" cy="542345"/>
              <a:chOff x="4360" y="3122"/>
              <a:chExt cx="1486" cy="718"/>
            </a:xfrm>
            <a:grpFill/>
          </p:grpSpPr>
          <p:sp>
            <p:nvSpPr>
              <p:cNvPr id="81" name="AutoShape 76"/>
              <p:cNvSpPr>
                <a:spLocks noChangeArrowheads="1"/>
              </p:cNvSpPr>
              <p:nvPr/>
            </p:nvSpPr>
            <p:spPr bwMode="auto">
              <a:xfrm>
                <a:off x="4360" y="3181"/>
                <a:ext cx="1371" cy="659"/>
              </a:xfrm>
              <a:prstGeom prst="roundRect">
                <a:avLst>
                  <a:gd name="adj" fmla="val 16667"/>
                </a:avLst>
              </a:prstGeom>
              <a:grpFill/>
              <a:ln w="127000" cmpd="dbl">
                <a:solidFill>
                  <a:srgbClr val="D9959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sz="28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" name="Text Box 77"/>
              <p:cNvSpPr txBox="1">
                <a:spLocks noChangeArrowheads="1"/>
              </p:cNvSpPr>
              <p:nvPr/>
            </p:nvSpPr>
            <p:spPr bwMode="auto">
              <a:xfrm>
                <a:off x="4360" y="3122"/>
                <a:ext cx="1486" cy="71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fr-FR" sz="1050" dirty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Activités éco.</a:t>
                </a:r>
                <a:endParaRPr lang="fr-FR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3" name="Group 78"/>
            <p:cNvGrpSpPr>
              <a:grpSpLocks/>
            </p:cNvGrpSpPr>
            <p:nvPr/>
          </p:nvGrpSpPr>
          <p:grpSpPr bwMode="auto">
            <a:xfrm>
              <a:off x="1793875" y="2352347"/>
              <a:ext cx="782955" cy="548500"/>
              <a:chOff x="3120" y="4021"/>
              <a:chExt cx="1233" cy="727"/>
            </a:xfrm>
            <a:grpFill/>
          </p:grpSpPr>
          <p:sp>
            <p:nvSpPr>
              <p:cNvPr id="79" name="AutoShape 79"/>
              <p:cNvSpPr>
                <a:spLocks noChangeArrowheads="1"/>
              </p:cNvSpPr>
              <p:nvPr/>
            </p:nvSpPr>
            <p:spPr bwMode="auto">
              <a:xfrm>
                <a:off x="3120" y="4080"/>
                <a:ext cx="1121" cy="659"/>
              </a:xfrm>
              <a:prstGeom prst="roundRect">
                <a:avLst>
                  <a:gd name="adj" fmla="val 16667"/>
                </a:avLst>
              </a:prstGeom>
              <a:grpFill/>
              <a:ln w="127000" cmpd="dbl">
                <a:solidFill>
                  <a:srgbClr val="D9959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sz="28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" name="Text Box 80"/>
              <p:cNvSpPr txBox="1">
                <a:spLocks noChangeArrowheads="1"/>
              </p:cNvSpPr>
              <p:nvPr/>
            </p:nvSpPr>
            <p:spPr bwMode="auto">
              <a:xfrm>
                <a:off x="3128" y="4021"/>
                <a:ext cx="1225" cy="72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fr-FR" sz="1050" dirty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Activités loisirs</a:t>
                </a:r>
                <a:endParaRPr lang="fr-FR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4" name="Group 81"/>
            <p:cNvGrpSpPr>
              <a:grpSpLocks/>
            </p:cNvGrpSpPr>
            <p:nvPr/>
          </p:nvGrpSpPr>
          <p:grpSpPr bwMode="auto">
            <a:xfrm>
              <a:off x="3332480" y="1893712"/>
              <a:ext cx="3180080" cy="930370"/>
              <a:chOff x="736" y="6782"/>
              <a:chExt cx="5008" cy="1465"/>
            </a:xfrm>
            <a:grpFill/>
          </p:grpSpPr>
          <p:grpSp>
            <p:nvGrpSpPr>
              <p:cNvPr id="73" name="Group 82"/>
              <p:cNvGrpSpPr>
                <a:grpSpLocks/>
              </p:cNvGrpSpPr>
              <p:nvPr/>
            </p:nvGrpSpPr>
            <p:grpSpPr bwMode="auto">
              <a:xfrm>
                <a:off x="736" y="6782"/>
                <a:ext cx="5008" cy="1465"/>
                <a:chOff x="914" y="6804"/>
                <a:chExt cx="4546" cy="1716"/>
              </a:xfrm>
              <a:grpFill/>
            </p:grpSpPr>
            <p:sp>
              <p:nvSpPr>
                <p:cNvPr id="77" name="AutoShape 83"/>
                <p:cNvSpPr>
                  <a:spLocks noChangeArrowheads="1"/>
                </p:cNvSpPr>
                <p:nvPr/>
              </p:nvSpPr>
              <p:spPr bwMode="auto">
                <a:xfrm>
                  <a:off x="914" y="6804"/>
                  <a:ext cx="4544" cy="1716"/>
                </a:xfrm>
                <a:prstGeom prst="roundRect">
                  <a:avLst>
                    <a:gd name="adj" fmla="val 16667"/>
                  </a:avLst>
                </a:prstGeom>
                <a:grpFill/>
                <a:ln w="127000" cmpd="dbl">
                  <a:solidFill>
                    <a:srgbClr val="B2A1C7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8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1006" y="6880"/>
                  <a:ext cx="4454" cy="64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ts val="1000"/>
                    </a:spcAft>
                    <a:defRPr/>
                  </a:pPr>
                  <a:r>
                    <a:rPr lang="fr-FR" sz="1050" dirty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sym typeface="Wingdings" pitchFamily="2" charset="2"/>
                    </a:rPr>
                    <a:t></a:t>
                  </a:r>
                  <a:r>
                    <a:rPr lang="fr-FR" sz="1050" dirty="0">
                      <a:solidFill>
                        <a:schemeClr val="accent6">
                          <a:lumMod val="50000"/>
                        </a:schemeClr>
                      </a:solidFill>
                      <a:latin typeface="Calibri" pitchFamily="34" charset="0"/>
                    </a:rPr>
                    <a:t> Configuration environnementale générale  </a:t>
                  </a:r>
                  <a:r>
                    <a:rPr lang="fr-FR" sz="1050" dirty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sym typeface="Wingdings" pitchFamily="2" charset="2"/>
                    </a:rPr>
                    <a:t></a:t>
                  </a:r>
                  <a:endParaRPr lang="fr-FR" sz="28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74" name="Group 85"/>
              <p:cNvGrpSpPr>
                <a:grpSpLocks/>
              </p:cNvGrpSpPr>
              <p:nvPr/>
            </p:nvGrpSpPr>
            <p:grpSpPr bwMode="auto">
              <a:xfrm>
                <a:off x="924" y="7446"/>
                <a:ext cx="4666" cy="502"/>
                <a:chOff x="1536" y="7446"/>
                <a:chExt cx="3347" cy="502"/>
              </a:xfrm>
              <a:grpFill/>
            </p:grpSpPr>
            <p:sp>
              <p:nvSpPr>
                <p:cNvPr id="75" name="AutoShape 86"/>
                <p:cNvSpPr>
                  <a:spLocks noChangeArrowheads="1"/>
                </p:cNvSpPr>
                <p:nvPr/>
              </p:nvSpPr>
              <p:spPr bwMode="auto">
                <a:xfrm>
                  <a:off x="1540" y="7454"/>
                  <a:ext cx="3311" cy="494"/>
                </a:xfrm>
                <a:prstGeom prst="roundRect">
                  <a:avLst>
                    <a:gd name="adj" fmla="val 16667"/>
                  </a:avLst>
                </a:prstGeom>
                <a:grpFill/>
                <a:ln w="127000" cmpd="dbl">
                  <a:solidFill>
                    <a:srgbClr val="CCC0D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536" y="7446"/>
                  <a:ext cx="3347" cy="48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  <a:defRPr/>
                  </a:pPr>
                  <a:r>
                    <a:rPr lang="fr-FR" sz="1050" dirty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sym typeface="Wingdings" pitchFamily="2" charset="2"/>
                    </a:rPr>
                    <a:t></a:t>
                  </a:r>
                  <a:r>
                    <a:rPr lang="fr-FR" sz="1050" dirty="0">
                      <a:solidFill>
                        <a:schemeClr val="accent6">
                          <a:lumMod val="50000"/>
                        </a:schemeClr>
                      </a:solidFill>
                      <a:latin typeface="Calibri" pitchFamily="34" charset="0"/>
                    </a:rPr>
                    <a:t> Configuration environnementale du lieu </a:t>
                  </a:r>
                  <a:r>
                    <a:rPr lang="fr-FR" sz="1050" dirty="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sym typeface="Wingdings" pitchFamily="2" charset="2"/>
                    </a:rPr>
                    <a:t></a:t>
                  </a:r>
                  <a:endParaRPr lang="fr-FR" sz="28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25" name="Group 88"/>
            <p:cNvGrpSpPr>
              <a:grpSpLocks/>
            </p:cNvGrpSpPr>
            <p:nvPr/>
          </p:nvGrpSpPr>
          <p:grpSpPr bwMode="auto">
            <a:xfrm>
              <a:off x="3341370" y="3059692"/>
              <a:ext cx="3181971" cy="439465"/>
              <a:chOff x="5558" y="4583"/>
              <a:chExt cx="5123" cy="692"/>
            </a:xfrm>
            <a:grpFill/>
          </p:grpSpPr>
          <p:sp>
            <p:nvSpPr>
              <p:cNvPr id="71" name="AutoShape 89"/>
              <p:cNvSpPr>
                <a:spLocks noChangeArrowheads="1"/>
              </p:cNvSpPr>
              <p:nvPr/>
            </p:nvSpPr>
            <p:spPr bwMode="auto">
              <a:xfrm>
                <a:off x="5558" y="4583"/>
                <a:ext cx="5123" cy="692"/>
              </a:xfrm>
              <a:prstGeom prst="roundRect">
                <a:avLst>
                  <a:gd name="adj" fmla="val 16667"/>
                </a:avLst>
              </a:prstGeom>
              <a:grpFill/>
              <a:ln w="127000" cmpd="dbl">
                <a:solidFill>
                  <a:srgbClr val="B2A1C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sz="28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2" name="Text Box 90"/>
              <p:cNvSpPr txBox="1">
                <a:spLocks noChangeArrowheads="1"/>
              </p:cNvSpPr>
              <p:nvPr/>
            </p:nvSpPr>
            <p:spPr bwMode="auto">
              <a:xfrm>
                <a:off x="5656" y="4705"/>
                <a:ext cx="5025" cy="42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fr-FR" sz="105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sym typeface="Wingdings" pitchFamily="2" charset="2"/>
                  </a:rPr>
                  <a:t></a:t>
                </a:r>
                <a:r>
                  <a:rPr lang="fr-FR" sz="105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 Flux </a:t>
                </a:r>
                <a:r>
                  <a:rPr lang="fr-FR" sz="105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sym typeface="Wingdings" pitchFamily="2" charset="2"/>
                  </a:rPr>
                  <a:t></a:t>
                </a:r>
                <a:endParaRPr lang="fr-FR" sz="28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6" name="Group 91"/>
            <p:cNvGrpSpPr>
              <a:grpSpLocks/>
            </p:cNvGrpSpPr>
            <p:nvPr/>
          </p:nvGrpSpPr>
          <p:grpSpPr bwMode="auto">
            <a:xfrm>
              <a:off x="3332480" y="3720158"/>
              <a:ext cx="3180080" cy="1146927"/>
              <a:chOff x="10861" y="9173"/>
              <a:chExt cx="5008" cy="1806"/>
            </a:xfrm>
            <a:grpFill/>
          </p:grpSpPr>
          <p:grpSp>
            <p:nvGrpSpPr>
              <p:cNvPr id="65" name="Group 92"/>
              <p:cNvGrpSpPr>
                <a:grpSpLocks/>
              </p:cNvGrpSpPr>
              <p:nvPr/>
            </p:nvGrpSpPr>
            <p:grpSpPr bwMode="auto">
              <a:xfrm>
                <a:off x="10861" y="9173"/>
                <a:ext cx="5008" cy="1806"/>
                <a:chOff x="914" y="6803"/>
                <a:chExt cx="4546" cy="1716"/>
              </a:xfrm>
              <a:grpFill/>
            </p:grpSpPr>
            <p:sp>
              <p:nvSpPr>
                <p:cNvPr id="69" name="AutoShape 93"/>
                <p:cNvSpPr>
                  <a:spLocks noChangeArrowheads="1"/>
                </p:cNvSpPr>
                <p:nvPr/>
              </p:nvSpPr>
              <p:spPr bwMode="auto">
                <a:xfrm>
                  <a:off x="914" y="6803"/>
                  <a:ext cx="4544" cy="1716"/>
                </a:xfrm>
                <a:prstGeom prst="roundRect">
                  <a:avLst>
                    <a:gd name="adj" fmla="val 16667"/>
                  </a:avLst>
                </a:prstGeom>
                <a:grpFill/>
                <a:ln w="127000" cmpd="dbl">
                  <a:solidFill>
                    <a:srgbClr val="B2A1C7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0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1006" y="6880"/>
                  <a:ext cx="4454" cy="64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  <a:defRPr/>
                  </a:pPr>
                  <a:r>
                    <a:rPr lang="fr-FR" sz="105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sym typeface="Wingdings" pitchFamily="2" charset="2"/>
                    </a:rPr>
                    <a:t></a:t>
                  </a:r>
                  <a:r>
                    <a:rPr lang="fr-FR" sz="1050">
                      <a:solidFill>
                        <a:schemeClr val="accent6">
                          <a:lumMod val="50000"/>
                        </a:schemeClr>
                      </a:solidFill>
                      <a:latin typeface="Calibri" pitchFamily="34" charset="0"/>
                    </a:rPr>
                    <a:t> Enjeux humains généraux  </a:t>
                  </a:r>
                  <a:r>
                    <a:rPr lang="fr-FR" sz="105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sym typeface="Wingdings" pitchFamily="2" charset="2"/>
                    </a:rPr>
                    <a:t></a:t>
                  </a: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66" name="Group 95"/>
              <p:cNvGrpSpPr>
                <a:grpSpLocks/>
              </p:cNvGrpSpPr>
              <p:nvPr/>
            </p:nvGrpSpPr>
            <p:grpSpPr bwMode="auto">
              <a:xfrm>
                <a:off x="11063" y="9760"/>
                <a:ext cx="4629" cy="1003"/>
                <a:chOff x="1538" y="7447"/>
                <a:chExt cx="3321" cy="502"/>
              </a:xfrm>
              <a:grpFill/>
            </p:grpSpPr>
            <p:sp>
              <p:nvSpPr>
                <p:cNvPr id="67" name="AutoShape 96"/>
                <p:cNvSpPr>
                  <a:spLocks noChangeArrowheads="1"/>
                </p:cNvSpPr>
                <p:nvPr/>
              </p:nvSpPr>
              <p:spPr bwMode="auto">
                <a:xfrm>
                  <a:off x="1538" y="7453"/>
                  <a:ext cx="3321" cy="496"/>
                </a:xfrm>
                <a:prstGeom prst="roundRect">
                  <a:avLst>
                    <a:gd name="adj" fmla="val 16667"/>
                  </a:avLst>
                </a:prstGeom>
                <a:grpFill/>
                <a:ln w="127000" cmpd="dbl">
                  <a:solidFill>
                    <a:srgbClr val="CCC0D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8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595" y="7447"/>
                  <a:ext cx="3256" cy="48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  <a:defRPr/>
                  </a:pPr>
                  <a:r>
                    <a:rPr lang="fr-FR" sz="105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sym typeface="Wingdings" pitchFamily="2" charset="2"/>
                    </a:rPr>
                    <a:t></a:t>
                  </a:r>
                  <a:r>
                    <a:rPr lang="fr-FR" sz="1050">
                      <a:solidFill>
                        <a:schemeClr val="accent6">
                          <a:lumMod val="50000"/>
                        </a:schemeClr>
                      </a:solidFill>
                      <a:latin typeface="Calibri" pitchFamily="34" charset="0"/>
                    </a:rPr>
                    <a:t> Enjeux humains spécifiques </a:t>
                  </a:r>
                  <a:r>
                    <a:rPr lang="fr-FR" sz="105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sym typeface="Wingdings" pitchFamily="2" charset="2"/>
                    </a:rPr>
                    <a:t></a:t>
                  </a: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27" name="Group 98"/>
            <p:cNvGrpSpPr>
              <a:grpSpLocks/>
            </p:cNvGrpSpPr>
            <p:nvPr/>
          </p:nvGrpSpPr>
          <p:grpSpPr bwMode="auto">
            <a:xfrm>
              <a:off x="3760470" y="4426985"/>
              <a:ext cx="2381250" cy="1868361"/>
              <a:chOff x="6345" y="7496"/>
              <a:chExt cx="3750" cy="2942"/>
            </a:xfrm>
            <a:grpFill/>
          </p:grpSpPr>
          <p:sp>
            <p:nvSpPr>
              <p:cNvPr id="53" name="AutoShape 99"/>
              <p:cNvSpPr>
                <a:spLocks noChangeArrowheads="1"/>
              </p:cNvSpPr>
              <p:nvPr/>
            </p:nvSpPr>
            <p:spPr bwMode="auto">
              <a:xfrm>
                <a:off x="6345" y="7570"/>
                <a:ext cx="3750" cy="2868"/>
              </a:xfrm>
              <a:prstGeom prst="roundRect">
                <a:avLst>
                  <a:gd name="adj" fmla="val 16667"/>
                </a:avLst>
              </a:prstGeom>
              <a:grpFill/>
              <a:ln w="127000" cmpd="dbl">
                <a:solidFill>
                  <a:srgbClr val="4E612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sz="28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AutoShape 100"/>
              <p:cNvSpPr>
                <a:spLocks noChangeArrowheads="1"/>
              </p:cNvSpPr>
              <p:nvPr/>
            </p:nvSpPr>
            <p:spPr bwMode="auto">
              <a:xfrm>
                <a:off x="6630" y="7992"/>
                <a:ext cx="3015" cy="2267"/>
              </a:xfrm>
              <a:prstGeom prst="roundRect">
                <a:avLst>
                  <a:gd name="adj" fmla="val 16667"/>
                </a:avLst>
              </a:prstGeom>
              <a:grpFill/>
              <a:ln w="127000" cmpd="dbl">
                <a:solidFill>
                  <a:srgbClr val="76923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sz="28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AutoShape 101"/>
              <p:cNvSpPr>
                <a:spLocks noChangeArrowheads="1"/>
              </p:cNvSpPr>
              <p:nvPr/>
            </p:nvSpPr>
            <p:spPr bwMode="auto">
              <a:xfrm>
                <a:off x="6885" y="8424"/>
                <a:ext cx="2325" cy="1666"/>
              </a:xfrm>
              <a:prstGeom prst="roundRect">
                <a:avLst>
                  <a:gd name="adj" fmla="val 16667"/>
                </a:avLst>
              </a:prstGeom>
              <a:grpFill/>
              <a:ln w="127000" cmpd="dbl">
                <a:solidFill>
                  <a:srgbClr val="C2D69B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sz="28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6" name="Text Box 102"/>
              <p:cNvSpPr txBox="1">
                <a:spLocks noChangeArrowheads="1"/>
              </p:cNvSpPr>
              <p:nvPr/>
            </p:nvSpPr>
            <p:spPr bwMode="auto">
              <a:xfrm>
                <a:off x="6957" y="8385"/>
                <a:ext cx="2300" cy="38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fr-FR" sz="1050" dirty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Dysfonctionnement</a:t>
                </a:r>
                <a:endParaRPr lang="fr-FR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7" name="Text Box 103"/>
              <p:cNvSpPr txBox="1">
                <a:spLocks noChangeArrowheads="1"/>
              </p:cNvSpPr>
              <p:nvPr/>
            </p:nvSpPr>
            <p:spPr bwMode="auto">
              <a:xfrm>
                <a:off x="6573" y="7496"/>
                <a:ext cx="3196" cy="42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fr-FR" sz="1100" b="1" dirty="0">
                    <a:latin typeface="Calibri" pitchFamily="34" charset="0"/>
                  </a:rPr>
                  <a:t>CIRCULATION</a:t>
                </a:r>
                <a:endParaRPr lang="fr-FR" sz="3200" b="1" dirty="0"/>
              </a:p>
            </p:txBody>
          </p:sp>
          <p:sp>
            <p:nvSpPr>
              <p:cNvPr id="58" name="Text Box 104"/>
              <p:cNvSpPr txBox="1">
                <a:spLocks noChangeArrowheads="1"/>
              </p:cNvSpPr>
              <p:nvPr/>
            </p:nvSpPr>
            <p:spPr bwMode="auto">
              <a:xfrm>
                <a:off x="7412" y="7966"/>
                <a:ext cx="2174" cy="3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fr-FR" sz="105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Evènement</a:t>
                </a:r>
                <a:endParaRPr lang="fr-FR" sz="28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59" name="Group 105"/>
              <p:cNvGrpSpPr>
                <a:grpSpLocks/>
              </p:cNvGrpSpPr>
              <p:nvPr/>
            </p:nvGrpSpPr>
            <p:grpSpPr bwMode="auto">
              <a:xfrm>
                <a:off x="7140" y="8814"/>
                <a:ext cx="1681" cy="1117"/>
                <a:chOff x="10770" y="9313"/>
                <a:chExt cx="1681" cy="1117"/>
              </a:xfrm>
              <a:grpFill/>
            </p:grpSpPr>
            <p:sp>
              <p:nvSpPr>
                <p:cNvPr id="63" name="AutoShape 106"/>
                <p:cNvSpPr>
                  <a:spLocks noChangeArrowheads="1"/>
                </p:cNvSpPr>
                <p:nvPr/>
              </p:nvSpPr>
              <p:spPr bwMode="auto">
                <a:xfrm>
                  <a:off x="10770" y="9360"/>
                  <a:ext cx="1560" cy="1070"/>
                </a:xfrm>
                <a:prstGeom prst="roundRect">
                  <a:avLst>
                    <a:gd name="adj" fmla="val 16667"/>
                  </a:avLst>
                </a:prstGeom>
                <a:grpFill/>
                <a:ln w="127000" cmpd="dbl">
                  <a:solidFill>
                    <a:srgbClr val="D6E3BC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4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11371" y="9313"/>
                  <a:ext cx="1080" cy="36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ts val="1000"/>
                    </a:spcAft>
                    <a:defRPr/>
                  </a:pPr>
                  <a:r>
                    <a:rPr lang="fr-FR" sz="1050">
                      <a:solidFill>
                        <a:schemeClr val="accent6">
                          <a:lumMod val="50000"/>
                        </a:schemeClr>
                      </a:solidFill>
                      <a:latin typeface="Calibri" pitchFamily="34" charset="0"/>
                    </a:rPr>
                    <a:t>Incident</a:t>
                  </a: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60" name="Group 108"/>
              <p:cNvGrpSpPr>
                <a:grpSpLocks/>
              </p:cNvGrpSpPr>
              <p:nvPr/>
            </p:nvGrpSpPr>
            <p:grpSpPr bwMode="auto">
              <a:xfrm>
                <a:off x="7340" y="9254"/>
                <a:ext cx="1135" cy="617"/>
                <a:chOff x="6829" y="6073"/>
                <a:chExt cx="1135" cy="617"/>
              </a:xfrm>
              <a:grpFill/>
            </p:grpSpPr>
            <p:sp>
              <p:nvSpPr>
                <p:cNvPr id="61" name="Oval 109"/>
                <p:cNvSpPr>
                  <a:spLocks noChangeArrowheads="1"/>
                </p:cNvSpPr>
                <p:nvPr/>
              </p:nvSpPr>
              <p:spPr bwMode="auto">
                <a:xfrm>
                  <a:off x="6829" y="6073"/>
                  <a:ext cx="1135" cy="617"/>
                </a:xfrm>
                <a:prstGeom prst="ellipse">
                  <a:avLst/>
                </a:prstGeom>
                <a:grpFill/>
                <a:ln w="952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2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6829" y="6177"/>
                  <a:ext cx="1135" cy="39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ts val="1000"/>
                    </a:spcAft>
                    <a:defRPr/>
                  </a:pPr>
                  <a:r>
                    <a:rPr lang="fr-FR" sz="1050">
                      <a:solidFill>
                        <a:schemeClr val="accent6">
                          <a:lumMod val="50000"/>
                        </a:schemeClr>
                      </a:solidFill>
                      <a:latin typeface="Calibri" pitchFamily="34" charset="0"/>
                    </a:rPr>
                    <a:t>Accident</a:t>
                  </a: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28" name="Group 111"/>
            <p:cNvGrpSpPr>
              <a:grpSpLocks/>
            </p:cNvGrpSpPr>
            <p:nvPr/>
          </p:nvGrpSpPr>
          <p:grpSpPr bwMode="auto">
            <a:xfrm>
              <a:off x="293370" y="4292361"/>
              <a:ext cx="1066800" cy="575370"/>
              <a:chOff x="10950" y="8964"/>
              <a:chExt cx="1680" cy="906"/>
            </a:xfrm>
            <a:grpFill/>
          </p:grpSpPr>
          <p:sp>
            <p:nvSpPr>
              <p:cNvPr id="51" name="AutoShape 112"/>
              <p:cNvSpPr>
                <a:spLocks noChangeArrowheads="1"/>
              </p:cNvSpPr>
              <p:nvPr/>
            </p:nvSpPr>
            <p:spPr bwMode="auto">
              <a:xfrm>
                <a:off x="11161" y="9003"/>
                <a:ext cx="1420" cy="867"/>
              </a:xfrm>
              <a:prstGeom prst="roundRect">
                <a:avLst>
                  <a:gd name="adj" fmla="val 16667"/>
                </a:avLst>
              </a:prstGeom>
              <a:grpFill/>
              <a:ln w="127000" cmpd="dbl">
                <a:solidFill>
                  <a:srgbClr val="9436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sz="28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Text Box 113"/>
              <p:cNvSpPr txBox="1">
                <a:spLocks noChangeArrowheads="1"/>
              </p:cNvSpPr>
              <p:nvPr/>
            </p:nvSpPr>
            <p:spPr bwMode="auto">
              <a:xfrm>
                <a:off x="10950" y="8964"/>
                <a:ext cx="1680" cy="65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fr-FR" sz="105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Zonages administratifs</a:t>
                </a:r>
                <a:endParaRPr lang="fr-FR" sz="28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9" name="Group 114"/>
            <p:cNvGrpSpPr>
              <a:grpSpLocks/>
            </p:cNvGrpSpPr>
            <p:nvPr/>
          </p:nvGrpSpPr>
          <p:grpSpPr bwMode="auto">
            <a:xfrm>
              <a:off x="1948815" y="4249169"/>
              <a:ext cx="934720" cy="490905"/>
              <a:chOff x="12402" y="8731"/>
              <a:chExt cx="1472" cy="773"/>
            </a:xfrm>
            <a:grpFill/>
          </p:grpSpPr>
          <p:sp>
            <p:nvSpPr>
              <p:cNvPr id="49" name="AutoShape 115"/>
              <p:cNvSpPr>
                <a:spLocks noChangeArrowheads="1"/>
              </p:cNvSpPr>
              <p:nvPr/>
            </p:nvSpPr>
            <p:spPr bwMode="auto">
              <a:xfrm>
                <a:off x="12402" y="8731"/>
                <a:ext cx="1472" cy="773"/>
              </a:xfrm>
              <a:prstGeom prst="roundRect">
                <a:avLst>
                  <a:gd name="adj" fmla="val 16667"/>
                </a:avLst>
              </a:prstGeom>
              <a:grpFill/>
              <a:ln w="127000" cmpd="dbl">
                <a:solidFill>
                  <a:srgbClr val="94363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sz="28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Text Box 116"/>
              <p:cNvSpPr txBox="1">
                <a:spLocks noChangeArrowheads="1"/>
              </p:cNvSpPr>
              <p:nvPr/>
            </p:nvSpPr>
            <p:spPr bwMode="auto">
              <a:xfrm>
                <a:off x="12413" y="8731"/>
                <a:ext cx="1461" cy="61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fr-FR" sz="1050" dirty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Population</a:t>
                </a:r>
                <a:endParaRPr lang="fr-FR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0" name="Group 117"/>
            <p:cNvGrpSpPr>
              <a:grpSpLocks/>
            </p:cNvGrpSpPr>
            <p:nvPr/>
          </p:nvGrpSpPr>
          <p:grpSpPr bwMode="auto">
            <a:xfrm>
              <a:off x="8494987" y="3093985"/>
              <a:ext cx="901888" cy="1688637"/>
              <a:chOff x="12196" y="8815"/>
              <a:chExt cx="1510" cy="2659"/>
            </a:xfrm>
            <a:grpFill/>
          </p:grpSpPr>
          <p:sp>
            <p:nvSpPr>
              <p:cNvPr id="43" name="AutoShape 118"/>
              <p:cNvSpPr>
                <a:spLocks noChangeArrowheads="1"/>
              </p:cNvSpPr>
              <p:nvPr/>
            </p:nvSpPr>
            <p:spPr bwMode="auto">
              <a:xfrm>
                <a:off x="12196" y="8859"/>
                <a:ext cx="1498" cy="2615"/>
              </a:xfrm>
              <a:prstGeom prst="roundRect">
                <a:avLst>
                  <a:gd name="adj" fmla="val 16667"/>
                </a:avLst>
              </a:prstGeom>
              <a:grpFill/>
              <a:ln w="127000" cmpd="dbl">
                <a:solidFill>
                  <a:srgbClr val="92CDD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sz="28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4" name="Text Box 119"/>
              <p:cNvSpPr txBox="1">
                <a:spLocks noChangeArrowheads="1"/>
              </p:cNvSpPr>
              <p:nvPr/>
            </p:nvSpPr>
            <p:spPr bwMode="auto">
              <a:xfrm>
                <a:off x="12295" y="8815"/>
                <a:ext cx="1411" cy="70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fr-FR" sz="105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Facteurs de régulation</a:t>
                </a:r>
                <a:endParaRPr lang="fr-FR" sz="28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AutoShape 120"/>
              <p:cNvSpPr>
                <a:spLocks noChangeArrowheads="1"/>
              </p:cNvSpPr>
              <p:nvPr/>
            </p:nvSpPr>
            <p:spPr bwMode="auto">
              <a:xfrm>
                <a:off x="12590" y="9825"/>
                <a:ext cx="854" cy="567"/>
              </a:xfrm>
              <a:prstGeom prst="roundRect">
                <a:avLst>
                  <a:gd name="adj" fmla="val 16667"/>
                </a:avLst>
              </a:prstGeom>
              <a:grpFill/>
              <a:ln w="127000" cmpd="dbl">
                <a:solidFill>
                  <a:srgbClr val="B6DDE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sz="28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AutoShape 121"/>
              <p:cNvSpPr>
                <a:spLocks noChangeArrowheads="1"/>
              </p:cNvSpPr>
              <p:nvPr/>
            </p:nvSpPr>
            <p:spPr bwMode="auto">
              <a:xfrm>
                <a:off x="12558" y="10679"/>
                <a:ext cx="921" cy="567"/>
              </a:xfrm>
              <a:prstGeom prst="roundRect">
                <a:avLst>
                  <a:gd name="adj" fmla="val 16667"/>
                </a:avLst>
              </a:prstGeom>
              <a:grpFill/>
              <a:ln w="127000" cmpd="dbl">
                <a:solidFill>
                  <a:srgbClr val="B6DDE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sz="28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Text Box 122"/>
              <p:cNvSpPr txBox="1">
                <a:spLocks noChangeArrowheads="1"/>
              </p:cNvSpPr>
              <p:nvPr/>
            </p:nvSpPr>
            <p:spPr bwMode="auto">
              <a:xfrm>
                <a:off x="12397" y="10619"/>
                <a:ext cx="1163" cy="39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fr-FR" sz="1050" dirty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Facilite</a:t>
                </a:r>
                <a:endParaRPr lang="fr-FR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" name="Text Box 123"/>
              <p:cNvSpPr txBox="1">
                <a:spLocks noChangeArrowheads="1"/>
              </p:cNvSpPr>
              <p:nvPr/>
            </p:nvSpPr>
            <p:spPr bwMode="auto">
              <a:xfrm>
                <a:off x="12397" y="9765"/>
                <a:ext cx="1125" cy="4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fr-FR" sz="1050" dirty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Limite</a:t>
                </a:r>
                <a:endParaRPr lang="fr-FR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1" name="Group 124"/>
            <p:cNvGrpSpPr>
              <a:grpSpLocks/>
            </p:cNvGrpSpPr>
            <p:nvPr/>
          </p:nvGrpSpPr>
          <p:grpSpPr bwMode="auto">
            <a:xfrm>
              <a:off x="87630" y="5239234"/>
              <a:ext cx="2275205" cy="1218054"/>
              <a:chOff x="561" y="8775"/>
              <a:chExt cx="3583" cy="1918"/>
            </a:xfrm>
            <a:grpFill/>
          </p:grpSpPr>
          <p:sp>
            <p:nvSpPr>
              <p:cNvPr id="32" name="Rectangle 125"/>
              <p:cNvSpPr>
                <a:spLocks noChangeArrowheads="1"/>
              </p:cNvSpPr>
              <p:nvPr/>
            </p:nvSpPr>
            <p:spPr bwMode="auto">
              <a:xfrm>
                <a:off x="561" y="8775"/>
                <a:ext cx="3583" cy="1918"/>
              </a:xfrm>
              <a:prstGeom prst="rect">
                <a:avLst/>
              </a:prstGeom>
              <a:grp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8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" name="Text Box 126"/>
              <p:cNvSpPr txBox="1">
                <a:spLocks noChangeArrowheads="1"/>
              </p:cNvSpPr>
              <p:nvPr/>
            </p:nvSpPr>
            <p:spPr bwMode="auto">
              <a:xfrm>
                <a:off x="1628" y="10089"/>
                <a:ext cx="2516" cy="39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fr-FR" sz="105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Classe d’objet complexe</a:t>
                </a:r>
                <a:endParaRPr lang="fr-FR" sz="28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34" name="Group 127"/>
              <p:cNvGrpSpPr>
                <a:grpSpLocks/>
              </p:cNvGrpSpPr>
              <p:nvPr/>
            </p:nvGrpSpPr>
            <p:grpSpPr bwMode="auto">
              <a:xfrm>
                <a:off x="764" y="10128"/>
                <a:ext cx="826" cy="331"/>
                <a:chOff x="865" y="9434"/>
                <a:chExt cx="826" cy="331"/>
              </a:xfrm>
              <a:grpFill/>
            </p:grpSpPr>
            <p:sp>
              <p:nvSpPr>
                <p:cNvPr id="41" name="AutoShape 128"/>
                <p:cNvSpPr>
                  <a:spLocks noChangeArrowheads="1"/>
                </p:cNvSpPr>
                <p:nvPr/>
              </p:nvSpPr>
              <p:spPr bwMode="auto">
                <a:xfrm>
                  <a:off x="865" y="9463"/>
                  <a:ext cx="817" cy="302"/>
                </a:xfrm>
                <a:prstGeom prst="roundRect">
                  <a:avLst>
                    <a:gd name="adj" fmla="val 16667"/>
                  </a:avLst>
                </a:prstGeom>
                <a:grpFill/>
                <a:ln w="127000" cmpd="dbl">
                  <a:solidFill>
                    <a:srgbClr val="B2A1C7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2" name="Text Box 129"/>
                <p:cNvSpPr txBox="1">
                  <a:spLocks noChangeArrowheads="1"/>
                </p:cNvSpPr>
                <p:nvPr/>
              </p:nvSpPr>
              <p:spPr bwMode="auto">
                <a:xfrm>
                  <a:off x="882" y="9434"/>
                  <a:ext cx="809" cy="29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  <a:defRPr/>
                  </a:pPr>
                  <a:r>
                    <a:rPr lang="fr-FR" sz="70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sym typeface="Wingdings" pitchFamily="2" charset="2"/>
                    </a:rPr>
                    <a:t></a:t>
                  </a:r>
                  <a:r>
                    <a:rPr lang="fr-FR" sz="700">
                      <a:solidFill>
                        <a:schemeClr val="accent6">
                          <a:lumMod val="50000"/>
                        </a:schemeClr>
                      </a:solidFill>
                      <a:latin typeface="Calibri" pitchFamily="34" charset="0"/>
                    </a:rPr>
                    <a:t>… </a:t>
                  </a:r>
                  <a:r>
                    <a:rPr lang="fr-FR" sz="700">
                      <a:solidFill>
                        <a:schemeClr val="accent6">
                          <a:lumMod val="50000"/>
                        </a:schemeClr>
                      </a:solidFill>
                      <a:latin typeface="Times New Roman" pitchFamily="18" charset="0"/>
                      <a:sym typeface="Wingdings" pitchFamily="2" charset="2"/>
                    </a:rPr>
                    <a:t></a:t>
                  </a: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35" name="AutoShape 130"/>
              <p:cNvSpPr>
                <a:spLocks noChangeArrowheads="1"/>
              </p:cNvSpPr>
              <p:nvPr/>
            </p:nvSpPr>
            <p:spPr bwMode="auto">
              <a:xfrm>
                <a:off x="772" y="9038"/>
                <a:ext cx="831" cy="310"/>
              </a:xfrm>
              <a:prstGeom prst="roundRect">
                <a:avLst>
                  <a:gd name="adj" fmla="val 16667"/>
                </a:avLst>
              </a:prstGeom>
              <a:grpFill/>
              <a:ln w="127000" cmpd="dbl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sz="28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Text Box 131"/>
              <p:cNvSpPr txBox="1">
                <a:spLocks noChangeArrowheads="1"/>
              </p:cNvSpPr>
              <p:nvPr/>
            </p:nvSpPr>
            <p:spPr bwMode="auto">
              <a:xfrm>
                <a:off x="1644" y="8965"/>
                <a:ext cx="2377" cy="40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fr-FR" sz="1050" dirty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Graphe / </a:t>
                </a:r>
                <a:r>
                  <a:rPr lang="fr-FR" sz="1050" dirty="0" err="1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HyperClasse</a:t>
                </a:r>
                <a:endParaRPr lang="fr-FR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37" name="Group 132"/>
              <p:cNvGrpSpPr>
                <a:grpSpLocks/>
              </p:cNvGrpSpPr>
              <p:nvPr/>
            </p:nvGrpSpPr>
            <p:grpSpPr bwMode="auto">
              <a:xfrm>
                <a:off x="627" y="9506"/>
                <a:ext cx="1140" cy="404"/>
                <a:chOff x="2512" y="10186"/>
                <a:chExt cx="1140" cy="404"/>
              </a:xfrm>
              <a:grpFill/>
            </p:grpSpPr>
            <p:sp>
              <p:nvSpPr>
                <p:cNvPr id="39" name="Oval 133"/>
                <p:cNvSpPr>
                  <a:spLocks noChangeArrowheads="1"/>
                </p:cNvSpPr>
                <p:nvPr/>
              </p:nvSpPr>
              <p:spPr bwMode="auto">
                <a:xfrm>
                  <a:off x="2638" y="10207"/>
                  <a:ext cx="874" cy="383"/>
                </a:xfrm>
                <a:prstGeom prst="ellipse">
                  <a:avLst/>
                </a:prstGeom>
                <a:grpFill/>
                <a:ln w="952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0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2512" y="10186"/>
                  <a:ext cx="1140" cy="3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  <a:defRPr/>
                  </a:pPr>
                  <a:r>
                    <a:rPr lang="fr-FR" sz="700">
                      <a:solidFill>
                        <a:schemeClr val="accent6">
                          <a:lumMod val="50000"/>
                        </a:schemeClr>
                      </a:solidFill>
                      <a:latin typeface="Calibri" pitchFamily="34" charset="0"/>
                    </a:rPr>
                    <a:t>…/…</a:t>
                  </a:r>
                  <a:endParaRPr lang="fr-FR" sz="28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38" name="Text Box 135"/>
              <p:cNvSpPr txBox="1">
                <a:spLocks noChangeArrowheads="1"/>
              </p:cNvSpPr>
              <p:nvPr/>
            </p:nvSpPr>
            <p:spPr bwMode="auto">
              <a:xfrm>
                <a:off x="1644" y="9496"/>
                <a:ext cx="1924" cy="39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fr-FR" sz="105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Classe d’objet</a:t>
                </a:r>
                <a:endParaRPr lang="fr-FR" sz="28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133" name="ZoneTexte 132"/>
          <p:cNvSpPr txBox="1"/>
          <p:nvPr/>
        </p:nvSpPr>
        <p:spPr>
          <a:xfrm>
            <a:off x="3362413" y="44624"/>
            <a:ext cx="3801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RISQUE </a:t>
            </a:r>
            <a:r>
              <a:rPr lang="fr-FR" dirty="0" smtClean="0"/>
              <a:t>ROUTIER/ SECURITE ROUTIERE</a:t>
            </a:r>
            <a:endParaRPr lang="fr-FR" dirty="0" smtClean="0"/>
          </a:p>
          <a:p>
            <a:pPr algn="ctr"/>
            <a:r>
              <a:rPr lang="fr-FR" dirty="0" smtClean="0"/>
              <a:t>MCD HBDS « </a:t>
            </a:r>
            <a:r>
              <a:rPr lang="fr-FR" dirty="0" smtClean="0"/>
              <a:t>Généralisé</a:t>
            </a:r>
            <a:r>
              <a:rPr lang="fr-FR" dirty="0" smtClean="0"/>
              <a:t> »</a:t>
            </a:r>
          </a:p>
          <a:p>
            <a:endParaRPr lang="fr-FR" dirty="0"/>
          </a:p>
        </p:txBody>
      </p:sp>
      <p:sp>
        <p:nvSpPr>
          <p:cNvPr id="134" name="ZoneTexte 133"/>
          <p:cNvSpPr txBox="1"/>
          <p:nvPr/>
        </p:nvSpPr>
        <p:spPr>
          <a:xfrm>
            <a:off x="107504" y="44624"/>
            <a:ext cx="261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Structuration de données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MCD_Advanced_Eng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9822"/>
            <a:ext cx="9144000" cy="6756764"/>
          </a:xfrm>
        </p:spPr>
      </p:pic>
      <p:grpSp>
        <p:nvGrpSpPr>
          <p:cNvPr id="3" name="Groupe 10"/>
          <p:cNvGrpSpPr/>
          <p:nvPr/>
        </p:nvGrpSpPr>
        <p:grpSpPr>
          <a:xfrm>
            <a:off x="1839697" y="71414"/>
            <a:ext cx="6447079" cy="6715705"/>
            <a:chOff x="1839697" y="71414"/>
            <a:chExt cx="6447079" cy="6715705"/>
          </a:xfrm>
        </p:grpSpPr>
        <p:sp>
          <p:nvSpPr>
            <p:cNvPr id="5" name="Ellipse 4"/>
            <p:cNvSpPr>
              <a:spLocks noChangeAspect="1"/>
            </p:cNvSpPr>
            <p:nvPr/>
          </p:nvSpPr>
          <p:spPr>
            <a:xfrm>
              <a:off x="1839697" y="71414"/>
              <a:ext cx="6447079" cy="671570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3798444" y="3774048"/>
              <a:ext cx="2420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ROAD </a:t>
              </a:r>
              <a:r>
                <a:rPr lang="fr-FR" b="1" dirty="0" smtClean="0">
                  <a:solidFill>
                    <a:srgbClr val="FF0000"/>
                  </a:solidFill>
                </a:rPr>
                <a:t> RISK  SITUATION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Rectangle à coins arrondis 7"/>
          <p:cNvSpPr>
            <a:spLocks noChangeAspect="1"/>
          </p:cNvSpPr>
          <p:nvPr/>
        </p:nvSpPr>
        <p:spPr>
          <a:xfrm>
            <a:off x="960100" y="928670"/>
            <a:ext cx="7826742" cy="5357850"/>
          </a:xfrm>
          <a:prstGeom prst="roundRect">
            <a:avLst/>
          </a:prstGeom>
          <a:noFill/>
          <a:ln w="63500">
            <a:solidFill>
              <a:srgbClr val="FFFF00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>
            <a:off x="642910" y="642918"/>
            <a:ext cx="8315382" cy="5357850"/>
          </a:xfrm>
          <a:prstGeom prst="ellipse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000496" y="3059668"/>
            <a:ext cx="2091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URBAN    INTENSITY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23928" y="2214554"/>
            <a:ext cx="2266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SPATIAL </a:t>
            </a:r>
            <a:r>
              <a:rPr lang="fr-FR" b="1" dirty="0" smtClean="0">
                <a:solidFill>
                  <a:srgbClr val="FFFF00"/>
                </a:solidFill>
              </a:rPr>
              <a:t>  ERGONOMY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95536" y="116632"/>
            <a:ext cx="6806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Modèle orienté IVAG, avec options pour 3 KGC (concepts opératoires)</a:t>
            </a:r>
            <a:endParaRPr lang="fr-FR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1435608" y="2701510"/>
            <a:ext cx="7498080" cy="315638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fr-FR" sz="2000" dirty="0" smtClean="0"/>
              <a:t>« de l’accident vers l’espace »</a:t>
            </a:r>
          </a:p>
          <a:p>
            <a:pPr lvl="2">
              <a:lnSpc>
                <a:spcPct val="90000"/>
              </a:lnSpc>
            </a:pPr>
            <a:r>
              <a:rPr lang="fr-FR" sz="1400" dirty="0" smtClean="0"/>
              <a:t>Analyse globale des lieux d’occurrence d’accidents afin de dégager structures et dynamiques spatiales</a:t>
            </a:r>
          </a:p>
          <a:p>
            <a:pPr lvl="2">
              <a:lnSpc>
                <a:spcPct val="90000"/>
              </a:lnSpc>
            </a:pPr>
            <a:r>
              <a:rPr lang="fr-FR" sz="1400" dirty="0" smtClean="0"/>
              <a:t>Analyse locale des lieux d’occurrence d’accidents afin de cerner les caractéristiques environnementales </a:t>
            </a:r>
          </a:p>
          <a:p>
            <a:pPr>
              <a:lnSpc>
                <a:spcPct val="90000"/>
              </a:lnSpc>
            </a:pPr>
            <a:r>
              <a:rPr lang="fr-FR" sz="2000" dirty="0" smtClean="0"/>
              <a:t>« de l’espace vers l’accident »</a:t>
            </a:r>
          </a:p>
          <a:p>
            <a:pPr lvl="2">
              <a:lnSpc>
                <a:spcPct val="90000"/>
              </a:lnSpc>
            </a:pPr>
            <a:r>
              <a:rPr lang="fr-FR" sz="1400" dirty="0" smtClean="0"/>
              <a:t>Analyse du territoire afin de dégager les structures et dynamiques de son organisation</a:t>
            </a:r>
          </a:p>
          <a:p>
            <a:pPr lvl="2">
              <a:lnSpc>
                <a:spcPct val="90000"/>
              </a:lnSpc>
            </a:pPr>
            <a:r>
              <a:rPr lang="fr-FR" sz="1400" dirty="0" smtClean="0"/>
              <a:t>Analyse locale des types d’environnement afin de cerner les caractéristiques d’accidents</a:t>
            </a:r>
          </a:p>
          <a:p>
            <a:pPr>
              <a:lnSpc>
                <a:spcPct val="90000"/>
              </a:lnSpc>
              <a:buNone/>
            </a:pPr>
            <a:endParaRPr lang="fr-FR" sz="1600" dirty="0" smtClean="0"/>
          </a:p>
          <a:p>
            <a:pPr marL="658368" lvl="2" indent="0">
              <a:lnSpc>
                <a:spcPct val="90000"/>
              </a:lnSpc>
              <a:buNone/>
            </a:pPr>
            <a:endParaRPr lang="fr-FR" sz="1600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géographes: </a:t>
            </a:r>
            <a:b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 cerner la problématique RR/SR par des approches  croisées des lieux du risque routier, et de leurs différentes échelles territoriales de production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fr-FR" sz="27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" name="Groupe 20"/>
          <p:cNvGrpSpPr>
            <a:grpSpLocks/>
          </p:cNvGrpSpPr>
          <p:nvPr/>
        </p:nvGrpSpPr>
        <p:grpSpPr>
          <a:xfrm>
            <a:off x="2428868" y="4786321"/>
            <a:ext cx="6715132" cy="1510185"/>
            <a:chOff x="2428860" y="4170731"/>
            <a:chExt cx="8706927" cy="2288164"/>
          </a:xfrm>
        </p:grpSpPr>
        <p:sp>
          <p:nvSpPr>
            <p:cNvPr id="4" name="Ellipse 3"/>
            <p:cNvSpPr/>
            <p:nvPr/>
          </p:nvSpPr>
          <p:spPr>
            <a:xfrm>
              <a:off x="2428860" y="4929203"/>
              <a:ext cx="2056537" cy="8572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ACCI</a:t>
              </a:r>
              <a:r>
                <a:rPr lang="fr-FR" sz="1100" dirty="0" smtClean="0"/>
                <a:t>DENT</a:t>
              </a:r>
              <a:endParaRPr lang="fr-FR" dirty="0"/>
            </a:p>
          </p:txBody>
        </p:sp>
        <p:sp>
          <p:nvSpPr>
            <p:cNvPr id="6" name="Ellipse 5"/>
            <p:cNvSpPr/>
            <p:nvPr/>
          </p:nvSpPr>
          <p:spPr>
            <a:xfrm>
              <a:off x="5286380" y="4929198"/>
              <a:ext cx="1857388" cy="8572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ESPACE</a:t>
              </a:r>
              <a:endParaRPr lang="fr-FR" sz="1200" dirty="0"/>
            </a:p>
          </p:txBody>
        </p:sp>
        <p:cxnSp>
          <p:nvCxnSpPr>
            <p:cNvPr id="8" name="Connecteur en arc 7"/>
            <p:cNvCxnSpPr>
              <a:stCxn id="4" idx="0"/>
              <a:endCxn id="6" idx="0"/>
            </p:cNvCxnSpPr>
            <p:nvPr/>
          </p:nvCxnSpPr>
          <p:spPr>
            <a:xfrm rot="5400000" flipH="1" flipV="1">
              <a:off x="4836101" y="3550230"/>
              <a:ext cx="2406" cy="2757946"/>
            </a:xfrm>
            <a:prstGeom prst="curvedConnector3">
              <a:avLst>
                <a:gd name="adj1" fmla="val 14395466"/>
              </a:avLst>
            </a:prstGeom>
            <a:ln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en arc 10"/>
            <p:cNvCxnSpPr>
              <a:stCxn id="6" idx="4"/>
              <a:endCxn id="4" idx="4"/>
            </p:cNvCxnSpPr>
            <p:nvPr/>
          </p:nvCxnSpPr>
          <p:spPr>
            <a:xfrm rot="5400000">
              <a:off x="4836101" y="4407486"/>
              <a:ext cx="2406" cy="2757946"/>
            </a:xfrm>
            <a:prstGeom prst="curvedConnector3">
              <a:avLst>
                <a:gd name="adj1" fmla="val 14395466"/>
              </a:avLst>
            </a:prstGeom>
            <a:ln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4258861" y="4170731"/>
              <a:ext cx="1689832" cy="79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i="1" dirty="0" smtClean="0"/>
                <a:t>Quels types d’espaces ?</a:t>
              </a:r>
              <a:endParaRPr lang="fr-FR" sz="1400" i="1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276559" y="5686086"/>
              <a:ext cx="185738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i="1" dirty="0" smtClean="0"/>
                <a:t>Quels types d’accidents ?</a:t>
              </a:r>
              <a:endParaRPr lang="fr-FR" sz="1400" i="1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7516100" y="5199806"/>
              <a:ext cx="3619687" cy="1259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i="1" dirty="0" smtClean="0">
                  <a:solidFill>
                    <a:srgbClr val="C00000"/>
                  </a:solidFill>
                </a:rPr>
                <a:t>ZIVAG…</a:t>
              </a:r>
            </a:p>
            <a:p>
              <a:r>
                <a:rPr lang="fr-FR" sz="1600" b="1" i="1" dirty="0" smtClean="0">
                  <a:solidFill>
                    <a:srgbClr val="C00000"/>
                  </a:solidFill>
                </a:rPr>
                <a:t>K-</a:t>
              </a:r>
              <a:r>
                <a:rPr lang="fr-FR" sz="1600" b="1" i="1" dirty="0" err="1" smtClean="0">
                  <a:solidFill>
                    <a:srgbClr val="C00000"/>
                  </a:solidFill>
                </a:rPr>
                <a:t>Means_sp</a:t>
              </a:r>
              <a:endParaRPr lang="fr-FR" sz="1600" b="1" i="1" dirty="0" smtClean="0">
                <a:solidFill>
                  <a:srgbClr val="C00000"/>
                </a:solidFill>
              </a:endParaRPr>
            </a:p>
            <a:p>
              <a:r>
                <a:rPr lang="fr-FR" sz="1600" b="1" i="1" dirty="0" smtClean="0">
                  <a:solidFill>
                    <a:srgbClr val="C00000"/>
                  </a:solidFill>
                </a:rPr>
                <a:t>Auto-C-</a:t>
              </a:r>
              <a:r>
                <a:rPr lang="fr-FR" sz="1600" b="1" i="1" dirty="0" err="1" smtClean="0">
                  <a:solidFill>
                    <a:srgbClr val="C00000"/>
                  </a:solidFill>
                </a:rPr>
                <a:t>sp</a:t>
              </a:r>
              <a:endParaRPr lang="fr-FR" sz="16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1714480" y="1428736"/>
            <a:ext cx="677910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nombreuses</a:t>
            </a:r>
            <a:r>
              <a:rPr lang="fr-FR" sz="1400" dirty="0" smtClean="0"/>
              <a:t> </a:t>
            </a:r>
            <a:r>
              <a:rPr lang="fr-FR" sz="1400" dirty="0" err="1" smtClean="0"/>
              <a:t>méthodes:possibles</a:t>
            </a:r>
            <a:endParaRPr lang="fr-FR" sz="1400" dirty="0" smtClean="0"/>
          </a:p>
          <a:p>
            <a:r>
              <a:rPr lang="fr-FR" sz="1400" dirty="0" smtClean="0"/>
              <a:t> - typologies multicritères des segmentations territoriales </a:t>
            </a:r>
            <a:r>
              <a:rPr lang="fr-FR" sz="1400" dirty="0" smtClean="0"/>
              <a:t> (Nuées dynamiques spatiales)</a:t>
            </a:r>
            <a:endParaRPr lang="fr-FR" sz="1400" dirty="0" smtClean="0"/>
          </a:p>
          <a:p>
            <a:r>
              <a:rPr lang="fr-FR" sz="1400" dirty="0" smtClean="0"/>
              <a:t> - sémantique et syntaxe spatiale des concepts experts SR </a:t>
            </a:r>
            <a:r>
              <a:rPr lang="fr-FR" sz="1400" dirty="0" smtClean="0"/>
              <a:t> (</a:t>
            </a:r>
            <a:r>
              <a:rPr lang="fr-FR" sz="1400" dirty="0" err="1" smtClean="0"/>
              <a:t>carto</a:t>
            </a:r>
            <a:r>
              <a:rPr lang="fr-FR" sz="1400" dirty="0" smtClean="0"/>
              <a:t>. temps réel à la demande)</a:t>
            </a:r>
            <a:endParaRPr lang="fr-FR" sz="1400" dirty="0" smtClean="0"/>
          </a:p>
          <a:p>
            <a:r>
              <a:rPr lang="fr-FR" sz="1400" dirty="0" smtClean="0"/>
              <a:t> - structures </a:t>
            </a:r>
            <a:r>
              <a:rPr lang="fr-FR" sz="1400" dirty="0" err="1" smtClean="0"/>
              <a:t>géo-statistiques</a:t>
            </a:r>
            <a:r>
              <a:rPr lang="fr-FR" sz="1400" dirty="0" smtClean="0"/>
              <a:t> des </a:t>
            </a:r>
            <a:r>
              <a:rPr lang="fr-FR" sz="1400" dirty="0" err="1" smtClean="0"/>
              <a:t>sur-représentations</a:t>
            </a:r>
            <a:r>
              <a:rPr lang="fr-FR" sz="1400" dirty="0" smtClean="0"/>
              <a:t> d’accidents</a:t>
            </a:r>
          </a:p>
          <a:p>
            <a:r>
              <a:rPr lang="fr-FR" sz="1400" dirty="0" smtClean="0"/>
              <a:t>                     et prévalences d’environnement de voirie </a:t>
            </a:r>
            <a:r>
              <a:rPr lang="fr-FR" sz="1400" dirty="0" smtClean="0"/>
              <a:t> </a:t>
            </a:r>
            <a:r>
              <a:rPr lang="fr-FR" sz="1400" dirty="0" smtClean="0"/>
              <a:t>(auto-corrélations spatiales)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187624" y="260648"/>
            <a:ext cx="113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ANALYSES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44991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-24"/>
            <a:ext cx="7498080" cy="11430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CRITERE:  </a:t>
            </a:r>
            <a:r>
              <a:rPr lang="fr-FR" sz="2400" dirty="0" smtClean="0">
                <a:solidFill>
                  <a:srgbClr val="92D050"/>
                </a:solidFill>
              </a:rPr>
              <a:t>RR</a:t>
            </a:r>
            <a:r>
              <a:rPr lang="fr-FR" sz="2400" dirty="0" smtClean="0"/>
              <a:t>  U  </a:t>
            </a:r>
            <a:r>
              <a:rPr lang="fr-FR" sz="2400" dirty="0" smtClean="0">
                <a:solidFill>
                  <a:srgbClr val="FF0000"/>
                </a:solidFill>
              </a:rPr>
              <a:t>SR</a:t>
            </a:r>
            <a:r>
              <a:rPr lang="fr-FR" sz="2400" dirty="0" smtClean="0">
                <a:solidFill>
                  <a:schemeClr val="tx1"/>
                </a:solidFill>
              </a:rPr>
              <a:t>…modèle fonctionnel de l’outil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architecture_plateforme_modulaire2b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834" y="1357298"/>
            <a:ext cx="53340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2240645" y="26988"/>
            <a:ext cx="6194722" cy="973137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>
                  <a:alpha val="5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8357" name="Rectangle 5"/>
          <p:cNvSpPr>
            <a:spLocks noRot="1" noChangeArrowheads="1"/>
          </p:cNvSpPr>
          <p:nvPr/>
        </p:nvSpPr>
        <p:spPr bwMode="auto">
          <a:xfrm>
            <a:off x="294618" y="38100"/>
            <a:ext cx="814385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fr-FR" sz="3500" b="0">
                <a:solidFill>
                  <a:schemeClr val="tx2"/>
                </a:solidFill>
              </a:rPr>
              <a:t>Système d’Information Géographique</a:t>
            </a:r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8469480" y="14289"/>
            <a:ext cx="100791" cy="2439987"/>
          </a:xfrm>
          <a:prstGeom prst="rect">
            <a:avLst/>
          </a:prstGeom>
          <a:gradFill rotWithShape="1">
            <a:gsLst>
              <a:gs pos="0">
                <a:srgbClr val="800000">
                  <a:alpha val="89999"/>
                </a:srgbClr>
              </a:gs>
              <a:gs pos="100000">
                <a:srgbClr val="800000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1739900"/>
            <a:ext cx="8919160" cy="4800600"/>
            <a:chOff x="0" y="1096"/>
            <a:chExt cx="5752" cy="3024"/>
          </a:xfrm>
        </p:grpSpPr>
        <p:sp>
          <p:nvSpPr>
            <p:cNvPr id="228367" name="Line 15"/>
            <p:cNvSpPr>
              <a:spLocks noChangeShapeType="1"/>
            </p:cNvSpPr>
            <p:nvPr/>
          </p:nvSpPr>
          <p:spPr bwMode="auto">
            <a:xfrm>
              <a:off x="1584" y="1128"/>
              <a:ext cx="0" cy="29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Dot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0" y="1192"/>
              <a:ext cx="1304" cy="2136"/>
              <a:chOff x="0" y="1192"/>
              <a:chExt cx="1304" cy="2136"/>
            </a:xfrm>
          </p:grpSpPr>
          <p:sp>
            <p:nvSpPr>
              <p:cNvPr id="228369" name="AutoShape 17"/>
              <p:cNvSpPr>
                <a:spLocks noChangeArrowheads="1"/>
              </p:cNvSpPr>
              <p:nvPr/>
            </p:nvSpPr>
            <p:spPr bwMode="auto">
              <a:xfrm>
                <a:off x="0" y="2664"/>
                <a:ext cx="1000" cy="664"/>
              </a:xfrm>
              <a:prstGeom prst="flowChartMultidocumen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28370" name="Text Box 18"/>
              <p:cNvSpPr txBox="1">
                <a:spLocks noChangeArrowheads="1"/>
              </p:cNvSpPr>
              <p:nvPr/>
            </p:nvSpPr>
            <p:spPr bwMode="auto">
              <a:xfrm>
                <a:off x="0" y="2776"/>
                <a:ext cx="85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2000" b="0" i="1" dirty="0" smtClean="0">
                    <a:latin typeface="Arial" pitchFamily="34" charset="0"/>
                  </a:rPr>
                  <a:t>SGBDG</a:t>
                </a:r>
                <a:endParaRPr lang="fr-FR" sz="2000" b="0" i="1" dirty="0">
                  <a:latin typeface="Arial" pitchFamily="34" charset="0"/>
                </a:endParaRPr>
              </a:p>
            </p:txBody>
          </p:sp>
          <p:sp>
            <p:nvSpPr>
              <p:cNvPr id="228371" name="Text Box 19"/>
              <p:cNvSpPr txBox="1">
                <a:spLocks noChangeArrowheads="1"/>
              </p:cNvSpPr>
              <p:nvPr/>
            </p:nvSpPr>
            <p:spPr bwMode="auto">
              <a:xfrm>
                <a:off x="24" y="1192"/>
                <a:ext cx="1280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800" b="0" dirty="0">
                    <a:latin typeface="Arial" pitchFamily="34" charset="0"/>
                  </a:rPr>
                  <a:t>Base de données </a:t>
                </a:r>
                <a:r>
                  <a:rPr lang="fr-FR" sz="1800" b="0" dirty="0" smtClean="0">
                    <a:latin typeface="Arial" pitchFamily="34" charset="0"/>
                  </a:rPr>
                  <a:t>« géo-relationnelles »</a:t>
                </a:r>
                <a:endParaRPr lang="fr-FR" dirty="0" smtClean="0">
                  <a:latin typeface="Arial" pitchFamily="34" charset="0"/>
                </a:endParaRPr>
              </a:p>
              <a:p>
                <a:pPr algn="ctr">
                  <a:spcBef>
                    <a:spcPct val="50000"/>
                  </a:spcBef>
                </a:pPr>
                <a:r>
                  <a:rPr lang="fr-FR" dirty="0" smtClean="0">
                    <a:latin typeface="Arial" pitchFamily="34" charset="0"/>
                  </a:rPr>
                  <a:t> </a:t>
                </a:r>
              </a:p>
              <a:p>
                <a:pPr algn="ctr">
                  <a:spcBef>
                    <a:spcPct val="50000"/>
                  </a:spcBef>
                </a:pPr>
                <a:endParaRPr lang="fr-FR" sz="1800" b="0" dirty="0">
                  <a:latin typeface="Arial" pitchFamily="34" charset="0"/>
                </a:endParaRPr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016" y="1192"/>
              <a:ext cx="2272" cy="2464"/>
              <a:chOff x="1016" y="1192"/>
              <a:chExt cx="2272" cy="2464"/>
            </a:xfrm>
          </p:grpSpPr>
          <p:sp>
            <p:nvSpPr>
              <p:cNvPr id="228373" name="AutoShape 21"/>
              <p:cNvSpPr>
                <a:spLocks noChangeArrowheads="1"/>
              </p:cNvSpPr>
              <p:nvPr/>
            </p:nvSpPr>
            <p:spPr bwMode="auto">
              <a:xfrm>
                <a:off x="1472" y="3136"/>
                <a:ext cx="1720" cy="456"/>
              </a:xfrm>
              <a:prstGeom prst="parallelogram">
                <a:avLst>
                  <a:gd name="adj" fmla="val 94298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28374" name="AutoShape 22"/>
              <p:cNvSpPr>
                <a:spLocks noChangeArrowheads="1"/>
              </p:cNvSpPr>
              <p:nvPr/>
            </p:nvSpPr>
            <p:spPr bwMode="auto">
              <a:xfrm>
                <a:off x="1504" y="2832"/>
                <a:ext cx="1720" cy="456"/>
              </a:xfrm>
              <a:prstGeom prst="parallelogram">
                <a:avLst>
                  <a:gd name="adj" fmla="val 94298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28375" name="AutoShape 23"/>
              <p:cNvSpPr>
                <a:spLocks noChangeArrowheads="1"/>
              </p:cNvSpPr>
              <p:nvPr/>
            </p:nvSpPr>
            <p:spPr bwMode="auto">
              <a:xfrm>
                <a:off x="1504" y="2520"/>
                <a:ext cx="1720" cy="456"/>
              </a:xfrm>
              <a:prstGeom prst="parallelogram">
                <a:avLst>
                  <a:gd name="adj" fmla="val 94298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28376" name="AutoShape 24"/>
              <p:cNvSpPr>
                <a:spLocks noChangeArrowheads="1"/>
              </p:cNvSpPr>
              <p:nvPr/>
            </p:nvSpPr>
            <p:spPr bwMode="auto">
              <a:xfrm>
                <a:off x="1544" y="2208"/>
                <a:ext cx="1720" cy="456"/>
              </a:xfrm>
              <a:prstGeom prst="parallelogram">
                <a:avLst>
                  <a:gd name="adj" fmla="val 94298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28377" name="Text Box 25"/>
              <p:cNvSpPr txBox="1">
                <a:spLocks noChangeArrowheads="1"/>
              </p:cNvSpPr>
              <p:nvPr/>
            </p:nvSpPr>
            <p:spPr bwMode="auto">
              <a:xfrm>
                <a:off x="1624" y="3112"/>
                <a:ext cx="1224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400" i="1">
                    <a:latin typeface="Arial" pitchFamily="34" charset="0"/>
                  </a:rPr>
                  <a:t>INFRASTRUCTURES</a:t>
                </a:r>
              </a:p>
            </p:txBody>
          </p:sp>
          <p:sp>
            <p:nvSpPr>
              <p:cNvPr id="228378" name="Text Box 26"/>
              <p:cNvSpPr txBox="1">
                <a:spLocks noChangeArrowheads="1"/>
              </p:cNvSpPr>
              <p:nvPr/>
            </p:nvSpPr>
            <p:spPr bwMode="auto">
              <a:xfrm>
                <a:off x="1584" y="3424"/>
                <a:ext cx="12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400" i="1">
                    <a:latin typeface="Arial" pitchFamily="34" charset="0"/>
                  </a:rPr>
                  <a:t>ENVIRONNEMENT</a:t>
                </a:r>
              </a:p>
            </p:txBody>
          </p:sp>
          <p:sp>
            <p:nvSpPr>
              <p:cNvPr id="228379" name="Text Box 27"/>
              <p:cNvSpPr txBox="1">
                <a:spLocks noChangeArrowheads="1"/>
              </p:cNvSpPr>
              <p:nvPr/>
            </p:nvSpPr>
            <p:spPr bwMode="auto">
              <a:xfrm>
                <a:off x="1632" y="2808"/>
                <a:ext cx="12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400" i="1">
                    <a:latin typeface="Arial" pitchFamily="34" charset="0"/>
                  </a:rPr>
                  <a:t>BATIMENTS</a:t>
                </a:r>
              </a:p>
            </p:txBody>
          </p:sp>
          <p:sp>
            <p:nvSpPr>
              <p:cNvPr id="228380" name="Text Box 28"/>
              <p:cNvSpPr txBox="1">
                <a:spLocks noChangeArrowheads="1"/>
              </p:cNvSpPr>
              <p:nvPr/>
            </p:nvSpPr>
            <p:spPr bwMode="auto">
              <a:xfrm>
                <a:off x="1648" y="2504"/>
                <a:ext cx="12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400" i="1">
                    <a:latin typeface="Arial" pitchFamily="34" charset="0"/>
                  </a:rPr>
                  <a:t>FLUX</a:t>
                </a:r>
              </a:p>
            </p:txBody>
          </p:sp>
          <p:sp>
            <p:nvSpPr>
              <p:cNvPr id="228381" name="AutoShape 29"/>
              <p:cNvSpPr>
                <a:spLocks noChangeArrowheads="1"/>
              </p:cNvSpPr>
              <p:nvPr/>
            </p:nvSpPr>
            <p:spPr bwMode="auto">
              <a:xfrm>
                <a:off x="1568" y="1920"/>
                <a:ext cx="1720" cy="456"/>
              </a:xfrm>
              <a:prstGeom prst="parallelogram">
                <a:avLst>
                  <a:gd name="adj" fmla="val 94298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28382" name="Text Box 30"/>
              <p:cNvSpPr txBox="1">
                <a:spLocks noChangeArrowheads="1"/>
              </p:cNvSpPr>
              <p:nvPr/>
            </p:nvSpPr>
            <p:spPr bwMode="auto">
              <a:xfrm>
                <a:off x="1656" y="2200"/>
                <a:ext cx="12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400" i="1">
                    <a:latin typeface="Arial" pitchFamily="34" charset="0"/>
                  </a:rPr>
                  <a:t>…</a:t>
                </a:r>
              </a:p>
            </p:txBody>
          </p:sp>
          <p:sp>
            <p:nvSpPr>
              <p:cNvPr id="228383" name="AutoShape 31"/>
              <p:cNvSpPr>
                <a:spLocks/>
              </p:cNvSpPr>
              <p:nvPr/>
            </p:nvSpPr>
            <p:spPr bwMode="auto">
              <a:xfrm>
                <a:off x="1280" y="2200"/>
                <a:ext cx="144" cy="1456"/>
              </a:xfrm>
              <a:prstGeom prst="leftBrace">
                <a:avLst>
                  <a:gd name="adj1" fmla="val 84259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28384" name="AutoShape 32"/>
              <p:cNvSpPr>
                <a:spLocks noChangeArrowheads="1"/>
              </p:cNvSpPr>
              <p:nvPr/>
            </p:nvSpPr>
            <p:spPr bwMode="auto">
              <a:xfrm>
                <a:off x="1016" y="2848"/>
                <a:ext cx="248" cy="160"/>
              </a:xfrm>
              <a:prstGeom prst="rightArrow">
                <a:avLst>
                  <a:gd name="adj1" fmla="val 50000"/>
                  <a:gd name="adj2" fmla="val 3875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28385" name="Text Box 33"/>
              <p:cNvSpPr txBox="1">
                <a:spLocks noChangeArrowheads="1"/>
              </p:cNvSpPr>
              <p:nvPr/>
            </p:nvSpPr>
            <p:spPr bwMode="auto">
              <a:xfrm>
                <a:off x="1824" y="1192"/>
                <a:ext cx="1280" cy="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800" b="0" dirty="0" smtClean="0">
                    <a:latin typeface="Arial" pitchFamily="34" charset="0"/>
                  </a:rPr>
                  <a:t>« Couches » d’informations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fr-FR" sz="1600" dirty="0" smtClean="0">
                    <a:latin typeface="Arial" pitchFamily="34" charset="0"/>
                  </a:rPr>
                  <a:t>(graphes planaires</a:t>
                </a:r>
                <a:r>
                  <a:rPr lang="fr-FR" dirty="0" smtClean="0">
                    <a:latin typeface="Arial" pitchFamily="34" charset="0"/>
                  </a:rPr>
                  <a:t>)</a:t>
                </a:r>
                <a:endParaRPr lang="fr-FR" sz="1800" b="0" dirty="0">
                  <a:latin typeface="Arial" pitchFamily="34" charset="0"/>
                </a:endParaRPr>
              </a:p>
            </p:txBody>
          </p:sp>
        </p:grpSp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3009" y="1160"/>
              <a:ext cx="2743" cy="2204"/>
              <a:chOff x="3009" y="1160"/>
              <a:chExt cx="2743" cy="2204"/>
            </a:xfrm>
          </p:grpSpPr>
          <p:sp>
            <p:nvSpPr>
              <p:cNvPr id="228387" name="Rectangle 35"/>
              <p:cNvSpPr>
                <a:spLocks noChangeArrowheads="1"/>
              </p:cNvSpPr>
              <p:nvPr/>
            </p:nvSpPr>
            <p:spPr bwMode="auto">
              <a:xfrm>
                <a:off x="4088" y="2280"/>
                <a:ext cx="1632" cy="104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6" name="Group 36"/>
              <p:cNvGrpSpPr>
                <a:grpSpLocks/>
              </p:cNvGrpSpPr>
              <p:nvPr/>
            </p:nvGrpSpPr>
            <p:grpSpPr bwMode="auto">
              <a:xfrm>
                <a:off x="3009" y="2148"/>
                <a:ext cx="1079" cy="1216"/>
                <a:chOff x="1633" y="1836"/>
                <a:chExt cx="1879" cy="1216"/>
              </a:xfrm>
            </p:grpSpPr>
            <p:cxnSp>
              <p:nvCxnSpPr>
                <p:cNvPr id="228389" name="AutoShape 37"/>
                <p:cNvCxnSpPr>
                  <a:cxnSpLocks noChangeShapeType="1"/>
                  <a:stCxn id="228381" idx="2"/>
                  <a:endCxn id="228387" idx="1"/>
                </p:cNvCxnSpPr>
                <p:nvPr/>
              </p:nvCxnSpPr>
              <p:spPr bwMode="auto">
                <a:xfrm>
                  <a:off x="1729" y="1836"/>
                  <a:ext cx="1783" cy="656"/>
                </a:xfrm>
                <a:prstGeom prst="bentConnector3">
                  <a:avLst>
                    <a:gd name="adj1" fmla="val 53787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 type="triangle" w="med" len="med"/>
                  <a:tailEnd type="triangle" w="med" len="med"/>
                </a:ln>
                <a:effectLst/>
              </p:spPr>
            </p:cxnSp>
            <p:cxnSp>
              <p:nvCxnSpPr>
                <p:cNvPr id="228390" name="AutoShape 38"/>
                <p:cNvCxnSpPr>
                  <a:cxnSpLocks noChangeShapeType="1"/>
                  <a:stCxn id="228376" idx="2"/>
                  <a:endCxn id="228387" idx="1"/>
                </p:cNvCxnSpPr>
                <p:nvPr/>
              </p:nvCxnSpPr>
              <p:spPr bwMode="auto">
                <a:xfrm>
                  <a:off x="1705" y="2124"/>
                  <a:ext cx="1807" cy="368"/>
                </a:xfrm>
                <a:prstGeom prst="bentConnector3">
                  <a:avLst>
                    <a:gd name="adj1" fmla="val 5462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 type="triangle" w="med" len="med"/>
                  <a:tailEnd type="triangle" w="med" len="med"/>
                </a:ln>
                <a:effectLst/>
              </p:spPr>
            </p:cxnSp>
            <p:cxnSp>
              <p:nvCxnSpPr>
                <p:cNvPr id="228391" name="AutoShape 39"/>
                <p:cNvCxnSpPr>
                  <a:cxnSpLocks noChangeShapeType="1"/>
                  <a:stCxn id="228375" idx="2"/>
                  <a:endCxn id="228387" idx="1"/>
                </p:cNvCxnSpPr>
                <p:nvPr/>
              </p:nvCxnSpPr>
              <p:spPr bwMode="auto">
                <a:xfrm>
                  <a:off x="1665" y="2436"/>
                  <a:ext cx="1847" cy="56"/>
                </a:xfrm>
                <a:prstGeom prst="bentConnector3">
                  <a:avLst>
                    <a:gd name="adj1" fmla="val 55819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 type="triangle" w="med" len="med"/>
                  <a:tailEnd type="triangle" w="med" len="med"/>
                </a:ln>
                <a:effectLst/>
              </p:spPr>
            </p:cxnSp>
            <p:cxnSp>
              <p:nvCxnSpPr>
                <p:cNvPr id="228392" name="AutoShape 40"/>
                <p:cNvCxnSpPr>
                  <a:cxnSpLocks noChangeShapeType="1"/>
                  <a:stCxn id="228374" idx="2"/>
                  <a:endCxn id="228387" idx="1"/>
                </p:cNvCxnSpPr>
                <p:nvPr/>
              </p:nvCxnSpPr>
              <p:spPr bwMode="auto">
                <a:xfrm flipV="1">
                  <a:off x="1665" y="2492"/>
                  <a:ext cx="1847" cy="256"/>
                </a:xfrm>
                <a:prstGeom prst="bentConnector3">
                  <a:avLst>
                    <a:gd name="adj1" fmla="val 55602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 type="triangle" w="med" len="med"/>
                  <a:tailEnd type="triangle" w="med" len="med"/>
                </a:ln>
                <a:effectLst/>
              </p:spPr>
            </p:cxnSp>
            <p:cxnSp>
              <p:nvCxnSpPr>
                <p:cNvPr id="228393" name="AutoShape 41"/>
                <p:cNvCxnSpPr>
                  <a:cxnSpLocks noChangeShapeType="1"/>
                  <a:stCxn id="228373" idx="2"/>
                  <a:endCxn id="228387" idx="1"/>
                </p:cNvCxnSpPr>
                <p:nvPr/>
              </p:nvCxnSpPr>
              <p:spPr bwMode="auto">
                <a:xfrm flipV="1">
                  <a:off x="1633" y="2492"/>
                  <a:ext cx="1879" cy="560"/>
                </a:xfrm>
                <a:prstGeom prst="bentConnector3">
                  <a:avLst>
                    <a:gd name="adj1" fmla="val 56412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 type="triangle" w="med" len="med"/>
                  <a:tailEnd type="triangle" w="med" len="med"/>
                </a:ln>
                <a:effectLst/>
              </p:spPr>
            </p:cxnSp>
          </p:grpSp>
          <p:sp>
            <p:nvSpPr>
              <p:cNvPr id="228394" name="Text Box 42"/>
              <p:cNvSpPr txBox="1">
                <a:spLocks noChangeArrowheads="1"/>
              </p:cNvSpPr>
              <p:nvPr/>
            </p:nvSpPr>
            <p:spPr bwMode="auto">
              <a:xfrm>
                <a:off x="4120" y="2328"/>
                <a:ext cx="1528" cy="9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400" i="1">
                    <a:latin typeface="Arial" pitchFamily="34" charset="0"/>
                  </a:rPr>
                  <a:t>*Combinaisons spatiales*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fr-FR" sz="1400" i="1">
                    <a:latin typeface="Arial" pitchFamily="34" charset="0"/>
                  </a:rPr>
                  <a:t>*Synthèse d’éléments multi-échelles*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fr-FR" sz="1400" i="1">
                    <a:latin typeface="Arial" pitchFamily="34" charset="0"/>
                  </a:rPr>
                  <a:t>*Requêtes multicritères*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fr-FR" sz="1400" i="1">
                    <a:latin typeface="Arial" pitchFamily="34" charset="0"/>
                  </a:rPr>
                  <a:t>*Communication*</a:t>
                </a:r>
              </a:p>
            </p:txBody>
          </p:sp>
          <p:sp>
            <p:nvSpPr>
              <p:cNvPr id="228395" name="Text Box 43"/>
              <p:cNvSpPr txBox="1">
                <a:spLocks noChangeArrowheads="1"/>
              </p:cNvSpPr>
              <p:nvPr/>
            </p:nvSpPr>
            <p:spPr bwMode="auto">
              <a:xfrm>
                <a:off x="3864" y="1160"/>
                <a:ext cx="1888" cy="8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800" b="0" dirty="0">
                    <a:latin typeface="Arial" pitchFamily="34" charset="0"/>
                  </a:rPr>
                  <a:t>Traitements et analyses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fr-FR" sz="1800" b="0" dirty="0" smtClean="0">
                    <a:latin typeface="Arial" pitchFamily="34" charset="0"/>
                  </a:rPr>
                  <a:t>interface « cartographique » </a:t>
                </a:r>
                <a:r>
                  <a:rPr lang="fr-FR" sz="1800" b="0" dirty="0">
                    <a:latin typeface="Arial" pitchFamily="34" charset="0"/>
                  </a:rPr>
                  <a:t>des résultats</a:t>
                </a:r>
              </a:p>
            </p:txBody>
          </p:sp>
        </p:grpSp>
        <p:sp>
          <p:nvSpPr>
            <p:cNvPr id="228396" name="Line 44"/>
            <p:cNvSpPr>
              <a:spLocks noChangeShapeType="1"/>
            </p:cNvSpPr>
            <p:nvPr/>
          </p:nvSpPr>
          <p:spPr bwMode="auto">
            <a:xfrm>
              <a:off x="3616" y="1096"/>
              <a:ext cx="0" cy="29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Dot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28397" name="Line 45"/>
          <p:cNvSpPr>
            <a:spLocks noChangeShapeType="1"/>
          </p:cNvSpPr>
          <p:nvPr/>
        </p:nvSpPr>
        <p:spPr bwMode="auto">
          <a:xfrm>
            <a:off x="5265902" y="3190876"/>
            <a:ext cx="0" cy="2390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1357290" y="1000132"/>
            <a:ext cx="7498080" cy="542926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fr-FR" sz="1800" dirty="0" smtClean="0">
                <a:solidFill>
                  <a:srgbClr val="0070C0"/>
                </a:solidFill>
              </a:rPr>
              <a:t>principe : </a:t>
            </a:r>
            <a:r>
              <a:rPr lang="fr-FR" sz="1800" dirty="0" smtClean="0"/>
              <a:t>classification spatiale supervisée ( segmentation)</a:t>
            </a:r>
          </a:p>
          <a:p>
            <a:pPr lvl="2">
              <a:lnSpc>
                <a:spcPct val="90000"/>
              </a:lnSpc>
            </a:pPr>
            <a:r>
              <a:rPr lang="fr-FR" sz="1200" dirty="0" smtClean="0"/>
              <a:t>Constitution de « K » classes d’un tableau de données (ici informations localisées en LMCU, cellules 50m x 50m) par classification itérative</a:t>
            </a:r>
          </a:p>
          <a:p>
            <a:pPr lvl="2">
              <a:lnSpc>
                <a:spcPct val="90000"/>
              </a:lnSpc>
            </a:pPr>
            <a:r>
              <a:rPr lang="fr-FR" sz="1200" dirty="0" smtClean="0"/>
              <a:t>A chaque itération, la méthode assigne des individus aux classes en cherchant systématiquement à minimiser la variance intra-classe </a:t>
            </a:r>
            <a:r>
              <a:rPr lang="fr-FR" sz="1200" b="1" dirty="0" smtClean="0"/>
              <a:t>et</a:t>
            </a:r>
            <a:r>
              <a:rPr lang="fr-FR" sz="1200" dirty="0" smtClean="0"/>
              <a:t> maximiser la variance entre classes</a:t>
            </a:r>
          </a:p>
          <a:p>
            <a:pPr lvl="2">
              <a:lnSpc>
                <a:spcPct val="90000"/>
              </a:lnSpc>
            </a:pPr>
            <a:r>
              <a:rPr lang="fr-FR" sz="1200" dirty="0" smtClean="0"/>
              <a:t>Jusqu’à obtention d’un « point de convergence », i.e. : il n’y a plus d’optimisation possible</a:t>
            </a:r>
          </a:p>
          <a:p>
            <a:pPr lvl="2">
              <a:lnSpc>
                <a:spcPct val="90000"/>
              </a:lnSpc>
            </a:pPr>
            <a:r>
              <a:rPr lang="fr-FR" sz="1200" dirty="0" smtClean="0"/>
              <a:t>Multiples possibilités de réglage: nb de classes; étalons par classe, nb de critères, sélection d’individus </a:t>
            </a:r>
            <a:r>
              <a:rPr lang="fr-FR" sz="1200" dirty="0" err="1" smtClean="0"/>
              <a:t>etc</a:t>
            </a:r>
            <a:r>
              <a:rPr lang="fr-FR" sz="1200" dirty="0" smtClean="0"/>
              <a:t>…</a:t>
            </a:r>
          </a:p>
          <a:p>
            <a:pPr marL="365760" lvl="2" indent="-283464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fr-FR" sz="1800" dirty="0" smtClean="0">
                <a:solidFill>
                  <a:srgbClr val="0070C0"/>
                </a:solidFill>
              </a:rPr>
              <a:t>mise en œuvre: </a:t>
            </a:r>
          </a:p>
          <a:p>
            <a:pPr>
              <a:lnSpc>
                <a:spcPct val="90000"/>
              </a:lnSpc>
            </a:pPr>
            <a:r>
              <a:rPr lang="fr-FR" sz="1200" dirty="0" smtClean="0"/>
              <a:t>29 critères à la convergence  de 2 logiques</a:t>
            </a:r>
          </a:p>
          <a:p>
            <a:pPr>
              <a:lnSpc>
                <a:spcPct val="90000"/>
              </a:lnSpc>
            </a:pPr>
            <a:r>
              <a:rPr lang="fr-FR" sz="1200" b="1" dirty="0" smtClean="0">
                <a:solidFill>
                  <a:srgbClr val="FF0000"/>
                </a:solidFill>
              </a:rPr>
              <a:t>Géographes + accidentologues:  </a:t>
            </a:r>
            <a:r>
              <a:rPr lang="fr-FR" sz="1200" dirty="0" smtClean="0"/>
              <a:t>MCD HBDS Général =&gt; MCD ciblé problématique des usagers vulnérables: facteurs d’exposition</a:t>
            </a:r>
          </a:p>
          <a:p>
            <a:pPr>
              <a:lnSpc>
                <a:spcPct val="90000"/>
              </a:lnSpc>
            </a:pPr>
            <a:r>
              <a:rPr lang="fr-FR" sz="1200" b="1" dirty="0" smtClean="0">
                <a:solidFill>
                  <a:srgbClr val="FF0000"/>
                </a:solidFill>
              </a:rPr>
              <a:t>Gestionnaires (PPP):   </a:t>
            </a:r>
            <a:r>
              <a:rPr lang="fr-FR" sz="1200" dirty="0" err="1" smtClean="0"/>
              <a:t>Pouchain’s</a:t>
            </a:r>
            <a:r>
              <a:rPr lang="fr-FR" sz="1200" dirty="0" smtClean="0"/>
              <a:t> Perception Product: =&gt; ZIVAGS</a:t>
            </a:r>
          </a:p>
          <a:p>
            <a:pPr>
              <a:lnSpc>
                <a:spcPct val="90000"/>
              </a:lnSpc>
            </a:pPr>
            <a:r>
              <a:rPr lang="fr-FR" sz="1200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fr-FR" sz="1200" dirty="0" smtClean="0">
                <a:solidFill>
                  <a:schemeClr val="accent5">
                    <a:lumMod val="75000"/>
                  </a:schemeClr>
                </a:solidFill>
              </a:rPr>
              <a:t>u </a:t>
            </a:r>
            <a:r>
              <a:rPr lang="fr-FR" sz="1200" dirty="0" smtClean="0">
                <a:solidFill>
                  <a:schemeClr val="accent5">
                    <a:lumMod val="75000"/>
                  </a:schemeClr>
                </a:solidFill>
              </a:rPr>
              <a:t>total 3 familles de critères:</a:t>
            </a:r>
          </a:p>
          <a:p>
            <a:pPr lvl="2">
              <a:lnSpc>
                <a:spcPct val="90000"/>
              </a:lnSpc>
            </a:pPr>
            <a:r>
              <a:rPr lang="fr-FR" sz="1400" dirty="0" smtClean="0"/>
              <a:t>Intensité urbaine</a:t>
            </a:r>
          </a:p>
          <a:p>
            <a:pPr lvl="3">
              <a:lnSpc>
                <a:spcPct val="90000"/>
              </a:lnSpc>
            </a:pPr>
            <a:r>
              <a:rPr lang="fr-FR" sz="1100" dirty="0" smtClean="0"/>
              <a:t>Zones d’habitat, commerces, densité de population, etc..</a:t>
            </a:r>
          </a:p>
          <a:p>
            <a:pPr lvl="2">
              <a:lnSpc>
                <a:spcPct val="90000"/>
              </a:lnSpc>
            </a:pPr>
            <a:r>
              <a:rPr lang="fr-FR" sz="1400" dirty="0" smtClean="0"/>
              <a:t>Réseau de circulation</a:t>
            </a:r>
          </a:p>
          <a:p>
            <a:pPr lvl="3">
              <a:lnSpc>
                <a:spcPct val="90000"/>
              </a:lnSpc>
            </a:pPr>
            <a:r>
              <a:rPr lang="fr-FR" sz="1100" dirty="0" smtClean="0"/>
              <a:t>Surface voirie, sens, carrefours, etc.</a:t>
            </a:r>
          </a:p>
          <a:p>
            <a:pPr lvl="2">
              <a:lnSpc>
                <a:spcPct val="90000"/>
              </a:lnSpc>
            </a:pPr>
            <a:r>
              <a:rPr lang="fr-FR" sz="1400" dirty="0" smtClean="0"/>
              <a:t>Aménagement SR</a:t>
            </a:r>
          </a:p>
          <a:p>
            <a:pPr lvl="3">
              <a:lnSpc>
                <a:spcPct val="90000"/>
              </a:lnSpc>
            </a:pPr>
            <a:r>
              <a:rPr lang="fr-FR" sz="1100" dirty="0" smtClean="0"/>
              <a:t>Zone 30, ralentisseurs, stops, etc.</a:t>
            </a:r>
          </a:p>
          <a:p>
            <a:pPr>
              <a:lnSpc>
                <a:spcPct val="90000"/>
              </a:lnSpc>
            </a:pPr>
            <a:r>
              <a:rPr lang="fr-FR" sz="1800" dirty="0" smtClean="0">
                <a:solidFill>
                  <a:srgbClr val="0070C0"/>
                </a:solidFill>
              </a:rPr>
              <a:t>quantification des critères: </a:t>
            </a:r>
            <a:r>
              <a:rPr lang="fr-FR" sz="1800" dirty="0" smtClean="0"/>
              <a:t>« </a:t>
            </a:r>
            <a:r>
              <a:rPr lang="fr-FR" sz="1800" dirty="0" err="1" smtClean="0"/>
              <a:t>kernel</a:t>
            </a:r>
            <a:r>
              <a:rPr lang="fr-FR" sz="1800" dirty="0" smtClean="0"/>
              <a:t> </a:t>
            </a:r>
            <a:r>
              <a:rPr lang="fr-FR" sz="1800" dirty="0" err="1" smtClean="0"/>
              <a:t>density</a:t>
            </a:r>
            <a:r>
              <a:rPr lang="fr-FR" sz="1800" dirty="0" smtClean="0"/>
              <a:t> »</a:t>
            </a:r>
          </a:p>
          <a:p>
            <a:pPr lvl="2">
              <a:lnSpc>
                <a:spcPct val="90000"/>
              </a:lnSpc>
            </a:pPr>
            <a:r>
              <a:rPr lang="fr-FR" sz="1400" dirty="0" smtClean="0"/>
              <a:t>chaque critère est transcrit en une représentation du degré de concentration spatiale du phénomène : en tout point de l’espace il existe donc une valeur d’intensité pour chaque critère</a:t>
            </a:r>
          </a:p>
          <a:p>
            <a:pPr lvl="2">
              <a:lnSpc>
                <a:spcPct val="90000"/>
              </a:lnSpc>
            </a:pPr>
            <a:r>
              <a:rPr lang="fr-FR" sz="1400" dirty="0" smtClean="0"/>
              <a:t>standardisation des valeurs (de 0 à 100% d’intensité) pour permettre les comparaisons</a:t>
            </a:r>
          </a:p>
          <a:p>
            <a:pPr>
              <a:lnSpc>
                <a:spcPct val="90000"/>
              </a:lnSpc>
              <a:buNone/>
            </a:pPr>
            <a:endParaRPr lang="fr-FR" sz="1600" dirty="0" smtClean="0"/>
          </a:p>
          <a:p>
            <a:pPr marL="658368" lvl="2" indent="0">
              <a:lnSpc>
                <a:spcPct val="90000"/>
              </a:lnSpc>
              <a:buNone/>
            </a:pPr>
            <a:endParaRPr lang="fr-FR" sz="1600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428728" y="-214338"/>
            <a:ext cx="7498080" cy="1143000"/>
          </a:xfrm>
        </p:spPr>
        <p:txBody>
          <a:bodyPr>
            <a:normAutofit/>
          </a:bodyPr>
          <a:lstStyle/>
          <a:p>
            <a:pPr algn="r"/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Nuées Dynamiques (K-</a:t>
            </a:r>
            <a:r>
              <a:rPr lang="fr-FR" sz="2000" b="1" dirty="0" err="1" smtClean="0">
                <a:solidFill>
                  <a:schemeClr val="accent5">
                    <a:lumMod val="75000"/>
                  </a:schemeClr>
                </a:solidFill>
              </a:rPr>
              <a:t>means</a:t>
            </a: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fr-FR" sz="12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91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1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1357290" y="2285992"/>
            <a:ext cx="7498080" cy="200026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fr-FR" sz="2400" dirty="0" smtClean="0"/>
              <a:t>segmentation en 4, 6,et 8 classes</a:t>
            </a:r>
          </a:p>
          <a:p>
            <a:pPr eaLnBrk="1" hangingPunct="1">
              <a:lnSpc>
                <a:spcPct val="90000"/>
              </a:lnSpc>
            </a:pPr>
            <a:endParaRPr lang="fr-FR" sz="2400" dirty="0" smtClean="0"/>
          </a:p>
          <a:p>
            <a:pPr eaLnBrk="1" hangingPunct="1">
              <a:lnSpc>
                <a:spcPct val="90000"/>
              </a:lnSpc>
            </a:pPr>
            <a:r>
              <a:rPr lang="fr-FR" sz="2400" dirty="0" smtClean="0"/>
              <a:t>une structure spatiale cohérente avec des </a:t>
            </a:r>
            <a:r>
              <a:rPr lang="fr-FR" sz="2400" dirty="0" smtClean="0">
                <a:solidFill>
                  <a:schemeClr val="accent6"/>
                </a:solidFill>
              </a:rPr>
              <a:t>« formes fortes »…</a:t>
            </a:r>
          </a:p>
          <a:p>
            <a:pPr eaLnBrk="1" hangingPunct="1">
              <a:lnSpc>
                <a:spcPct val="90000"/>
              </a:lnSpc>
            </a:pPr>
            <a:endParaRPr lang="fr-FR" sz="2400" dirty="0" smtClean="0"/>
          </a:p>
          <a:p>
            <a:pPr eaLnBrk="1" hangingPunct="1">
              <a:lnSpc>
                <a:spcPct val="90000"/>
              </a:lnSpc>
            </a:pPr>
            <a:r>
              <a:rPr lang="fr-FR" sz="2400" dirty="0" smtClean="0"/>
              <a:t>caractérisation des classes à partir de leur profil moyen des valeurs pour les 29 critères </a:t>
            </a:r>
            <a:endParaRPr lang="fr-FR" sz="1600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pPr algn="r"/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premiers résultats : segmentation spatiale et caractérisation des classes</a:t>
            </a:r>
            <a:endParaRPr lang="fr-FR" sz="1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475656" y="5500702"/>
            <a:ext cx="7498080" cy="20002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fr-FR" sz="2400" dirty="0" smtClean="0"/>
              <a:t>C</a:t>
            </a:r>
            <a:r>
              <a:rPr lang="fr-FR" sz="2400" noProof="0" dirty="0" err="1" smtClean="0"/>
              <a:t>ritères</a:t>
            </a:r>
            <a:r>
              <a:rPr lang="fr-FR" sz="2400" noProof="0" dirty="0" smtClean="0"/>
              <a:t>…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9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0"/>
          <p:cNvGrpSpPr/>
          <p:nvPr/>
        </p:nvGrpSpPr>
        <p:grpSpPr>
          <a:xfrm>
            <a:off x="971600" y="836712"/>
            <a:ext cx="8172400" cy="6021288"/>
            <a:chOff x="2303240" y="2016526"/>
            <a:chExt cx="6840760" cy="4841474"/>
          </a:xfrm>
        </p:grpSpPr>
        <p:pic>
          <p:nvPicPr>
            <p:cNvPr id="10" name="Image 9" descr="K5mapAL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3240" y="2016526"/>
              <a:ext cx="6840760" cy="4841474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7199784" y="2204864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3">
                      <a:lumMod val="75000"/>
                    </a:schemeClr>
                  </a:solidFill>
                </a:rPr>
                <a:t>K-</a:t>
              </a:r>
              <a:r>
                <a:rPr lang="fr-FR" dirty="0" err="1" smtClean="0">
                  <a:solidFill>
                    <a:schemeClr val="accent3">
                      <a:lumMod val="75000"/>
                    </a:schemeClr>
                  </a:solidFill>
                </a:rPr>
                <a:t>means</a:t>
              </a:r>
              <a:r>
                <a:rPr lang="fr-FR" dirty="0" smtClean="0">
                  <a:solidFill>
                    <a:schemeClr val="accent3">
                      <a:lumMod val="75000"/>
                    </a:schemeClr>
                  </a:solidFill>
                </a:rPr>
                <a:t> 4 classes</a:t>
              </a:r>
              <a:endParaRPr lang="fr-FR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oupe 8"/>
          <p:cNvGrpSpPr/>
          <p:nvPr/>
        </p:nvGrpSpPr>
        <p:grpSpPr>
          <a:xfrm>
            <a:off x="0" y="476672"/>
            <a:ext cx="3851920" cy="2332110"/>
            <a:chOff x="72008" y="1537047"/>
            <a:chExt cx="3851920" cy="2332110"/>
          </a:xfrm>
        </p:grpSpPr>
        <p:pic>
          <p:nvPicPr>
            <p:cNvPr id="6" name="Image 5" descr="ClassifKmean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08" y="1772816"/>
              <a:ext cx="3851920" cy="209634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ZoneTexte 7"/>
            <p:cNvSpPr txBox="1"/>
            <p:nvPr/>
          </p:nvSpPr>
          <p:spPr>
            <a:xfrm>
              <a:off x="971600" y="1537047"/>
              <a:ext cx="19442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i="1" dirty="0" smtClean="0">
                  <a:solidFill>
                    <a:schemeClr val="tx2">
                      <a:lumMod val="75000"/>
                    </a:schemeClr>
                  </a:solidFill>
                </a:rPr>
                <a:t>Classifications K-</a:t>
              </a:r>
              <a:r>
                <a:rPr lang="fr-FR" sz="1400" i="1" dirty="0" err="1" smtClean="0">
                  <a:solidFill>
                    <a:schemeClr val="tx2">
                      <a:lumMod val="75000"/>
                    </a:schemeClr>
                  </a:solidFill>
                </a:rPr>
                <a:t>means</a:t>
              </a:r>
              <a:endParaRPr lang="fr-FR" sz="1400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3608" y="116632"/>
            <a:ext cx="6943183" cy="6401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Plan</a:t>
            </a:r>
            <a:r>
              <a:rPr lang="fr-FR" sz="1400" b="1" dirty="0" smtClean="0"/>
              <a:t>:</a:t>
            </a:r>
          </a:p>
          <a:p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</a:rPr>
              <a:t>hème central: nature et importance de la dimension spatiale </a:t>
            </a:r>
          </a:p>
          <a:p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dans la compréhension des Systèmes Complexes (SC) </a:t>
            </a:r>
            <a:endParaRPr lang="fr-FR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sz="1400" b="1" dirty="0" smtClean="0"/>
          </a:p>
          <a:p>
            <a:r>
              <a:rPr lang="fr-FR" sz="1400" b="1" dirty="0" smtClean="0"/>
              <a:t>i</a:t>
            </a:r>
            <a:r>
              <a:rPr lang="fr-FR" sz="1400" b="1" dirty="0" smtClean="0"/>
              <a:t>ntroduction: </a:t>
            </a:r>
            <a:r>
              <a:rPr lang="fr-FR" sz="1400" dirty="0" smtClean="0"/>
              <a:t>un </a:t>
            </a:r>
            <a:r>
              <a:rPr lang="fr-FR" sz="1400" dirty="0" smtClean="0"/>
              <a:t>retour d’expériences de </a:t>
            </a:r>
            <a:r>
              <a:rPr lang="fr-FR" sz="1400" dirty="0" smtClean="0"/>
              <a:t>nb recherches </a:t>
            </a:r>
            <a:r>
              <a:rPr lang="fr-FR" sz="1400" dirty="0" smtClean="0"/>
              <a:t>(</a:t>
            </a:r>
            <a:r>
              <a:rPr lang="fr-FR" sz="1400" dirty="0" err="1" smtClean="0"/>
              <a:t>org</a:t>
            </a:r>
            <a:r>
              <a:rPr lang="fr-FR" sz="1400" dirty="0" smtClean="0"/>
              <a:t>. de l’E., </a:t>
            </a:r>
            <a:r>
              <a:rPr lang="fr-FR" sz="1400" dirty="0" err="1" smtClean="0"/>
              <a:t>accessib</a:t>
            </a:r>
            <a:r>
              <a:rPr lang="fr-FR" sz="1400" dirty="0" smtClean="0"/>
              <a:t>., risques…)</a:t>
            </a:r>
          </a:p>
          <a:p>
            <a:r>
              <a:rPr lang="fr-FR" sz="1400" dirty="0" smtClean="0"/>
              <a:t>                         o</a:t>
            </a:r>
            <a:r>
              <a:rPr lang="fr-FR" sz="1400" dirty="0" smtClean="0"/>
              <a:t>bjectif: un cadrage des SC spatialisés, sous l’éclairage  des concepts, </a:t>
            </a:r>
          </a:p>
          <a:p>
            <a:r>
              <a:rPr lang="fr-FR" sz="1400" dirty="0" smtClean="0"/>
              <a:t> </a:t>
            </a:r>
            <a:r>
              <a:rPr lang="fr-FR" sz="1400" dirty="0" smtClean="0"/>
              <a:t>                        </a:t>
            </a:r>
            <a:r>
              <a:rPr lang="fr-FR" sz="1400" dirty="0" smtClean="0"/>
              <a:t>et apports propres à la géographie</a:t>
            </a:r>
          </a:p>
          <a:p>
            <a:endParaRPr lang="fr-FR" sz="1400" dirty="0" smtClean="0"/>
          </a:p>
          <a:p>
            <a:r>
              <a:rPr lang="fr-FR" sz="1400" b="1" dirty="0" smtClean="0"/>
              <a:t>I: </a:t>
            </a:r>
            <a:r>
              <a:rPr lang="fr-FR" sz="1400" b="1" dirty="0" smtClean="0"/>
              <a:t>rapides rappels sur 2 </a:t>
            </a:r>
            <a:r>
              <a:rPr lang="fr-FR" sz="1400" b="1" dirty="0" smtClean="0"/>
              <a:t>manières de </a:t>
            </a:r>
          </a:p>
          <a:p>
            <a:r>
              <a:rPr lang="fr-FR" sz="1400" b="1" dirty="0" smtClean="0"/>
              <a:t>voir…et représenter le monde</a:t>
            </a:r>
            <a:r>
              <a:rPr lang="fr-FR" sz="1400" b="1" dirty="0" smtClean="0"/>
              <a:t>….susceptibles de s’enrichir mutuellement!</a:t>
            </a:r>
            <a:endParaRPr lang="fr-FR" sz="1400" b="1" dirty="0" smtClean="0"/>
          </a:p>
          <a:p>
            <a:endParaRPr lang="fr-FR" sz="1400" dirty="0" smtClean="0"/>
          </a:p>
          <a:p>
            <a:r>
              <a:rPr lang="fr-FR" sz="1400" dirty="0" smtClean="0"/>
              <a:t>   - Systèmes </a:t>
            </a:r>
            <a:r>
              <a:rPr lang="fr-FR" sz="1400" dirty="0" smtClean="0"/>
              <a:t>complexes  -&gt; informaticiens modélisateurs (priorité à la dynamique!) </a:t>
            </a:r>
            <a:endParaRPr lang="fr-FR" sz="1400" dirty="0" smtClean="0"/>
          </a:p>
          <a:p>
            <a:endParaRPr lang="fr-FR" sz="1400" dirty="0" smtClean="0"/>
          </a:p>
          <a:p>
            <a:r>
              <a:rPr lang="fr-FR" sz="1400" dirty="0" smtClean="0"/>
              <a:t>   - </a:t>
            </a:r>
            <a:r>
              <a:rPr lang="fr-FR" sz="1400" dirty="0" smtClean="0"/>
              <a:t>Systèmes spatiaux -&gt; Géographes </a:t>
            </a:r>
            <a:r>
              <a:rPr lang="fr-FR" sz="1400" dirty="0" err="1" smtClean="0"/>
              <a:t>géomaticiens</a:t>
            </a:r>
            <a:r>
              <a:rPr lang="fr-FR" sz="1400" dirty="0" smtClean="0"/>
              <a:t>  (priorité à la structure!)</a:t>
            </a:r>
            <a:endParaRPr lang="fr-FR" sz="1400" dirty="0" smtClean="0"/>
          </a:p>
          <a:p>
            <a:endParaRPr lang="fr-FR" sz="1400" dirty="0" smtClean="0"/>
          </a:p>
          <a:p>
            <a:r>
              <a:rPr lang="fr-FR" sz="1400" b="1" dirty="0" smtClean="0"/>
              <a:t>II: le territoire: </a:t>
            </a:r>
            <a:r>
              <a:rPr lang="fr-FR" sz="1400" dirty="0" smtClean="0"/>
              <a:t>champ d’interactions </a:t>
            </a:r>
            <a:r>
              <a:rPr lang="fr-FR" sz="1400" dirty="0" smtClean="0"/>
              <a:t>privilégiées au </a:t>
            </a:r>
            <a:r>
              <a:rPr lang="fr-FR" sz="1400" dirty="0" smtClean="0"/>
              <a:t>sein d’un espace géographique</a:t>
            </a:r>
          </a:p>
          <a:p>
            <a:endParaRPr lang="fr-FR" sz="1400" dirty="0" smtClean="0"/>
          </a:p>
          <a:p>
            <a:r>
              <a:rPr lang="fr-FR" sz="1400" b="1" dirty="0" smtClean="0"/>
              <a:t>III: outils conceptuels et méthodologiques </a:t>
            </a:r>
            <a:r>
              <a:rPr lang="fr-FR" sz="1400" dirty="0" smtClean="0"/>
              <a:t>de la géographie pour aborder les SC:</a:t>
            </a:r>
          </a:p>
          <a:p>
            <a:endParaRPr lang="fr-FR" sz="1400" dirty="0" smtClean="0"/>
          </a:p>
          <a:p>
            <a:r>
              <a:rPr lang="fr-FR" sz="1400" dirty="0" smtClean="0"/>
              <a:t>   - concepts opératoires (ex</a:t>
            </a:r>
            <a:r>
              <a:rPr lang="fr-FR" sz="1400" dirty="0" smtClean="0"/>
              <a:t>: concept </a:t>
            </a:r>
            <a:r>
              <a:rPr lang="fr-FR" sz="1400" dirty="0" smtClean="0"/>
              <a:t>de « situation »)</a:t>
            </a:r>
          </a:p>
          <a:p>
            <a:r>
              <a:rPr lang="fr-FR" sz="1400" dirty="0" smtClean="0"/>
              <a:t>   - structures de données (MCD orientés SIG)</a:t>
            </a:r>
          </a:p>
          <a:p>
            <a:r>
              <a:rPr lang="fr-FR" sz="1400" dirty="0" smtClean="0"/>
              <a:t>   - </a:t>
            </a:r>
            <a:r>
              <a:rPr lang="fr-FR" sz="1400" dirty="0" smtClean="0"/>
              <a:t>plates-formes et applications </a:t>
            </a:r>
            <a:r>
              <a:rPr lang="fr-FR" sz="1400" dirty="0" smtClean="0"/>
              <a:t>logicielles </a:t>
            </a:r>
          </a:p>
          <a:p>
            <a:endParaRPr lang="fr-FR" sz="1400" dirty="0" smtClean="0"/>
          </a:p>
          <a:p>
            <a:r>
              <a:rPr lang="fr-FR" sz="1400" b="1" dirty="0" smtClean="0"/>
              <a:t>IV:  exemple succinct: </a:t>
            </a:r>
            <a:r>
              <a:rPr lang="fr-FR" sz="1400" dirty="0" smtClean="0"/>
              <a:t>la problématique  « Risque Routier/ Sécurité Routière »,  </a:t>
            </a:r>
            <a:r>
              <a:rPr lang="fr-FR" sz="1400" dirty="0" smtClean="0"/>
              <a:t>SC </a:t>
            </a:r>
            <a:r>
              <a:rPr lang="fr-FR" sz="1400" dirty="0" smtClean="0"/>
              <a:t>spatialisé? </a:t>
            </a:r>
            <a:endParaRPr lang="fr-FR" sz="1400" dirty="0" smtClean="0"/>
          </a:p>
          <a:p>
            <a:endParaRPr lang="fr-FR" sz="1400" dirty="0" smtClean="0"/>
          </a:p>
          <a:p>
            <a:r>
              <a:rPr lang="fr-FR" sz="1400" b="1" dirty="0" smtClean="0"/>
              <a:t>conclusion</a:t>
            </a:r>
            <a:r>
              <a:rPr lang="fr-FR" sz="1400" b="1" dirty="0" smtClean="0"/>
              <a:t>: </a:t>
            </a:r>
            <a:r>
              <a:rPr lang="fr-FR" sz="1400" b="1" dirty="0" smtClean="0"/>
              <a:t>. </a:t>
            </a:r>
            <a:r>
              <a:rPr lang="fr-FR" sz="1400" dirty="0" smtClean="0"/>
              <a:t>enjeux </a:t>
            </a:r>
            <a:r>
              <a:rPr lang="fr-FR" sz="1400" dirty="0" smtClean="0"/>
              <a:t>de l’intégration </a:t>
            </a:r>
            <a:r>
              <a:rPr lang="fr-FR" sz="1400" dirty="0" smtClean="0"/>
              <a:t>SIG/SMA</a:t>
            </a:r>
          </a:p>
          <a:p>
            <a:r>
              <a:rPr lang="fr-FR" sz="1400" dirty="0" smtClean="0"/>
              <a:t> </a:t>
            </a:r>
            <a:r>
              <a:rPr lang="fr-FR" sz="1400" dirty="0" smtClean="0"/>
              <a:t>                          . </a:t>
            </a:r>
            <a:r>
              <a:rPr lang="fr-FR" sz="1400" dirty="0" smtClean="0"/>
              <a:t>r</a:t>
            </a:r>
            <a:r>
              <a:rPr lang="fr-FR" sz="1400" dirty="0" smtClean="0"/>
              <a:t>echerche: vers une structuration euro-méditerranéenne élargie</a:t>
            </a:r>
          </a:p>
          <a:p>
            <a:r>
              <a:rPr lang="fr-FR" sz="1400" dirty="0" smtClean="0"/>
              <a:t> </a:t>
            </a:r>
            <a:r>
              <a:rPr lang="fr-FR" sz="1400" dirty="0" smtClean="0"/>
              <a:t>                               des recherches en Systèmes </a:t>
            </a:r>
            <a:r>
              <a:rPr lang="fr-FR" sz="1400" dirty="0" smtClean="0"/>
              <a:t>C</a:t>
            </a:r>
            <a:r>
              <a:rPr lang="fr-FR" sz="1400" dirty="0" smtClean="0"/>
              <a:t>omplexes  Spatialisés?  Opportunités…</a:t>
            </a:r>
            <a:endParaRPr lang="fr-FR" sz="14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K8Profil_CentrUrb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4901812"/>
          </a:xfrm>
        </p:spPr>
      </p:pic>
      <p:sp>
        <p:nvSpPr>
          <p:cNvPr id="5" name="Ellipse 4"/>
          <p:cNvSpPr/>
          <p:nvPr/>
        </p:nvSpPr>
        <p:spPr>
          <a:xfrm>
            <a:off x="2987824" y="72008"/>
            <a:ext cx="360040" cy="1886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11"/>
          <p:cNvGrpSpPr/>
          <p:nvPr/>
        </p:nvGrpSpPr>
        <p:grpSpPr>
          <a:xfrm>
            <a:off x="323528" y="5273824"/>
            <a:ext cx="8820472" cy="1584176"/>
            <a:chOff x="323528" y="5273824"/>
            <a:chExt cx="8820472" cy="1584176"/>
          </a:xfrm>
        </p:grpSpPr>
        <p:sp>
          <p:nvSpPr>
            <p:cNvPr id="6" name="Espace réservé du contenu 2"/>
            <p:cNvSpPr txBox="1">
              <a:spLocks/>
            </p:cNvSpPr>
            <p:nvPr/>
          </p:nvSpPr>
          <p:spPr>
            <a:xfrm>
              <a:off x="1475656" y="5273824"/>
              <a:ext cx="7668344" cy="1584176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365760" marR="0" lvl="0" indent="-283464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tabLst/>
                <a:defRPr/>
              </a:pPr>
              <a:r>
                <a:rPr lang="fr-FR" sz="1050" i="1" noProof="0" dirty="0" smtClean="0"/>
                <a:t>	Zone à dominante commerciale ; Bâtiments administratifs ; Espace vert ; Habitat collectif Haut ; Habitat individuel ; Habitat mixte ; Arrêt de bus, arrêt métro ; Arrêt tramway ; Ecole ; Gares-hôpitaux-universités ; Densité de population ; surface bâti ; Zone d’activité ; Zone industrielle ;</a:t>
              </a:r>
            </a:p>
            <a:p>
              <a:pPr marL="365760" marR="0" lvl="0" indent="-283464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tabLst/>
                <a:defRPr/>
              </a:pPr>
              <a:endParaRPr lang="fr-FR" sz="1050" i="1" noProof="0" dirty="0" smtClean="0"/>
            </a:p>
            <a:p>
              <a:pPr marL="365760" marR="0" lvl="0" indent="-283464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tabLst/>
                <a:defRPr/>
              </a:pPr>
              <a:r>
                <a:rPr kumimoji="0" lang="fr-FR" sz="1050" i="1" u="none" strike="noStrike" kern="1200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Carrefours</a:t>
              </a:r>
              <a:r>
                <a:rPr kumimoji="0" lang="fr-FR" sz="1050" i="1" u="none" strike="noStrike" kern="1200" cap="none" spc="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; Voies à double sens ; Densité d’infraction à la vitesse ; Ligne de tram ; Voies à sens unique et bus à contre sens ; Surface voies ; Vitesse moyenne ; Voies à sens unique ; </a:t>
              </a:r>
            </a:p>
            <a:p>
              <a:pPr marL="365760" marR="0" lvl="0" indent="-283464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tabLst/>
                <a:defRPr/>
              </a:pPr>
              <a:endParaRPr kumimoji="0" lang="fr-FR" sz="1050" i="1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83464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tabLst/>
                <a:defRPr/>
              </a:pPr>
              <a:r>
                <a:rPr lang="fr-FR" sz="1050" i="1" baseline="0" noProof="0" dirty="0" smtClean="0"/>
                <a:t>	Carrefours à feux ; Pistes cyclables ; Zones 30 ; Zones piétonnières ; Ralentisseurs</a:t>
              </a:r>
              <a:r>
                <a:rPr lang="fr-FR" sz="1050" i="1" noProof="0" dirty="0" smtClean="0"/>
                <a:t> ; Stops ;</a:t>
              </a:r>
              <a:endParaRPr kumimoji="0" lang="fr-FR" sz="105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23528" y="5301208"/>
              <a:ext cx="1512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/>
                <a:t>INTENSITE URBAINE</a:t>
              </a:r>
              <a:endParaRPr lang="fr-FR" sz="1100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95536" y="5877272"/>
              <a:ext cx="1512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/>
                <a:t>RESEAU</a:t>
              </a:r>
              <a:endParaRPr lang="fr-FR" sz="1100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95536" y="6381328"/>
              <a:ext cx="1512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/>
                <a:t>AMENAGEMENT</a:t>
              </a:r>
              <a:endParaRPr lang="fr-FR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6"/>
          <p:cNvGrpSpPr/>
          <p:nvPr/>
        </p:nvGrpSpPr>
        <p:grpSpPr>
          <a:xfrm>
            <a:off x="3995936" y="3717032"/>
            <a:ext cx="5760640" cy="3240360"/>
            <a:chOff x="3995936" y="3717032"/>
            <a:chExt cx="5760640" cy="3240360"/>
          </a:xfrm>
        </p:grpSpPr>
        <p:pic>
          <p:nvPicPr>
            <p:cNvPr id="5" name="Image 4" descr="K9mapAL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78109" y="3717032"/>
              <a:ext cx="4578467" cy="324036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995936" y="4077072"/>
              <a:ext cx="208823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" name="Espace réservé du contenu 3" descr="K8NbAccParKmVoi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499350" cy="4373640"/>
          </a:xfr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46546" y="274638"/>
            <a:ext cx="7498080" cy="1143000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SCORES  ACCIDENTS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4"/>
          <p:cNvGrpSpPr/>
          <p:nvPr/>
        </p:nvGrpSpPr>
        <p:grpSpPr>
          <a:xfrm>
            <a:off x="3995936" y="3717032"/>
            <a:ext cx="5760640" cy="3240360"/>
            <a:chOff x="3995936" y="3717032"/>
            <a:chExt cx="5760640" cy="3240360"/>
          </a:xfrm>
        </p:grpSpPr>
        <p:pic>
          <p:nvPicPr>
            <p:cNvPr id="6" name="Image 5" descr="K9mapAL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78109" y="3717032"/>
              <a:ext cx="4578467" cy="324036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995936" y="4077072"/>
              <a:ext cx="208823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" name="Espace réservé du contenu 3" descr="K8TraficParKmVoi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499350" cy="4373640"/>
          </a:xfr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146546" y="274638"/>
            <a:ext cx="7498080" cy="1143000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SCORES  TRAFICS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4"/>
          <p:cNvGrpSpPr/>
          <p:nvPr/>
        </p:nvGrpSpPr>
        <p:grpSpPr>
          <a:xfrm>
            <a:off x="3995936" y="3717032"/>
            <a:ext cx="5760640" cy="3240360"/>
            <a:chOff x="3995936" y="3717032"/>
            <a:chExt cx="5760640" cy="3240360"/>
          </a:xfrm>
        </p:grpSpPr>
        <p:pic>
          <p:nvPicPr>
            <p:cNvPr id="6" name="Image 5" descr="K9mapAL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78109" y="3717032"/>
              <a:ext cx="4578467" cy="324036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995936" y="4077072"/>
              <a:ext cx="208823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K8ImpliquesParKmVoi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460432" cy="4039379"/>
          </a:xfr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6146546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SCORES  IMPLIQUES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4"/>
          <p:cNvGrpSpPr/>
          <p:nvPr/>
        </p:nvGrpSpPr>
        <p:grpSpPr>
          <a:xfrm>
            <a:off x="5724128" y="4869160"/>
            <a:ext cx="4032448" cy="2088232"/>
            <a:chOff x="3995936" y="3717032"/>
            <a:chExt cx="5760640" cy="3240360"/>
          </a:xfrm>
        </p:grpSpPr>
        <p:pic>
          <p:nvPicPr>
            <p:cNvPr id="6" name="Image 5" descr="K9mapAL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78109" y="3717032"/>
              <a:ext cx="4578467" cy="324036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995936" y="4077072"/>
              <a:ext cx="2088232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ALLHeur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555759" cy="5112568"/>
          </a:xfr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6146546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SCORES  TEMPORELS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5536" y="332656"/>
            <a:ext cx="8684942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Conclusion:</a:t>
            </a:r>
          </a:p>
          <a:p>
            <a:endParaRPr lang="fr-FR" dirty="0" smtClean="0"/>
          </a:p>
          <a:p>
            <a:r>
              <a:rPr lang="fr-FR" dirty="0" smtClean="0"/>
              <a:t>L’approche géographique des phénomènes spatiaux </a:t>
            </a:r>
            <a:r>
              <a:rPr lang="fr-FR" dirty="0" smtClean="0"/>
              <a:t>complexes (notamment SIG)</a:t>
            </a:r>
            <a:endParaRPr lang="fr-FR" dirty="0" smtClean="0"/>
          </a:p>
          <a:p>
            <a:endParaRPr lang="fr-FR" dirty="0" smtClean="0"/>
          </a:p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forces: </a:t>
            </a:r>
          </a:p>
          <a:p>
            <a:endParaRPr lang="fr-FR" b="1" dirty="0" smtClean="0"/>
          </a:p>
          <a:p>
            <a:pPr>
              <a:buFontTx/>
              <a:buChar char="-"/>
            </a:pPr>
            <a:r>
              <a:rPr lang="fr-FR" dirty="0" smtClean="0"/>
              <a:t>modélisations permettant de combiner et implémenter 2 démarches</a:t>
            </a:r>
          </a:p>
          <a:p>
            <a:r>
              <a:rPr lang="fr-FR" dirty="0" smtClean="0"/>
              <a:t>réputées contradictoires: globale (systémique) et réductionniste (inventaire </a:t>
            </a:r>
          </a:p>
          <a:p>
            <a:r>
              <a:rPr lang="fr-FR" dirty="0" smtClean="0"/>
              <a:t>systématique</a:t>
            </a:r>
            <a:r>
              <a:rPr lang="fr-FR" dirty="0" smtClean="0"/>
              <a:t>), classifiant</a:t>
            </a:r>
            <a:endParaRPr lang="fr-FR" dirty="0" smtClean="0"/>
          </a:p>
          <a:p>
            <a:r>
              <a:rPr lang="fr-FR" dirty="0" smtClean="0"/>
              <a:t>-modélisations « réalistes » car appuyées sur une description formalisée du « terrain »</a:t>
            </a:r>
          </a:p>
          <a:p>
            <a:r>
              <a:rPr lang="fr-FR" dirty="0" smtClean="0"/>
              <a:t>a</a:t>
            </a:r>
            <a:r>
              <a:rPr lang="fr-FR" dirty="0" smtClean="0"/>
              <a:t>isément </a:t>
            </a:r>
            <a:r>
              <a:rPr lang="fr-FR" dirty="0" smtClean="0"/>
              <a:t>visualisable et communicable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Faiblesses:</a:t>
            </a:r>
          </a:p>
          <a:p>
            <a:endParaRPr lang="fr-FR" dirty="0" smtClean="0"/>
          </a:p>
          <a:p>
            <a:r>
              <a:rPr lang="fr-FR" dirty="0" smtClean="0"/>
              <a:t>-privilégie la vision statique plus que dynamique des phénomènes </a:t>
            </a:r>
            <a:r>
              <a:rPr lang="fr-FR" dirty="0" smtClean="0"/>
              <a:t>spatiaux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e</a:t>
            </a:r>
            <a:r>
              <a:rPr lang="fr-FR" dirty="0" smtClean="0"/>
              <a:t>ncore trop peu ouverte aux logiques floues, aux concepts globaux des logiques</a:t>
            </a:r>
          </a:p>
          <a:p>
            <a:r>
              <a:rPr lang="fr-FR" dirty="0" smtClean="0"/>
              <a:t> métiers (ex: vie locale, zone noire, centre urbain) des acteurs territoriaux</a:t>
            </a:r>
            <a:endParaRPr lang="fr-FR" dirty="0" smtClean="0"/>
          </a:p>
          <a:p>
            <a:endParaRPr lang="fr-FR" dirty="0" smtClean="0"/>
          </a:p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Perspectives: </a:t>
            </a:r>
            <a:r>
              <a:rPr lang="fr-FR" b="1" dirty="0" smtClean="0"/>
              <a:t>intégration </a:t>
            </a:r>
            <a:r>
              <a:rPr lang="fr-FR" b="1" dirty="0" smtClean="0"/>
              <a:t> nécessaire SIG/SMA….</a:t>
            </a:r>
          </a:p>
          <a:p>
            <a:r>
              <a:rPr lang="fr-FR" b="1" dirty="0" smtClean="0"/>
              <a:t> </a:t>
            </a:r>
            <a:r>
              <a:rPr lang="fr-FR" b="1" dirty="0" smtClean="0"/>
              <a:t>                       intégration souhaitable chercheurs/acteurs…</a:t>
            </a:r>
          </a:p>
          <a:p>
            <a:r>
              <a:rPr lang="fr-FR" b="1" dirty="0" smtClean="0"/>
              <a:t> </a:t>
            </a:r>
            <a:r>
              <a:rPr lang="fr-FR" b="1" dirty="0" smtClean="0"/>
              <a:t>                       élargissement euro-méditerranéen du « club » des SCS: réseau REMGAREV?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332656"/>
            <a:ext cx="2952328" cy="397031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Entité globale organisée qui évolue dans son environnement en fonction des 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interactions dynamiques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qui existent entre ses composants </a:t>
            </a:r>
          </a:p>
          <a:p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complexité désigne, pour un système, le fait que chacun de ses éléments soit soumis aux actions de tous les autres et réagisse à son tour sur chacun de ceux-ci. </a:t>
            </a:r>
          </a:p>
          <a:p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8144" y="2708920"/>
            <a:ext cx="2952328" cy="39703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/>
              <a:t>difficulté</a:t>
            </a:r>
            <a:r>
              <a:rPr lang="fr-FR" dirty="0" smtClean="0"/>
              <a:t> voire </a:t>
            </a:r>
            <a:r>
              <a:rPr lang="fr-FR" b="1" dirty="0" smtClean="0"/>
              <a:t>impossibilité</a:t>
            </a:r>
            <a:r>
              <a:rPr lang="fr-FR" dirty="0" smtClean="0"/>
              <a:t> d ’identifier tous les éléments et de comprendre toutes les relations en jeu. </a:t>
            </a:r>
          </a:p>
          <a:p>
            <a:endParaRPr lang="fr-FR" dirty="0" smtClean="0"/>
          </a:p>
          <a:p>
            <a:r>
              <a:rPr lang="fr-FR" dirty="0" smtClean="0"/>
              <a:t>Notion de </a:t>
            </a:r>
            <a:r>
              <a:rPr lang="fr-FR" b="1" dirty="0" smtClean="0"/>
              <a:t>probabilité,</a:t>
            </a:r>
            <a:r>
              <a:rPr lang="fr-FR" dirty="0" smtClean="0"/>
              <a:t> d’événement. …</a:t>
            </a:r>
          </a:p>
          <a:p>
            <a:pPr lvl="1"/>
            <a:r>
              <a:rPr lang="fr-FR" dirty="0" smtClean="0"/>
              <a:t>Les lois permettant de décrire un système complexe ne peuvent pas être </a:t>
            </a:r>
            <a:r>
              <a:rPr lang="fr-FR" b="1" dirty="0" smtClean="0"/>
              <a:t>purement</a:t>
            </a:r>
            <a:r>
              <a:rPr lang="fr-FR" dirty="0" smtClean="0"/>
              <a:t> déterministes.</a:t>
            </a:r>
          </a:p>
          <a:p>
            <a:pPr lvl="1"/>
            <a:r>
              <a:rPr lang="fr-FR" b="1" dirty="0" smtClean="0"/>
              <a:t>-&gt;  </a:t>
            </a:r>
            <a:r>
              <a:rPr lang="fr-FR" b="1" dirty="0" smtClean="0"/>
              <a:t>incertitudes…</a:t>
            </a:r>
          </a:p>
          <a:p>
            <a:pPr lvl="1"/>
            <a:r>
              <a:rPr lang="fr-FR" b="1" dirty="0" smtClean="0"/>
              <a:t> </a:t>
            </a:r>
            <a:r>
              <a:rPr lang="fr-FR" b="1" dirty="0" smtClean="0"/>
              <a:t>     </a:t>
            </a:r>
            <a:r>
              <a:rPr lang="fr-FR" b="1" dirty="0" smtClean="0"/>
              <a:t>potentiel</a:t>
            </a:r>
            <a:r>
              <a:rPr lang="fr-FR" b="1" dirty="0" smtClean="0"/>
              <a:t>…</a:t>
            </a:r>
            <a:r>
              <a:rPr lang="fr-FR" dirty="0" smtClean="0"/>
              <a:t>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75856" y="548680"/>
            <a:ext cx="5736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Systèmes complexes?</a:t>
            </a:r>
          </a:p>
          <a:p>
            <a:r>
              <a:rPr lang="fr-FR" sz="2400" b="1" dirty="0" smtClean="0"/>
              <a:t>quelques fondements partagés du domaine</a:t>
            </a:r>
            <a:endParaRPr lang="fr-FR" sz="2400" b="1" dirty="0"/>
          </a:p>
        </p:txBody>
      </p:sp>
      <p:cxnSp>
        <p:nvCxnSpPr>
          <p:cNvPr id="8" name="Connecteur droit avec flèche 7"/>
          <p:cNvCxnSpPr/>
          <p:nvPr/>
        </p:nvCxnSpPr>
        <p:spPr>
          <a:xfrm rot="16200000" flipH="1">
            <a:off x="3563888" y="2780928"/>
            <a:ext cx="1656184" cy="1512168"/>
          </a:xfrm>
          <a:prstGeom prst="straightConnector1">
            <a:avLst/>
          </a:prstGeom>
          <a:ln w="38100"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chemeClr val="tx2">
                <a:lumMod val="7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866360" y="4725144"/>
            <a:ext cx="3001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e</a:t>
            </a:r>
            <a:r>
              <a:rPr lang="fr-FR" sz="2400" b="1" dirty="0" smtClean="0"/>
              <a:t>t leurs conséquences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276600" y="2781300"/>
            <a:ext cx="2665413" cy="2663825"/>
          </a:xfrm>
          <a:prstGeom prst="ellipse">
            <a:avLst/>
          </a:prstGeom>
          <a:gradFill flip="none" rotWithShape="1">
            <a:gsLst>
              <a:gs pos="21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123" name="ZoneTexte 1"/>
          <p:cNvSpPr txBox="1">
            <a:spLocks noChangeArrowheads="1"/>
          </p:cNvSpPr>
          <p:nvPr/>
        </p:nvSpPr>
        <p:spPr bwMode="auto">
          <a:xfrm>
            <a:off x="755650" y="-26988"/>
            <a:ext cx="806450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/>
              <a:t>Géographie</a:t>
            </a:r>
            <a:r>
              <a:rPr lang="fr-FR" sz="2800" b="1" dirty="0" smtClean="0"/>
              <a:t>?</a:t>
            </a:r>
          </a:p>
          <a:p>
            <a:endParaRPr lang="fr-FR" sz="2000" b="1" dirty="0"/>
          </a:p>
          <a:p>
            <a:r>
              <a:rPr lang="fr-FR" b="1" dirty="0">
                <a:solidFill>
                  <a:srgbClr val="0070C0"/>
                </a:solidFill>
              </a:rPr>
              <a:t>science humaine</a:t>
            </a:r>
            <a:r>
              <a:rPr lang="fr-FR" b="1" dirty="0" smtClean="0">
                <a:solidFill>
                  <a:srgbClr val="0070C0"/>
                </a:solidFill>
              </a:rPr>
              <a:t>…</a:t>
            </a:r>
            <a:endParaRPr lang="fr-FR" b="1" dirty="0"/>
          </a:p>
          <a:p>
            <a:r>
              <a:rPr lang="fr-FR" b="1" dirty="0">
                <a:solidFill>
                  <a:srgbClr val="0070C0"/>
                </a:solidFill>
              </a:rPr>
              <a:t>des points de vue et des raisonnements  particuliers:</a:t>
            </a:r>
          </a:p>
          <a:p>
            <a:endParaRPr lang="fr-FR" b="1" dirty="0"/>
          </a:p>
          <a:p>
            <a:endParaRPr lang="fr-FR" dirty="0"/>
          </a:p>
          <a:p>
            <a:r>
              <a:rPr lang="fr-FR" sz="1600" b="1" dirty="0"/>
              <a:t>objet(s)</a:t>
            </a:r>
            <a:r>
              <a:rPr lang="fr-FR" sz="1600" dirty="0"/>
              <a:t>:                                                                                 </a:t>
            </a:r>
            <a:r>
              <a:rPr lang="fr-FR" sz="1600" dirty="0" smtClean="0"/>
              <a:t>                       </a:t>
            </a:r>
            <a:r>
              <a:rPr lang="fr-FR" sz="1100" dirty="0"/>
              <a:t>le monde …</a:t>
            </a:r>
            <a:r>
              <a:rPr lang="fr-FR" sz="1100" dirty="0">
                <a:solidFill>
                  <a:srgbClr val="0070C0"/>
                </a:solidFill>
              </a:rPr>
              <a:t>observable</a:t>
            </a:r>
            <a:r>
              <a:rPr lang="fr-FR" sz="1100" dirty="0"/>
              <a:t>!</a:t>
            </a:r>
          </a:p>
          <a:p>
            <a:endParaRPr lang="fr-FR" sz="1600" dirty="0">
              <a:solidFill>
                <a:srgbClr val="0070C0"/>
              </a:solidFill>
            </a:endParaRPr>
          </a:p>
          <a:p>
            <a:r>
              <a:rPr lang="fr-FR" sz="1600" b="1" dirty="0"/>
              <a:t>postulat(s</a:t>
            </a:r>
            <a:r>
              <a:rPr lang="fr-FR" sz="1600" dirty="0"/>
              <a:t>):                                                                             </a:t>
            </a:r>
            <a:r>
              <a:rPr lang="fr-FR" sz="1600" dirty="0" smtClean="0"/>
              <a:t>                      </a:t>
            </a:r>
            <a:r>
              <a:rPr lang="fr-FR" sz="1100" dirty="0" smtClean="0"/>
              <a:t>l’espace…</a:t>
            </a:r>
            <a:r>
              <a:rPr lang="fr-FR" sz="1100" dirty="0" smtClean="0">
                <a:solidFill>
                  <a:srgbClr val="0070C0"/>
                </a:solidFill>
              </a:rPr>
              <a:t>lieu(x)</a:t>
            </a:r>
            <a:r>
              <a:rPr lang="fr-FR" sz="1100" dirty="0" smtClean="0"/>
              <a:t> </a:t>
            </a:r>
            <a:r>
              <a:rPr lang="fr-FR" sz="1100" dirty="0">
                <a:solidFill>
                  <a:srgbClr val="0070C0"/>
                </a:solidFill>
              </a:rPr>
              <a:t>et </a:t>
            </a:r>
            <a:r>
              <a:rPr lang="fr-FR" sz="1100" dirty="0" smtClean="0">
                <a:solidFill>
                  <a:srgbClr val="0070C0"/>
                </a:solidFill>
              </a:rPr>
              <a:t>moment(s) </a:t>
            </a:r>
            <a:r>
              <a:rPr lang="fr-FR" sz="1100" dirty="0">
                <a:solidFill>
                  <a:srgbClr val="0070C0"/>
                </a:solidFill>
              </a:rPr>
              <a:t>d’une </a:t>
            </a:r>
          </a:p>
          <a:p>
            <a:r>
              <a:rPr lang="fr-FR" sz="1100" dirty="0">
                <a:solidFill>
                  <a:srgbClr val="0070C0"/>
                </a:solidFill>
              </a:rPr>
              <a:t>                                                                                                                                                                  </a:t>
            </a:r>
            <a:r>
              <a:rPr lang="fr-FR" sz="1100" dirty="0" smtClean="0">
                <a:solidFill>
                  <a:srgbClr val="0070C0"/>
                </a:solidFill>
              </a:rPr>
              <a:t>           réalité</a:t>
            </a:r>
            <a:endParaRPr lang="fr-FR" sz="1100" dirty="0">
              <a:solidFill>
                <a:srgbClr val="0070C0"/>
              </a:solidFill>
            </a:endParaRPr>
          </a:p>
          <a:p>
            <a:endParaRPr lang="fr-FR" sz="1600" dirty="0"/>
          </a:p>
          <a:p>
            <a:r>
              <a:rPr lang="fr-FR" sz="1600" b="1" dirty="0"/>
              <a:t>approche(s):                                                                         </a:t>
            </a:r>
            <a:r>
              <a:rPr lang="fr-FR" sz="1600" b="1" dirty="0" smtClean="0"/>
              <a:t>                        </a:t>
            </a:r>
            <a:r>
              <a:rPr lang="fr-FR" sz="1100" b="1" dirty="0">
                <a:solidFill>
                  <a:srgbClr val="0070C0"/>
                </a:solidFill>
              </a:rPr>
              <a:t>dans</a:t>
            </a:r>
            <a:r>
              <a:rPr lang="fr-FR" sz="1100" b="1" dirty="0"/>
              <a:t> </a:t>
            </a:r>
            <a:r>
              <a:rPr lang="fr-FR" sz="1100" dirty="0"/>
              <a:t>et</a:t>
            </a:r>
            <a:r>
              <a:rPr lang="fr-FR" sz="1100" b="1" dirty="0"/>
              <a:t> </a:t>
            </a:r>
            <a:r>
              <a:rPr lang="fr-FR" sz="1100" b="1" dirty="0">
                <a:solidFill>
                  <a:srgbClr val="0070C0"/>
                </a:solidFill>
              </a:rPr>
              <a:t>par</a:t>
            </a:r>
            <a:r>
              <a:rPr lang="fr-FR" sz="1100" b="1" dirty="0"/>
              <a:t> </a:t>
            </a:r>
            <a:r>
              <a:rPr lang="fr-FR" sz="1100" dirty="0"/>
              <a:t>l’espace</a:t>
            </a:r>
            <a:r>
              <a:rPr lang="fr-FR" sz="1100" b="1" dirty="0"/>
              <a:t> </a:t>
            </a:r>
          </a:p>
          <a:p>
            <a:r>
              <a:rPr lang="fr-FR" sz="1600" b="1" dirty="0"/>
              <a:t>                                                                        </a:t>
            </a:r>
            <a:endParaRPr lang="fr-FR" sz="1600" dirty="0"/>
          </a:p>
          <a:p>
            <a:endParaRPr lang="fr-FR" sz="1600" b="1" dirty="0"/>
          </a:p>
          <a:p>
            <a:endParaRPr lang="fr-FR" sz="1600" b="1" dirty="0"/>
          </a:p>
          <a:p>
            <a:endParaRPr lang="fr-FR" sz="1600" b="1" dirty="0"/>
          </a:p>
          <a:p>
            <a:r>
              <a:rPr lang="fr-FR" sz="1600" b="1" dirty="0"/>
              <a:t>concepts fondateurs:</a:t>
            </a:r>
          </a:p>
          <a:p>
            <a:endParaRPr lang="fr-FR" sz="1600" b="1" dirty="0"/>
          </a:p>
          <a:p>
            <a:r>
              <a:rPr lang="fr-FR" sz="1600" b="1" dirty="0"/>
              <a:t>                                                             </a:t>
            </a:r>
            <a:endParaRPr lang="fr-FR" sz="1600" dirty="0"/>
          </a:p>
          <a:p>
            <a:endParaRPr lang="fr-FR" sz="1600" dirty="0"/>
          </a:p>
          <a:p>
            <a:r>
              <a:rPr lang="fr-FR" sz="1600" b="1" dirty="0"/>
              <a:t>démarche(s):                                                                        </a:t>
            </a:r>
            <a:r>
              <a:rPr lang="fr-FR" sz="1600" b="1" dirty="0" smtClean="0"/>
              <a:t>                       </a:t>
            </a:r>
            <a:r>
              <a:rPr lang="fr-FR" sz="1100" b="1" dirty="0">
                <a:solidFill>
                  <a:srgbClr val="0070C0"/>
                </a:solidFill>
              </a:rPr>
              <a:t>analyse</a:t>
            </a:r>
            <a:r>
              <a:rPr lang="fr-FR" sz="1100" b="1" dirty="0"/>
              <a:t> </a:t>
            </a:r>
            <a:r>
              <a:rPr lang="fr-FR" sz="1100" dirty="0"/>
              <a:t>des localisations </a:t>
            </a:r>
            <a:r>
              <a:rPr lang="fr-FR" sz="1100" dirty="0" smtClean="0"/>
              <a:t> et des formes   </a:t>
            </a:r>
            <a:endParaRPr lang="fr-FR" sz="1600" dirty="0"/>
          </a:p>
          <a:p>
            <a:endParaRPr lang="fr-FR" sz="1600" b="1" dirty="0"/>
          </a:p>
          <a:p>
            <a:endParaRPr lang="fr-FR" sz="1600" b="1" dirty="0"/>
          </a:p>
          <a:p>
            <a:r>
              <a:rPr lang="fr-FR" sz="1600" b="1" dirty="0"/>
              <a:t>méthode(s):</a:t>
            </a:r>
          </a:p>
          <a:p>
            <a:endParaRPr lang="fr-FR" sz="1600" b="1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124" name="ZoneTexte 2"/>
          <p:cNvSpPr txBox="1">
            <a:spLocks noChangeArrowheads="1"/>
          </p:cNvSpPr>
          <p:nvPr/>
        </p:nvSpPr>
        <p:spPr bwMode="auto">
          <a:xfrm>
            <a:off x="996950" y="4292600"/>
            <a:ext cx="1841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sz="1600" b="1"/>
          </a:p>
          <a:p>
            <a:endParaRPr lang="fr-FR"/>
          </a:p>
        </p:txBody>
      </p:sp>
      <p:sp>
        <p:nvSpPr>
          <p:cNvPr id="5" name="Accolade fermante 4"/>
          <p:cNvSpPr/>
          <p:nvPr/>
        </p:nvSpPr>
        <p:spPr>
          <a:xfrm>
            <a:off x="3131840" y="1772816"/>
            <a:ext cx="45719" cy="4320480"/>
          </a:xfrm>
          <a:prstGeom prst="rightBrace">
            <a:avLst/>
          </a:prstGeom>
          <a:solidFill>
            <a:schemeClr val="accent1"/>
          </a:solidFill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accent2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Accolade fermante 5"/>
          <p:cNvSpPr/>
          <p:nvPr/>
        </p:nvSpPr>
        <p:spPr>
          <a:xfrm>
            <a:off x="6156176" y="1772816"/>
            <a:ext cx="45719" cy="4392488"/>
          </a:xfrm>
          <a:prstGeom prst="rightBrace">
            <a:avLst/>
          </a:prstGeom>
          <a:solidFill>
            <a:schemeClr val="accent1"/>
          </a:solidFill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accent2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131" name="ZoneTexte 6"/>
          <p:cNvSpPr txBox="1">
            <a:spLocks noChangeArrowheads="1"/>
          </p:cNvSpPr>
          <p:nvPr/>
        </p:nvSpPr>
        <p:spPr bwMode="auto">
          <a:xfrm>
            <a:off x="6372225" y="3068638"/>
            <a:ext cx="2303463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1100" b="1" dirty="0" smtClean="0">
              <a:solidFill>
                <a:srgbClr val="FF0000"/>
              </a:solidFill>
            </a:endParaRPr>
          </a:p>
          <a:p>
            <a:r>
              <a:rPr lang="fr-FR" sz="1100" b="1" dirty="0" smtClean="0">
                <a:solidFill>
                  <a:srgbClr val="FF0000"/>
                </a:solidFill>
              </a:rPr>
              <a:t>spatialité</a:t>
            </a:r>
            <a:r>
              <a:rPr lang="fr-FR" sz="1100" b="1" dirty="0">
                <a:solidFill>
                  <a:srgbClr val="FF0000"/>
                </a:solidFill>
              </a:rPr>
              <a:t>…</a:t>
            </a:r>
          </a:p>
          <a:p>
            <a:r>
              <a:rPr lang="fr-FR" sz="1100" dirty="0" smtClean="0">
                <a:solidFill>
                  <a:srgbClr val="0070C0"/>
                </a:solidFill>
              </a:rPr>
              <a:t>Forme, distance</a:t>
            </a:r>
            <a:r>
              <a:rPr lang="fr-FR" sz="1100" dirty="0">
                <a:solidFill>
                  <a:srgbClr val="0070C0"/>
                </a:solidFill>
              </a:rPr>
              <a:t>, voisinage</a:t>
            </a:r>
          </a:p>
          <a:p>
            <a:r>
              <a:rPr lang="fr-FR" sz="1100" dirty="0">
                <a:solidFill>
                  <a:srgbClr val="0070C0"/>
                </a:solidFill>
              </a:rPr>
              <a:t>situation</a:t>
            </a:r>
          </a:p>
          <a:p>
            <a:r>
              <a:rPr lang="fr-FR" sz="1100" b="1" dirty="0">
                <a:solidFill>
                  <a:srgbClr val="FF0000"/>
                </a:solidFill>
              </a:rPr>
              <a:t>espace </a:t>
            </a:r>
            <a:r>
              <a:rPr lang="fr-FR" sz="1100" dirty="0">
                <a:solidFill>
                  <a:srgbClr val="0070C0"/>
                </a:solidFill>
              </a:rPr>
              <a:t>géographique (</a:t>
            </a:r>
            <a:r>
              <a:rPr lang="fr-FR" sz="1100" b="1" dirty="0">
                <a:solidFill>
                  <a:srgbClr val="0070C0"/>
                </a:solidFill>
              </a:rPr>
              <a:t>configurations, </a:t>
            </a:r>
            <a:r>
              <a:rPr lang="fr-FR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structures, organisation</a:t>
            </a:r>
            <a:r>
              <a:rPr lang="fr-FR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fr-FR" sz="1100" dirty="0">
                <a:solidFill>
                  <a:srgbClr val="0070C0"/>
                </a:solidFill>
              </a:rPr>
              <a:t>système spatial (</a:t>
            </a:r>
            <a:r>
              <a:rPr lang="fr-FR" sz="1100" b="1" dirty="0">
                <a:solidFill>
                  <a:srgbClr val="FF0000"/>
                </a:solidFill>
              </a:rPr>
              <a:t>interactions</a:t>
            </a:r>
            <a:r>
              <a:rPr lang="fr-FR" sz="1100" dirty="0">
                <a:solidFill>
                  <a:srgbClr val="FF0000"/>
                </a:solidFill>
              </a:rPr>
              <a:t>)</a:t>
            </a:r>
            <a:r>
              <a:rPr lang="fr-FR" sz="1100" b="1" dirty="0">
                <a:solidFill>
                  <a:srgbClr val="FF0000"/>
                </a:solidFill>
              </a:rPr>
              <a:t>, </a:t>
            </a:r>
          </a:p>
          <a:p>
            <a:r>
              <a:rPr lang="fr-FR" sz="1100" b="1" dirty="0">
                <a:solidFill>
                  <a:srgbClr val="FF0000"/>
                </a:solidFill>
              </a:rPr>
              <a:t>territoire,</a:t>
            </a:r>
          </a:p>
          <a:p>
            <a:r>
              <a:rPr lang="fr-FR" sz="1100" b="1" dirty="0">
                <a:solidFill>
                  <a:srgbClr val="FF0000"/>
                </a:solidFill>
              </a:rPr>
              <a:t>multi-échelles</a:t>
            </a:r>
            <a:r>
              <a:rPr lang="fr-FR" sz="1100" b="1" dirty="0">
                <a:solidFill>
                  <a:srgbClr val="0070C0"/>
                </a:solidFill>
              </a:rPr>
              <a:t> </a:t>
            </a:r>
            <a:r>
              <a:rPr lang="fr-FR" sz="1100" dirty="0">
                <a:solidFill>
                  <a:srgbClr val="0070C0"/>
                </a:solidFill>
              </a:rPr>
              <a:t>(d’espace, de temps, d’analyse)……………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227763" y="5534025"/>
            <a:ext cx="2055371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dirty="0" err="1"/>
              <a:t>carto</a:t>
            </a:r>
            <a:r>
              <a:rPr lang="fr-FR" sz="1050" dirty="0"/>
              <a:t>. thématique, </a:t>
            </a:r>
            <a:r>
              <a:rPr lang="fr-FR" sz="1050" b="1" dirty="0">
                <a:solidFill>
                  <a:srgbClr val="0070C0"/>
                </a:solidFill>
              </a:rPr>
              <a:t>modélisations</a:t>
            </a:r>
            <a:r>
              <a:rPr lang="fr-FR" sz="1050" dirty="0"/>
              <a:t>,</a:t>
            </a:r>
          </a:p>
          <a:p>
            <a:pPr>
              <a:defRPr/>
            </a:pPr>
            <a:r>
              <a:rPr lang="fr-FR" sz="1050" b="1" dirty="0">
                <a:solidFill>
                  <a:srgbClr val="0070C0"/>
                </a:solidFill>
              </a:rPr>
              <a:t>A S</a:t>
            </a:r>
            <a:r>
              <a:rPr lang="fr-FR" sz="1050" dirty="0"/>
              <a:t>, </a:t>
            </a:r>
            <a:r>
              <a:rPr lang="fr-FR" sz="1050" b="1" dirty="0">
                <a:solidFill>
                  <a:srgbClr val="0070C0"/>
                </a:solidFill>
              </a:rPr>
              <a:t>SIG</a:t>
            </a:r>
            <a:r>
              <a:rPr lang="fr-FR" sz="1050" dirty="0"/>
              <a:t>, </a:t>
            </a:r>
            <a:r>
              <a:rPr lang="fr-FR" sz="1050" dirty="0" smtClean="0"/>
              <a:t>(A </a:t>
            </a:r>
            <a:r>
              <a:rPr lang="fr-FR" sz="1050" dirty="0"/>
              <a:t>C, SMA </a:t>
            </a:r>
            <a:r>
              <a:rPr lang="fr-FR" sz="1050" dirty="0" err="1"/>
              <a:t>etc</a:t>
            </a:r>
            <a:r>
              <a:rPr lang="fr-FR" sz="1050" dirty="0" smtClean="0"/>
              <a:t>…)</a:t>
            </a:r>
            <a:endParaRPr lang="fr-FR" sz="1050" dirty="0"/>
          </a:p>
        </p:txBody>
      </p:sp>
      <p:sp>
        <p:nvSpPr>
          <p:cNvPr id="9" name="ZoneTexte 8"/>
          <p:cNvSpPr txBox="1"/>
          <p:nvPr/>
        </p:nvSpPr>
        <p:spPr>
          <a:xfrm>
            <a:off x="3923928" y="3790781"/>
            <a:ext cx="139012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>
                <a:rot lat="0" lon="0" rev="1200000"/>
              </a:lightRig>
            </a:scene3d>
            <a:sp3d extrusionH="25400">
              <a:bevelT w="12700"/>
              <a:bevelB w="12700"/>
              <a:extrusionClr>
                <a:schemeClr val="accent2">
                  <a:lumMod val="75000"/>
                </a:schemeClr>
              </a:extrusionClr>
            </a:sp3d>
          </a:bodyPr>
          <a:lstStyle/>
          <a:p>
            <a:pPr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complexité</a:t>
            </a:r>
          </a:p>
          <a:p>
            <a:pPr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  spatiale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/>
          <p:cNvSpPr/>
          <p:nvPr/>
        </p:nvSpPr>
        <p:spPr>
          <a:xfrm>
            <a:off x="2411760" y="72008"/>
            <a:ext cx="6336704" cy="6597352"/>
          </a:xfrm>
          <a:prstGeom prst="rect">
            <a:avLst/>
          </a:prstGeom>
          <a:solidFill>
            <a:srgbClr val="F8F5EE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18"/>
          <p:cNvGrpSpPr/>
          <p:nvPr/>
        </p:nvGrpSpPr>
        <p:grpSpPr>
          <a:xfrm>
            <a:off x="107504" y="116632"/>
            <a:ext cx="2123727" cy="2016224"/>
            <a:chOff x="179512" y="116632"/>
            <a:chExt cx="2123727" cy="2016224"/>
          </a:xfrm>
        </p:grpSpPr>
        <p:sp>
          <p:nvSpPr>
            <p:cNvPr id="118" name="Rectangle 117"/>
            <p:cNvSpPr/>
            <p:nvPr/>
          </p:nvSpPr>
          <p:spPr>
            <a:xfrm>
              <a:off x="179512" y="116632"/>
              <a:ext cx="2088232" cy="2016224"/>
            </a:xfrm>
            <a:prstGeom prst="rect">
              <a:avLst/>
            </a:prstGeom>
            <a:solidFill>
              <a:srgbClr val="F8F5EE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2"/>
            <p:cNvSpPr txBox="1">
              <a:spLocks noChangeArrowheads="1"/>
            </p:cNvSpPr>
            <p:nvPr/>
          </p:nvSpPr>
          <p:spPr bwMode="auto">
            <a:xfrm>
              <a:off x="179512" y="116632"/>
              <a:ext cx="2123727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 smtClean="0"/>
                <a:t>Espace Géographique</a:t>
              </a:r>
              <a:endParaRPr lang="fr-FR" b="1" dirty="0"/>
            </a:p>
            <a:p>
              <a:endParaRPr lang="fr-FR" b="1" dirty="0"/>
            </a:p>
          </p:txBody>
        </p:sp>
      </p:grpSp>
      <p:grpSp>
        <p:nvGrpSpPr>
          <p:cNvPr id="3" name="Groupe 113"/>
          <p:cNvGrpSpPr/>
          <p:nvPr/>
        </p:nvGrpSpPr>
        <p:grpSpPr>
          <a:xfrm>
            <a:off x="2483768" y="188640"/>
            <a:ext cx="6192688" cy="6408712"/>
            <a:chOff x="2843808" y="116632"/>
            <a:chExt cx="6192688" cy="6408712"/>
          </a:xfrm>
        </p:grpSpPr>
        <p:sp>
          <p:nvSpPr>
            <p:cNvPr id="6" name="ZoneTexte 4"/>
            <p:cNvSpPr txBox="1">
              <a:spLocks noChangeArrowheads="1"/>
            </p:cNvSpPr>
            <p:nvPr/>
          </p:nvSpPr>
          <p:spPr bwMode="auto">
            <a:xfrm>
              <a:off x="4942810" y="3140968"/>
              <a:ext cx="206088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C00000"/>
                  </a:solidFill>
                </a:rPr>
                <a:t>étendue référencée</a:t>
              </a:r>
            </a:p>
          </p:txBody>
        </p:sp>
        <p:grpSp>
          <p:nvGrpSpPr>
            <p:cNvPr id="4" name="Groupe 45"/>
            <p:cNvGrpSpPr/>
            <p:nvPr/>
          </p:nvGrpSpPr>
          <p:grpSpPr>
            <a:xfrm>
              <a:off x="5292080" y="116632"/>
              <a:ext cx="1440160" cy="1224136"/>
              <a:chOff x="5508104" y="188640"/>
              <a:chExt cx="1440160" cy="122413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508104" y="188640"/>
                <a:ext cx="1440160" cy="122413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8" name="Groupe 32"/>
              <p:cNvGrpSpPr/>
              <p:nvPr/>
            </p:nvGrpSpPr>
            <p:grpSpPr>
              <a:xfrm>
                <a:off x="5580112" y="239743"/>
                <a:ext cx="1296144" cy="1160839"/>
                <a:chOff x="5580112" y="239743"/>
                <a:chExt cx="1296144" cy="1160839"/>
              </a:xfrm>
            </p:grpSpPr>
            <p:sp>
              <p:nvSpPr>
                <p:cNvPr id="8" name="Rectangle à coins arrondis 7"/>
                <p:cNvSpPr/>
                <p:nvPr/>
              </p:nvSpPr>
              <p:spPr>
                <a:xfrm>
                  <a:off x="5580112" y="239743"/>
                  <a:ext cx="1296144" cy="50405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" name="ZoneTexte 8"/>
                <p:cNvSpPr txBox="1"/>
                <p:nvPr/>
              </p:nvSpPr>
              <p:spPr>
                <a:xfrm>
                  <a:off x="5652120" y="239743"/>
                  <a:ext cx="1152128" cy="461665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algn="ctr"/>
                  <a:r>
                    <a:rPr lang="fr-FR" sz="1200" dirty="0" smtClean="0"/>
                    <a:t>POPULATION</a:t>
                  </a:r>
                </a:p>
                <a:p>
                  <a:pPr algn="ctr"/>
                  <a:r>
                    <a:rPr lang="fr-FR" sz="1200" dirty="0" smtClean="0"/>
                    <a:t>SOCIÉTÉ</a:t>
                  </a:r>
                  <a:endParaRPr lang="fr-FR" sz="1200" dirty="0"/>
                </a:p>
              </p:txBody>
            </p:sp>
            <p:sp>
              <p:nvSpPr>
                <p:cNvPr id="10" name="ZoneTexte 9"/>
                <p:cNvSpPr txBox="1"/>
                <p:nvPr/>
              </p:nvSpPr>
              <p:spPr>
                <a:xfrm>
                  <a:off x="5724128" y="692696"/>
                  <a:ext cx="1008112" cy="707886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Times New Roman" pitchFamily="18" charset="0"/>
                      <a:cs typeface="Times New Roman" pitchFamily="18" charset="0"/>
                    </a:rPr>
                    <a:t>Civilisation</a:t>
                  </a:r>
                </a:p>
                <a:p>
                  <a:pPr algn="ctr"/>
                  <a:r>
                    <a:rPr lang="fr-FR" sz="1000" dirty="0" smtClean="0">
                      <a:latin typeface="Times New Roman" pitchFamily="18" charset="0"/>
                      <a:cs typeface="Times New Roman" pitchFamily="18" charset="0"/>
                    </a:rPr>
                    <a:t>Pouvoirs</a:t>
                  </a:r>
                </a:p>
                <a:p>
                  <a:pPr algn="ctr"/>
                  <a:r>
                    <a:rPr lang="fr-FR" sz="1000" dirty="0" smtClean="0">
                      <a:latin typeface="Times New Roman" pitchFamily="18" charset="0"/>
                      <a:cs typeface="Times New Roman" pitchFamily="18" charset="0"/>
                    </a:rPr>
                    <a:t>Moyens</a:t>
                  </a:r>
                </a:p>
                <a:p>
                  <a:pPr algn="ctr"/>
                  <a:r>
                    <a:rPr lang="fr-FR" sz="1000" dirty="0" smtClean="0">
                      <a:latin typeface="Times New Roman" pitchFamily="18" charset="0"/>
                      <a:cs typeface="Times New Roman" pitchFamily="18" charset="0"/>
                    </a:rPr>
                    <a:t>Décisions</a:t>
                  </a:r>
                </a:p>
              </p:txBody>
            </p:sp>
          </p:grpSp>
        </p:grpSp>
        <p:grpSp>
          <p:nvGrpSpPr>
            <p:cNvPr id="33" name="Groupe 43"/>
            <p:cNvGrpSpPr/>
            <p:nvPr/>
          </p:nvGrpSpPr>
          <p:grpSpPr>
            <a:xfrm>
              <a:off x="7308304" y="1484784"/>
              <a:ext cx="1728192" cy="1152128"/>
              <a:chOff x="7020272" y="1484784"/>
              <a:chExt cx="1728192" cy="1152128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7020272" y="1484784"/>
                <a:ext cx="1728192" cy="115212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34" name="Groupe 34"/>
              <p:cNvGrpSpPr/>
              <p:nvPr/>
            </p:nvGrpSpPr>
            <p:grpSpPr>
              <a:xfrm>
                <a:off x="7092280" y="1556792"/>
                <a:ext cx="1584176" cy="1058054"/>
                <a:chOff x="7092280" y="1556792"/>
                <a:chExt cx="1584176" cy="1058054"/>
              </a:xfrm>
            </p:grpSpPr>
            <p:sp>
              <p:nvSpPr>
                <p:cNvPr id="11" name="Rectangle à coins arrondis 10"/>
                <p:cNvSpPr/>
                <p:nvPr/>
              </p:nvSpPr>
              <p:spPr>
                <a:xfrm>
                  <a:off x="7092280" y="1556792"/>
                  <a:ext cx="1584176" cy="50405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" name="ZoneTexte 11"/>
                <p:cNvSpPr txBox="1"/>
                <p:nvPr/>
              </p:nvSpPr>
              <p:spPr>
                <a:xfrm>
                  <a:off x="7236296" y="1556792"/>
                  <a:ext cx="1368152" cy="461665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algn="ctr"/>
                  <a:r>
                    <a:rPr lang="fr-FR" sz="1200" dirty="0" smtClean="0"/>
                    <a:t>ESPACE HUMAIN</a:t>
                  </a:r>
                </a:p>
                <a:p>
                  <a:pPr algn="ctr"/>
                  <a:r>
                    <a:rPr lang="fr-FR" sz="1200" dirty="0" smtClean="0"/>
                    <a:t>ET SOCIAL</a:t>
                  </a:r>
                  <a:endParaRPr lang="fr-FR" sz="1200" dirty="0"/>
                </a:p>
              </p:txBody>
            </p:sp>
            <p:sp>
              <p:nvSpPr>
                <p:cNvPr id="13" name="ZoneTexte 12"/>
                <p:cNvSpPr txBox="1"/>
                <p:nvPr/>
              </p:nvSpPr>
              <p:spPr>
                <a:xfrm>
                  <a:off x="7380312" y="2060848"/>
                  <a:ext cx="1152128" cy="553998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Times New Roman" pitchFamily="18" charset="0"/>
                      <a:cs typeface="Times New Roman" pitchFamily="18" charset="0"/>
                    </a:rPr>
                    <a:t>Dénomination</a:t>
                  </a:r>
                </a:p>
                <a:p>
                  <a:pPr algn="ctr"/>
                  <a:r>
                    <a:rPr lang="fr-FR" sz="1000" dirty="0" smtClean="0">
                      <a:latin typeface="Times New Roman" pitchFamily="18" charset="0"/>
                      <a:cs typeface="Times New Roman" pitchFamily="18" charset="0"/>
                    </a:rPr>
                    <a:t>Dimensionnement</a:t>
                  </a:r>
                </a:p>
                <a:p>
                  <a:pPr algn="ctr"/>
                  <a:r>
                    <a:rPr lang="fr-FR" sz="1000" dirty="0" smtClean="0">
                      <a:latin typeface="Times New Roman" pitchFamily="18" charset="0"/>
                      <a:cs typeface="Times New Roman" pitchFamily="18" charset="0"/>
                    </a:rPr>
                    <a:t>Organisation</a:t>
                  </a:r>
                </a:p>
              </p:txBody>
            </p:sp>
          </p:grpSp>
        </p:grpSp>
        <p:grpSp>
          <p:nvGrpSpPr>
            <p:cNvPr id="35" name="Groupe 44"/>
            <p:cNvGrpSpPr/>
            <p:nvPr/>
          </p:nvGrpSpPr>
          <p:grpSpPr>
            <a:xfrm>
              <a:off x="2987824" y="1412776"/>
              <a:ext cx="1440160" cy="1224136"/>
              <a:chOff x="3707904" y="1412776"/>
              <a:chExt cx="1440160" cy="1224136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3707904" y="1412776"/>
                <a:ext cx="1440160" cy="122413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36" name="Groupe 33"/>
              <p:cNvGrpSpPr/>
              <p:nvPr/>
            </p:nvGrpSpPr>
            <p:grpSpPr>
              <a:xfrm>
                <a:off x="3779912" y="1463879"/>
                <a:ext cx="1296144" cy="1160839"/>
                <a:chOff x="3779912" y="1463879"/>
                <a:chExt cx="1296144" cy="1160839"/>
              </a:xfrm>
            </p:grpSpPr>
            <p:sp>
              <p:nvSpPr>
                <p:cNvPr id="14" name="Rectangle à coins arrondis 13"/>
                <p:cNvSpPr/>
                <p:nvPr/>
              </p:nvSpPr>
              <p:spPr>
                <a:xfrm>
                  <a:off x="3779912" y="1463879"/>
                  <a:ext cx="1296144" cy="50405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" name="ZoneTexte 14"/>
                <p:cNvSpPr txBox="1"/>
                <p:nvPr/>
              </p:nvSpPr>
              <p:spPr>
                <a:xfrm>
                  <a:off x="3851920" y="1463879"/>
                  <a:ext cx="1152128" cy="461665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algn="ctr"/>
                  <a:r>
                    <a:rPr lang="fr-FR" sz="1200" dirty="0" smtClean="0"/>
                    <a:t>MILIEU NATUREL</a:t>
                  </a:r>
                  <a:endParaRPr lang="fr-FR" sz="1200" dirty="0"/>
                </a:p>
              </p:txBody>
            </p:sp>
            <p:sp>
              <p:nvSpPr>
                <p:cNvPr id="16" name="ZoneTexte 15"/>
                <p:cNvSpPr txBox="1"/>
                <p:nvPr/>
              </p:nvSpPr>
              <p:spPr>
                <a:xfrm>
                  <a:off x="3923928" y="1916832"/>
                  <a:ext cx="1080120" cy="707886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Times New Roman" pitchFamily="18" charset="0"/>
                      <a:cs typeface="Times New Roman" pitchFamily="18" charset="0"/>
                    </a:rPr>
                    <a:t>Composants</a:t>
                  </a:r>
                </a:p>
                <a:p>
                  <a:pPr algn="ctr"/>
                  <a:r>
                    <a:rPr lang="fr-FR" sz="1000" dirty="0" smtClean="0">
                      <a:latin typeface="Times New Roman" pitchFamily="18" charset="0"/>
                      <a:cs typeface="Times New Roman" pitchFamily="18" charset="0"/>
                    </a:rPr>
                    <a:t>Dynamique</a:t>
                  </a:r>
                </a:p>
                <a:p>
                  <a:pPr algn="ctr"/>
                  <a:r>
                    <a:rPr lang="fr-FR" sz="1000" dirty="0" smtClean="0">
                      <a:latin typeface="Times New Roman" pitchFamily="18" charset="0"/>
                      <a:cs typeface="Times New Roman" pitchFamily="18" charset="0"/>
                    </a:rPr>
                    <a:t>Types</a:t>
                  </a:r>
                </a:p>
                <a:p>
                  <a:pPr algn="ctr"/>
                  <a:r>
                    <a:rPr lang="fr-FR" sz="1000" dirty="0" smtClean="0">
                      <a:latin typeface="Times New Roman" pitchFamily="18" charset="0"/>
                      <a:cs typeface="Times New Roman" pitchFamily="18" charset="0"/>
                    </a:rPr>
                    <a:t>Géosystèmes</a:t>
                  </a:r>
                </a:p>
              </p:txBody>
            </p:sp>
          </p:grpSp>
        </p:grpSp>
        <p:grpSp>
          <p:nvGrpSpPr>
            <p:cNvPr id="37" name="Groupe 53"/>
            <p:cNvGrpSpPr/>
            <p:nvPr/>
          </p:nvGrpSpPr>
          <p:grpSpPr>
            <a:xfrm>
              <a:off x="7308304" y="2996952"/>
              <a:ext cx="1728192" cy="1584176"/>
              <a:chOff x="7308304" y="3068960"/>
              <a:chExt cx="1440160" cy="1584176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7308304" y="3068960"/>
                <a:ext cx="1440160" cy="158417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38" name="Groupe 37"/>
              <p:cNvGrpSpPr/>
              <p:nvPr/>
            </p:nvGrpSpPr>
            <p:grpSpPr>
              <a:xfrm>
                <a:off x="7380312" y="3140968"/>
                <a:ext cx="1296144" cy="1512168"/>
                <a:chOff x="7380312" y="3140968"/>
                <a:chExt cx="1296144" cy="1512168"/>
              </a:xfrm>
            </p:grpSpPr>
            <p:sp>
              <p:nvSpPr>
                <p:cNvPr id="17" name="Rectangle à coins arrondis 16"/>
                <p:cNvSpPr/>
                <p:nvPr/>
              </p:nvSpPr>
              <p:spPr>
                <a:xfrm>
                  <a:off x="7380312" y="3140968"/>
                  <a:ext cx="1296144" cy="50405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" name="ZoneTexte 17"/>
                <p:cNvSpPr txBox="1"/>
                <p:nvPr/>
              </p:nvSpPr>
              <p:spPr>
                <a:xfrm>
                  <a:off x="7452320" y="3140968"/>
                  <a:ext cx="1152128" cy="461665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algn="ctr"/>
                  <a:r>
                    <a:rPr lang="fr-FR" sz="1200" dirty="0" smtClean="0"/>
                    <a:t>SYSTÈME SPATIAL</a:t>
                  </a:r>
                  <a:endParaRPr lang="fr-FR" sz="1200" dirty="0"/>
                </a:p>
              </p:txBody>
            </p:sp>
            <p:sp>
              <p:nvSpPr>
                <p:cNvPr id="19" name="ZoneTexte 18"/>
                <p:cNvSpPr txBox="1"/>
                <p:nvPr/>
              </p:nvSpPr>
              <p:spPr>
                <a:xfrm>
                  <a:off x="7524328" y="3637473"/>
                  <a:ext cx="1080120" cy="1015663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Times New Roman" pitchFamily="18" charset="0"/>
                      <a:cs typeface="Times New Roman" pitchFamily="18" charset="0"/>
                    </a:rPr>
                    <a:t>Habitat</a:t>
                  </a:r>
                </a:p>
                <a:p>
                  <a:pPr algn="ctr"/>
                  <a:r>
                    <a:rPr lang="fr-FR" sz="1000" dirty="0" smtClean="0">
                      <a:latin typeface="Times New Roman" pitchFamily="18" charset="0"/>
                      <a:cs typeface="Times New Roman" pitchFamily="18" charset="0"/>
                    </a:rPr>
                    <a:t>Appropriation</a:t>
                  </a:r>
                </a:p>
                <a:p>
                  <a:pPr algn="ctr"/>
                  <a:r>
                    <a:rPr lang="fr-FR" sz="1000" dirty="0" smtClean="0">
                      <a:latin typeface="Times New Roman" pitchFamily="18" charset="0"/>
                      <a:cs typeface="Times New Roman" pitchFamily="18" charset="0"/>
                    </a:rPr>
                    <a:t>Gestion</a:t>
                  </a:r>
                </a:p>
                <a:p>
                  <a:pPr algn="ctr"/>
                  <a:r>
                    <a:rPr lang="fr-FR" sz="1000" dirty="0" smtClean="0">
                      <a:latin typeface="Times New Roman" pitchFamily="18" charset="0"/>
                      <a:cs typeface="Times New Roman" pitchFamily="18" charset="0"/>
                    </a:rPr>
                    <a:t>Circulation</a:t>
                  </a:r>
                </a:p>
                <a:p>
                  <a:pPr algn="ctr"/>
                  <a:r>
                    <a:rPr lang="fr-FR" sz="1000" dirty="0" smtClean="0">
                      <a:latin typeface="Times New Roman" pitchFamily="18" charset="0"/>
                      <a:cs typeface="Times New Roman" pitchFamily="18" charset="0"/>
                    </a:rPr>
                    <a:t>Localisation</a:t>
                  </a:r>
                </a:p>
                <a:p>
                  <a:pPr algn="ctr"/>
                  <a:r>
                    <a:rPr lang="fr-FR" sz="1000" dirty="0" smtClean="0">
                      <a:latin typeface="Times New Roman" pitchFamily="18" charset="0"/>
                      <a:cs typeface="Times New Roman" pitchFamily="18" charset="0"/>
                    </a:rPr>
                    <a:t>Utilisation</a:t>
                  </a:r>
                </a:p>
              </p:txBody>
            </p:sp>
          </p:grpSp>
        </p:grpSp>
        <p:grpSp>
          <p:nvGrpSpPr>
            <p:cNvPr id="39" name="Groupe 52"/>
            <p:cNvGrpSpPr/>
            <p:nvPr/>
          </p:nvGrpSpPr>
          <p:grpSpPr>
            <a:xfrm>
              <a:off x="2843808" y="2924944"/>
              <a:ext cx="1728192" cy="1728192"/>
              <a:chOff x="3707904" y="2852936"/>
              <a:chExt cx="1728192" cy="1728192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3707904" y="2852936"/>
                <a:ext cx="1728192" cy="172819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40" name="Groupe 35"/>
              <p:cNvGrpSpPr/>
              <p:nvPr/>
            </p:nvGrpSpPr>
            <p:grpSpPr>
              <a:xfrm>
                <a:off x="3779912" y="2924944"/>
                <a:ext cx="1584176" cy="1643990"/>
                <a:chOff x="3779912" y="2924944"/>
                <a:chExt cx="1584176" cy="1643990"/>
              </a:xfrm>
            </p:grpSpPr>
            <p:sp>
              <p:nvSpPr>
                <p:cNvPr id="20" name="Rectangle à coins arrondis 19"/>
                <p:cNvSpPr/>
                <p:nvPr/>
              </p:nvSpPr>
              <p:spPr>
                <a:xfrm>
                  <a:off x="3779912" y="2924944"/>
                  <a:ext cx="1584176" cy="93610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" name="ZoneTexte 20"/>
                <p:cNvSpPr txBox="1"/>
                <p:nvPr/>
              </p:nvSpPr>
              <p:spPr>
                <a:xfrm>
                  <a:off x="3851920" y="2956302"/>
                  <a:ext cx="1440160" cy="830997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algn="ctr"/>
                  <a:r>
                    <a:rPr lang="fr-FR" sz="1200" dirty="0" smtClean="0"/>
                    <a:t>MILIEU NATUREL HUMANISÉ SOCIALISÉ ENVIRONNEMENT</a:t>
                  </a:r>
                  <a:endParaRPr lang="fr-FR" sz="1200" dirty="0"/>
                </a:p>
              </p:txBody>
            </p:sp>
            <p:sp>
              <p:nvSpPr>
                <p:cNvPr id="22" name="ZoneTexte 21"/>
                <p:cNvSpPr txBox="1"/>
                <p:nvPr/>
              </p:nvSpPr>
              <p:spPr>
                <a:xfrm>
                  <a:off x="3995936" y="3861048"/>
                  <a:ext cx="1152128" cy="707886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Times New Roman" pitchFamily="18" charset="0"/>
                      <a:cs typeface="Times New Roman" pitchFamily="18" charset="0"/>
                    </a:rPr>
                    <a:t>Artificialisation</a:t>
                  </a:r>
                </a:p>
                <a:p>
                  <a:pPr algn="ctr"/>
                  <a:r>
                    <a:rPr lang="fr-FR" sz="1000" dirty="0" smtClean="0">
                      <a:latin typeface="Times New Roman" pitchFamily="18" charset="0"/>
                      <a:cs typeface="Times New Roman" pitchFamily="18" charset="0"/>
                    </a:rPr>
                    <a:t>Potentiel</a:t>
                  </a:r>
                </a:p>
                <a:p>
                  <a:pPr algn="ctr"/>
                  <a:r>
                    <a:rPr lang="fr-FR" sz="1000" dirty="0" smtClean="0">
                      <a:latin typeface="Times New Roman" pitchFamily="18" charset="0"/>
                      <a:cs typeface="Times New Roman" pitchFamily="18" charset="0"/>
                    </a:rPr>
                    <a:t>Ressources</a:t>
                  </a:r>
                </a:p>
                <a:p>
                  <a:pPr algn="ctr"/>
                  <a:r>
                    <a:rPr lang="fr-FR" sz="1000" dirty="0" smtClean="0">
                      <a:latin typeface="Times New Roman" pitchFamily="18" charset="0"/>
                      <a:cs typeface="Times New Roman" pitchFamily="18" charset="0"/>
                    </a:rPr>
                    <a:t>Crises</a:t>
                  </a:r>
                </a:p>
              </p:txBody>
            </p:sp>
          </p:grpSp>
        </p:grpSp>
        <p:grpSp>
          <p:nvGrpSpPr>
            <p:cNvPr id="41" name="Groupe 54"/>
            <p:cNvGrpSpPr/>
            <p:nvPr/>
          </p:nvGrpSpPr>
          <p:grpSpPr>
            <a:xfrm>
              <a:off x="5148064" y="4005064"/>
              <a:ext cx="1584176" cy="1152128"/>
              <a:chOff x="5580112" y="3789040"/>
              <a:chExt cx="1584176" cy="1152128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5580112" y="3789040"/>
                <a:ext cx="1584176" cy="115212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44" name="Groupe 36"/>
              <p:cNvGrpSpPr/>
              <p:nvPr/>
            </p:nvGrpSpPr>
            <p:grpSpPr>
              <a:xfrm>
                <a:off x="5652120" y="3861048"/>
                <a:ext cx="1440160" cy="1058054"/>
                <a:chOff x="5652120" y="3861048"/>
                <a:chExt cx="1440160" cy="1058054"/>
              </a:xfrm>
            </p:grpSpPr>
            <p:sp>
              <p:nvSpPr>
                <p:cNvPr id="23" name="Rectangle à coins arrondis 22"/>
                <p:cNvSpPr/>
                <p:nvPr/>
              </p:nvSpPr>
              <p:spPr>
                <a:xfrm>
                  <a:off x="5652120" y="3861048"/>
                  <a:ext cx="1440160" cy="50405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" name="ZoneTexte 23"/>
                <p:cNvSpPr txBox="1"/>
                <p:nvPr/>
              </p:nvSpPr>
              <p:spPr>
                <a:xfrm>
                  <a:off x="5724128" y="3861048"/>
                  <a:ext cx="1368152" cy="461665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algn="ctr"/>
                  <a:r>
                    <a:rPr lang="fr-FR" sz="1200" dirty="0" smtClean="0"/>
                    <a:t>MILIEU GÉOGRAPHIQUE</a:t>
                  </a:r>
                  <a:endParaRPr lang="fr-FR" sz="1200" dirty="0"/>
                </a:p>
              </p:txBody>
            </p:sp>
            <p:sp>
              <p:nvSpPr>
                <p:cNvPr id="25" name="ZoneTexte 24"/>
                <p:cNvSpPr txBox="1"/>
                <p:nvPr/>
              </p:nvSpPr>
              <p:spPr>
                <a:xfrm>
                  <a:off x="5868144" y="4365104"/>
                  <a:ext cx="1080120" cy="553998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Times New Roman" pitchFamily="18" charset="0"/>
                      <a:cs typeface="Times New Roman" pitchFamily="18" charset="0"/>
                    </a:rPr>
                    <a:t>Naturalité</a:t>
                  </a:r>
                </a:p>
                <a:p>
                  <a:pPr algn="ctr"/>
                  <a:r>
                    <a:rPr lang="fr-FR" sz="1000" dirty="0" smtClean="0">
                      <a:latin typeface="Times New Roman" pitchFamily="18" charset="0"/>
                      <a:cs typeface="Times New Roman" pitchFamily="18" charset="0"/>
                    </a:rPr>
                    <a:t>Artificialité</a:t>
                  </a:r>
                </a:p>
                <a:p>
                  <a:pPr algn="ctr"/>
                  <a:r>
                    <a:rPr lang="fr-FR" sz="1000" dirty="0" smtClean="0">
                      <a:latin typeface="Times New Roman" pitchFamily="18" charset="0"/>
                      <a:cs typeface="Times New Roman" pitchFamily="18" charset="0"/>
                    </a:rPr>
                    <a:t>Spatialité</a:t>
                  </a:r>
                </a:p>
              </p:txBody>
            </p:sp>
          </p:grpSp>
        </p:grpSp>
        <p:grpSp>
          <p:nvGrpSpPr>
            <p:cNvPr id="45" name="Groupe 55"/>
            <p:cNvGrpSpPr/>
            <p:nvPr/>
          </p:nvGrpSpPr>
          <p:grpSpPr>
            <a:xfrm>
              <a:off x="2987824" y="5085184"/>
              <a:ext cx="1440160" cy="648072"/>
              <a:chOff x="3923928" y="5085184"/>
              <a:chExt cx="1440160" cy="648072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3923928" y="5085184"/>
                <a:ext cx="1440160" cy="64807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46" name="Groupe 38"/>
              <p:cNvGrpSpPr/>
              <p:nvPr/>
            </p:nvGrpSpPr>
            <p:grpSpPr>
              <a:xfrm>
                <a:off x="3995936" y="5157192"/>
                <a:ext cx="1296144" cy="504056"/>
                <a:chOff x="3995936" y="5157192"/>
                <a:chExt cx="1296144" cy="504056"/>
              </a:xfrm>
            </p:grpSpPr>
            <p:sp>
              <p:nvSpPr>
                <p:cNvPr id="26" name="Rectangle à coins arrondis 25"/>
                <p:cNvSpPr/>
                <p:nvPr/>
              </p:nvSpPr>
              <p:spPr>
                <a:xfrm>
                  <a:off x="3995936" y="5157192"/>
                  <a:ext cx="1296144" cy="50405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" name="ZoneTexte 26"/>
                <p:cNvSpPr txBox="1"/>
                <p:nvPr/>
              </p:nvSpPr>
              <p:spPr>
                <a:xfrm>
                  <a:off x="4067944" y="5157192"/>
                  <a:ext cx="1152128" cy="461665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algn="ctr"/>
                  <a:r>
                    <a:rPr lang="fr-FR" sz="1200" dirty="0" smtClean="0"/>
                    <a:t>TERRITOIRE RÉGION</a:t>
                  </a:r>
                  <a:endParaRPr lang="fr-FR" sz="1200" dirty="0"/>
                </a:p>
              </p:txBody>
            </p:sp>
          </p:grpSp>
        </p:grpSp>
        <p:grpSp>
          <p:nvGrpSpPr>
            <p:cNvPr id="53" name="Groupe 57"/>
            <p:cNvGrpSpPr/>
            <p:nvPr/>
          </p:nvGrpSpPr>
          <p:grpSpPr>
            <a:xfrm>
              <a:off x="7524328" y="5157192"/>
              <a:ext cx="1440160" cy="648072"/>
              <a:chOff x="7524328" y="5229200"/>
              <a:chExt cx="1440160" cy="648072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7524328" y="5229200"/>
                <a:ext cx="1440160" cy="64807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54" name="Groupe 40"/>
              <p:cNvGrpSpPr/>
              <p:nvPr/>
            </p:nvGrpSpPr>
            <p:grpSpPr>
              <a:xfrm>
                <a:off x="7596336" y="5301208"/>
                <a:ext cx="1296144" cy="504056"/>
                <a:chOff x="7380312" y="5157192"/>
                <a:chExt cx="1296144" cy="504056"/>
              </a:xfrm>
            </p:grpSpPr>
            <p:sp>
              <p:nvSpPr>
                <p:cNvPr id="29" name="Rectangle à coins arrondis 28"/>
                <p:cNvSpPr/>
                <p:nvPr/>
              </p:nvSpPr>
              <p:spPr>
                <a:xfrm>
                  <a:off x="7380312" y="5157192"/>
                  <a:ext cx="1296144" cy="50405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" name="ZoneTexte 29"/>
                <p:cNvSpPr txBox="1"/>
                <p:nvPr/>
              </p:nvSpPr>
              <p:spPr>
                <a:xfrm>
                  <a:off x="7452320" y="5157192"/>
                  <a:ext cx="1152128" cy="461665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algn="ctr"/>
                  <a:r>
                    <a:rPr lang="fr-FR" sz="1200" dirty="0" smtClean="0"/>
                    <a:t>PAYSAGE CULTURE</a:t>
                  </a:r>
                  <a:endParaRPr lang="fr-FR" sz="1200" dirty="0"/>
                </a:p>
              </p:txBody>
            </p:sp>
          </p:grpSp>
        </p:grpSp>
        <p:grpSp>
          <p:nvGrpSpPr>
            <p:cNvPr id="55" name="Groupe 56"/>
            <p:cNvGrpSpPr/>
            <p:nvPr/>
          </p:nvGrpSpPr>
          <p:grpSpPr>
            <a:xfrm>
              <a:off x="5292080" y="5877272"/>
              <a:ext cx="1440160" cy="648072"/>
              <a:chOff x="5724128" y="5877272"/>
              <a:chExt cx="1440160" cy="648072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5724128" y="5877272"/>
                <a:ext cx="1440160" cy="64807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56" name="Groupe 39"/>
              <p:cNvGrpSpPr/>
              <p:nvPr/>
            </p:nvGrpSpPr>
            <p:grpSpPr>
              <a:xfrm>
                <a:off x="5796136" y="5949280"/>
                <a:ext cx="1296144" cy="504056"/>
                <a:chOff x="5796136" y="5949280"/>
                <a:chExt cx="1296144" cy="504056"/>
              </a:xfrm>
            </p:grpSpPr>
            <p:sp>
              <p:nvSpPr>
                <p:cNvPr id="31" name="Rectangle à coins arrondis 30"/>
                <p:cNvSpPr/>
                <p:nvPr/>
              </p:nvSpPr>
              <p:spPr>
                <a:xfrm>
                  <a:off x="5796136" y="5949280"/>
                  <a:ext cx="1296144" cy="50405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" name="ZoneTexte 31"/>
                <p:cNvSpPr txBox="1"/>
                <p:nvPr/>
              </p:nvSpPr>
              <p:spPr>
                <a:xfrm>
                  <a:off x="5868144" y="5949280"/>
                  <a:ext cx="1152128" cy="461665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algn="ctr"/>
                  <a:r>
                    <a:rPr lang="fr-FR" sz="1200" dirty="0" smtClean="0"/>
                    <a:t>EVALUATIONS POLITIQUES</a:t>
                  </a:r>
                  <a:endParaRPr lang="fr-FR" sz="1200" dirty="0"/>
                </a:p>
              </p:txBody>
            </p:sp>
          </p:grpSp>
        </p:grpSp>
        <p:cxnSp>
          <p:nvCxnSpPr>
            <p:cNvPr id="60" name="Connecteur droit avec flèche 59"/>
            <p:cNvCxnSpPr/>
            <p:nvPr/>
          </p:nvCxnSpPr>
          <p:spPr>
            <a:xfrm flipV="1">
              <a:off x="3491880" y="332656"/>
              <a:ext cx="1728192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3" name="Connecteur droit avec flèche 62"/>
            <p:cNvCxnSpPr/>
            <p:nvPr/>
          </p:nvCxnSpPr>
          <p:spPr>
            <a:xfrm rot="10800000" flipV="1">
              <a:off x="3923928" y="620688"/>
              <a:ext cx="1296144" cy="7200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Connecteur droit avec flèche 63"/>
            <p:cNvCxnSpPr/>
            <p:nvPr/>
          </p:nvCxnSpPr>
          <p:spPr>
            <a:xfrm rot="5400000">
              <a:off x="3527884" y="2744130"/>
              <a:ext cx="21602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6" name="Connecteur droit avec flèche 65"/>
            <p:cNvCxnSpPr/>
            <p:nvPr/>
          </p:nvCxnSpPr>
          <p:spPr>
            <a:xfrm rot="16200000" flipH="1">
              <a:off x="6120172" y="1664804"/>
              <a:ext cx="1440160" cy="936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7" name="Connecteur droit avec flèche 66"/>
            <p:cNvCxnSpPr/>
            <p:nvPr/>
          </p:nvCxnSpPr>
          <p:spPr>
            <a:xfrm>
              <a:off x="6804248" y="476672"/>
              <a:ext cx="1368152" cy="936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8" name="Connecteur droit avec flèche 67"/>
            <p:cNvCxnSpPr/>
            <p:nvPr/>
          </p:nvCxnSpPr>
          <p:spPr>
            <a:xfrm>
              <a:off x="4716016" y="3212976"/>
              <a:ext cx="244827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9" name="Connecteur droit avec flèche 68"/>
            <p:cNvCxnSpPr/>
            <p:nvPr/>
          </p:nvCxnSpPr>
          <p:spPr>
            <a:xfrm rot="5400000">
              <a:off x="4319972" y="1592796"/>
              <a:ext cx="1440160" cy="10801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7" name="Connecteur droit avec flèche 86"/>
            <p:cNvCxnSpPr/>
            <p:nvPr/>
          </p:nvCxnSpPr>
          <p:spPr>
            <a:xfrm rot="5400000">
              <a:off x="8137190" y="2744130"/>
              <a:ext cx="21602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1" name="Connecteur droit avec flèche 90"/>
            <p:cNvCxnSpPr/>
            <p:nvPr/>
          </p:nvCxnSpPr>
          <p:spPr>
            <a:xfrm>
              <a:off x="4716016" y="3429000"/>
              <a:ext cx="2448272" cy="1588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2" name="Connecteur droit avec flèche 91"/>
            <p:cNvCxnSpPr/>
            <p:nvPr/>
          </p:nvCxnSpPr>
          <p:spPr>
            <a:xfrm rot="16200000" flipH="1">
              <a:off x="4644008" y="4077072"/>
              <a:ext cx="432048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5" name="Connecteur droit avec flèche 94"/>
            <p:cNvCxnSpPr/>
            <p:nvPr/>
          </p:nvCxnSpPr>
          <p:spPr>
            <a:xfrm rot="5400000">
              <a:off x="6804248" y="4077072"/>
              <a:ext cx="432048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0" name="Connecteur droit avec flèche 99"/>
            <p:cNvCxnSpPr/>
            <p:nvPr/>
          </p:nvCxnSpPr>
          <p:spPr>
            <a:xfrm rot="10800000" flipV="1">
              <a:off x="4499992" y="4869160"/>
              <a:ext cx="576064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2" name="Connecteur droit avec flèche 101"/>
            <p:cNvCxnSpPr/>
            <p:nvPr/>
          </p:nvCxnSpPr>
          <p:spPr>
            <a:xfrm>
              <a:off x="6804248" y="4869160"/>
              <a:ext cx="64807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4" name="Connecteur droit avec flèche 103"/>
            <p:cNvCxnSpPr/>
            <p:nvPr/>
          </p:nvCxnSpPr>
          <p:spPr>
            <a:xfrm>
              <a:off x="4499992" y="5589240"/>
              <a:ext cx="720080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6" name="Connecteur droit avec flèche 105"/>
            <p:cNvCxnSpPr/>
            <p:nvPr/>
          </p:nvCxnSpPr>
          <p:spPr>
            <a:xfrm rot="10800000" flipV="1">
              <a:off x="6804248" y="5661248"/>
              <a:ext cx="64807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08" name="ZoneTexte 107"/>
            <p:cNvSpPr txBox="1"/>
            <p:nvPr/>
          </p:nvSpPr>
          <p:spPr>
            <a:xfrm>
              <a:off x="3707904" y="620688"/>
              <a:ext cx="7920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>
                  <a:latin typeface="Times New Roman" pitchFamily="18" charset="0"/>
                  <a:cs typeface="Times New Roman" pitchFamily="18" charset="0"/>
                </a:rPr>
                <a:t>informations</a:t>
              </a:r>
              <a:endParaRPr lang="fr-FR" sz="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ZoneTexte 108"/>
            <p:cNvSpPr txBox="1"/>
            <p:nvPr/>
          </p:nvSpPr>
          <p:spPr>
            <a:xfrm>
              <a:off x="4427984" y="980728"/>
              <a:ext cx="7920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>
                  <a:latin typeface="Times New Roman" pitchFamily="18" charset="0"/>
                  <a:cs typeface="Times New Roman" pitchFamily="18" charset="0"/>
                </a:rPr>
                <a:t>perceptions</a:t>
              </a:r>
              <a:endParaRPr lang="fr-FR" sz="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ZoneTexte 109"/>
            <p:cNvSpPr txBox="1"/>
            <p:nvPr/>
          </p:nvSpPr>
          <p:spPr>
            <a:xfrm>
              <a:off x="7164288" y="548680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smtClean="0">
                  <a:latin typeface="Times New Roman" pitchFamily="18" charset="0"/>
                  <a:cs typeface="Times New Roman" pitchFamily="18" charset="0"/>
                </a:rPr>
                <a:t>représentations </a:t>
              </a:r>
              <a:r>
                <a:rPr lang="fr-FR" sz="900" dirty="0" smtClean="0">
                  <a:latin typeface="Times New Roman" pitchFamily="18" charset="0"/>
                  <a:cs typeface="Times New Roman" pitchFamily="18" charset="0"/>
                </a:rPr>
                <a:t>intentions</a:t>
              </a:r>
              <a:endParaRPr lang="fr-FR" sz="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ZoneTexte 110"/>
            <p:cNvSpPr txBox="1"/>
            <p:nvPr/>
          </p:nvSpPr>
          <p:spPr>
            <a:xfrm>
              <a:off x="5220072" y="1758008"/>
              <a:ext cx="7920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>
                  <a:latin typeface="Times New Roman" pitchFamily="18" charset="0"/>
                  <a:cs typeface="Times New Roman" pitchFamily="18" charset="0"/>
                </a:rPr>
                <a:t>techniques</a:t>
              </a:r>
              <a:endParaRPr lang="fr-FR" sz="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ZoneTexte 111"/>
            <p:cNvSpPr txBox="1"/>
            <p:nvPr/>
          </p:nvSpPr>
          <p:spPr>
            <a:xfrm>
              <a:off x="5148064" y="1916832"/>
              <a:ext cx="7920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>
                  <a:latin typeface="Times New Roman" pitchFamily="18" charset="0"/>
                  <a:cs typeface="Times New Roman" pitchFamily="18" charset="0"/>
                </a:rPr>
                <a:t>finalités</a:t>
              </a:r>
              <a:endParaRPr lang="fr-FR" sz="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6300192" y="2132856"/>
              <a:ext cx="7920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>
                  <a:latin typeface="Times New Roman" pitchFamily="18" charset="0"/>
                  <a:cs typeface="Times New Roman" pitchFamily="18" charset="0"/>
                </a:rPr>
                <a:t>politiques</a:t>
              </a:r>
              <a:endParaRPr lang="fr-FR" sz="9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0" name="ZoneTexte 119"/>
          <p:cNvSpPr txBox="1"/>
          <p:nvPr/>
        </p:nvSpPr>
        <p:spPr>
          <a:xfrm>
            <a:off x="2339752" y="6453336"/>
            <a:ext cx="25922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 smtClean="0">
                <a:latin typeface="Times New Roman" pitchFamily="18" charset="0"/>
                <a:cs typeface="Times New Roman" pitchFamily="18" charset="0"/>
              </a:rPr>
              <a:t>D’après, </a:t>
            </a:r>
            <a:r>
              <a:rPr lang="fr-FR" sz="900" b="1" i="1" dirty="0" smtClean="0">
                <a:latin typeface="Times New Roman" pitchFamily="18" charset="0"/>
                <a:cs typeface="Times New Roman" pitchFamily="18" charset="0"/>
              </a:rPr>
              <a:t>Philippe et Geneviève Pinchemel, 1988</a:t>
            </a:r>
            <a:endParaRPr lang="fr-FR" sz="9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07504" y="119675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 smtClean="0"/>
              <a:t>ensemble </a:t>
            </a:r>
            <a:r>
              <a:rPr lang="fr-FR" sz="1400" dirty="0" smtClean="0">
                <a:solidFill>
                  <a:srgbClr val="0070C0"/>
                </a:solidFill>
              </a:rPr>
              <a:t>d’entités, </a:t>
            </a:r>
            <a:endParaRPr lang="fr-FR" sz="1400" dirty="0" smtClean="0">
              <a:solidFill>
                <a:srgbClr val="0070C0"/>
              </a:solidFill>
            </a:endParaRPr>
          </a:p>
          <a:p>
            <a:r>
              <a:rPr lang="fr-FR" sz="1400" dirty="0" smtClean="0"/>
              <a:t>de </a:t>
            </a:r>
            <a:r>
              <a:rPr lang="fr-FR" sz="1400" dirty="0" smtClean="0">
                <a:solidFill>
                  <a:srgbClr val="0070C0"/>
                </a:solidFill>
              </a:rPr>
              <a:t>phénomènes </a:t>
            </a:r>
            <a:endParaRPr lang="fr-FR" sz="1400" dirty="0" smtClean="0">
              <a:solidFill>
                <a:srgbClr val="0070C0"/>
              </a:solidFill>
            </a:endParaRPr>
          </a:p>
          <a:p>
            <a:r>
              <a:rPr lang="fr-FR" sz="1400" dirty="0" smtClean="0"/>
              <a:t>et </a:t>
            </a:r>
            <a:r>
              <a:rPr lang="fr-FR" sz="1400" dirty="0" smtClean="0"/>
              <a:t>de </a:t>
            </a:r>
            <a:r>
              <a:rPr lang="fr-FR" sz="1400" dirty="0" smtClean="0">
                <a:solidFill>
                  <a:srgbClr val="0070C0"/>
                </a:solidFill>
              </a:rPr>
              <a:t>processus</a:t>
            </a:r>
            <a:r>
              <a:rPr lang="fr-FR" sz="1400" dirty="0" smtClean="0"/>
              <a:t>   </a:t>
            </a:r>
            <a:endParaRPr lang="fr-FR" sz="1400" dirty="0" smtClean="0"/>
          </a:p>
          <a:p>
            <a:r>
              <a:rPr lang="fr-FR" sz="1400" dirty="0" smtClean="0"/>
              <a:t>mis </a:t>
            </a:r>
            <a:r>
              <a:rPr lang="fr-FR" sz="1400" dirty="0" smtClean="0"/>
              <a:t>en relation </a:t>
            </a:r>
            <a:endParaRPr lang="fr-FR" sz="1400" dirty="0" smtClean="0"/>
          </a:p>
          <a:p>
            <a:endParaRPr lang="fr-FR" sz="1400" dirty="0" smtClean="0"/>
          </a:p>
          <a:p>
            <a:r>
              <a:rPr lang="fr-FR" sz="1400" dirty="0" smtClean="0"/>
              <a:t>par </a:t>
            </a:r>
            <a:r>
              <a:rPr lang="fr-FR" sz="1400" dirty="0" smtClean="0"/>
              <a:t>leur </a:t>
            </a:r>
            <a:r>
              <a:rPr lang="fr-FR" sz="1400" dirty="0" smtClean="0">
                <a:solidFill>
                  <a:srgbClr val="0070C0"/>
                </a:solidFill>
              </a:rPr>
              <a:t>localisation, </a:t>
            </a:r>
            <a:endParaRPr lang="fr-FR" sz="1400" dirty="0" smtClean="0">
              <a:solidFill>
                <a:srgbClr val="0070C0"/>
              </a:solidFill>
            </a:endParaRPr>
          </a:p>
          <a:p>
            <a:r>
              <a:rPr lang="fr-FR" sz="1400" dirty="0" smtClean="0"/>
              <a:t>leur</a:t>
            </a:r>
            <a:r>
              <a:rPr lang="fr-FR" sz="1400" dirty="0" smtClean="0">
                <a:solidFill>
                  <a:srgbClr val="0070C0"/>
                </a:solidFill>
              </a:rPr>
              <a:t> </a:t>
            </a:r>
            <a:r>
              <a:rPr lang="fr-FR" sz="1400" dirty="0" smtClean="0">
                <a:solidFill>
                  <a:srgbClr val="0070C0"/>
                </a:solidFill>
              </a:rPr>
              <a:t>forme </a:t>
            </a:r>
            <a:endParaRPr lang="fr-FR" sz="1400" dirty="0" smtClean="0">
              <a:solidFill>
                <a:srgbClr val="0070C0"/>
              </a:solidFill>
            </a:endParaRPr>
          </a:p>
          <a:p>
            <a:r>
              <a:rPr lang="fr-FR" sz="1400" dirty="0" smtClean="0"/>
              <a:t>et </a:t>
            </a:r>
            <a:r>
              <a:rPr lang="fr-FR" sz="1400" dirty="0" smtClean="0"/>
              <a:t>leur </a:t>
            </a:r>
            <a:r>
              <a:rPr lang="fr-FR" sz="1400" dirty="0" smtClean="0">
                <a:solidFill>
                  <a:srgbClr val="0070C0"/>
                </a:solidFill>
              </a:rPr>
              <a:t>agencement </a:t>
            </a:r>
            <a:endParaRPr lang="fr-FR" sz="1400" dirty="0" smtClean="0">
              <a:solidFill>
                <a:srgbClr val="0070C0"/>
              </a:solidFill>
            </a:endParaRPr>
          </a:p>
          <a:p>
            <a:r>
              <a:rPr lang="fr-FR" sz="1400" dirty="0" smtClean="0"/>
              <a:t>dans </a:t>
            </a:r>
            <a:r>
              <a:rPr lang="fr-FR" sz="1400" dirty="0" smtClean="0"/>
              <a:t>un référentiel terrestre</a:t>
            </a:r>
          </a:p>
          <a:p>
            <a:endParaRPr lang="fr-FR" sz="1400" dirty="0" smtClean="0"/>
          </a:p>
          <a:p>
            <a:r>
              <a:rPr lang="fr-FR" sz="1400" dirty="0" smtClean="0"/>
              <a:t> </a:t>
            </a:r>
            <a:r>
              <a:rPr lang="fr-FR" sz="1400" dirty="0" smtClean="0"/>
              <a:t>ces </a:t>
            </a:r>
            <a:r>
              <a:rPr lang="fr-FR" sz="1400" dirty="0" smtClean="0"/>
              <a:t>localisations</a:t>
            </a:r>
          </a:p>
          <a:p>
            <a:r>
              <a:rPr lang="fr-FR" sz="1400" dirty="0" smtClean="0"/>
              <a:t> </a:t>
            </a:r>
            <a:r>
              <a:rPr lang="fr-FR" sz="1400" dirty="0" smtClean="0"/>
              <a:t>et agencements peuvent être </a:t>
            </a:r>
            <a:endParaRPr lang="fr-FR" sz="1400" dirty="0" smtClean="0"/>
          </a:p>
          <a:p>
            <a:r>
              <a:rPr lang="fr-FR" sz="1400" dirty="0" smtClean="0"/>
              <a:t>considérés </a:t>
            </a:r>
            <a:r>
              <a:rPr lang="fr-FR" sz="1400" dirty="0" smtClean="0"/>
              <a:t>comme</a:t>
            </a:r>
          </a:p>
          <a:p>
            <a:r>
              <a:rPr lang="fr-FR" sz="1400" dirty="0" smtClean="0">
                <a:solidFill>
                  <a:srgbClr val="0070C0"/>
                </a:solidFill>
              </a:rPr>
              <a:t>indicateurs (…!) </a:t>
            </a:r>
            <a:endParaRPr lang="fr-FR" sz="1400" dirty="0" smtClean="0">
              <a:solidFill>
                <a:srgbClr val="0070C0"/>
              </a:solidFill>
            </a:endParaRPr>
          </a:p>
          <a:p>
            <a:r>
              <a:rPr lang="fr-FR" sz="1400" dirty="0" smtClean="0">
                <a:solidFill>
                  <a:srgbClr val="0070C0"/>
                </a:solidFill>
              </a:rPr>
              <a:t>du </a:t>
            </a:r>
            <a:r>
              <a:rPr lang="fr-FR" sz="1400" dirty="0" smtClean="0">
                <a:solidFill>
                  <a:srgbClr val="0070C0"/>
                </a:solidFill>
              </a:rPr>
              <a:t>fonctionnement </a:t>
            </a:r>
            <a:endParaRPr lang="fr-FR" sz="1400" dirty="0" smtClean="0">
              <a:solidFill>
                <a:srgbClr val="0070C0"/>
              </a:solidFill>
            </a:endParaRPr>
          </a:p>
          <a:p>
            <a:r>
              <a:rPr lang="fr-FR" sz="1400" dirty="0" smtClean="0">
                <a:solidFill>
                  <a:srgbClr val="0070C0"/>
                </a:solidFill>
              </a:rPr>
              <a:t>de </a:t>
            </a:r>
            <a:r>
              <a:rPr lang="fr-FR" sz="1400" dirty="0" smtClean="0">
                <a:solidFill>
                  <a:srgbClr val="0070C0"/>
                </a:solidFill>
              </a:rPr>
              <a:t>cet espace</a:t>
            </a:r>
            <a:endParaRPr lang="fr-FR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65"/>
          <p:cNvGrpSpPr/>
          <p:nvPr/>
        </p:nvGrpSpPr>
        <p:grpSpPr>
          <a:xfrm>
            <a:off x="4139952" y="404664"/>
            <a:ext cx="4608512" cy="5934853"/>
            <a:chOff x="3419872" y="620688"/>
            <a:chExt cx="4608512" cy="5934853"/>
          </a:xfrm>
        </p:grpSpPr>
        <p:grpSp>
          <p:nvGrpSpPr>
            <p:cNvPr id="4" name="Groupe 161"/>
            <p:cNvGrpSpPr/>
            <p:nvPr/>
          </p:nvGrpSpPr>
          <p:grpSpPr>
            <a:xfrm>
              <a:off x="3419872" y="620688"/>
              <a:ext cx="4608512" cy="4392488"/>
              <a:chOff x="3419872" y="620688"/>
              <a:chExt cx="4608512" cy="4392488"/>
            </a:xfrm>
          </p:grpSpPr>
          <p:sp>
            <p:nvSpPr>
              <p:cNvPr id="161" name="Rectangle à coins arrondis 160"/>
              <p:cNvSpPr/>
              <p:nvPr/>
            </p:nvSpPr>
            <p:spPr>
              <a:xfrm>
                <a:off x="3419872" y="620688"/>
                <a:ext cx="4608512" cy="4392488"/>
              </a:xfrm>
              <a:prstGeom prst="roundRect">
                <a:avLst>
                  <a:gd name="adj" fmla="val 5634"/>
                </a:avLst>
              </a:prstGeom>
              <a:solidFill>
                <a:srgbClr val="F8F5EE"/>
              </a:solidFill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7" name="Connecteur droit 16"/>
              <p:cNvCxnSpPr>
                <a:stCxn id="7" idx="6"/>
                <a:endCxn id="12" idx="1"/>
              </p:cNvCxnSpPr>
              <p:nvPr/>
            </p:nvCxnSpPr>
            <p:spPr>
              <a:xfrm>
                <a:off x="4355976" y="1376772"/>
                <a:ext cx="864096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>
                <a:stCxn id="7" idx="4"/>
                <a:endCxn id="13" idx="0"/>
              </p:cNvCxnSpPr>
              <p:nvPr/>
            </p:nvCxnSpPr>
            <p:spPr>
              <a:xfrm rot="16200000" flipH="1">
                <a:off x="3635896" y="2096852"/>
                <a:ext cx="792088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>
                <a:stCxn id="7" idx="5"/>
                <a:endCxn id="11" idx="1"/>
              </p:cNvCxnSpPr>
              <p:nvPr/>
            </p:nvCxnSpPr>
            <p:spPr>
              <a:xfrm rot="16200000" flipH="1">
                <a:off x="4383993" y="1512801"/>
                <a:ext cx="880070" cy="11681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>
                <a:stCxn id="13" idx="2"/>
                <a:endCxn id="9" idx="0"/>
              </p:cNvCxnSpPr>
              <p:nvPr/>
            </p:nvCxnSpPr>
            <p:spPr>
              <a:xfrm rot="5400000">
                <a:off x="3635896" y="3465004"/>
                <a:ext cx="864096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>
                <a:stCxn id="10" idx="2"/>
                <a:endCxn id="12" idx="3"/>
              </p:cNvCxnSpPr>
              <p:nvPr/>
            </p:nvCxnSpPr>
            <p:spPr>
              <a:xfrm rot="10800000" flipV="1">
                <a:off x="6156176" y="1376772"/>
                <a:ext cx="792088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>
                <a:stCxn id="10" idx="3"/>
                <a:endCxn id="11" idx="7"/>
              </p:cNvCxnSpPr>
              <p:nvPr/>
            </p:nvCxnSpPr>
            <p:spPr>
              <a:xfrm rot="5400000">
                <a:off x="6076181" y="1548805"/>
                <a:ext cx="880070" cy="10960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>
                <a:stCxn id="10" idx="4"/>
                <a:endCxn id="14" idx="0"/>
              </p:cNvCxnSpPr>
              <p:nvPr/>
            </p:nvCxnSpPr>
            <p:spPr>
              <a:xfrm rot="5400000">
                <a:off x="6912260" y="2132856"/>
                <a:ext cx="792088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>
                <a:stCxn id="14" idx="1"/>
                <a:endCxn id="11" idx="6"/>
              </p:cNvCxnSpPr>
              <p:nvPr/>
            </p:nvCxnSpPr>
            <p:spPr>
              <a:xfrm rot="10800000">
                <a:off x="6084168" y="2816932"/>
                <a:ext cx="7200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>
                <a:stCxn id="13" idx="3"/>
                <a:endCxn id="11" idx="2"/>
              </p:cNvCxnSpPr>
              <p:nvPr/>
            </p:nvCxnSpPr>
            <p:spPr>
              <a:xfrm>
                <a:off x="4572000" y="2816932"/>
                <a:ext cx="7200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>
                <a:stCxn id="11" idx="4"/>
                <a:endCxn id="15" idx="0"/>
              </p:cNvCxnSpPr>
              <p:nvPr/>
            </p:nvCxnSpPr>
            <p:spPr>
              <a:xfrm rot="5400000">
                <a:off x="5328084" y="3573016"/>
                <a:ext cx="7200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>
                <a:stCxn id="11" idx="3"/>
                <a:endCxn id="9" idx="7"/>
              </p:cNvCxnSpPr>
              <p:nvPr/>
            </p:nvCxnSpPr>
            <p:spPr>
              <a:xfrm rot="5400000">
                <a:off x="4383993" y="3024969"/>
                <a:ext cx="952078" cy="10960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>
                <a:stCxn id="9" idx="6"/>
                <a:endCxn id="15" idx="1"/>
              </p:cNvCxnSpPr>
              <p:nvPr/>
            </p:nvCxnSpPr>
            <p:spPr>
              <a:xfrm flipV="1">
                <a:off x="4427984" y="4185084"/>
                <a:ext cx="792088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>
                <a:stCxn id="15" idx="3"/>
                <a:endCxn id="8" idx="2"/>
              </p:cNvCxnSpPr>
              <p:nvPr/>
            </p:nvCxnSpPr>
            <p:spPr>
              <a:xfrm>
                <a:off x="6156176" y="4185084"/>
                <a:ext cx="792088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>
                <a:stCxn id="11" idx="5"/>
                <a:endCxn id="8" idx="1"/>
              </p:cNvCxnSpPr>
              <p:nvPr/>
            </p:nvCxnSpPr>
            <p:spPr>
              <a:xfrm rot="16200000" flipH="1">
                <a:off x="6076181" y="2988965"/>
                <a:ext cx="880070" cy="10960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/>
              <p:cNvCxnSpPr>
                <a:stCxn id="14" idx="2"/>
                <a:endCxn id="8" idx="0"/>
              </p:cNvCxnSpPr>
              <p:nvPr/>
            </p:nvCxnSpPr>
            <p:spPr>
              <a:xfrm rot="16200000" flipH="1">
                <a:off x="6912260" y="3429000"/>
                <a:ext cx="792088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91"/>
              <p:cNvCxnSpPr>
                <a:stCxn id="12" idx="2"/>
                <a:endCxn id="11" idx="0"/>
              </p:cNvCxnSpPr>
              <p:nvPr/>
            </p:nvCxnSpPr>
            <p:spPr>
              <a:xfrm rot="5400000">
                <a:off x="5364088" y="2096852"/>
                <a:ext cx="64807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e 149"/>
              <p:cNvGrpSpPr/>
              <p:nvPr/>
            </p:nvGrpSpPr>
            <p:grpSpPr>
              <a:xfrm>
                <a:off x="5220072" y="1268760"/>
                <a:ext cx="936104" cy="504056"/>
                <a:chOff x="5220072" y="1268760"/>
                <a:chExt cx="936104" cy="504056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5220072" y="1268760"/>
                  <a:ext cx="936104" cy="504056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158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6" name="ZoneTexte 135"/>
                <p:cNvSpPr txBox="1"/>
                <p:nvPr/>
              </p:nvSpPr>
              <p:spPr>
                <a:xfrm>
                  <a:off x="5220072" y="1300698"/>
                  <a:ext cx="8640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i="1" dirty="0" smtClean="0">
                      <a:latin typeface="Times New Roman" pitchFamily="18" charset="0"/>
                      <a:cs typeface="Times New Roman" pitchFamily="18" charset="0"/>
                    </a:rPr>
                    <a:t>Production de biens</a:t>
                  </a:r>
                  <a:endParaRPr lang="fr-FR" sz="10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6" name="Groupe 150"/>
              <p:cNvGrpSpPr/>
              <p:nvPr/>
            </p:nvGrpSpPr>
            <p:grpSpPr>
              <a:xfrm>
                <a:off x="6804248" y="2564904"/>
                <a:ext cx="1008112" cy="504056"/>
                <a:chOff x="6804248" y="2564904"/>
                <a:chExt cx="1008112" cy="504056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6804248" y="2564904"/>
                  <a:ext cx="936104" cy="504056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158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7" name="ZoneTexte 136"/>
                <p:cNvSpPr txBox="1"/>
                <p:nvPr/>
              </p:nvSpPr>
              <p:spPr>
                <a:xfrm>
                  <a:off x="6804248" y="2636912"/>
                  <a:ext cx="100811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i="1" dirty="0" smtClean="0">
                      <a:latin typeface="Times New Roman" pitchFamily="18" charset="0"/>
                      <a:cs typeface="Times New Roman" pitchFamily="18" charset="0"/>
                    </a:rPr>
                    <a:t>Circulation </a:t>
                  </a:r>
                </a:p>
                <a:p>
                  <a:pPr algn="ctr"/>
                  <a:r>
                    <a:rPr lang="fr-FR" sz="1000" i="1" dirty="0" smtClean="0">
                      <a:latin typeface="Times New Roman" pitchFamily="18" charset="0"/>
                      <a:cs typeface="Times New Roman" pitchFamily="18" charset="0"/>
                    </a:rPr>
                    <a:t>des biens</a:t>
                  </a:r>
                  <a:endParaRPr lang="fr-FR" sz="10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8" name="Groupe 152"/>
              <p:cNvGrpSpPr/>
              <p:nvPr/>
            </p:nvGrpSpPr>
            <p:grpSpPr>
              <a:xfrm>
                <a:off x="5220072" y="3933056"/>
                <a:ext cx="936104" cy="504056"/>
                <a:chOff x="5220072" y="3933056"/>
                <a:chExt cx="936104" cy="504056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220072" y="3933056"/>
                  <a:ext cx="936104" cy="504056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158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8" name="ZoneTexte 137"/>
                <p:cNvSpPr txBox="1"/>
                <p:nvPr/>
              </p:nvSpPr>
              <p:spPr>
                <a:xfrm>
                  <a:off x="5364088" y="3964994"/>
                  <a:ext cx="6480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i="1" dirty="0" smtClean="0">
                      <a:latin typeface="Times New Roman" pitchFamily="18" charset="0"/>
                      <a:cs typeface="Times New Roman" pitchFamily="18" charset="0"/>
                    </a:rPr>
                    <a:t>Réseau de villes</a:t>
                  </a:r>
                  <a:endParaRPr lang="fr-FR" sz="10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9" name="Groupe 151"/>
              <p:cNvGrpSpPr/>
              <p:nvPr/>
            </p:nvGrpSpPr>
            <p:grpSpPr>
              <a:xfrm>
                <a:off x="3563888" y="2564904"/>
                <a:ext cx="1080120" cy="553998"/>
                <a:chOff x="3563888" y="2564904"/>
                <a:chExt cx="1080120" cy="553998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3635896" y="2564904"/>
                  <a:ext cx="936104" cy="504056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158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9" name="ZoneTexte 138"/>
                <p:cNvSpPr txBox="1"/>
                <p:nvPr/>
              </p:nvSpPr>
              <p:spPr>
                <a:xfrm>
                  <a:off x="3563888" y="2564904"/>
                  <a:ext cx="108012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i="1" dirty="0" smtClean="0">
                      <a:latin typeface="Times New Roman" pitchFamily="18" charset="0"/>
                      <a:cs typeface="Times New Roman" pitchFamily="18" charset="0"/>
                    </a:rPr>
                    <a:t>Production foncière et immobilière</a:t>
                  </a:r>
                  <a:endParaRPr lang="fr-FR" sz="10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0" name="Groupe 153"/>
              <p:cNvGrpSpPr/>
              <p:nvPr/>
            </p:nvGrpSpPr>
            <p:grpSpPr>
              <a:xfrm>
                <a:off x="5148064" y="2420888"/>
                <a:ext cx="1080120" cy="792088"/>
                <a:chOff x="5148064" y="2420888"/>
                <a:chExt cx="1080120" cy="792088"/>
              </a:xfrm>
            </p:grpSpPr>
            <p:sp>
              <p:nvSpPr>
                <p:cNvPr id="11" name="Ellipse 10"/>
                <p:cNvSpPr/>
                <p:nvPr/>
              </p:nvSpPr>
              <p:spPr>
                <a:xfrm>
                  <a:off x="5292080" y="2420888"/>
                  <a:ext cx="792088" cy="792088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158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5" name="ZoneTexte 134"/>
                <p:cNvSpPr txBox="1"/>
                <p:nvPr/>
              </p:nvSpPr>
              <p:spPr>
                <a:xfrm>
                  <a:off x="5220072" y="2503929"/>
                  <a:ext cx="93610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100" b="1" dirty="0" smtClean="0">
                      <a:latin typeface="Arial" pitchFamily="34" charset="0"/>
                      <a:cs typeface="Arial" pitchFamily="34" charset="0"/>
                    </a:rPr>
                    <a:t>Gérer</a:t>
                  </a:r>
                  <a:endParaRPr lang="fr-FR" sz="11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0" name="ZoneTexte 139"/>
                <p:cNvSpPr txBox="1"/>
                <p:nvPr/>
              </p:nvSpPr>
              <p:spPr>
                <a:xfrm>
                  <a:off x="5148064" y="2740858"/>
                  <a:ext cx="10801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900" i="1" dirty="0" smtClean="0">
                      <a:latin typeface="Times New Roman" pitchFamily="18" charset="0"/>
                      <a:cs typeface="Times New Roman" pitchFamily="18" charset="0"/>
                    </a:rPr>
                    <a:t>Reproduction symbolique</a:t>
                  </a:r>
                  <a:endParaRPr lang="fr-FR" sz="9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3" name="Groupe 156"/>
              <p:cNvGrpSpPr/>
              <p:nvPr/>
            </p:nvGrpSpPr>
            <p:grpSpPr>
              <a:xfrm>
                <a:off x="3419872" y="764704"/>
                <a:ext cx="1080120" cy="1008112"/>
                <a:chOff x="3419872" y="764704"/>
                <a:chExt cx="1080120" cy="1008112"/>
              </a:xfrm>
            </p:grpSpPr>
            <p:grpSp>
              <p:nvGrpSpPr>
                <p:cNvPr id="24" name="Groupe 145"/>
                <p:cNvGrpSpPr/>
                <p:nvPr/>
              </p:nvGrpSpPr>
              <p:grpSpPr>
                <a:xfrm>
                  <a:off x="3419872" y="980728"/>
                  <a:ext cx="1080120" cy="792088"/>
                  <a:chOff x="3419872" y="980728"/>
                  <a:chExt cx="1080120" cy="792088"/>
                </a:xfrm>
              </p:grpSpPr>
              <p:sp>
                <p:nvSpPr>
                  <p:cNvPr id="7" name="Ellipse 6"/>
                  <p:cNvSpPr/>
                  <p:nvPr/>
                </p:nvSpPr>
                <p:spPr>
                  <a:xfrm>
                    <a:off x="3563888" y="980728"/>
                    <a:ext cx="792088" cy="792088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58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31" name="ZoneTexte 130"/>
                  <p:cNvSpPr txBox="1"/>
                  <p:nvPr/>
                </p:nvSpPr>
                <p:spPr>
                  <a:xfrm>
                    <a:off x="3419872" y="1207785"/>
                    <a:ext cx="108012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100" b="1" dirty="0" smtClean="0">
                        <a:latin typeface="Arial" pitchFamily="34" charset="0"/>
                        <a:cs typeface="Arial" pitchFamily="34" charset="0"/>
                      </a:rPr>
                      <a:t>Approprier</a:t>
                    </a:r>
                    <a:endParaRPr lang="fr-FR" sz="11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41" name="ZoneTexte 140"/>
                <p:cNvSpPr txBox="1"/>
                <p:nvPr/>
              </p:nvSpPr>
              <p:spPr>
                <a:xfrm>
                  <a:off x="3419872" y="764704"/>
                  <a:ext cx="108012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Times New Roman" pitchFamily="18" charset="0"/>
                      <a:cs typeface="Times New Roman" pitchFamily="18" charset="0"/>
                    </a:rPr>
                    <a:t>Maillage</a:t>
                  </a:r>
                  <a:endParaRPr lang="fr-FR" sz="1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5" name="Groupe 157"/>
              <p:cNvGrpSpPr/>
              <p:nvPr/>
            </p:nvGrpSpPr>
            <p:grpSpPr>
              <a:xfrm>
                <a:off x="6876256" y="764704"/>
                <a:ext cx="1008112" cy="1008112"/>
                <a:chOff x="6876256" y="764704"/>
                <a:chExt cx="1008112" cy="1008112"/>
              </a:xfrm>
            </p:grpSpPr>
            <p:grpSp>
              <p:nvGrpSpPr>
                <p:cNvPr id="26" name="Groupe 146"/>
                <p:cNvGrpSpPr/>
                <p:nvPr/>
              </p:nvGrpSpPr>
              <p:grpSpPr>
                <a:xfrm>
                  <a:off x="6876256" y="980728"/>
                  <a:ext cx="1008112" cy="792088"/>
                  <a:chOff x="6876256" y="980728"/>
                  <a:chExt cx="1008112" cy="792088"/>
                </a:xfrm>
              </p:grpSpPr>
              <p:sp>
                <p:nvSpPr>
                  <p:cNvPr id="10" name="Ellipse 9"/>
                  <p:cNvSpPr/>
                  <p:nvPr/>
                </p:nvSpPr>
                <p:spPr>
                  <a:xfrm>
                    <a:off x="6948264" y="980728"/>
                    <a:ext cx="792088" cy="792088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58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32" name="ZoneTexte 131"/>
                  <p:cNvSpPr txBox="1"/>
                  <p:nvPr/>
                </p:nvSpPr>
                <p:spPr>
                  <a:xfrm>
                    <a:off x="6876256" y="1223174"/>
                    <a:ext cx="1008112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100" b="1" dirty="0" smtClean="0">
                        <a:latin typeface="Arial" pitchFamily="34" charset="0"/>
                        <a:cs typeface="Arial" pitchFamily="34" charset="0"/>
                      </a:rPr>
                      <a:t>Exploiter</a:t>
                    </a:r>
                    <a:endParaRPr lang="fr-FR" sz="11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42" name="ZoneTexte 141"/>
                <p:cNvSpPr txBox="1"/>
                <p:nvPr/>
              </p:nvSpPr>
              <p:spPr>
                <a:xfrm>
                  <a:off x="6876256" y="764704"/>
                  <a:ext cx="100811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Times New Roman" pitchFamily="18" charset="0"/>
                      <a:cs typeface="Times New Roman" pitchFamily="18" charset="0"/>
                    </a:rPr>
                    <a:t>Lieu de travail</a:t>
                  </a:r>
                  <a:endParaRPr lang="fr-FR" sz="1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8" name="Groupe 159"/>
              <p:cNvGrpSpPr/>
              <p:nvPr/>
            </p:nvGrpSpPr>
            <p:grpSpPr>
              <a:xfrm>
                <a:off x="3491880" y="3933056"/>
                <a:ext cx="1080120" cy="1008112"/>
                <a:chOff x="3491880" y="3933056"/>
                <a:chExt cx="1080120" cy="1008112"/>
              </a:xfrm>
            </p:grpSpPr>
            <p:grpSp>
              <p:nvGrpSpPr>
                <p:cNvPr id="29" name="Groupe 148"/>
                <p:cNvGrpSpPr/>
                <p:nvPr/>
              </p:nvGrpSpPr>
              <p:grpSpPr>
                <a:xfrm>
                  <a:off x="3491880" y="3933056"/>
                  <a:ext cx="1080120" cy="792088"/>
                  <a:chOff x="3491880" y="3933056"/>
                  <a:chExt cx="1080120" cy="792088"/>
                </a:xfrm>
              </p:grpSpPr>
              <p:sp>
                <p:nvSpPr>
                  <p:cNvPr id="9" name="Ellipse 8"/>
                  <p:cNvSpPr/>
                  <p:nvPr/>
                </p:nvSpPr>
                <p:spPr>
                  <a:xfrm>
                    <a:off x="3635896" y="3933056"/>
                    <a:ext cx="792088" cy="792088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58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33" name="ZoneTexte 132"/>
                  <p:cNvSpPr txBox="1"/>
                  <p:nvPr/>
                </p:nvSpPr>
                <p:spPr>
                  <a:xfrm>
                    <a:off x="3491880" y="4149080"/>
                    <a:ext cx="108012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100" b="1" dirty="0" smtClean="0">
                        <a:latin typeface="Arial" pitchFamily="34" charset="0"/>
                        <a:cs typeface="Arial" pitchFamily="34" charset="0"/>
                      </a:rPr>
                      <a:t>Habiter</a:t>
                    </a:r>
                    <a:endParaRPr lang="fr-FR" sz="11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55" name="ZoneTexte 154"/>
                <p:cNvSpPr txBox="1"/>
                <p:nvPr/>
              </p:nvSpPr>
              <p:spPr>
                <a:xfrm>
                  <a:off x="3707904" y="4694947"/>
                  <a:ext cx="64807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Times New Roman" pitchFamily="18" charset="0"/>
                      <a:cs typeface="Times New Roman" pitchFamily="18" charset="0"/>
                    </a:rPr>
                    <a:t>Habitat</a:t>
                  </a:r>
                  <a:endParaRPr lang="fr-FR" sz="1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1" name="Groupe 158"/>
              <p:cNvGrpSpPr/>
              <p:nvPr/>
            </p:nvGrpSpPr>
            <p:grpSpPr>
              <a:xfrm>
                <a:off x="6804248" y="3861048"/>
                <a:ext cx="1080120" cy="1008112"/>
                <a:chOff x="6804248" y="3861048"/>
                <a:chExt cx="1080120" cy="1008112"/>
              </a:xfrm>
            </p:grpSpPr>
            <p:grpSp>
              <p:nvGrpSpPr>
                <p:cNvPr id="32" name="Groupe 147"/>
                <p:cNvGrpSpPr/>
                <p:nvPr/>
              </p:nvGrpSpPr>
              <p:grpSpPr>
                <a:xfrm>
                  <a:off x="6804248" y="3861048"/>
                  <a:ext cx="1080120" cy="792088"/>
                  <a:chOff x="6804248" y="3861048"/>
                  <a:chExt cx="1080120" cy="792088"/>
                </a:xfrm>
              </p:grpSpPr>
              <p:sp>
                <p:nvSpPr>
                  <p:cNvPr id="8" name="Ellipse 7"/>
                  <p:cNvSpPr/>
                  <p:nvPr/>
                </p:nvSpPr>
                <p:spPr>
                  <a:xfrm>
                    <a:off x="6948264" y="3861048"/>
                    <a:ext cx="792088" cy="792088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58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34" name="ZoneTexte 133"/>
                  <p:cNvSpPr txBox="1"/>
                  <p:nvPr/>
                </p:nvSpPr>
                <p:spPr>
                  <a:xfrm>
                    <a:off x="6804248" y="4088105"/>
                    <a:ext cx="108012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100" b="1" dirty="0" smtClean="0">
                        <a:latin typeface="Arial" pitchFamily="34" charset="0"/>
                        <a:cs typeface="Arial" pitchFamily="34" charset="0"/>
                      </a:rPr>
                      <a:t>Échanger</a:t>
                    </a:r>
                    <a:endParaRPr lang="fr-FR" sz="11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56" name="ZoneTexte 155"/>
                <p:cNvSpPr txBox="1"/>
                <p:nvPr/>
              </p:nvSpPr>
              <p:spPr>
                <a:xfrm>
                  <a:off x="6876256" y="4622939"/>
                  <a:ext cx="100811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Times New Roman" pitchFamily="18" charset="0"/>
                      <a:cs typeface="Times New Roman" pitchFamily="18" charset="0"/>
                    </a:rPr>
                    <a:t>Treillage</a:t>
                  </a:r>
                  <a:endParaRPr lang="fr-FR" sz="1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34" name="Groupe 164"/>
            <p:cNvGrpSpPr/>
            <p:nvPr/>
          </p:nvGrpSpPr>
          <p:grpSpPr>
            <a:xfrm>
              <a:off x="3851920" y="5013176"/>
              <a:ext cx="3888432" cy="1542365"/>
              <a:chOff x="3851920" y="5013176"/>
              <a:chExt cx="3888432" cy="1542365"/>
            </a:xfrm>
          </p:grpSpPr>
          <p:sp>
            <p:nvSpPr>
              <p:cNvPr id="163" name="ZoneTexte 162"/>
              <p:cNvSpPr txBox="1"/>
              <p:nvPr/>
            </p:nvSpPr>
            <p:spPr>
              <a:xfrm>
                <a:off x="3851920" y="5013176"/>
                <a:ext cx="388843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i="1" dirty="0" smtClean="0"/>
                  <a:t>Le système de production de l’espace</a:t>
                </a:r>
              </a:p>
              <a:p>
                <a:endParaRPr lang="fr-FR" sz="1000" dirty="0" smtClean="0"/>
              </a:p>
              <a:p>
                <a:pPr algn="just"/>
                <a:r>
                  <a:rPr lang="fr-FR" sz="1000" i="1" dirty="0" smtClean="0"/>
                  <a:t>Quatre actions associées, habiter, approprier, exploiter et échanger, sont coordonnées par les modes de gestion au sens large (culturelle, politique, sociale, économique). Leurs couples sont à l’origine d’autres actions à dimension géographique sensible.</a:t>
                </a:r>
              </a:p>
              <a:p>
                <a:pPr algn="just"/>
                <a:r>
                  <a:rPr lang="fr-FR" sz="1000" i="1" dirty="0" smtClean="0"/>
                  <a:t>Quatre structures spatiales leur correspondent : les lieux de travail et d’habitat, le maillage et le treillage (ou « quadrillage »).</a:t>
                </a:r>
                <a:endParaRPr lang="fr-FR" sz="1000" i="1" dirty="0"/>
              </a:p>
            </p:txBody>
          </p:sp>
          <p:sp>
            <p:nvSpPr>
              <p:cNvPr id="164" name="ZoneTexte 163"/>
              <p:cNvSpPr txBox="1"/>
              <p:nvPr/>
            </p:nvSpPr>
            <p:spPr>
              <a:xfrm>
                <a:off x="6372200" y="6309320"/>
                <a:ext cx="136815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900" b="1" dirty="0" smtClean="0"/>
                  <a:t>R. Brunet, 1990</a:t>
                </a:r>
                <a:r>
                  <a:rPr lang="fr-FR" sz="1000" b="1" i="1" dirty="0" smtClean="0"/>
                  <a:t>.</a:t>
                </a:r>
                <a:endParaRPr lang="fr-FR" sz="1000" b="1" i="1" dirty="0"/>
              </a:p>
            </p:txBody>
          </p:sp>
        </p:grpSp>
      </p:grpSp>
      <p:sp>
        <p:nvSpPr>
          <p:cNvPr id="63" name="ZoneTexte 2"/>
          <p:cNvSpPr txBox="1">
            <a:spLocks noChangeArrowheads="1"/>
          </p:cNvSpPr>
          <p:nvPr/>
        </p:nvSpPr>
        <p:spPr bwMode="auto">
          <a:xfrm>
            <a:off x="179388" y="404813"/>
            <a:ext cx="3171061" cy="830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/>
              <a:t>de la </a:t>
            </a:r>
            <a:r>
              <a:rPr lang="fr-FR" sz="1400" b="1" dirty="0">
                <a:solidFill>
                  <a:srgbClr val="0070C0"/>
                </a:solidFill>
              </a:rPr>
              <a:t>production</a:t>
            </a:r>
          </a:p>
          <a:p>
            <a:r>
              <a:rPr lang="fr-FR" sz="1400" b="1" dirty="0">
                <a:solidFill>
                  <a:srgbClr val="0070C0"/>
                </a:solidFill>
              </a:rPr>
              <a:t>d’</a:t>
            </a:r>
            <a:r>
              <a:rPr lang="fr-FR" sz="1600" b="1" dirty="0"/>
              <a:t>espace </a:t>
            </a:r>
            <a:endParaRPr lang="fr-FR" sz="1400" b="1" dirty="0"/>
          </a:p>
          <a:p>
            <a:r>
              <a:rPr lang="fr-FR" sz="1400" b="1" dirty="0"/>
              <a:t>à</a:t>
            </a:r>
          </a:p>
          <a:p>
            <a:r>
              <a:rPr lang="fr-FR" sz="1400" b="1" dirty="0"/>
              <a:t>la </a:t>
            </a:r>
            <a:r>
              <a:rPr lang="fr-FR" sz="1400" b="1" dirty="0">
                <a:solidFill>
                  <a:srgbClr val="0070C0"/>
                </a:solidFill>
              </a:rPr>
              <a:t>constitution</a:t>
            </a:r>
          </a:p>
          <a:p>
            <a:r>
              <a:rPr lang="fr-FR" sz="1400" b="1" dirty="0">
                <a:solidFill>
                  <a:srgbClr val="0070C0"/>
                </a:solidFill>
              </a:rPr>
              <a:t>de </a:t>
            </a:r>
            <a:r>
              <a:rPr lang="fr-FR" sz="1600" b="1" dirty="0"/>
              <a:t>territoire</a:t>
            </a:r>
          </a:p>
          <a:p>
            <a:endParaRPr lang="fr-FR" sz="1400" dirty="0"/>
          </a:p>
          <a:p>
            <a:r>
              <a:rPr lang="fr-FR" sz="1400" dirty="0"/>
              <a:t>inten</a:t>
            </a:r>
            <a:r>
              <a:rPr lang="fr-FR" sz="1400" dirty="0">
                <a:solidFill>
                  <a:srgbClr val="FF0000"/>
                </a:solidFill>
              </a:rPr>
              <a:t>t</a:t>
            </a:r>
            <a:r>
              <a:rPr lang="fr-FR" sz="1400" dirty="0"/>
              <a:t>ion + Ten</a:t>
            </a:r>
            <a:r>
              <a:rPr lang="fr-FR" sz="1400" dirty="0">
                <a:solidFill>
                  <a:srgbClr val="FF0000"/>
                </a:solidFill>
              </a:rPr>
              <a:t>s</a:t>
            </a:r>
            <a:r>
              <a:rPr lang="fr-FR" sz="1400" dirty="0"/>
              <a:t>ion :</a:t>
            </a:r>
          </a:p>
          <a:p>
            <a:endParaRPr lang="fr-FR" sz="1400" dirty="0"/>
          </a:p>
          <a:p>
            <a:r>
              <a:rPr lang="fr-FR" sz="1400" b="1" dirty="0"/>
              <a:t>le territoire: </a:t>
            </a:r>
          </a:p>
          <a:p>
            <a:r>
              <a:rPr lang="fr-FR" sz="1400" dirty="0"/>
              <a:t>un produit </a:t>
            </a:r>
            <a:r>
              <a:rPr lang="fr-FR" sz="1400" dirty="0">
                <a:solidFill>
                  <a:srgbClr val="0070C0"/>
                </a:solidFill>
              </a:rPr>
              <a:t>dérivé</a:t>
            </a:r>
          </a:p>
          <a:p>
            <a:r>
              <a:rPr lang="fr-FR" sz="1400" dirty="0"/>
              <a:t>de l’espace géographique</a:t>
            </a:r>
          </a:p>
          <a:p>
            <a:r>
              <a:rPr lang="fr-FR" sz="1400" dirty="0"/>
              <a:t>par la société</a:t>
            </a:r>
          </a:p>
          <a:p>
            <a:endParaRPr lang="fr-FR" sz="1400" dirty="0"/>
          </a:p>
          <a:p>
            <a:r>
              <a:rPr lang="fr-FR" sz="1400" dirty="0" err="1" smtClean="0"/>
              <a:t>Inten</a:t>
            </a:r>
            <a:r>
              <a:rPr lang="fr-FR" sz="1400" dirty="0" err="1" smtClean="0">
                <a:solidFill>
                  <a:srgbClr val="FF0000"/>
                </a:solidFill>
              </a:rPr>
              <a:t>t</a:t>
            </a:r>
            <a:r>
              <a:rPr lang="fr-FR" sz="1400" dirty="0" err="1" smtClean="0"/>
              <a:t>ionnalisé</a:t>
            </a:r>
            <a:r>
              <a:rPr lang="fr-FR" sz="1400" dirty="0" smtClean="0"/>
              <a:t> </a:t>
            </a:r>
            <a:r>
              <a:rPr lang="fr-FR" sz="1400" dirty="0"/>
              <a:t>: projet…</a:t>
            </a:r>
          </a:p>
          <a:p>
            <a:r>
              <a:rPr lang="fr-FR" sz="1400" dirty="0"/>
              <a:t>et </a:t>
            </a:r>
          </a:p>
          <a:p>
            <a:r>
              <a:rPr lang="fr-FR" sz="1400" dirty="0" err="1" smtClean="0"/>
              <a:t>Inten</a:t>
            </a:r>
            <a:r>
              <a:rPr lang="fr-FR" sz="1400" dirty="0" err="1" smtClean="0">
                <a:solidFill>
                  <a:srgbClr val="FF0000"/>
                </a:solidFill>
              </a:rPr>
              <a:t>s</a:t>
            </a:r>
            <a:r>
              <a:rPr lang="fr-FR" sz="1400" dirty="0" err="1" smtClean="0"/>
              <a:t>ionnalisé</a:t>
            </a:r>
            <a:r>
              <a:rPr lang="fr-FR" sz="1400" dirty="0"/>
              <a:t>: confrontation </a:t>
            </a:r>
          </a:p>
          <a:p>
            <a:r>
              <a:rPr lang="fr-FR" sz="1400" dirty="0"/>
              <a:t>entre </a:t>
            </a:r>
            <a:r>
              <a:rPr lang="fr-FR" sz="1400" dirty="0">
                <a:solidFill>
                  <a:srgbClr val="0070C0"/>
                </a:solidFill>
              </a:rPr>
              <a:t>4 fonctions majeures…</a:t>
            </a:r>
          </a:p>
          <a:p>
            <a:endParaRPr lang="fr-FR" sz="1400" dirty="0">
              <a:solidFill>
                <a:srgbClr val="0070C0"/>
              </a:solidFill>
            </a:endParaRPr>
          </a:p>
          <a:p>
            <a:r>
              <a:rPr lang="fr-FR" sz="1400" b="1" dirty="0">
                <a:solidFill>
                  <a:schemeClr val="tx2"/>
                </a:solidFill>
              </a:rPr>
              <a:t>Résultat: </a:t>
            </a:r>
          </a:p>
          <a:p>
            <a:r>
              <a:rPr lang="fr-FR" sz="1400" dirty="0">
                <a:solidFill>
                  <a:srgbClr val="0070C0"/>
                </a:solidFill>
              </a:rPr>
              <a:t>émergence </a:t>
            </a:r>
            <a:r>
              <a:rPr lang="fr-FR" sz="1400" b="1" dirty="0">
                <a:solidFill>
                  <a:srgbClr val="0070C0"/>
                </a:solidFill>
              </a:rPr>
              <a:t>d’organisations de l’espace</a:t>
            </a:r>
          </a:p>
          <a:p>
            <a:r>
              <a:rPr lang="fr-FR" sz="1400" b="1" dirty="0">
                <a:solidFill>
                  <a:srgbClr val="0070C0"/>
                </a:solidFill>
              </a:rPr>
              <a:t>qui:</a:t>
            </a:r>
          </a:p>
          <a:p>
            <a:r>
              <a:rPr lang="fr-FR" sz="1400" b="1" dirty="0">
                <a:solidFill>
                  <a:srgbClr val="0070C0"/>
                </a:solidFill>
              </a:rPr>
              <a:t>impliquent </a:t>
            </a:r>
            <a:r>
              <a:rPr lang="fr-FR" sz="1400" dirty="0">
                <a:solidFill>
                  <a:srgbClr val="0070C0"/>
                </a:solidFill>
              </a:rPr>
              <a:t>des besoins de mobilité, et</a:t>
            </a:r>
          </a:p>
          <a:p>
            <a:r>
              <a:rPr lang="fr-FR" sz="1400" dirty="0">
                <a:solidFill>
                  <a:srgbClr val="0070C0"/>
                </a:solidFill>
              </a:rPr>
              <a:t>de transport,</a:t>
            </a:r>
          </a:p>
          <a:p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b="1" dirty="0">
                <a:solidFill>
                  <a:srgbClr val="0070C0"/>
                </a:solidFill>
              </a:rPr>
              <a:t>impactent</a:t>
            </a:r>
            <a:r>
              <a:rPr lang="fr-FR" sz="1400" dirty="0">
                <a:solidFill>
                  <a:srgbClr val="0070C0"/>
                </a:solidFill>
              </a:rPr>
              <a:t> les conditions de circulations,</a:t>
            </a:r>
          </a:p>
          <a:p>
            <a:r>
              <a:rPr lang="fr-FR" sz="1400" dirty="0">
                <a:solidFill>
                  <a:srgbClr val="0070C0"/>
                </a:solidFill>
              </a:rPr>
              <a:t> de flux, d’itinéraires: </a:t>
            </a:r>
          </a:p>
          <a:p>
            <a:r>
              <a:rPr lang="fr-FR" sz="1200" dirty="0">
                <a:solidFill>
                  <a:srgbClr val="0070C0"/>
                </a:solidFill>
              </a:rPr>
              <a:t>centre/périphérie</a:t>
            </a:r>
          </a:p>
          <a:p>
            <a:r>
              <a:rPr lang="fr-FR" sz="1200" dirty="0">
                <a:solidFill>
                  <a:srgbClr val="0070C0"/>
                </a:solidFill>
              </a:rPr>
              <a:t>lieux centraux</a:t>
            </a:r>
          </a:p>
          <a:p>
            <a:r>
              <a:rPr lang="fr-FR" sz="1200" dirty="0">
                <a:solidFill>
                  <a:srgbClr val="0070C0"/>
                </a:solidFill>
              </a:rPr>
              <a:t>Différenciations  -  anisotropie</a:t>
            </a:r>
          </a:p>
          <a:p>
            <a:r>
              <a:rPr lang="fr-FR" sz="1200" dirty="0">
                <a:solidFill>
                  <a:srgbClr val="0070C0"/>
                </a:solidFill>
              </a:rPr>
              <a:t>Réseaux de relation…</a:t>
            </a:r>
          </a:p>
          <a:p>
            <a:endParaRPr lang="fr-FR" sz="1200" dirty="0">
              <a:solidFill>
                <a:srgbClr val="0070C0"/>
              </a:solidFill>
            </a:endParaRPr>
          </a:p>
          <a:p>
            <a:endParaRPr lang="fr-FR" sz="1200" dirty="0">
              <a:solidFill>
                <a:srgbClr val="0070C0"/>
              </a:solidFill>
            </a:endParaRPr>
          </a:p>
          <a:p>
            <a:endParaRPr lang="fr-FR" sz="1400" dirty="0">
              <a:solidFill>
                <a:srgbClr val="0070C0"/>
              </a:solidFill>
            </a:endParaRPr>
          </a:p>
          <a:p>
            <a:endParaRPr lang="fr-FR" sz="1400" dirty="0">
              <a:solidFill>
                <a:srgbClr val="0070C0"/>
              </a:solidFill>
            </a:endParaRPr>
          </a:p>
          <a:p>
            <a:endParaRPr lang="fr-FR" sz="1400" dirty="0">
              <a:solidFill>
                <a:srgbClr val="0070C0"/>
              </a:solidFill>
            </a:endParaRPr>
          </a:p>
          <a:p>
            <a:endParaRPr lang="fr-FR" sz="1400" dirty="0">
              <a:solidFill>
                <a:srgbClr val="0070C0"/>
              </a:solidFill>
            </a:endParaRPr>
          </a:p>
          <a:p>
            <a:endParaRPr lang="fr-FR" sz="1400" dirty="0">
              <a:solidFill>
                <a:srgbClr val="0070C0"/>
              </a:solidFill>
            </a:endParaRPr>
          </a:p>
          <a:p>
            <a:endParaRPr lang="fr-FR" sz="1400" dirty="0">
              <a:solidFill>
                <a:srgbClr val="0070C0"/>
              </a:solidFill>
            </a:endParaRPr>
          </a:p>
          <a:p>
            <a:endParaRPr lang="fr-FR" sz="1400" dirty="0">
              <a:solidFill>
                <a:srgbClr val="0070C0"/>
              </a:solidFill>
            </a:endParaRPr>
          </a:p>
          <a:p>
            <a:endParaRPr lang="fr-FR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e 62"/>
          <p:cNvGrpSpPr/>
          <p:nvPr/>
        </p:nvGrpSpPr>
        <p:grpSpPr>
          <a:xfrm>
            <a:off x="1517848" y="859110"/>
            <a:ext cx="7086600" cy="5810250"/>
            <a:chOff x="1295400" y="838200"/>
            <a:chExt cx="7086600" cy="5810250"/>
          </a:xfrm>
        </p:grpSpPr>
        <p:sp>
          <p:nvSpPr>
            <p:cNvPr id="2" name="Freeform 29"/>
            <p:cNvSpPr>
              <a:spLocks/>
            </p:cNvSpPr>
            <p:nvPr/>
          </p:nvSpPr>
          <p:spPr bwMode="auto">
            <a:xfrm>
              <a:off x="2246313" y="5119688"/>
              <a:ext cx="311150" cy="290512"/>
            </a:xfrm>
            <a:custGeom>
              <a:avLst/>
              <a:gdLst>
                <a:gd name="T0" fmla="*/ 14 w 267"/>
                <a:gd name="T1" fmla="*/ 74 h 253"/>
                <a:gd name="T2" fmla="*/ 66 w 267"/>
                <a:gd name="T3" fmla="*/ 142 h 253"/>
                <a:gd name="T4" fmla="*/ 48 w 267"/>
                <a:gd name="T5" fmla="*/ 160 h 253"/>
                <a:gd name="T6" fmla="*/ 160 w 267"/>
                <a:gd name="T7" fmla="*/ 237 h 253"/>
                <a:gd name="T8" fmla="*/ 220 w 267"/>
                <a:gd name="T9" fmla="*/ 228 h 253"/>
                <a:gd name="T10" fmla="*/ 263 w 267"/>
                <a:gd name="T11" fmla="*/ 160 h 253"/>
                <a:gd name="T12" fmla="*/ 255 w 267"/>
                <a:gd name="T13" fmla="*/ 125 h 253"/>
                <a:gd name="T14" fmla="*/ 169 w 267"/>
                <a:gd name="T15" fmla="*/ 39 h 253"/>
                <a:gd name="T16" fmla="*/ 48 w 267"/>
                <a:gd name="T17" fmla="*/ 13 h 253"/>
                <a:gd name="T18" fmla="*/ 14 w 267"/>
                <a:gd name="T19" fmla="*/ 74 h 2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7"/>
                <a:gd name="T31" fmla="*/ 0 h 253"/>
                <a:gd name="T32" fmla="*/ 267 w 267"/>
                <a:gd name="T33" fmla="*/ 253 h 2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7" h="253">
                  <a:moveTo>
                    <a:pt x="14" y="74"/>
                  </a:moveTo>
                  <a:cubicBezTo>
                    <a:pt x="0" y="88"/>
                    <a:pt x="80" y="128"/>
                    <a:pt x="66" y="142"/>
                  </a:cubicBezTo>
                  <a:cubicBezTo>
                    <a:pt x="60" y="148"/>
                    <a:pt x="48" y="160"/>
                    <a:pt x="48" y="160"/>
                  </a:cubicBezTo>
                  <a:cubicBezTo>
                    <a:pt x="17" y="253"/>
                    <a:pt x="41" y="227"/>
                    <a:pt x="160" y="237"/>
                  </a:cubicBezTo>
                  <a:cubicBezTo>
                    <a:pt x="180" y="234"/>
                    <a:pt x="201" y="234"/>
                    <a:pt x="220" y="228"/>
                  </a:cubicBezTo>
                  <a:cubicBezTo>
                    <a:pt x="241" y="221"/>
                    <a:pt x="251" y="177"/>
                    <a:pt x="263" y="160"/>
                  </a:cubicBezTo>
                  <a:cubicBezTo>
                    <a:pt x="260" y="148"/>
                    <a:pt x="267" y="128"/>
                    <a:pt x="255" y="125"/>
                  </a:cubicBezTo>
                  <a:cubicBezTo>
                    <a:pt x="186" y="106"/>
                    <a:pt x="203" y="5"/>
                    <a:pt x="169" y="39"/>
                  </a:cubicBezTo>
                  <a:cubicBezTo>
                    <a:pt x="182" y="0"/>
                    <a:pt x="93" y="29"/>
                    <a:pt x="48" y="13"/>
                  </a:cubicBezTo>
                  <a:cubicBezTo>
                    <a:pt x="20" y="23"/>
                    <a:pt x="14" y="92"/>
                    <a:pt x="14" y="74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" name="Group 231"/>
            <p:cNvGrpSpPr>
              <a:grpSpLocks/>
            </p:cNvGrpSpPr>
            <p:nvPr/>
          </p:nvGrpSpPr>
          <p:grpSpPr bwMode="auto">
            <a:xfrm>
              <a:off x="2162175" y="1920875"/>
              <a:ext cx="890588" cy="779463"/>
              <a:chOff x="1392" y="1308"/>
              <a:chExt cx="561" cy="491"/>
            </a:xfrm>
          </p:grpSpPr>
          <p:sp>
            <p:nvSpPr>
              <p:cNvPr id="4" name="Freeform 46"/>
              <p:cNvSpPr>
                <a:spLocks/>
              </p:cNvSpPr>
              <p:nvPr/>
            </p:nvSpPr>
            <p:spPr bwMode="auto">
              <a:xfrm rot="66866">
                <a:off x="1621" y="1512"/>
                <a:ext cx="92" cy="99"/>
              </a:xfrm>
              <a:custGeom>
                <a:avLst/>
                <a:gdLst>
                  <a:gd name="T0" fmla="*/ 14 w 267"/>
                  <a:gd name="T1" fmla="*/ 74 h 253"/>
                  <a:gd name="T2" fmla="*/ 66 w 267"/>
                  <a:gd name="T3" fmla="*/ 142 h 253"/>
                  <a:gd name="T4" fmla="*/ 48 w 267"/>
                  <a:gd name="T5" fmla="*/ 160 h 253"/>
                  <a:gd name="T6" fmla="*/ 160 w 267"/>
                  <a:gd name="T7" fmla="*/ 237 h 253"/>
                  <a:gd name="T8" fmla="*/ 220 w 267"/>
                  <a:gd name="T9" fmla="*/ 228 h 253"/>
                  <a:gd name="T10" fmla="*/ 263 w 267"/>
                  <a:gd name="T11" fmla="*/ 160 h 253"/>
                  <a:gd name="T12" fmla="*/ 255 w 267"/>
                  <a:gd name="T13" fmla="*/ 125 h 253"/>
                  <a:gd name="T14" fmla="*/ 169 w 267"/>
                  <a:gd name="T15" fmla="*/ 39 h 253"/>
                  <a:gd name="T16" fmla="*/ 48 w 267"/>
                  <a:gd name="T17" fmla="*/ 13 h 253"/>
                  <a:gd name="T18" fmla="*/ 14 w 267"/>
                  <a:gd name="T19" fmla="*/ 74 h 2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7"/>
                  <a:gd name="T31" fmla="*/ 0 h 253"/>
                  <a:gd name="T32" fmla="*/ 267 w 267"/>
                  <a:gd name="T33" fmla="*/ 253 h 2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7" h="253">
                    <a:moveTo>
                      <a:pt x="14" y="74"/>
                    </a:moveTo>
                    <a:cubicBezTo>
                      <a:pt x="0" y="88"/>
                      <a:pt x="80" y="128"/>
                      <a:pt x="66" y="142"/>
                    </a:cubicBezTo>
                    <a:cubicBezTo>
                      <a:pt x="60" y="148"/>
                      <a:pt x="48" y="160"/>
                      <a:pt x="48" y="160"/>
                    </a:cubicBezTo>
                    <a:cubicBezTo>
                      <a:pt x="17" y="253"/>
                      <a:pt x="41" y="227"/>
                      <a:pt x="160" y="237"/>
                    </a:cubicBezTo>
                    <a:cubicBezTo>
                      <a:pt x="180" y="234"/>
                      <a:pt x="201" y="234"/>
                      <a:pt x="220" y="228"/>
                    </a:cubicBezTo>
                    <a:cubicBezTo>
                      <a:pt x="241" y="221"/>
                      <a:pt x="251" y="177"/>
                      <a:pt x="263" y="160"/>
                    </a:cubicBezTo>
                    <a:cubicBezTo>
                      <a:pt x="260" y="148"/>
                      <a:pt x="267" y="128"/>
                      <a:pt x="255" y="125"/>
                    </a:cubicBezTo>
                    <a:cubicBezTo>
                      <a:pt x="186" y="106"/>
                      <a:pt x="203" y="5"/>
                      <a:pt x="169" y="39"/>
                    </a:cubicBezTo>
                    <a:cubicBezTo>
                      <a:pt x="182" y="0"/>
                      <a:pt x="93" y="29"/>
                      <a:pt x="48" y="13"/>
                    </a:cubicBezTo>
                    <a:cubicBezTo>
                      <a:pt x="20" y="23"/>
                      <a:pt x="14" y="92"/>
                      <a:pt x="14" y="74"/>
                    </a:cubicBez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" name="Freeform 47"/>
              <p:cNvSpPr>
                <a:spLocks/>
              </p:cNvSpPr>
              <p:nvPr/>
            </p:nvSpPr>
            <p:spPr bwMode="auto">
              <a:xfrm rot="66866">
                <a:off x="1543" y="1456"/>
                <a:ext cx="229" cy="232"/>
              </a:xfrm>
              <a:custGeom>
                <a:avLst/>
                <a:gdLst>
                  <a:gd name="T0" fmla="*/ 387 w 666"/>
                  <a:gd name="T1" fmla="*/ 9 h 594"/>
                  <a:gd name="T2" fmla="*/ 327 w 666"/>
                  <a:gd name="T3" fmla="*/ 0 h 594"/>
                  <a:gd name="T4" fmla="*/ 180 w 666"/>
                  <a:gd name="T5" fmla="*/ 43 h 594"/>
                  <a:gd name="T6" fmla="*/ 51 w 666"/>
                  <a:gd name="T7" fmla="*/ 164 h 594"/>
                  <a:gd name="T8" fmla="*/ 43 w 666"/>
                  <a:gd name="T9" fmla="*/ 189 h 594"/>
                  <a:gd name="T10" fmla="*/ 26 w 666"/>
                  <a:gd name="T11" fmla="*/ 207 h 594"/>
                  <a:gd name="T12" fmla="*/ 0 w 666"/>
                  <a:gd name="T13" fmla="*/ 284 h 594"/>
                  <a:gd name="T14" fmla="*/ 8 w 666"/>
                  <a:gd name="T15" fmla="*/ 336 h 594"/>
                  <a:gd name="T16" fmla="*/ 60 w 666"/>
                  <a:gd name="T17" fmla="*/ 404 h 594"/>
                  <a:gd name="T18" fmla="*/ 198 w 666"/>
                  <a:gd name="T19" fmla="*/ 533 h 594"/>
                  <a:gd name="T20" fmla="*/ 344 w 666"/>
                  <a:gd name="T21" fmla="*/ 568 h 594"/>
                  <a:gd name="T22" fmla="*/ 464 w 666"/>
                  <a:gd name="T23" fmla="*/ 593 h 594"/>
                  <a:gd name="T24" fmla="*/ 507 w 666"/>
                  <a:gd name="T25" fmla="*/ 585 h 594"/>
                  <a:gd name="T26" fmla="*/ 542 w 666"/>
                  <a:gd name="T27" fmla="*/ 533 h 594"/>
                  <a:gd name="T28" fmla="*/ 584 w 666"/>
                  <a:gd name="T29" fmla="*/ 430 h 594"/>
                  <a:gd name="T30" fmla="*/ 602 w 666"/>
                  <a:gd name="T31" fmla="*/ 379 h 594"/>
                  <a:gd name="T32" fmla="*/ 645 w 666"/>
                  <a:gd name="T33" fmla="*/ 327 h 594"/>
                  <a:gd name="T34" fmla="*/ 645 w 666"/>
                  <a:gd name="T35" fmla="*/ 198 h 594"/>
                  <a:gd name="T36" fmla="*/ 593 w 666"/>
                  <a:gd name="T37" fmla="*/ 181 h 594"/>
                  <a:gd name="T38" fmla="*/ 567 w 666"/>
                  <a:gd name="T39" fmla="*/ 164 h 594"/>
                  <a:gd name="T40" fmla="*/ 516 w 666"/>
                  <a:gd name="T41" fmla="*/ 129 h 594"/>
                  <a:gd name="T42" fmla="*/ 447 w 666"/>
                  <a:gd name="T43" fmla="*/ 17 h 594"/>
                  <a:gd name="T44" fmla="*/ 387 w 666"/>
                  <a:gd name="T45" fmla="*/ 9 h 59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66"/>
                  <a:gd name="T70" fmla="*/ 0 h 594"/>
                  <a:gd name="T71" fmla="*/ 666 w 666"/>
                  <a:gd name="T72" fmla="*/ 594 h 59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66" h="594">
                    <a:moveTo>
                      <a:pt x="387" y="9"/>
                    </a:moveTo>
                    <a:cubicBezTo>
                      <a:pt x="367" y="6"/>
                      <a:pt x="347" y="0"/>
                      <a:pt x="327" y="0"/>
                    </a:cubicBezTo>
                    <a:cubicBezTo>
                      <a:pt x="297" y="0"/>
                      <a:pt x="216" y="35"/>
                      <a:pt x="180" y="43"/>
                    </a:cubicBezTo>
                    <a:cubicBezTo>
                      <a:pt x="123" y="72"/>
                      <a:pt x="102" y="129"/>
                      <a:pt x="51" y="164"/>
                    </a:cubicBezTo>
                    <a:cubicBezTo>
                      <a:pt x="48" y="172"/>
                      <a:pt x="47" y="181"/>
                      <a:pt x="43" y="189"/>
                    </a:cubicBezTo>
                    <a:cubicBezTo>
                      <a:pt x="39" y="196"/>
                      <a:pt x="30" y="200"/>
                      <a:pt x="26" y="207"/>
                    </a:cubicBezTo>
                    <a:cubicBezTo>
                      <a:pt x="19" y="221"/>
                      <a:pt x="6" y="264"/>
                      <a:pt x="0" y="284"/>
                    </a:cubicBezTo>
                    <a:cubicBezTo>
                      <a:pt x="3" y="301"/>
                      <a:pt x="2" y="319"/>
                      <a:pt x="8" y="336"/>
                    </a:cubicBezTo>
                    <a:cubicBezTo>
                      <a:pt x="17" y="362"/>
                      <a:pt x="48" y="380"/>
                      <a:pt x="60" y="404"/>
                    </a:cubicBezTo>
                    <a:cubicBezTo>
                      <a:pt x="93" y="469"/>
                      <a:pt x="128" y="502"/>
                      <a:pt x="198" y="533"/>
                    </a:cubicBezTo>
                    <a:cubicBezTo>
                      <a:pt x="244" y="553"/>
                      <a:pt x="344" y="568"/>
                      <a:pt x="344" y="568"/>
                    </a:cubicBezTo>
                    <a:cubicBezTo>
                      <a:pt x="383" y="581"/>
                      <a:pt x="424" y="585"/>
                      <a:pt x="464" y="593"/>
                    </a:cubicBezTo>
                    <a:cubicBezTo>
                      <a:pt x="478" y="590"/>
                      <a:pt x="495" y="594"/>
                      <a:pt x="507" y="585"/>
                    </a:cubicBezTo>
                    <a:cubicBezTo>
                      <a:pt x="524" y="572"/>
                      <a:pt x="542" y="533"/>
                      <a:pt x="542" y="533"/>
                    </a:cubicBezTo>
                    <a:cubicBezTo>
                      <a:pt x="553" y="497"/>
                      <a:pt x="572" y="466"/>
                      <a:pt x="584" y="430"/>
                    </a:cubicBezTo>
                    <a:cubicBezTo>
                      <a:pt x="590" y="413"/>
                      <a:pt x="590" y="392"/>
                      <a:pt x="602" y="379"/>
                    </a:cubicBezTo>
                    <a:cubicBezTo>
                      <a:pt x="634" y="345"/>
                      <a:pt x="620" y="363"/>
                      <a:pt x="645" y="327"/>
                    </a:cubicBezTo>
                    <a:cubicBezTo>
                      <a:pt x="660" y="279"/>
                      <a:pt x="666" y="269"/>
                      <a:pt x="645" y="198"/>
                    </a:cubicBezTo>
                    <a:cubicBezTo>
                      <a:pt x="645" y="197"/>
                      <a:pt x="594" y="181"/>
                      <a:pt x="593" y="181"/>
                    </a:cubicBezTo>
                    <a:cubicBezTo>
                      <a:pt x="584" y="175"/>
                      <a:pt x="576" y="170"/>
                      <a:pt x="567" y="164"/>
                    </a:cubicBezTo>
                    <a:cubicBezTo>
                      <a:pt x="550" y="152"/>
                      <a:pt x="516" y="129"/>
                      <a:pt x="516" y="129"/>
                    </a:cubicBezTo>
                    <a:cubicBezTo>
                      <a:pt x="503" y="90"/>
                      <a:pt x="496" y="27"/>
                      <a:pt x="447" y="17"/>
                    </a:cubicBezTo>
                    <a:cubicBezTo>
                      <a:pt x="427" y="13"/>
                      <a:pt x="407" y="12"/>
                      <a:pt x="387" y="9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" name="Freeform 48"/>
              <p:cNvSpPr>
                <a:spLocks/>
              </p:cNvSpPr>
              <p:nvPr/>
            </p:nvSpPr>
            <p:spPr bwMode="auto">
              <a:xfrm rot="66866">
                <a:off x="1509" y="1368"/>
                <a:ext cx="318" cy="381"/>
              </a:xfrm>
              <a:custGeom>
                <a:avLst/>
                <a:gdLst>
                  <a:gd name="T0" fmla="*/ 602 w 926"/>
                  <a:gd name="T1" fmla="*/ 64 h 975"/>
                  <a:gd name="T2" fmla="*/ 636 w 926"/>
                  <a:gd name="T3" fmla="*/ 107 h 975"/>
                  <a:gd name="T4" fmla="*/ 645 w 926"/>
                  <a:gd name="T5" fmla="*/ 133 h 975"/>
                  <a:gd name="T6" fmla="*/ 662 w 926"/>
                  <a:gd name="T7" fmla="*/ 159 h 975"/>
                  <a:gd name="T8" fmla="*/ 713 w 926"/>
                  <a:gd name="T9" fmla="*/ 201 h 975"/>
                  <a:gd name="T10" fmla="*/ 834 w 926"/>
                  <a:gd name="T11" fmla="*/ 322 h 975"/>
                  <a:gd name="T12" fmla="*/ 877 w 926"/>
                  <a:gd name="T13" fmla="*/ 356 h 975"/>
                  <a:gd name="T14" fmla="*/ 911 w 926"/>
                  <a:gd name="T15" fmla="*/ 416 h 975"/>
                  <a:gd name="T16" fmla="*/ 756 w 926"/>
                  <a:gd name="T17" fmla="*/ 769 h 975"/>
                  <a:gd name="T18" fmla="*/ 687 w 926"/>
                  <a:gd name="T19" fmla="*/ 855 h 975"/>
                  <a:gd name="T20" fmla="*/ 662 w 926"/>
                  <a:gd name="T21" fmla="*/ 906 h 975"/>
                  <a:gd name="T22" fmla="*/ 584 w 926"/>
                  <a:gd name="T23" fmla="*/ 924 h 975"/>
                  <a:gd name="T24" fmla="*/ 352 w 926"/>
                  <a:gd name="T25" fmla="*/ 932 h 975"/>
                  <a:gd name="T26" fmla="*/ 94 w 926"/>
                  <a:gd name="T27" fmla="*/ 855 h 975"/>
                  <a:gd name="T28" fmla="*/ 86 w 926"/>
                  <a:gd name="T29" fmla="*/ 743 h 975"/>
                  <a:gd name="T30" fmla="*/ 34 w 926"/>
                  <a:gd name="T31" fmla="*/ 640 h 975"/>
                  <a:gd name="T32" fmla="*/ 8 w 926"/>
                  <a:gd name="T33" fmla="*/ 545 h 975"/>
                  <a:gd name="T34" fmla="*/ 0 w 926"/>
                  <a:gd name="T35" fmla="*/ 511 h 975"/>
                  <a:gd name="T36" fmla="*/ 43 w 926"/>
                  <a:gd name="T37" fmla="*/ 356 h 975"/>
                  <a:gd name="T38" fmla="*/ 94 w 926"/>
                  <a:gd name="T39" fmla="*/ 322 h 975"/>
                  <a:gd name="T40" fmla="*/ 137 w 926"/>
                  <a:gd name="T41" fmla="*/ 167 h 975"/>
                  <a:gd name="T42" fmla="*/ 266 w 926"/>
                  <a:gd name="T43" fmla="*/ 107 h 975"/>
                  <a:gd name="T44" fmla="*/ 318 w 926"/>
                  <a:gd name="T45" fmla="*/ 73 h 975"/>
                  <a:gd name="T46" fmla="*/ 567 w 926"/>
                  <a:gd name="T47" fmla="*/ 4 h 975"/>
                  <a:gd name="T48" fmla="*/ 602 w 926"/>
                  <a:gd name="T49" fmla="*/ 64 h 9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26"/>
                  <a:gd name="T76" fmla="*/ 0 h 975"/>
                  <a:gd name="T77" fmla="*/ 926 w 926"/>
                  <a:gd name="T78" fmla="*/ 975 h 9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26" h="975">
                    <a:moveTo>
                      <a:pt x="602" y="64"/>
                    </a:moveTo>
                    <a:cubicBezTo>
                      <a:pt x="621" y="127"/>
                      <a:pt x="593" y="54"/>
                      <a:pt x="636" y="107"/>
                    </a:cubicBezTo>
                    <a:cubicBezTo>
                      <a:pt x="642" y="114"/>
                      <a:pt x="641" y="125"/>
                      <a:pt x="645" y="133"/>
                    </a:cubicBezTo>
                    <a:cubicBezTo>
                      <a:pt x="650" y="142"/>
                      <a:pt x="655" y="151"/>
                      <a:pt x="662" y="159"/>
                    </a:cubicBezTo>
                    <a:cubicBezTo>
                      <a:pt x="707" y="213"/>
                      <a:pt x="666" y="158"/>
                      <a:pt x="713" y="201"/>
                    </a:cubicBezTo>
                    <a:cubicBezTo>
                      <a:pt x="746" y="231"/>
                      <a:pt x="793" y="295"/>
                      <a:pt x="834" y="322"/>
                    </a:cubicBezTo>
                    <a:cubicBezTo>
                      <a:pt x="883" y="397"/>
                      <a:pt x="818" y="309"/>
                      <a:pt x="877" y="356"/>
                    </a:cubicBezTo>
                    <a:cubicBezTo>
                      <a:pt x="886" y="363"/>
                      <a:pt x="907" y="409"/>
                      <a:pt x="911" y="416"/>
                    </a:cubicBezTo>
                    <a:cubicBezTo>
                      <a:pt x="903" y="578"/>
                      <a:pt x="926" y="710"/>
                      <a:pt x="756" y="769"/>
                    </a:cubicBezTo>
                    <a:cubicBezTo>
                      <a:pt x="728" y="797"/>
                      <a:pt x="715" y="827"/>
                      <a:pt x="687" y="855"/>
                    </a:cubicBezTo>
                    <a:cubicBezTo>
                      <a:pt x="682" y="873"/>
                      <a:pt x="678" y="893"/>
                      <a:pt x="662" y="906"/>
                    </a:cubicBezTo>
                    <a:cubicBezTo>
                      <a:pt x="650" y="915"/>
                      <a:pt x="586" y="924"/>
                      <a:pt x="584" y="924"/>
                    </a:cubicBezTo>
                    <a:cubicBezTo>
                      <a:pt x="507" y="929"/>
                      <a:pt x="429" y="929"/>
                      <a:pt x="352" y="932"/>
                    </a:cubicBezTo>
                    <a:cubicBezTo>
                      <a:pt x="204" y="926"/>
                      <a:pt x="135" y="975"/>
                      <a:pt x="94" y="855"/>
                    </a:cubicBezTo>
                    <a:cubicBezTo>
                      <a:pt x="91" y="818"/>
                      <a:pt x="93" y="780"/>
                      <a:pt x="86" y="743"/>
                    </a:cubicBezTo>
                    <a:cubicBezTo>
                      <a:pt x="82" y="721"/>
                      <a:pt x="43" y="668"/>
                      <a:pt x="34" y="640"/>
                    </a:cubicBezTo>
                    <a:cubicBezTo>
                      <a:pt x="23" y="607"/>
                      <a:pt x="17" y="581"/>
                      <a:pt x="8" y="545"/>
                    </a:cubicBezTo>
                    <a:cubicBezTo>
                      <a:pt x="5" y="534"/>
                      <a:pt x="0" y="511"/>
                      <a:pt x="0" y="511"/>
                    </a:cubicBezTo>
                    <a:cubicBezTo>
                      <a:pt x="5" y="470"/>
                      <a:pt x="9" y="391"/>
                      <a:pt x="43" y="356"/>
                    </a:cubicBezTo>
                    <a:cubicBezTo>
                      <a:pt x="57" y="341"/>
                      <a:pt x="94" y="322"/>
                      <a:pt x="94" y="322"/>
                    </a:cubicBezTo>
                    <a:cubicBezTo>
                      <a:pt x="171" y="207"/>
                      <a:pt x="90" y="347"/>
                      <a:pt x="137" y="167"/>
                    </a:cubicBezTo>
                    <a:cubicBezTo>
                      <a:pt x="146" y="133"/>
                      <a:pt x="248" y="116"/>
                      <a:pt x="266" y="107"/>
                    </a:cubicBezTo>
                    <a:cubicBezTo>
                      <a:pt x="285" y="98"/>
                      <a:pt x="298" y="80"/>
                      <a:pt x="318" y="73"/>
                    </a:cubicBezTo>
                    <a:cubicBezTo>
                      <a:pt x="399" y="44"/>
                      <a:pt x="483" y="24"/>
                      <a:pt x="567" y="4"/>
                    </a:cubicBezTo>
                    <a:cubicBezTo>
                      <a:pt x="619" y="16"/>
                      <a:pt x="602" y="0"/>
                      <a:pt x="602" y="64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" name="Freeform 49"/>
              <p:cNvSpPr>
                <a:spLocks/>
              </p:cNvSpPr>
              <p:nvPr/>
            </p:nvSpPr>
            <p:spPr bwMode="auto">
              <a:xfrm rot="66866">
                <a:off x="1392" y="1308"/>
                <a:ext cx="561" cy="491"/>
              </a:xfrm>
              <a:custGeom>
                <a:avLst/>
                <a:gdLst>
                  <a:gd name="T0" fmla="*/ 1169 w 1630"/>
                  <a:gd name="T1" fmla="*/ 51 h 1255"/>
                  <a:gd name="T2" fmla="*/ 860 w 1630"/>
                  <a:gd name="T3" fmla="*/ 85 h 1255"/>
                  <a:gd name="T4" fmla="*/ 584 w 1630"/>
                  <a:gd name="T5" fmla="*/ 206 h 1255"/>
                  <a:gd name="T6" fmla="*/ 232 w 1630"/>
                  <a:gd name="T7" fmla="*/ 206 h 1255"/>
                  <a:gd name="T8" fmla="*/ 112 w 1630"/>
                  <a:gd name="T9" fmla="*/ 249 h 1255"/>
                  <a:gd name="T10" fmla="*/ 0 w 1630"/>
                  <a:gd name="T11" fmla="*/ 283 h 1255"/>
                  <a:gd name="T12" fmla="*/ 69 w 1630"/>
                  <a:gd name="T13" fmla="*/ 300 h 1255"/>
                  <a:gd name="T14" fmla="*/ 112 w 1630"/>
                  <a:gd name="T15" fmla="*/ 335 h 1255"/>
                  <a:gd name="T16" fmla="*/ 137 w 1630"/>
                  <a:gd name="T17" fmla="*/ 696 h 1255"/>
                  <a:gd name="T18" fmla="*/ 146 w 1630"/>
                  <a:gd name="T19" fmla="*/ 722 h 1255"/>
                  <a:gd name="T20" fmla="*/ 223 w 1630"/>
                  <a:gd name="T21" fmla="*/ 773 h 1255"/>
                  <a:gd name="T22" fmla="*/ 309 w 1630"/>
                  <a:gd name="T23" fmla="*/ 842 h 1255"/>
                  <a:gd name="T24" fmla="*/ 352 w 1630"/>
                  <a:gd name="T25" fmla="*/ 885 h 1255"/>
                  <a:gd name="T26" fmla="*/ 361 w 1630"/>
                  <a:gd name="T27" fmla="*/ 962 h 1255"/>
                  <a:gd name="T28" fmla="*/ 413 w 1630"/>
                  <a:gd name="T29" fmla="*/ 1134 h 1255"/>
                  <a:gd name="T30" fmla="*/ 421 w 1630"/>
                  <a:gd name="T31" fmla="*/ 1169 h 1255"/>
                  <a:gd name="T32" fmla="*/ 559 w 1630"/>
                  <a:gd name="T33" fmla="*/ 1255 h 1255"/>
                  <a:gd name="T34" fmla="*/ 670 w 1630"/>
                  <a:gd name="T35" fmla="*/ 1246 h 1255"/>
                  <a:gd name="T36" fmla="*/ 946 w 1630"/>
                  <a:gd name="T37" fmla="*/ 1143 h 1255"/>
                  <a:gd name="T38" fmla="*/ 1315 w 1630"/>
                  <a:gd name="T39" fmla="*/ 1126 h 1255"/>
                  <a:gd name="T40" fmla="*/ 1367 w 1630"/>
                  <a:gd name="T41" fmla="*/ 1031 h 1255"/>
                  <a:gd name="T42" fmla="*/ 1444 w 1630"/>
                  <a:gd name="T43" fmla="*/ 765 h 1255"/>
                  <a:gd name="T44" fmla="*/ 1504 w 1630"/>
                  <a:gd name="T45" fmla="*/ 739 h 1255"/>
                  <a:gd name="T46" fmla="*/ 1582 w 1630"/>
                  <a:gd name="T47" fmla="*/ 722 h 1255"/>
                  <a:gd name="T48" fmla="*/ 1470 w 1630"/>
                  <a:gd name="T49" fmla="*/ 498 h 1255"/>
                  <a:gd name="T50" fmla="*/ 1393 w 1630"/>
                  <a:gd name="T51" fmla="*/ 455 h 1255"/>
                  <a:gd name="T52" fmla="*/ 1332 w 1630"/>
                  <a:gd name="T53" fmla="*/ 326 h 1255"/>
                  <a:gd name="T54" fmla="*/ 1350 w 1630"/>
                  <a:gd name="T55" fmla="*/ 206 h 1255"/>
                  <a:gd name="T56" fmla="*/ 1367 w 1630"/>
                  <a:gd name="T57" fmla="*/ 171 h 1255"/>
                  <a:gd name="T58" fmla="*/ 1384 w 1630"/>
                  <a:gd name="T59" fmla="*/ 120 h 1255"/>
                  <a:gd name="T60" fmla="*/ 1169 w 1630"/>
                  <a:gd name="T61" fmla="*/ 51 h 125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30"/>
                  <a:gd name="T94" fmla="*/ 0 h 1255"/>
                  <a:gd name="T95" fmla="*/ 1630 w 1630"/>
                  <a:gd name="T96" fmla="*/ 1255 h 125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30" h="1255">
                    <a:moveTo>
                      <a:pt x="1169" y="51"/>
                    </a:moveTo>
                    <a:cubicBezTo>
                      <a:pt x="1091" y="24"/>
                      <a:pt x="947" y="57"/>
                      <a:pt x="860" y="85"/>
                    </a:cubicBezTo>
                    <a:cubicBezTo>
                      <a:pt x="780" y="140"/>
                      <a:pt x="675" y="174"/>
                      <a:pt x="584" y="206"/>
                    </a:cubicBezTo>
                    <a:cubicBezTo>
                      <a:pt x="407" y="196"/>
                      <a:pt x="418" y="191"/>
                      <a:pt x="232" y="206"/>
                    </a:cubicBezTo>
                    <a:cubicBezTo>
                      <a:pt x="193" y="209"/>
                      <a:pt x="147" y="234"/>
                      <a:pt x="112" y="249"/>
                    </a:cubicBezTo>
                    <a:cubicBezTo>
                      <a:pt x="77" y="264"/>
                      <a:pt x="37" y="272"/>
                      <a:pt x="0" y="283"/>
                    </a:cubicBezTo>
                    <a:cubicBezTo>
                      <a:pt x="22" y="291"/>
                      <a:pt x="47" y="291"/>
                      <a:pt x="69" y="300"/>
                    </a:cubicBezTo>
                    <a:cubicBezTo>
                      <a:pt x="86" y="307"/>
                      <a:pt x="97" y="325"/>
                      <a:pt x="112" y="335"/>
                    </a:cubicBezTo>
                    <a:cubicBezTo>
                      <a:pt x="193" y="454"/>
                      <a:pt x="120" y="337"/>
                      <a:pt x="137" y="696"/>
                    </a:cubicBezTo>
                    <a:cubicBezTo>
                      <a:pt x="137" y="705"/>
                      <a:pt x="139" y="716"/>
                      <a:pt x="146" y="722"/>
                    </a:cubicBezTo>
                    <a:cubicBezTo>
                      <a:pt x="282" y="856"/>
                      <a:pt x="144" y="698"/>
                      <a:pt x="223" y="773"/>
                    </a:cubicBezTo>
                    <a:cubicBezTo>
                      <a:pt x="252" y="800"/>
                      <a:pt x="271" y="828"/>
                      <a:pt x="309" y="842"/>
                    </a:cubicBezTo>
                    <a:cubicBezTo>
                      <a:pt x="316" y="848"/>
                      <a:pt x="351" y="881"/>
                      <a:pt x="352" y="885"/>
                    </a:cubicBezTo>
                    <a:cubicBezTo>
                      <a:pt x="360" y="910"/>
                      <a:pt x="356" y="937"/>
                      <a:pt x="361" y="962"/>
                    </a:cubicBezTo>
                    <a:cubicBezTo>
                      <a:pt x="372" y="1021"/>
                      <a:pt x="400" y="1076"/>
                      <a:pt x="413" y="1134"/>
                    </a:cubicBezTo>
                    <a:cubicBezTo>
                      <a:pt x="416" y="1146"/>
                      <a:pt x="415" y="1159"/>
                      <a:pt x="421" y="1169"/>
                    </a:cubicBezTo>
                    <a:cubicBezTo>
                      <a:pt x="446" y="1213"/>
                      <a:pt x="513" y="1243"/>
                      <a:pt x="559" y="1255"/>
                    </a:cubicBezTo>
                    <a:cubicBezTo>
                      <a:pt x="596" y="1252"/>
                      <a:pt x="634" y="1254"/>
                      <a:pt x="670" y="1246"/>
                    </a:cubicBezTo>
                    <a:cubicBezTo>
                      <a:pt x="767" y="1223"/>
                      <a:pt x="849" y="1165"/>
                      <a:pt x="946" y="1143"/>
                    </a:cubicBezTo>
                    <a:cubicBezTo>
                      <a:pt x="1066" y="1116"/>
                      <a:pt x="1196" y="1129"/>
                      <a:pt x="1315" y="1126"/>
                    </a:cubicBezTo>
                    <a:cubicBezTo>
                      <a:pt x="1349" y="1092"/>
                      <a:pt x="1357" y="1078"/>
                      <a:pt x="1367" y="1031"/>
                    </a:cubicBezTo>
                    <a:cubicBezTo>
                      <a:pt x="1370" y="965"/>
                      <a:pt x="1347" y="795"/>
                      <a:pt x="1444" y="765"/>
                    </a:cubicBezTo>
                    <a:cubicBezTo>
                      <a:pt x="1479" y="741"/>
                      <a:pt x="1461" y="749"/>
                      <a:pt x="1504" y="739"/>
                    </a:cubicBezTo>
                    <a:cubicBezTo>
                      <a:pt x="1530" y="733"/>
                      <a:pt x="1582" y="722"/>
                      <a:pt x="1582" y="722"/>
                    </a:cubicBezTo>
                    <a:cubicBezTo>
                      <a:pt x="1630" y="623"/>
                      <a:pt x="1568" y="524"/>
                      <a:pt x="1470" y="498"/>
                    </a:cubicBezTo>
                    <a:cubicBezTo>
                      <a:pt x="1448" y="464"/>
                      <a:pt x="1432" y="465"/>
                      <a:pt x="1393" y="455"/>
                    </a:cubicBezTo>
                    <a:cubicBezTo>
                      <a:pt x="1355" y="419"/>
                      <a:pt x="1345" y="375"/>
                      <a:pt x="1332" y="326"/>
                    </a:cubicBezTo>
                    <a:cubicBezTo>
                      <a:pt x="1337" y="269"/>
                      <a:pt x="1332" y="248"/>
                      <a:pt x="1350" y="206"/>
                    </a:cubicBezTo>
                    <a:cubicBezTo>
                      <a:pt x="1355" y="194"/>
                      <a:pt x="1362" y="183"/>
                      <a:pt x="1367" y="171"/>
                    </a:cubicBezTo>
                    <a:cubicBezTo>
                      <a:pt x="1374" y="154"/>
                      <a:pt x="1384" y="120"/>
                      <a:pt x="1384" y="120"/>
                    </a:cubicBezTo>
                    <a:cubicBezTo>
                      <a:pt x="1366" y="0"/>
                      <a:pt x="1324" y="51"/>
                      <a:pt x="1169" y="51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" name="Group 230"/>
            <p:cNvGrpSpPr>
              <a:grpSpLocks/>
            </p:cNvGrpSpPr>
            <p:nvPr/>
          </p:nvGrpSpPr>
          <p:grpSpPr bwMode="auto">
            <a:xfrm>
              <a:off x="2282825" y="3162300"/>
              <a:ext cx="506413" cy="606425"/>
              <a:chOff x="1438" y="1992"/>
              <a:chExt cx="319" cy="382"/>
            </a:xfrm>
          </p:grpSpPr>
          <p:sp>
            <p:nvSpPr>
              <p:cNvPr id="9" name="Freeform 70"/>
              <p:cNvSpPr>
                <a:spLocks/>
              </p:cNvSpPr>
              <p:nvPr/>
            </p:nvSpPr>
            <p:spPr bwMode="auto">
              <a:xfrm rot="66866">
                <a:off x="1551" y="2137"/>
                <a:ext cx="92" cy="99"/>
              </a:xfrm>
              <a:custGeom>
                <a:avLst/>
                <a:gdLst>
                  <a:gd name="T0" fmla="*/ 14 w 267"/>
                  <a:gd name="T1" fmla="*/ 74 h 253"/>
                  <a:gd name="T2" fmla="*/ 66 w 267"/>
                  <a:gd name="T3" fmla="*/ 142 h 253"/>
                  <a:gd name="T4" fmla="*/ 48 w 267"/>
                  <a:gd name="T5" fmla="*/ 160 h 253"/>
                  <a:gd name="T6" fmla="*/ 160 w 267"/>
                  <a:gd name="T7" fmla="*/ 237 h 253"/>
                  <a:gd name="T8" fmla="*/ 220 w 267"/>
                  <a:gd name="T9" fmla="*/ 228 h 253"/>
                  <a:gd name="T10" fmla="*/ 263 w 267"/>
                  <a:gd name="T11" fmla="*/ 160 h 253"/>
                  <a:gd name="T12" fmla="*/ 255 w 267"/>
                  <a:gd name="T13" fmla="*/ 125 h 253"/>
                  <a:gd name="T14" fmla="*/ 169 w 267"/>
                  <a:gd name="T15" fmla="*/ 39 h 253"/>
                  <a:gd name="T16" fmla="*/ 48 w 267"/>
                  <a:gd name="T17" fmla="*/ 13 h 253"/>
                  <a:gd name="T18" fmla="*/ 14 w 267"/>
                  <a:gd name="T19" fmla="*/ 74 h 2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7"/>
                  <a:gd name="T31" fmla="*/ 0 h 253"/>
                  <a:gd name="T32" fmla="*/ 267 w 267"/>
                  <a:gd name="T33" fmla="*/ 253 h 2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7" h="253">
                    <a:moveTo>
                      <a:pt x="14" y="74"/>
                    </a:moveTo>
                    <a:cubicBezTo>
                      <a:pt x="0" y="88"/>
                      <a:pt x="80" y="128"/>
                      <a:pt x="66" y="142"/>
                    </a:cubicBezTo>
                    <a:cubicBezTo>
                      <a:pt x="60" y="148"/>
                      <a:pt x="48" y="160"/>
                      <a:pt x="48" y="160"/>
                    </a:cubicBezTo>
                    <a:cubicBezTo>
                      <a:pt x="17" y="253"/>
                      <a:pt x="41" y="227"/>
                      <a:pt x="160" y="237"/>
                    </a:cubicBezTo>
                    <a:cubicBezTo>
                      <a:pt x="180" y="234"/>
                      <a:pt x="201" y="234"/>
                      <a:pt x="220" y="228"/>
                    </a:cubicBezTo>
                    <a:cubicBezTo>
                      <a:pt x="241" y="221"/>
                      <a:pt x="251" y="177"/>
                      <a:pt x="263" y="160"/>
                    </a:cubicBezTo>
                    <a:cubicBezTo>
                      <a:pt x="260" y="148"/>
                      <a:pt x="267" y="128"/>
                      <a:pt x="255" y="125"/>
                    </a:cubicBezTo>
                    <a:cubicBezTo>
                      <a:pt x="186" y="106"/>
                      <a:pt x="203" y="5"/>
                      <a:pt x="169" y="39"/>
                    </a:cubicBezTo>
                    <a:cubicBezTo>
                      <a:pt x="182" y="0"/>
                      <a:pt x="93" y="29"/>
                      <a:pt x="48" y="13"/>
                    </a:cubicBezTo>
                    <a:cubicBezTo>
                      <a:pt x="20" y="23"/>
                      <a:pt x="14" y="92"/>
                      <a:pt x="14" y="74"/>
                    </a:cubicBezTo>
                    <a:close/>
                  </a:path>
                </a:pathLst>
              </a:cu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" name="Freeform 71"/>
              <p:cNvSpPr>
                <a:spLocks/>
              </p:cNvSpPr>
              <p:nvPr/>
            </p:nvSpPr>
            <p:spPr bwMode="auto">
              <a:xfrm rot="66866">
                <a:off x="1472" y="2080"/>
                <a:ext cx="230" cy="233"/>
              </a:xfrm>
              <a:custGeom>
                <a:avLst/>
                <a:gdLst>
                  <a:gd name="T0" fmla="*/ 387 w 666"/>
                  <a:gd name="T1" fmla="*/ 9 h 594"/>
                  <a:gd name="T2" fmla="*/ 327 w 666"/>
                  <a:gd name="T3" fmla="*/ 0 h 594"/>
                  <a:gd name="T4" fmla="*/ 180 w 666"/>
                  <a:gd name="T5" fmla="*/ 43 h 594"/>
                  <a:gd name="T6" fmla="*/ 51 w 666"/>
                  <a:gd name="T7" fmla="*/ 164 h 594"/>
                  <a:gd name="T8" fmla="*/ 43 w 666"/>
                  <a:gd name="T9" fmla="*/ 189 h 594"/>
                  <a:gd name="T10" fmla="*/ 26 w 666"/>
                  <a:gd name="T11" fmla="*/ 207 h 594"/>
                  <a:gd name="T12" fmla="*/ 0 w 666"/>
                  <a:gd name="T13" fmla="*/ 284 h 594"/>
                  <a:gd name="T14" fmla="*/ 8 w 666"/>
                  <a:gd name="T15" fmla="*/ 336 h 594"/>
                  <a:gd name="T16" fmla="*/ 60 w 666"/>
                  <a:gd name="T17" fmla="*/ 404 h 594"/>
                  <a:gd name="T18" fmla="*/ 198 w 666"/>
                  <a:gd name="T19" fmla="*/ 533 h 594"/>
                  <a:gd name="T20" fmla="*/ 344 w 666"/>
                  <a:gd name="T21" fmla="*/ 568 h 594"/>
                  <a:gd name="T22" fmla="*/ 464 w 666"/>
                  <a:gd name="T23" fmla="*/ 593 h 594"/>
                  <a:gd name="T24" fmla="*/ 507 w 666"/>
                  <a:gd name="T25" fmla="*/ 585 h 594"/>
                  <a:gd name="T26" fmla="*/ 542 w 666"/>
                  <a:gd name="T27" fmla="*/ 533 h 594"/>
                  <a:gd name="T28" fmla="*/ 584 w 666"/>
                  <a:gd name="T29" fmla="*/ 430 h 594"/>
                  <a:gd name="T30" fmla="*/ 602 w 666"/>
                  <a:gd name="T31" fmla="*/ 379 h 594"/>
                  <a:gd name="T32" fmla="*/ 645 w 666"/>
                  <a:gd name="T33" fmla="*/ 327 h 594"/>
                  <a:gd name="T34" fmla="*/ 645 w 666"/>
                  <a:gd name="T35" fmla="*/ 198 h 594"/>
                  <a:gd name="T36" fmla="*/ 593 w 666"/>
                  <a:gd name="T37" fmla="*/ 181 h 594"/>
                  <a:gd name="T38" fmla="*/ 567 w 666"/>
                  <a:gd name="T39" fmla="*/ 164 h 594"/>
                  <a:gd name="T40" fmla="*/ 516 w 666"/>
                  <a:gd name="T41" fmla="*/ 129 h 594"/>
                  <a:gd name="T42" fmla="*/ 447 w 666"/>
                  <a:gd name="T43" fmla="*/ 17 h 594"/>
                  <a:gd name="T44" fmla="*/ 387 w 666"/>
                  <a:gd name="T45" fmla="*/ 9 h 59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66"/>
                  <a:gd name="T70" fmla="*/ 0 h 594"/>
                  <a:gd name="T71" fmla="*/ 666 w 666"/>
                  <a:gd name="T72" fmla="*/ 594 h 59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66" h="594">
                    <a:moveTo>
                      <a:pt x="387" y="9"/>
                    </a:moveTo>
                    <a:cubicBezTo>
                      <a:pt x="367" y="6"/>
                      <a:pt x="347" y="0"/>
                      <a:pt x="327" y="0"/>
                    </a:cubicBezTo>
                    <a:cubicBezTo>
                      <a:pt x="297" y="0"/>
                      <a:pt x="216" y="35"/>
                      <a:pt x="180" y="43"/>
                    </a:cubicBezTo>
                    <a:cubicBezTo>
                      <a:pt x="123" y="72"/>
                      <a:pt x="102" y="129"/>
                      <a:pt x="51" y="164"/>
                    </a:cubicBezTo>
                    <a:cubicBezTo>
                      <a:pt x="48" y="172"/>
                      <a:pt x="47" y="181"/>
                      <a:pt x="43" y="189"/>
                    </a:cubicBezTo>
                    <a:cubicBezTo>
                      <a:pt x="39" y="196"/>
                      <a:pt x="30" y="200"/>
                      <a:pt x="26" y="207"/>
                    </a:cubicBezTo>
                    <a:cubicBezTo>
                      <a:pt x="19" y="221"/>
                      <a:pt x="6" y="264"/>
                      <a:pt x="0" y="284"/>
                    </a:cubicBezTo>
                    <a:cubicBezTo>
                      <a:pt x="3" y="301"/>
                      <a:pt x="2" y="319"/>
                      <a:pt x="8" y="336"/>
                    </a:cubicBezTo>
                    <a:cubicBezTo>
                      <a:pt x="17" y="362"/>
                      <a:pt x="48" y="380"/>
                      <a:pt x="60" y="404"/>
                    </a:cubicBezTo>
                    <a:cubicBezTo>
                      <a:pt x="93" y="469"/>
                      <a:pt x="128" y="502"/>
                      <a:pt x="198" y="533"/>
                    </a:cubicBezTo>
                    <a:cubicBezTo>
                      <a:pt x="244" y="553"/>
                      <a:pt x="344" y="568"/>
                      <a:pt x="344" y="568"/>
                    </a:cubicBezTo>
                    <a:cubicBezTo>
                      <a:pt x="383" y="581"/>
                      <a:pt x="424" y="585"/>
                      <a:pt x="464" y="593"/>
                    </a:cubicBezTo>
                    <a:cubicBezTo>
                      <a:pt x="478" y="590"/>
                      <a:pt x="495" y="594"/>
                      <a:pt x="507" y="585"/>
                    </a:cubicBezTo>
                    <a:cubicBezTo>
                      <a:pt x="524" y="572"/>
                      <a:pt x="542" y="533"/>
                      <a:pt x="542" y="533"/>
                    </a:cubicBezTo>
                    <a:cubicBezTo>
                      <a:pt x="553" y="497"/>
                      <a:pt x="572" y="466"/>
                      <a:pt x="584" y="430"/>
                    </a:cubicBezTo>
                    <a:cubicBezTo>
                      <a:pt x="590" y="413"/>
                      <a:pt x="590" y="392"/>
                      <a:pt x="602" y="379"/>
                    </a:cubicBezTo>
                    <a:cubicBezTo>
                      <a:pt x="634" y="345"/>
                      <a:pt x="620" y="363"/>
                      <a:pt x="645" y="327"/>
                    </a:cubicBezTo>
                    <a:cubicBezTo>
                      <a:pt x="660" y="279"/>
                      <a:pt x="666" y="269"/>
                      <a:pt x="645" y="198"/>
                    </a:cubicBezTo>
                    <a:cubicBezTo>
                      <a:pt x="645" y="197"/>
                      <a:pt x="594" y="181"/>
                      <a:pt x="593" y="181"/>
                    </a:cubicBezTo>
                    <a:cubicBezTo>
                      <a:pt x="584" y="175"/>
                      <a:pt x="576" y="170"/>
                      <a:pt x="567" y="164"/>
                    </a:cubicBezTo>
                    <a:cubicBezTo>
                      <a:pt x="550" y="152"/>
                      <a:pt x="516" y="129"/>
                      <a:pt x="516" y="129"/>
                    </a:cubicBezTo>
                    <a:cubicBezTo>
                      <a:pt x="503" y="90"/>
                      <a:pt x="496" y="27"/>
                      <a:pt x="447" y="17"/>
                    </a:cubicBezTo>
                    <a:cubicBezTo>
                      <a:pt x="427" y="13"/>
                      <a:pt x="407" y="12"/>
                      <a:pt x="387" y="9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Freeform 72"/>
              <p:cNvSpPr>
                <a:spLocks/>
              </p:cNvSpPr>
              <p:nvPr/>
            </p:nvSpPr>
            <p:spPr bwMode="auto">
              <a:xfrm rot="66866">
                <a:off x="1438" y="1992"/>
                <a:ext cx="319" cy="382"/>
              </a:xfrm>
              <a:custGeom>
                <a:avLst/>
                <a:gdLst>
                  <a:gd name="T0" fmla="*/ 602 w 926"/>
                  <a:gd name="T1" fmla="*/ 64 h 975"/>
                  <a:gd name="T2" fmla="*/ 636 w 926"/>
                  <a:gd name="T3" fmla="*/ 107 h 975"/>
                  <a:gd name="T4" fmla="*/ 645 w 926"/>
                  <a:gd name="T5" fmla="*/ 133 h 975"/>
                  <a:gd name="T6" fmla="*/ 662 w 926"/>
                  <a:gd name="T7" fmla="*/ 159 h 975"/>
                  <a:gd name="T8" fmla="*/ 713 w 926"/>
                  <a:gd name="T9" fmla="*/ 201 h 975"/>
                  <a:gd name="T10" fmla="*/ 834 w 926"/>
                  <a:gd name="T11" fmla="*/ 322 h 975"/>
                  <a:gd name="T12" fmla="*/ 877 w 926"/>
                  <a:gd name="T13" fmla="*/ 356 h 975"/>
                  <a:gd name="T14" fmla="*/ 911 w 926"/>
                  <a:gd name="T15" fmla="*/ 416 h 975"/>
                  <a:gd name="T16" fmla="*/ 756 w 926"/>
                  <a:gd name="T17" fmla="*/ 769 h 975"/>
                  <a:gd name="T18" fmla="*/ 687 w 926"/>
                  <a:gd name="T19" fmla="*/ 855 h 975"/>
                  <a:gd name="T20" fmla="*/ 662 w 926"/>
                  <a:gd name="T21" fmla="*/ 906 h 975"/>
                  <a:gd name="T22" fmla="*/ 584 w 926"/>
                  <a:gd name="T23" fmla="*/ 924 h 975"/>
                  <a:gd name="T24" fmla="*/ 352 w 926"/>
                  <a:gd name="T25" fmla="*/ 932 h 975"/>
                  <a:gd name="T26" fmla="*/ 94 w 926"/>
                  <a:gd name="T27" fmla="*/ 855 h 975"/>
                  <a:gd name="T28" fmla="*/ 86 w 926"/>
                  <a:gd name="T29" fmla="*/ 743 h 975"/>
                  <a:gd name="T30" fmla="*/ 34 w 926"/>
                  <a:gd name="T31" fmla="*/ 640 h 975"/>
                  <a:gd name="T32" fmla="*/ 8 w 926"/>
                  <a:gd name="T33" fmla="*/ 545 h 975"/>
                  <a:gd name="T34" fmla="*/ 0 w 926"/>
                  <a:gd name="T35" fmla="*/ 511 h 975"/>
                  <a:gd name="T36" fmla="*/ 43 w 926"/>
                  <a:gd name="T37" fmla="*/ 356 h 975"/>
                  <a:gd name="T38" fmla="*/ 94 w 926"/>
                  <a:gd name="T39" fmla="*/ 322 h 975"/>
                  <a:gd name="T40" fmla="*/ 137 w 926"/>
                  <a:gd name="T41" fmla="*/ 167 h 975"/>
                  <a:gd name="T42" fmla="*/ 266 w 926"/>
                  <a:gd name="T43" fmla="*/ 107 h 975"/>
                  <a:gd name="T44" fmla="*/ 318 w 926"/>
                  <a:gd name="T45" fmla="*/ 73 h 975"/>
                  <a:gd name="T46" fmla="*/ 567 w 926"/>
                  <a:gd name="T47" fmla="*/ 4 h 975"/>
                  <a:gd name="T48" fmla="*/ 602 w 926"/>
                  <a:gd name="T49" fmla="*/ 64 h 9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26"/>
                  <a:gd name="T76" fmla="*/ 0 h 975"/>
                  <a:gd name="T77" fmla="*/ 926 w 926"/>
                  <a:gd name="T78" fmla="*/ 975 h 9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26" h="975">
                    <a:moveTo>
                      <a:pt x="602" y="64"/>
                    </a:moveTo>
                    <a:cubicBezTo>
                      <a:pt x="621" y="127"/>
                      <a:pt x="593" y="54"/>
                      <a:pt x="636" y="107"/>
                    </a:cubicBezTo>
                    <a:cubicBezTo>
                      <a:pt x="642" y="114"/>
                      <a:pt x="641" y="125"/>
                      <a:pt x="645" y="133"/>
                    </a:cubicBezTo>
                    <a:cubicBezTo>
                      <a:pt x="650" y="142"/>
                      <a:pt x="655" y="151"/>
                      <a:pt x="662" y="159"/>
                    </a:cubicBezTo>
                    <a:cubicBezTo>
                      <a:pt x="707" y="213"/>
                      <a:pt x="666" y="158"/>
                      <a:pt x="713" y="201"/>
                    </a:cubicBezTo>
                    <a:cubicBezTo>
                      <a:pt x="746" y="231"/>
                      <a:pt x="793" y="295"/>
                      <a:pt x="834" y="322"/>
                    </a:cubicBezTo>
                    <a:cubicBezTo>
                      <a:pt x="883" y="397"/>
                      <a:pt x="818" y="309"/>
                      <a:pt x="877" y="356"/>
                    </a:cubicBezTo>
                    <a:cubicBezTo>
                      <a:pt x="886" y="363"/>
                      <a:pt x="907" y="409"/>
                      <a:pt x="911" y="416"/>
                    </a:cubicBezTo>
                    <a:cubicBezTo>
                      <a:pt x="903" y="578"/>
                      <a:pt x="926" y="710"/>
                      <a:pt x="756" y="769"/>
                    </a:cubicBezTo>
                    <a:cubicBezTo>
                      <a:pt x="728" y="797"/>
                      <a:pt x="715" y="827"/>
                      <a:pt x="687" y="855"/>
                    </a:cubicBezTo>
                    <a:cubicBezTo>
                      <a:pt x="682" y="873"/>
                      <a:pt x="678" y="893"/>
                      <a:pt x="662" y="906"/>
                    </a:cubicBezTo>
                    <a:cubicBezTo>
                      <a:pt x="650" y="915"/>
                      <a:pt x="586" y="924"/>
                      <a:pt x="584" y="924"/>
                    </a:cubicBezTo>
                    <a:cubicBezTo>
                      <a:pt x="507" y="929"/>
                      <a:pt x="429" y="929"/>
                      <a:pt x="352" y="932"/>
                    </a:cubicBezTo>
                    <a:cubicBezTo>
                      <a:pt x="204" y="926"/>
                      <a:pt x="135" y="975"/>
                      <a:pt x="94" y="855"/>
                    </a:cubicBezTo>
                    <a:cubicBezTo>
                      <a:pt x="91" y="818"/>
                      <a:pt x="93" y="780"/>
                      <a:pt x="86" y="743"/>
                    </a:cubicBezTo>
                    <a:cubicBezTo>
                      <a:pt x="82" y="721"/>
                      <a:pt x="43" y="668"/>
                      <a:pt x="34" y="640"/>
                    </a:cubicBezTo>
                    <a:cubicBezTo>
                      <a:pt x="23" y="607"/>
                      <a:pt x="17" y="581"/>
                      <a:pt x="8" y="545"/>
                    </a:cubicBezTo>
                    <a:cubicBezTo>
                      <a:pt x="5" y="534"/>
                      <a:pt x="0" y="511"/>
                      <a:pt x="0" y="511"/>
                    </a:cubicBezTo>
                    <a:cubicBezTo>
                      <a:pt x="5" y="470"/>
                      <a:pt x="9" y="391"/>
                      <a:pt x="43" y="356"/>
                    </a:cubicBezTo>
                    <a:cubicBezTo>
                      <a:pt x="57" y="341"/>
                      <a:pt x="94" y="322"/>
                      <a:pt x="94" y="322"/>
                    </a:cubicBezTo>
                    <a:cubicBezTo>
                      <a:pt x="171" y="207"/>
                      <a:pt x="90" y="347"/>
                      <a:pt x="137" y="167"/>
                    </a:cubicBezTo>
                    <a:cubicBezTo>
                      <a:pt x="146" y="133"/>
                      <a:pt x="248" y="116"/>
                      <a:pt x="266" y="107"/>
                    </a:cubicBezTo>
                    <a:cubicBezTo>
                      <a:pt x="285" y="98"/>
                      <a:pt x="298" y="80"/>
                      <a:pt x="318" y="73"/>
                    </a:cubicBezTo>
                    <a:cubicBezTo>
                      <a:pt x="399" y="44"/>
                      <a:pt x="483" y="24"/>
                      <a:pt x="567" y="4"/>
                    </a:cubicBezTo>
                    <a:cubicBezTo>
                      <a:pt x="619" y="16"/>
                      <a:pt x="602" y="0"/>
                      <a:pt x="602" y="64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" name="Group 232"/>
            <p:cNvGrpSpPr>
              <a:grpSpLocks/>
            </p:cNvGrpSpPr>
            <p:nvPr/>
          </p:nvGrpSpPr>
          <p:grpSpPr bwMode="auto">
            <a:xfrm>
              <a:off x="2209800" y="4278313"/>
              <a:ext cx="363538" cy="369887"/>
              <a:chOff x="1392" y="2695"/>
              <a:chExt cx="229" cy="233"/>
            </a:xfrm>
          </p:grpSpPr>
          <p:sp>
            <p:nvSpPr>
              <p:cNvPr id="13" name="Freeform 76"/>
              <p:cNvSpPr>
                <a:spLocks/>
              </p:cNvSpPr>
              <p:nvPr/>
            </p:nvSpPr>
            <p:spPr bwMode="auto">
              <a:xfrm rot="66866">
                <a:off x="1462" y="2765"/>
                <a:ext cx="92" cy="98"/>
              </a:xfrm>
              <a:custGeom>
                <a:avLst/>
                <a:gdLst>
                  <a:gd name="T0" fmla="*/ 14 w 267"/>
                  <a:gd name="T1" fmla="*/ 74 h 253"/>
                  <a:gd name="T2" fmla="*/ 66 w 267"/>
                  <a:gd name="T3" fmla="*/ 142 h 253"/>
                  <a:gd name="T4" fmla="*/ 48 w 267"/>
                  <a:gd name="T5" fmla="*/ 160 h 253"/>
                  <a:gd name="T6" fmla="*/ 160 w 267"/>
                  <a:gd name="T7" fmla="*/ 237 h 253"/>
                  <a:gd name="T8" fmla="*/ 220 w 267"/>
                  <a:gd name="T9" fmla="*/ 228 h 253"/>
                  <a:gd name="T10" fmla="*/ 263 w 267"/>
                  <a:gd name="T11" fmla="*/ 160 h 253"/>
                  <a:gd name="T12" fmla="*/ 255 w 267"/>
                  <a:gd name="T13" fmla="*/ 125 h 253"/>
                  <a:gd name="T14" fmla="*/ 169 w 267"/>
                  <a:gd name="T15" fmla="*/ 39 h 253"/>
                  <a:gd name="T16" fmla="*/ 48 w 267"/>
                  <a:gd name="T17" fmla="*/ 13 h 253"/>
                  <a:gd name="T18" fmla="*/ 14 w 267"/>
                  <a:gd name="T19" fmla="*/ 74 h 2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7"/>
                  <a:gd name="T31" fmla="*/ 0 h 253"/>
                  <a:gd name="T32" fmla="*/ 267 w 267"/>
                  <a:gd name="T33" fmla="*/ 253 h 2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7" h="253">
                    <a:moveTo>
                      <a:pt x="14" y="74"/>
                    </a:moveTo>
                    <a:cubicBezTo>
                      <a:pt x="0" y="88"/>
                      <a:pt x="80" y="128"/>
                      <a:pt x="66" y="142"/>
                    </a:cubicBezTo>
                    <a:cubicBezTo>
                      <a:pt x="60" y="148"/>
                      <a:pt x="48" y="160"/>
                      <a:pt x="48" y="160"/>
                    </a:cubicBezTo>
                    <a:cubicBezTo>
                      <a:pt x="17" y="253"/>
                      <a:pt x="41" y="227"/>
                      <a:pt x="160" y="237"/>
                    </a:cubicBezTo>
                    <a:cubicBezTo>
                      <a:pt x="180" y="234"/>
                      <a:pt x="201" y="234"/>
                      <a:pt x="220" y="228"/>
                    </a:cubicBezTo>
                    <a:cubicBezTo>
                      <a:pt x="241" y="221"/>
                      <a:pt x="251" y="177"/>
                      <a:pt x="263" y="160"/>
                    </a:cubicBezTo>
                    <a:cubicBezTo>
                      <a:pt x="260" y="148"/>
                      <a:pt x="267" y="128"/>
                      <a:pt x="255" y="125"/>
                    </a:cubicBezTo>
                    <a:cubicBezTo>
                      <a:pt x="186" y="106"/>
                      <a:pt x="203" y="5"/>
                      <a:pt x="169" y="39"/>
                    </a:cubicBezTo>
                    <a:cubicBezTo>
                      <a:pt x="182" y="0"/>
                      <a:pt x="93" y="29"/>
                      <a:pt x="48" y="13"/>
                    </a:cubicBezTo>
                    <a:cubicBezTo>
                      <a:pt x="20" y="23"/>
                      <a:pt x="14" y="92"/>
                      <a:pt x="14" y="74"/>
                    </a:cubicBez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Freeform 77"/>
              <p:cNvSpPr>
                <a:spLocks/>
              </p:cNvSpPr>
              <p:nvPr/>
            </p:nvSpPr>
            <p:spPr bwMode="auto">
              <a:xfrm rot="66866">
                <a:off x="1392" y="2695"/>
                <a:ext cx="229" cy="233"/>
              </a:xfrm>
              <a:custGeom>
                <a:avLst/>
                <a:gdLst>
                  <a:gd name="T0" fmla="*/ 387 w 666"/>
                  <a:gd name="T1" fmla="*/ 9 h 594"/>
                  <a:gd name="T2" fmla="*/ 327 w 666"/>
                  <a:gd name="T3" fmla="*/ 0 h 594"/>
                  <a:gd name="T4" fmla="*/ 180 w 666"/>
                  <a:gd name="T5" fmla="*/ 43 h 594"/>
                  <a:gd name="T6" fmla="*/ 51 w 666"/>
                  <a:gd name="T7" fmla="*/ 164 h 594"/>
                  <a:gd name="T8" fmla="*/ 43 w 666"/>
                  <a:gd name="T9" fmla="*/ 189 h 594"/>
                  <a:gd name="T10" fmla="*/ 26 w 666"/>
                  <a:gd name="T11" fmla="*/ 207 h 594"/>
                  <a:gd name="T12" fmla="*/ 0 w 666"/>
                  <a:gd name="T13" fmla="*/ 284 h 594"/>
                  <a:gd name="T14" fmla="*/ 8 w 666"/>
                  <a:gd name="T15" fmla="*/ 336 h 594"/>
                  <a:gd name="T16" fmla="*/ 60 w 666"/>
                  <a:gd name="T17" fmla="*/ 404 h 594"/>
                  <a:gd name="T18" fmla="*/ 198 w 666"/>
                  <a:gd name="T19" fmla="*/ 533 h 594"/>
                  <a:gd name="T20" fmla="*/ 344 w 666"/>
                  <a:gd name="T21" fmla="*/ 568 h 594"/>
                  <a:gd name="T22" fmla="*/ 464 w 666"/>
                  <a:gd name="T23" fmla="*/ 593 h 594"/>
                  <a:gd name="T24" fmla="*/ 507 w 666"/>
                  <a:gd name="T25" fmla="*/ 585 h 594"/>
                  <a:gd name="T26" fmla="*/ 542 w 666"/>
                  <a:gd name="T27" fmla="*/ 533 h 594"/>
                  <a:gd name="T28" fmla="*/ 584 w 666"/>
                  <a:gd name="T29" fmla="*/ 430 h 594"/>
                  <a:gd name="T30" fmla="*/ 602 w 666"/>
                  <a:gd name="T31" fmla="*/ 379 h 594"/>
                  <a:gd name="T32" fmla="*/ 645 w 666"/>
                  <a:gd name="T33" fmla="*/ 327 h 594"/>
                  <a:gd name="T34" fmla="*/ 645 w 666"/>
                  <a:gd name="T35" fmla="*/ 198 h 594"/>
                  <a:gd name="T36" fmla="*/ 593 w 666"/>
                  <a:gd name="T37" fmla="*/ 181 h 594"/>
                  <a:gd name="T38" fmla="*/ 567 w 666"/>
                  <a:gd name="T39" fmla="*/ 164 h 594"/>
                  <a:gd name="T40" fmla="*/ 516 w 666"/>
                  <a:gd name="T41" fmla="*/ 129 h 594"/>
                  <a:gd name="T42" fmla="*/ 447 w 666"/>
                  <a:gd name="T43" fmla="*/ 17 h 594"/>
                  <a:gd name="T44" fmla="*/ 387 w 666"/>
                  <a:gd name="T45" fmla="*/ 9 h 59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66"/>
                  <a:gd name="T70" fmla="*/ 0 h 594"/>
                  <a:gd name="T71" fmla="*/ 666 w 666"/>
                  <a:gd name="T72" fmla="*/ 594 h 59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66" h="594">
                    <a:moveTo>
                      <a:pt x="387" y="9"/>
                    </a:moveTo>
                    <a:cubicBezTo>
                      <a:pt x="367" y="6"/>
                      <a:pt x="347" y="0"/>
                      <a:pt x="327" y="0"/>
                    </a:cubicBezTo>
                    <a:cubicBezTo>
                      <a:pt x="297" y="0"/>
                      <a:pt x="216" y="35"/>
                      <a:pt x="180" y="43"/>
                    </a:cubicBezTo>
                    <a:cubicBezTo>
                      <a:pt x="123" y="72"/>
                      <a:pt x="102" y="129"/>
                      <a:pt x="51" y="164"/>
                    </a:cubicBezTo>
                    <a:cubicBezTo>
                      <a:pt x="48" y="172"/>
                      <a:pt x="47" y="181"/>
                      <a:pt x="43" y="189"/>
                    </a:cubicBezTo>
                    <a:cubicBezTo>
                      <a:pt x="39" y="196"/>
                      <a:pt x="30" y="200"/>
                      <a:pt x="26" y="207"/>
                    </a:cubicBezTo>
                    <a:cubicBezTo>
                      <a:pt x="19" y="221"/>
                      <a:pt x="6" y="264"/>
                      <a:pt x="0" y="284"/>
                    </a:cubicBezTo>
                    <a:cubicBezTo>
                      <a:pt x="3" y="301"/>
                      <a:pt x="2" y="319"/>
                      <a:pt x="8" y="336"/>
                    </a:cubicBezTo>
                    <a:cubicBezTo>
                      <a:pt x="17" y="362"/>
                      <a:pt x="48" y="380"/>
                      <a:pt x="60" y="404"/>
                    </a:cubicBezTo>
                    <a:cubicBezTo>
                      <a:pt x="93" y="469"/>
                      <a:pt x="128" y="502"/>
                      <a:pt x="198" y="533"/>
                    </a:cubicBezTo>
                    <a:cubicBezTo>
                      <a:pt x="244" y="553"/>
                      <a:pt x="344" y="568"/>
                      <a:pt x="344" y="568"/>
                    </a:cubicBezTo>
                    <a:cubicBezTo>
                      <a:pt x="383" y="581"/>
                      <a:pt x="424" y="585"/>
                      <a:pt x="464" y="593"/>
                    </a:cubicBezTo>
                    <a:cubicBezTo>
                      <a:pt x="478" y="590"/>
                      <a:pt x="495" y="594"/>
                      <a:pt x="507" y="585"/>
                    </a:cubicBezTo>
                    <a:cubicBezTo>
                      <a:pt x="524" y="572"/>
                      <a:pt x="542" y="533"/>
                      <a:pt x="542" y="533"/>
                    </a:cubicBezTo>
                    <a:cubicBezTo>
                      <a:pt x="553" y="497"/>
                      <a:pt x="572" y="466"/>
                      <a:pt x="584" y="430"/>
                    </a:cubicBezTo>
                    <a:cubicBezTo>
                      <a:pt x="590" y="413"/>
                      <a:pt x="590" y="392"/>
                      <a:pt x="602" y="379"/>
                    </a:cubicBezTo>
                    <a:cubicBezTo>
                      <a:pt x="634" y="345"/>
                      <a:pt x="620" y="363"/>
                      <a:pt x="645" y="327"/>
                    </a:cubicBezTo>
                    <a:cubicBezTo>
                      <a:pt x="660" y="279"/>
                      <a:pt x="666" y="269"/>
                      <a:pt x="645" y="198"/>
                    </a:cubicBezTo>
                    <a:cubicBezTo>
                      <a:pt x="645" y="197"/>
                      <a:pt x="594" y="181"/>
                      <a:pt x="593" y="181"/>
                    </a:cubicBezTo>
                    <a:cubicBezTo>
                      <a:pt x="584" y="175"/>
                      <a:pt x="576" y="170"/>
                      <a:pt x="567" y="164"/>
                    </a:cubicBezTo>
                    <a:cubicBezTo>
                      <a:pt x="550" y="152"/>
                      <a:pt x="516" y="129"/>
                      <a:pt x="516" y="129"/>
                    </a:cubicBezTo>
                    <a:cubicBezTo>
                      <a:pt x="503" y="90"/>
                      <a:pt x="496" y="27"/>
                      <a:pt x="447" y="17"/>
                    </a:cubicBezTo>
                    <a:cubicBezTo>
                      <a:pt x="427" y="13"/>
                      <a:pt x="407" y="12"/>
                      <a:pt x="387" y="9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5" name="Group 151"/>
            <p:cNvGrpSpPr>
              <a:grpSpLocks/>
            </p:cNvGrpSpPr>
            <p:nvPr/>
          </p:nvGrpSpPr>
          <p:grpSpPr bwMode="auto">
            <a:xfrm>
              <a:off x="6389688" y="1695450"/>
              <a:ext cx="914400" cy="1066800"/>
              <a:chOff x="3455" y="356"/>
              <a:chExt cx="1412" cy="1346"/>
            </a:xfrm>
          </p:grpSpPr>
          <p:sp>
            <p:nvSpPr>
              <p:cNvPr id="16" name="Freeform 118"/>
              <p:cNvSpPr>
                <a:spLocks/>
              </p:cNvSpPr>
              <p:nvPr/>
            </p:nvSpPr>
            <p:spPr bwMode="auto">
              <a:xfrm>
                <a:off x="3455" y="356"/>
                <a:ext cx="1412" cy="1346"/>
              </a:xfrm>
              <a:custGeom>
                <a:avLst/>
                <a:gdLst>
                  <a:gd name="T0" fmla="*/ 1232 w 1412"/>
                  <a:gd name="T1" fmla="*/ 227 h 1346"/>
                  <a:gd name="T2" fmla="*/ 990 w 1412"/>
                  <a:gd name="T3" fmla="*/ 22 h 1346"/>
                  <a:gd name="T4" fmla="*/ 715 w 1412"/>
                  <a:gd name="T5" fmla="*/ 160 h 1346"/>
                  <a:gd name="T6" fmla="*/ 485 w 1412"/>
                  <a:gd name="T7" fmla="*/ 345 h 1346"/>
                  <a:gd name="T8" fmla="*/ 379 w 1412"/>
                  <a:gd name="T9" fmla="*/ 306 h 1346"/>
                  <a:gd name="T10" fmla="*/ 233 w 1412"/>
                  <a:gd name="T11" fmla="*/ 297 h 1346"/>
                  <a:gd name="T12" fmla="*/ 310 w 1412"/>
                  <a:gd name="T13" fmla="*/ 564 h 1346"/>
                  <a:gd name="T14" fmla="*/ 164 w 1412"/>
                  <a:gd name="T15" fmla="*/ 418 h 1346"/>
                  <a:gd name="T16" fmla="*/ 113 w 1412"/>
                  <a:gd name="T17" fmla="*/ 581 h 1346"/>
                  <a:gd name="T18" fmla="*/ 1 w 1412"/>
                  <a:gd name="T19" fmla="*/ 633 h 1346"/>
                  <a:gd name="T20" fmla="*/ 104 w 1412"/>
                  <a:gd name="T21" fmla="*/ 710 h 1346"/>
                  <a:gd name="T22" fmla="*/ 164 w 1412"/>
                  <a:gd name="T23" fmla="*/ 650 h 1346"/>
                  <a:gd name="T24" fmla="*/ 285 w 1412"/>
                  <a:gd name="T25" fmla="*/ 770 h 1346"/>
                  <a:gd name="T26" fmla="*/ 293 w 1412"/>
                  <a:gd name="T27" fmla="*/ 796 h 1346"/>
                  <a:gd name="T28" fmla="*/ 242 w 1412"/>
                  <a:gd name="T29" fmla="*/ 899 h 1346"/>
                  <a:gd name="T30" fmla="*/ 474 w 1412"/>
                  <a:gd name="T31" fmla="*/ 1063 h 1346"/>
                  <a:gd name="T32" fmla="*/ 613 w 1412"/>
                  <a:gd name="T33" fmla="*/ 1136 h 1346"/>
                  <a:gd name="T34" fmla="*/ 620 w 1412"/>
                  <a:gd name="T35" fmla="*/ 1166 h 1346"/>
                  <a:gd name="T36" fmla="*/ 727 w 1412"/>
                  <a:gd name="T37" fmla="*/ 1241 h 1346"/>
                  <a:gd name="T38" fmla="*/ 816 w 1412"/>
                  <a:gd name="T39" fmla="*/ 1235 h 1346"/>
                  <a:gd name="T40" fmla="*/ 1127 w 1412"/>
                  <a:gd name="T41" fmla="*/ 1329 h 1346"/>
                  <a:gd name="T42" fmla="*/ 1196 w 1412"/>
                  <a:gd name="T43" fmla="*/ 1252 h 1346"/>
                  <a:gd name="T44" fmla="*/ 1256 w 1412"/>
                  <a:gd name="T45" fmla="*/ 1105 h 1346"/>
                  <a:gd name="T46" fmla="*/ 1230 w 1412"/>
                  <a:gd name="T47" fmla="*/ 968 h 1346"/>
                  <a:gd name="T48" fmla="*/ 1325 w 1412"/>
                  <a:gd name="T49" fmla="*/ 951 h 1346"/>
                  <a:gd name="T50" fmla="*/ 1316 w 1412"/>
                  <a:gd name="T51" fmla="*/ 839 h 1346"/>
                  <a:gd name="T52" fmla="*/ 1325 w 1412"/>
                  <a:gd name="T53" fmla="*/ 633 h 1346"/>
                  <a:gd name="T54" fmla="*/ 1282 w 1412"/>
                  <a:gd name="T55" fmla="*/ 564 h 1346"/>
                  <a:gd name="T56" fmla="*/ 1291 w 1412"/>
                  <a:gd name="T57" fmla="*/ 495 h 1346"/>
                  <a:gd name="T58" fmla="*/ 1334 w 1412"/>
                  <a:gd name="T59" fmla="*/ 555 h 1346"/>
                  <a:gd name="T60" fmla="*/ 1342 w 1412"/>
                  <a:gd name="T61" fmla="*/ 555 h 1346"/>
                  <a:gd name="T62" fmla="*/ 1411 w 1412"/>
                  <a:gd name="T63" fmla="*/ 383 h 1346"/>
                  <a:gd name="T64" fmla="*/ 1213 w 1412"/>
                  <a:gd name="T65" fmla="*/ 349 h 1346"/>
                  <a:gd name="T66" fmla="*/ 1232 w 1412"/>
                  <a:gd name="T67" fmla="*/ 227 h 13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12"/>
                  <a:gd name="T103" fmla="*/ 0 h 1346"/>
                  <a:gd name="T104" fmla="*/ 1412 w 1412"/>
                  <a:gd name="T105" fmla="*/ 1346 h 13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12" h="1346">
                    <a:moveTo>
                      <a:pt x="1232" y="227"/>
                    </a:moveTo>
                    <a:cubicBezTo>
                      <a:pt x="1170" y="203"/>
                      <a:pt x="1060" y="0"/>
                      <a:pt x="990" y="22"/>
                    </a:cubicBezTo>
                    <a:cubicBezTo>
                      <a:pt x="926" y="68"/>
                      <a:pt x="788" y="134"/>
                      <a:pt x="715" y="160"/>
                    </a:cubicBezTo>
                    <a:cubicBezTo>
                      <a:pt x="575" y="149"/>
                      <a:pt x="633" y="334"/>
                      <a:pt x="485" y="345"/>
                    </a:cubicBezTo>
                    <a:cubicBezTo>
                      <a:pt x="454" y="347"/>
                      <a:pt x="407" y="293"/>
                      <a:pt x="379" y="306"/>
                    </a:cubicBezTo>
                    <a:cubicBezTo>
                      <a:pt x="351" y="317"/>
                      <a:pt x="263" y="288"/>
                      <a:pt x="233" y="297"/>
                    </a:cubicBezTo>
                    <a:cubicBezTo>
                      <a:pt x="250" y="303"/>
                      <a:pt x="292" y="556"/>
                      <a:pt x="310" y="564"/>
                    </a:cubicBezTo>
                    <a:cubicBezTo>
                      <a:pt x="323" y="570"/>
                      <a:pt x="153" y="408"/>
                      <a:pt x="164" y="418"/>
                    </a:cubicBezTo>
                    <a:cubicBezTo>
                      <a:pt x="121" y="340"/>
                      <a:pt x="105" y="276"/>
                      <a:pt x="113" y="581"/>
                    </a:cubicBezTo>
                    <a:cubicBezTo>
                      <a:pt x="82" y="631"/>
                      <a:pt x="2" y="612"/>
                      <a:pt x="1" y="633"/>
                    </a:cubicBezTo>
                    <a:cubicBezTo>
                      <a:pt x="0" y="654"/>
                      <a:pt x="77" y="707"/>
                      <a:pt x="104" y="710"/>
                    </a:cubicBezTo>
                    <a:cubicBezTo>
                      <a:pt x="97" y="728"/>
                      <a:pt x="134" y="640"/>
                      <a:pt x="164" y="650"/>
                    </a:cubicBezTo>
                    <a:cubicBezTo>
                      <a:pt x="194" y="660"/>
                      <a:pt x="264" y="746"/>
                      <a:pt x="285" y="770"/>
                    </a:cubicBezTo>
                    <a:cubicBezTo>
                      <a:pt x="308" y="794"/>
                      <a:pt x="262" y="783"/>
                      <a:pt x="293" y="796"/>
                    </a:cubicBezTo>
                    <a:cubicBezTo>
                      <a:pt x="298" y="801"/>
                      <a:pt x="241" y="896"/>
                      <a:pt x="242" y="899"/>
                    </a:cubicBezTo>
                    <a:cubicBezTo>
                      <a:pt x="248" y="921"/>
                      <a:pt x="470" y="1042"/>
                      <a:pt x="474" y="1063"/>
                    </a:cubicBezTo>
                    <a:cubicBezTo>
                      <a:pt x="482" y="1114"/>
                      <a:pt x="604" y="1087"/>
                      <a:pt x="613" y="1136"/>
                    </a:cubicBezTo>
                    <a:cubicBezTo>
                      <a:pt x="616" y="1146"/>
                      <a:pt x="615" y="1157"/>
                      <a:pt x="620" y="1166"/>
                    </a:cubicBezTo>
                    <a:cubicBezTo>
                      <a:pt x="639" y="1204"/>
                      <a:pt x="691" y="1231"/>
                      <a:pt x="727" y="1241"/>
                    </a:cubicBezTo>
                    <a:cubicBezTo>
                      <a:pt x="757" y="1239"/>
                      <a:pt x="787" y="1242"/>
                      <a:pt x="816" y="1235"/>
                    </a:cubicBezTo>
                    <a:cubicBezTo>
                      <a:pt x="894" y="1218"/>
                      <a:pt x="1050" y="1346"/>
                      <a:pt x="1127" y="1329"/>
                    </a:cubicBezTo>
                    <a:cubicBezTo>
                      <a:pt x="1223" y="1308"/>
                      <a:pt x="1101" y="1253"/>
                      <a:pt x="1196" y="1252"/>
                    </a:cubicBezTo>
                    <a:cubicBezTo>
                      <a:pt x="1224" y="1224"/>
                      <a:pt x="1247" y="1145"/>
                      <a:pt x="1256" y="1105"/>
                    </a:cubicBezTo>
                    <a:cubicBezTo>
                      <a:pt x="1259" y="1048"/>
                      <a:pt x="1153" y="993"/>
                      <a:pt x="1230" y="968"/>
                    </a:cubicBezTo>
                    <a:cubicBezTo>
                      <a:pt x="1259" y="949"/>
                      <a:pt x="1290" y="959"/>
                      <a:pt x="1325" y="951"/>
                    </a:cubicBezTo>
                    <a:cubicBezTo>
                      <a:pt x="1345" y="947"/>
                      <a:pt x="1316" y="839"/>
                      <a:pt x="1316" y="839"/>
                    </a:cubicBezTo>
                    <a:cubicBezTo>
                      <a:pt x="1355" y="756"/>
                      <a:pt x="1402" y="657"/>
                      <a:pt x="1325" y="633"/>
                    </a:cubicBezTo>
                    <a:cubicBezTo>
                      <a:pt x="1307" y="603"/>
                      <a:pt x="1313" y="573"/>
                      <a:pt x="1282" y="564"/>
                    </a:cubicBezTo>
                    <a:cubicBezTo>
                      <a:pt x="1252" y="533"/>
                      <a:pt x="1301" y="537"/>
                      <a:pt x="1291" y="495"/>
                    </a:cubicBezTo>
                    <a:cubicBezTo>
                      <a:pt x="1296" y="447"/>
                      <a:pt x="1320" y="591"/>
                      <a:pt x="1334" y="555"/>
                    </a:cubicBezTo>
                    <a:cubicBezTo>
                      <a:pt x="1339" y="545"/>
                      <a:pt x="1338" y="566"/>
                      <a:pt x="1342" y="555"/>
                    </a:cubicBezTo>
                    <a:cubicBezTo>
                      <a:pt x="1347" y="541"/>
                      <a:pt x="1411" y="383"/>
                      <a:pt x="1411" y="383"/>
                    </a:cubicBezTo>
                    <a:cubicBezTo>
                      <a:pt x="1412" y="369"/>
                      <a:pt x="1243" y="375"/>
                      <a:pt x="1213" y="349"/>
                    </a:cubicBezTo>
                    <a:cubicBezTo>
                      <a:pt x="1183" y="323"/>
                      <a:pt x="1228" y="252"/>
                      <a:pt x="1232" y="227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7" name="Group 150"/>
              <p:cNvGrpSpPr>
                <a:grpSpLocks/>
              </p:cNvGrpSpPr>
              <p:nvPr/>
            </p:nvGrpSpPr>
            <p:grpSpPr bwMode="auto">
              <a:xfrm>
                <a:off x="3887" y="624"/>
                <a:ext cx="769" cy="897"/>
                <a:chOff x="3887" y="624"/>
                <a:chExt cx="769" cy="897"/>
              </a:xfrm>
            </p:grpSpPr>
            <p:sp>
              <p:nvSpPr>
                <p:cNvPr id="18" name="Freeform 116"/>
                <p:cNvSpPr>
                  <a:spLocks/>
                </p:cNvSpPr>
                <p:nvPr/>
              </p:nvSpPr>
              <p:spPr bwMode="auto">
                <a:xfrm rot="66866">
                  <a:off x="3984" y="815"/>
                  <a:ext cx="624" cy="384"/>
                </a:xfrm>
                <a:custGeom>
                  <a:avLst/>
                  <a:gdLst>
                    <a:gd name="T0" fmla="*/ 387 w 666"/>
                    <a:gd name="T1" fmla="*/ 9 h 594"/>
                    <a:gd name="T2" fmla="*/ 327 w 666"/>
                    <a:gd name="T3" fmla="*/ 0 h 594"/>
                    <a:gd name="T4" fmla="*/ 180 w 666"/>
                    <a:gd name="T5" fmla="*/ 43 h 594"/>
                    <a:gd name="T6" fmla="*/ 51 w 666"/>
                    <a:gd name="T7" fmla="*/ 164 h 594"/>
                    <a:gd name="T8" fmla="*/ 43 w 666"/>
                    <a:gd name="T9" fmla="*/ 189 h 594"/>
                    <a:gd name="T10" fmla="*/ 26 w 666"/>
                    <a:gd name="T11" fmla="*/ 207 h 594"/>
                    <a:gd name="T12" fmla="*/ 0 w 666"/>
                    <a:gd name="T13" fmla="*/ 284 h 594"/>
                    <a:gd name="T14" fmla="*/ 8 w 666"/>
                    <a:gd name="T15" fmla="*/ 336 h 594"/>
                    <a:gd name="T16" fmla="*/ 60 w 666"/>
                    <a:gd name="T17" fmla="*/ 404 h 594"/>
                    <a:gd name="T18" fmla="*/ 198 w 666"/>
                    <a:gd name="T19" fmla="*/ 533 h 594"/>
                    <a:gd name="T20" fmla="*/ 344 w 666"/>
                    <a:gd name="T21" fmla="*/ 568 h 594"/>
                    <a:gd name="T22" fmla="*/ 464 w 666"/>
                    <a:gd name="T23" fmla="*/ 593 h 594"/>
                    <a:gd name="T24" fmla="*/ 507 w 666"/>
                    <a:gd name="T25" fmla="*/ 585 h 594"/>
                    <a:gd name="T26" fmla="*/ 542 w 666"/>
                    <a:gd name="T27" fmla="*/ 533 h 594"/>
                    <a:gd name="T28" fmla="*/ 584 w 666"/>
                    <a:gd name="T29" fmla="*/ 430 h 594"/>
                    <a:gd name="T30" fmla="*/ 602 w 666"/>
                    <a:gd name="T31" fmla="*/ 379 h 594"/>
                    <a:gd name="T32" fmla="*/ 645 w 666"/>
                    <a:gd name="T33" fmla="*/ 327 h 594"/>
                    <a:gd name="T34" fmla="*/ 645 w 666"/>
                    <a:gd name="T35" fmla="*/ 198 h 594"/>
                    <a:gd name="T36" fmla="*/ 593 w 666"/>
                    <a:gd name="T37" fmla="*/ 181 h 594"/>
                    <a:gd name="T38" fmla="*/ 567 w 666"/>
                    <a:gd name="T39" fmla="*/ 164 h 594"/>
                    <a:gd name="T40" fmla="*/ 516 w 666"/>
                    <a:gd name="T41" fmla="*/ 129 h 594"/>
                    <a:gd name="T42" fmla="*/ 447 w 666"/>
                    <a:gd name="T43" fmla="*/ 17 h 594"/>
                    <a:gd name="T44" fmla="*/ 387 w 666"/>
                    <a:gd name="T45" fmla="*/ 9 h 59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666"/>
                    <a:gd name="T70" fmla="*/ 0 h 594"/>
                    <a:gd name="T71" fmla="*/ 666 w 666"/>
                    <a:gd name="T72" fmla="*/ 594 h 59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666" h="594">
                      <a:moveTo>
                        <a:pt x="387" y="9"/>
                      </a:moveTo>
                      <a:cubicBezTo>
                        <a:pt x="367" y="6"/>
                        <a:pt x="347" y="0"/>
                        <a:pt x="327" y="0"/>
                      </a:cubicBezTo>
                      <a:cubicBezTo>
                        <a:pt x="297" y="0"/>
                        <a:pt x="216" y="35"/>
                        <a:pt x="180" y="43"/>
                      </a:cubicBezTo>
                      <a:cubicBezTo>
                        <a:pt x="123" y="72"/>
                        <a:pt x="102" y="129"/>
                        <a:pt x="51" y="164"/>
                      </a:cubicBezTo>
                      <a:cubicBezTo>
                        <a:pt x="48" y="172"/>
                        <a:pt x="47" y="181"/>
                        <a:pt x="43" y="189"/>
                      </a:cubicBezTo>
                      <a:cubicBezTo>
                        <a:pt x="39" y="196"/>
                        <a:pt x="30" y="200"/>
                        <a:pt x="26" y="207"/>
                      </a:cubicBezTo>
                      <a:cubicBezTo>
                        <a:pt x="19" y="221"/>
                        <a:pt x="6" y="264"/>
                        <a:pt x="0" y="284"/>
                      </a:cubicBezTo>
                      <a:cubicBezTo>
                        <a:pt x="3" y="301"/>
                        <a:pt x="2" y="319"/>
                        <a:pt x="8" y="336"/>
                      </a:cubicBezTo>
                      <a:cubicBezTo>
                        <a:pt x="17" y="362"/>
                        <a:pt x="48" y="380"/>
                        <a:pt x="60" y="404"/>
                      </a:cubicBezTo>
                      <a:cubicBezTo>
                        <a:pt x="93" y="469"/>
                        <a:pt x="128" y="502"/>
                        <a:pt x="198" y="533"/>
                      </a:cubicBezTo>
                      <a:cubicBezTo>
                        <a:pt x="244" y="553"/>
                        <a:pt x="344" y="568"/>
                        <a:pt x="344" y="568"/>
                      </a:cubicBezTo>
                      <a:cubicBezTo>
                        <a:pt x="383" y="581"/>
                        <a:pt x="424" y="585"/>
                        <a:pt x="464" y="593"/>
                      </a:cubicBezTo>
                      <a:cubicBezTo>
                        <a:pt x="478" y="590"/>
                        <a:pt x="495" y="594"/>
                        <a:pt x="507" y="585"/>
                      </a:cubicBezTo>
                      <a:cubicBezTo>
                        <a:pt x="524" y="572"/>
                        <a:pt x="542" y="533"/>
                        <a:pt x="542" y="533"/>
                      </a:cubicBezTo>
                      <a:cubicBezTo>
                        <a:pt x="553" y="497"/>
                        <a:pt x="572" y="466"/>
                        <a:pt x="584" y="430"/>
                      </a:cubicBezTo>
                      <a:cubicBezTo>
                        <a:pt x="590" y="413"/>
                        <a:pt x="590" y="392"/>
                        <a:pt x="602" y="379"/>
                      </a:cubicBezTo>
                      <a:cubicBezTo>
                        <a:pt x="634" y="345"/>
                        <a:pt x="620" y="363"/>
                        <a:pt x="645" y="327"/>
                      </a:cubicBezTo>
                      <a:cubicBezTo>
                        <a:pt x="660" y="279"/>
                        <a:pt x="666" y="269"/>
                        <a:pt x="645" y="198"/>
                      </a:cubicBezTo>
                      <a:cubicBezTo>
                        <a:pt x="645" y="197"/>
                        <a:pt x="594" y="181"/>
                        <a:pt x="593" y="181"/>
                      </a:cubicBezTo>
                      <a:cubicBezTo>
                        <a:pt x="584" y="175"/>
                        <a:pt x="576" y="170"/>
                        <a:pt x="567" y="164"/>
                      </a:cubicBezTo>
                      <a:cubicBezTo>
                        <a:pt x="550" y="152"/>
                        <a:pt x="516" y="129"/>
                        <a:pt x="516" y="129"/>
                      </a:cubicBezTo>
                      <a:cubicBezTo>
                        <a:pt x="503" y="90"/>
                        <a:pt x="496" y="27"/>
                        <a:pt x="447" y="17"/>
                      </a:cubicBezTo>
                      <a:cubicBezTo>
                        <a:pt x="427" y="13"/>
                        <a:pt x="407" y="12"/>
                        <a:pt x="387" y="9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" name="Freeform 117"/>
                <p:cNvSpPr>
                  <a:spLocks/>
                </p:cNvSpPr>
                <p:nvPr/>
              </p:nvSpPr>
              <p:spPr bwMode="auto">
                <a:xfrm>
                  <a:off x="3887" y="624"/>
                  <a:ext cx="769" cy="897"/>
                </a:xfrm>
                <a:custGeom>
                  <a:avLst/>
                  <a:gdLst>
                    <a:gd name="T0" fmla="*/ 571 w 865"/>
                    <a:gd name="T1" fmla="*/ 54 h 943"/>
                    <a:gd name="T2" fmla="*/ 603 w 865"/>
                    <a:gd name="T3" fmla="*/ 91 h 943"/>
                    <a:gd name="T4" fmla="*/ 611 w 865"/>
                    <a:gd name="T5" fmla="*/ 112 h 943"/>
                    <a:gd name="T6" fmla="*/ 627 w 865"/>
                    <a:gd name="T7" fmla="*/ 134 h 943"/>
                    <a:gd name="T8" fmla="*/ 678 w 865"/>
                    <a:gd name="T9" fmla="*/ 41 h 943"/>
                    <a:gd name="T10" fmla="*/ 785 w 865"/>
                    <a:gd name="T11" fmla="*/ 273 h 943"/>
                    <a:gd name="T12" fmla="*/ 825 w 865"/>
                    <a:gd name="T13" fmla="*/ 303 h 943"/>
                    <a:gd name="T14" fmla="*/ 856 w 865"/>
                    <a:gd name="T15" fmla="*/ 354 h 943"/>
                    <a:gd name="T16" fmla="*/ 705 w 865"/>
                    <a:gd name="T17" fmla="*/ 647 h 943"/>
                    <a:gd name="T18" fmla="*/ 638 w 865"/>
                    <a:gd name="T19" fmla="*/ 718 h 943"/>
                    <a:gd name="T20" fmla="*/ 678 w 865"/>
                    <a:gd name="T21" fmla="*/ 935 h 943"/>
                    <a:gd name="T22" fmla="*/ 540 w 865"/>
                    <a:gd name="T23" fmla="*/ 773 h 943"/>
                    <a:gd name="T24" fmla="*/ 326 w 865"/>
                    <a:gd name="T25" fmla="*/ 883 h 943"/>
                    <a:gd name="T26" fmla="*/ 83 w 865"/>
                    <a:gd name="T27" fmla="*/ 707 h 943"/>
                    <a:gd name="T28" fmla="*/ 77 w 865"/>
                    <a:gd name="T29" fmla="*/ 613 h 943"/>
                    <a:gd name="T30" fmla="*/ 30 w 865"/>
                    <a:gd name="T31" fmla="*/ 526 h 943"/>
                    <a:gd name="T32" fmla="*/ 7 w 865"/>
                    <a:gd name="T33" fmla="*/ 445 h 943"/>
                    <a:gd name="T34" fmla="*/ 0 w 865"/>
                    <a:gd name="T35" fmla="*/ 417 h 943"/>
                    <a:gd name="T36" fmla="*/ 43 w 865"/>
                    <a:gd name="T37" fmla="*/ 288 h 943"/>
                    <a:gd name="T38" fmla="*/ 91 w 865"/>
                    <a:gd name="T39" fmla="*/ 260 h 943"/>
                    <a:gd name="T40" fmla="*/ 134 w 865"/>
                    <a:gd name="T41" fmla="*/ 132 h 943"/>
                    <a:gd name="T42" fmla="*/ 256 w 865"/>
                    <a:gd name="T43" fmla="*/ 84 h 943"/>
                    <a:gd name="T44" fmla="*/ 369 w 865"/>
                    <a:gd name="T45" fmla="*/ 179 h 943"/>
                    <a:gd name="T46" fmla="*/ 539 w 865"/>
                    <a:gd name="T47" fmla="*/ 2 h 943"/>
                    <a:gd name="T48" fmla="*/ 571 w 865"/>
                    <a:gd name="T49" fmla="*/ 54 h 94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65"/>
                    <a:gd name="T76" fmla="*/ 0 h 943"/>
                    <a:gd name="T77" fmla="*/ 865 w 865"/>
                    <a:gd name="T78" fmla="*/ 943 h 94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65" h="943">
                      <a:moveTo>
                        <a:pt x="571" y="54"/>
                      </a:moveTo>
                      <a:cubicBezTo>
                        <a:pt x="588" y="106"/>
                        <a:pt x="564" y="45"/>
                        <a:pt x="603" y="91"/>
                      </a:cubicBezTo>
                      <a:cubicBezTo>
                        <a:pt x="609" y="96"/>
                        <a:pt x="607" y="106"/>
                        <a:pt x="611" y="112"/>
                      </a:cubicBezTo>
                      <a:cubicBezTo>
                        <a:pt x="615" y="120"/>
                        <a:pt x="620" y="127"/>
                        <a:pt x="627" y="134"/>
                      </a:cubicBezTo>
                      <a:cubicBezTo>
                        <a:pt x="668" y="180"/>
                        <a:pt x="635" y="4"/>
                        <a:pt x="678" y="41"/>
                      </a:cubicBezTo>
                      <a:cubicBezTo>
                        <a:pt x="709" y="67"/>
                        <a:pt x="747" y="251"/>
                        <a:pt x="785" y="273"/>
                      </a:cubicBezTo>
                      <a:cubicBezTo>
                        <a:pt x="830" y="337"/>
                        <a:pt x="770" y="263"/>
                        <a:pt x="825" y="303"/>
                      </a:cubicBezTo>
                      <a:cubicBezTo>
                        <a:pt x="833" y="309"/>
                        <a:pt x="852" y="348"/>
                        <a:pt x="856" y="354"/>
                      </a:cubicBezTo>
                      <a:cubicBezTo>
                        <a:pt x="845" y="489"/>
                        <a:pt x="865" y="600"/>
                        <a:pt x="705" y="647"/>
                      </a:cubicBezTo>
                      <a:cubicBezTo>
                        <a:pt x="677" y="669"/>
                        <a:pt x="665" y="694"/>
                        <a:pt x="638" y="718"/>
                      </a:cubicBezTo>
                      <a:cubicBezTo>
                        <a:pt x="633" y="732"/>
                        <a:pt x="693" y="924"/>
                        <a:pt x="678" y="935"/>
                      </a:cubicBezTo>
                      <a:cubicBezTo>
                        <a:pt x="666" y="943"/>
                        <a:pt x="542" y="773"/>
                        <a:pt x="540" y="773"/>
                      </a:cubicBezTo>
                      <a:cubicBezTo>
                        <a:pt x="468" y="776"/>
                        <a:pt x="398" y="883"/>
                        <a:pt x="326" y="883"/>
                      </a:cubicBezTo>
                      <a:cubicBezTo>
                        <a:pt x="187" y="876"/>
                        <a:pt x="120" y="807"/>
                        <a:pt x="83" y="707"/>
                      </a:cubicBezTo>
                      <a:cubicBezTo>
                        <a:pt x="80" y="676"/>
                        <a:pt x="83" y="644"/>
                        <a:pt x="77" y="613"/>
                      </a:cubicBezTo>
                      <a:cubicBezTo>
                        <a:pt x="74" y="594"/>
                        <a:pt x="38" y="549"/>
                        <a:pt x="30" y="526"/>
                      </a:cubicBezTo>
                      <a:cubicBezTo>
                        <a:pt x="21" y="497"/>
                        <a:pt x="15" y="475"/>
                        <a:pt x="7" y="445"/>
                      </a:cubicBezTo>
                      <a:cubicBezTo>
                        <a:pt x="5" y="436"/>
                        <a:pt x="0" y="417"/>
                        <a:pt x="0" y="417"/>
                      </a:cubicBezTo>
                      <a:cubicBezTo>
                        <a:pt x="6" y="382"/>
                        <a:pt x="10" y="316"/>
                        <a:pt x="43" y="288"/>
                      </a:cubicBezTo>
                      <a:cubicBezTo>
                        <a:pt x="56" y="275"/>
                        <a:pt x="91" y="260"/>
                        <a:pt x="91" y="260"/>
                      </a:cubicBezTo>
                      <a:cubicBezTo>
                        <a:pt x="165" y="165"/>
                        <a:pt x="87" y="281"/>
                        <a:pt x="134" y="132"/>
                      </a:cubicBezTo>
                      <a:cubicBezTo>
                        <a:pt x="143" y="103"/>
                        <a:pt x="239" y="91"/>
                        <a:pt x="256" y="84"/>
                      </a:cubicBezTo>
                      <a:cubicBezTo>
                        <a:pt x="274" y="76"/>
                        <a:pt x="350" y="185"/>
                        <a:pt x="369" y="179"/>
                      </a:cubicBezTo>
                      <a:cubicBezTo>
                        <a:pt x="446" y="156"/>
                        <a:pt x="461" y="18"/>
                        <a:pt x="539" y="2"/>
                      </a:cubicBezTo>
                      <a:cubicBezTo>
                        <a:pt x="588" y="13"/>
                        <a:pt x="572" y="0"/>
                        <a:pt x="571" y="54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" name="Freeform 149"/>
                <p:cNvSpPr>
                  <a:spLocks/>
                </p:cNvSpPr>
                <p:nvPr/>
              </p:nvSpPr>
              <p:spPr bwMode="auto">
                <a:xfrm>
                  <a:off x="4176" y="912"/>
                  <a:ext cx="336" cy="192"/>
                </a:xfrm>
                <a:custGeom>
                  <a:avLst/>
                  <a:gdLst>
                    <a:gd name="T0" fmla="*/ 192 w 336"/>
                    <a:gd name="T1" fmla="*/ 192 h 192"/>
                    <a:gd name="T2" fmla="*/ 0 w 336"/>
                    <a:gd name="T3" fmla="*/ 96 h 192"/>
                    <a:gd name="T4" fmla="*/ 0 w 336"/>
                    <a:gd name="T5" fmla="*/ 48 h 192"/>
                    <a:gd name="T6" fmla="*/ 192 w 336"/>
                    <a:gd name="T7" fmla="*/ 0 h 192"/>
                    <a:gd name="T8" fmla="*/ 336 w 336"/>
                    <a:gd name="T9" fmla="*/ 96 h 192"/>
                    <a:gd name="T10" fmla="*/ 288 w 336"/>
                    <a:gd name="T11" fmla="*/ 144 h 192"/>
                    <a:gd name="T12" fmla="*/ 240 w 336"/>
                    <a:gd name="T13" fmla="*/ 192 h 192"/>
                    <a:gd name="T14" fmla="*/ 192 w 336"/>
                    <a:gd name="T15" fmla="*/ 192 h 19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6"/>
                    <a:gd name="T25" fmla="*/ 0 h 192"/>
                    <a:gd name="T26" fmla="*/ 336 w 336"/>
                    <a:gd name="T27" fmla="*/ 192 h 19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6" h="192">
                      <a:moveTo>
                        <a:pt x="192" y="192"/>
                      </a:moveTo>
                      <a:lnTo>
                        <a:pt x="0" y="96"/>
                      </a:lnTo>
                      <a:lnTo>
                        <a:pt x="0" y="48"/>
                      </a:lnTo>
                      <a:lnTo>
                        <a:pt x="192" y="0"/>
                      </a:lnTo>
                      <a:lnTo>
                        <a:pt x="336" y="96"/>
                      </a:lnTo>
                      <a:lnTo>
                        <a:pt x="288" y="144"/>
                      </a:lnTo>
                      <a:lnTo>
                        <a:pt x="240" y="192"/>
                      </a:lnTo>
                      <a:lnTo>
                        <a:pt x="192" y="19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21" name="Freeform 173"/>
            <p:cNvSpPr>
              <a:spLocks/>
            </p:cNvSpPr>
            <p:nvPr/>
          </p:nvSpPr>
          <p:spPr bwMode="auto">
            <a:xfrm rot="66866">
              <a:off x="6618288" y="4210050"/>
              <a:ext cx="403225" cy="304800"/>
            </a:xfrm>
            <a:custGeom>
              <a:avLst/>
              <a:gdLst>
                <a:gd name="T0" fmla="*/ 387 w 666"/>
                <a:gd name="T1" fmla="*/ 9 h 594"/>
                <a:gd name="T2" fmla="*/ 327 w 666"/>
                <a:gd name="T3" fmla="*/ 0 h 594"/>
                <a:gd name="T4" fmla="*/ 180 w 666"/>
                <a:gd name="T5" fmla="*/ 43 h 594"/>
                <a:gd name="T6" fmla="*/ 51 w 666"/>
                <a:gd name="T7" fmla="*/ 164 h 594"/>
                <a:gd name="T8" fmla="*/ 43 w 666"/>
                <a:gd name="T9" fmla="*/ 189 h 594"/>
                <a:gd name="T10" fmla="*/ 26 w 666"/>
                <a:gd name="T11" fmla="*/ 207 h 594"/>
                <a:gd name="T12" fmla="*/ 0 w 666"/>
                <a:gd name="T13" fmla="*/ 284 h 594"/>
                <a:gd name="T14" fmla="*/ 8 w 666"/>
                <a:gd name="T15" fmla="*/ 336 h 594"/>
                <a:gd name="T16" fmla="*/ 60 w 666"/>
                <a:gd name="T17" fmla="*/ 404 h 594"/>
                <a:gd name="T18" fmla="*/ 198 w 666"/>
                <a:gd name="T19" fmla="*/ 533 h 594"/>
                <a:gd name="T20" fmla="*/ 344 w 666"/>
                <a:gd name="T21" fmla="*/ 568 h 594"/>
                <a:gd name="T22" fmla="*/ 464 w 666"/>
                <a:gd name="T23" fmla="*/ 593 h 594"/>
                <a:gd name="T24" fmla="*/ 507 w 666"/>
                <a:gd name="T25" fmla="*/ 585 h 594"/>
                <a:gd name="T26" fmla="*/ 542 w 666"/>
                <a:gd name="T27" fmla="*/ 533 h 594"/>
                <a:gd name="T28" fmla="*/ 584 w 666"/>
                <a:gd name="T29" fmla="*/ 430 h 594"/>
                <a:gd name="T30" fmla="*/ 602 w 666"/>
                <a:gd name="T31" fmla="*/ 379 h 594"/>
                <a:gd name="T32" fmla="*/ 645 w 666"/>
                <a:gd name="T33" fmla="*/ 327 h 594"/>
                <a:gd name="T34" fmla="*/ 645 w 666"/>
                <a:gd name="T35" fmla="*/ 198 h 594"/>
                <a:gd name="T36" fmla="*/ 593 w 666"/>
                <a:gd name="T37" fmla="*/ 181 h 594"/>
                <a:gd name="T38" fmla="*/ 567 w 666"/>
                <a:gd name="T39" fmla="*/ 164 h 594"/>
                <a:gd name="T40" fmla="*/ 516 w 666"/>
                <a:gd name="T41" fmla="*/ 129 h 594"/>
                <a:gd name="T42" fmla="*/ 447 w 666"/>
                <a:gd name="T43" fmla="*/ 17 h 594"/>
                <a:gd name="T44" fmla="*/ 387 w 666"/>
                <a:gd name="T45" fmla="*/ 9 h 5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66"/>
                <a:gd name="T70" fmla="*/ 0 h 594"/>
                <a:gd name="T71" fmla="*/ 666 w 666"/>
                <a:gd name="T72" fmla="*/ 594 h 59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66" h="594">
                  <a:moveTo>
                    <a:pt x="387" y="9"/>
                  </a:moveTo>
                  <a:cubicBezTo>
                    <a:pt x="367" y="6"/>
                    <a:pt x="347" y="0"/>
                    <a:pt x="327" y="0"/>
                  </a:cubicBezTo>
                  <a:cubicBezTo>
                    <a:pt x="297" y="0"/>
                    <a:pt x="216" y="35"/>
                    <a:pt x="180" y="43"/>
                  </a:cubicBezTo>
                  <a:cubicBezTo>
                    <a:pt x="123" y="72"/>
                    <a:pt x="102" y="129"/>
                    <a:pt x="51" y="164"/>
                  </a:cubicBezTo>
                  <a:cubicBezTo>
                    <a:pt x="48" y="172"/>
                    <a:pt x="47" y="181"/>
                    <a:pt x="43" y="189"/>
                  </a:cubicBezTo>
                  <a:cubicBezTo>
                    <a:pt x="39" y="196"/>
                    <a:pt x="30" y="200"/>
                    <a:pt x="26" y="207"/>
                  </a:cubicBezTo>
                  <a:cubicBezTo>
                    <a:pt x="19" y="221"/>
                    <a:pt x="6" y="264"/>
                    <a:pt x="0" y="284"/>
                  </a:cubicBezTo>
                  <a:cubicBezTo>
                    <a:pt x="3" y="301"/>
                    <a:pt x="2" y="319"/>
                    <a:pt x="8" y="336"/>
                  </a:cubicBezTo>
                  <a:cubicBezTo>
                    <a:pt x="17" y="362"/>
                    <a:pt x="48" y="380"/>
                    <a:pt x="60" y="404"/>
                  </a:cubicBezTo>
                  <a:cubicBezTo>
                    <a:pt x="93" y="469"/>
                    <a:pt x="128" y="502"/>
                    <a:pt x="198" y="533"/>
                  </a:cubicBezTo>
                  <a:cubicBezTo>
                    <a:pt x="244" y="553"/>
                    <a:pt x="344" y="568"/>
                    <a:pt x="344" y="568"/>
                  </a:cubicBezTo>
                  <a:cubicBezTo>
                    <a:pt x="383" y="581"/>
                    <a:pt x="424" y="585"/>
                    <a:pt x="464" y="593"/>
                  </a:cubicBezTo>
                  <a:cubicBezTo>
                    <a:pt x="478" y="590"/>
                    <a:pt x="495" y="594"/>
                    <a:pt x="507" y="585"/>
                  </a:cubicBezTo>
                  <a:cubicBezTo>
                    <a:pt x="524" y="572"/>
                    <a:pt x="542" y="533"/>
                    <a:pt x="542" y="533"/>
                  </a:cubicBezTo>
                  <a:cubicBezTo>
                    <a:pt x="553" y="497"/>
                    <a:pt x="572" y="466"/>
                    <a:pt x="584" y="430"/>
                  </a:cubicBezTo>
                  <a:cubicBezTo>
                    <a:pt x="590" y="413"/>
                    <a:pt x="590" y="392"/>
                    <a:pt x="602" y="379"/>
                  </a:cubicBezTo>
                  <a:cubicBezTo>
                    <a:pt x="634" y="345"/>
                    <a:pt x="620" y="363"/>
                    <a:pt x="645" y="327"/>
                  </a:cubicBezTo>
                  <a:cubicBezTo>
                    <a:pt x="660" y="279"/>
                    <a:pt x="666" y="269"/>
                    <a:pt x="645" y="198"/>
                  </a:cubicBezTo>
                  <a:cubicBezTo>
                    <a:pt x="645" y="197"/>
                    <a:pt x="594" y="181"/>
                    <a:pt x="593" y="181"/>
                  </a:cubicBezTo>
                  <a:cubicBezTo>
                    <a:pt x="584" y="175"/>
                    <a:pt x="576" y="170"/>
                    <a:pt x="567" y="164"/>
                  </a:cubicBezTo>
                  <a:cubicBezTo>
                    <a:pt x="550" y="152"/>
                    <a:pt x="516" y="129"/>
                    <a:pt x="516" y="129"/>
                  </a:cubicBezTo>
                  <a:cubicBezTo>
                    <a:pt x="503" y="90"/>
                    <a:pt x="496" y="27"/>
                    <a:pt x="447" y="17"/>
                  </a:cubicBezTo>
                  <a:cubicBezTo>
                    <a:pt x="427" y="13"/>
                    <a:pt x="407" y="12"/>
                    <a:pt x="387" y="9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175"/>
            <p:cNvSpPr>
              <a:spLocks/>
            </p:cNvSpPr>
            <p:nvPr/>
          </p:nvSpPr>
          <p:spPr bwMode="auto">
            <a:xfrm>
              <a:off x="6732588" y="4303713"/>
              <a:ext cx="217487" cy="152400"/>
            </a:xfrm>
            <a:custGeom>
              <a:avLst/>
              <a:gdLst>
                <a:gd name="T0" fmla="*/ 192 w 336"/>
                <a:gd name="T1" fmla="*/ 192 h 192"/>
                <a:gd name="T2" fmla="*/ 0 w 336"/>
                <a:gd name="T3" fmla="*/ 96 h 192"/>
                <a:gd name="T4" fmla="*/ 0 w 336"/>
                <a:gd name="T5" fmla="*/ 48 h 192"/>
                <a:gd name="T6" fmla="*/ 192 w 336"/>
                <a:gd name="T7" fmla="*/ 0 h 192"/>
                <a:gd name="T8" fmla="*/ 336 w 336"/>
                <a:gd name="T9" fmla="*/ 96 h 192"/>
                <a:gd name="T10" fmla="*/ 288 w 336"/>
                <a:gd name="T11" fmla="*/ 144 h 192"/>
                <a:gd name="T12" fmla="*/ 240 w 336"/>
                <a:gd name="T13" fmla="*/ 192 h 192"/>
                <a:gd name="T14" fmla="*/ 192 w 336"/>
                <a:gd name="T15" fmla="*/ 192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6"/>
                <a:gd name="T25" fmla="*/ 0 h 192"/>
                <a:gd name="T26" fmla="*/ 336 w 336"/>
                <a:gd name="T27" fmla="*/ 192 h 1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6" h="192">
                  <a:moveTo>
                    <a:pt x="192" y="192"/>
                  </a:moveTo>
                  <a:lnTo>
                    <a:pt x="0" y="96"/>
                  </a:lnTo>
                  <a:lnTo>
                    <a:pt x="0" y="48"/>
                  </a:lnTo>
                  <a:lnTo>
                    <a:pt x="192" y="0"/>
                  </a:lnTo>
                  <a:lnTo>
                    <a:pt x="336" y="96"/>
                  </a:lnTo>
                  <a:lnTo>
                    <a:pt x="288" y="144"/>
                  </a:lnTo>
                  <a:lnTo>
                    <a:pt x="240" y="192"/>
                  </a:lnTo>
                  <a:lnTo>
                    <a:pt x="192" y="19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23" name="Group 178"/>
            <p:cNvGrpSpPr>
              <a:grpSpLocks/>
            </p:cNvGrpSpPr>
            <p:nvPr/>
          </p:nvGrpSpPr>
          <p:grpSpPr bwMode="auto">
            <a:xfrm>
              <a:off x="6669088" y="2974975"/>
              <a:ext cx="498475" cy="711200"/>
              <a:chOff x="3887" y="624"/>
              <a:chExt cx="769" cy="897"/>
            </a:xfrm>
          </p:grpSpPr>
          <p:sp>
            <p:nvSpPr>
              <p:cNvPr id="24" name="Freeform 179"/>
              <p:cNvSpPr>
                <a:spLocks/>
              </p:cNvSpPr>
              <p:nvPr/>
            </p:nvSpPr>
            <p:spPr bwMode="auto">
              <a:xfrm rot="66866">
                <a:off x="3984" y="815"/>
                <a:ext cx="624" cy="384"/>
              </a:xfrm>
              <a:custGeom>
                <a:avLst/>
                <a:gdLst>
                  <a:gd name="T0" fmla="*/ 387 w 666"/>
                  <a:gd name="T1" fmla="*/ 9 h 594"/>
                  <a:gd name="T2" fmla="*/ 327 w 666"/>
                  <a:gd name="T3" fmla="*/ 0 h 594"/>
                  <a:gd name="T4" fmla="*/ 180 w 666"/>
                  <a:gd name="T5" fmla="*/ 43 h 594"/>
                  <a:gd name="T6" fmla="*/ 51 w 666"/>
                  <a:gd name="T7" fmla="*/ 164 h 594"/>
                  <a:gd name="T8" fmla="*/ 43 w 666"/>
                  <a:gd name="T9" fmla="*/ 189 h 594"/>
                  <a:gd name="T10" fmla="*/ 26 w 666"/>
                  <a:gd name="T11" fmla="*/ 207 h 594"/>
                  <a:gd name="T12" fmla="*/ 0 w 666"/>
                  <a:gd name="T13" fmla="*/ 284 h 594"/>
                  <a:gd name="T14" fmla="*/ 8 w 666"/>
                  <a:gd name="T15" fmla="*/ 336 h 594"/>
                  <a:gd name="T16" fmla="*/ 60 w 666"/>
                  <a:gd name="T17" fmla="*/ 404 h 594"/>
                  <a:gd name="T18" fmla="*/ 198 w 666"/>
                  <a:gd name="T19" fmla="*/ 533 h 594"/>
                  <a:gd name="T20" fmla="*/ 344 w 666"/>
                  <a:gd name="T21" fmla="*/ 568 h 594"/>
                  <a:gd name="T22" fmla="*/ 464 w 666"/>
                  <a:gd name="T23" fmla="*/ 593 h 594"/>
                  <a:gd name="T24" fmla="*/ 507 w 666"/>
                  <a:gd name="T25" fmla="*/ 585 h 594"/>
                  <a:gd name="T26" fmla="*/ 542 w 666"/>
                  <a:gd name="T27" fmla="*/ 533 h 594"/>
                  <a:gd name="T28" fmla="*/ 584 w 666"/>
                  <a:gd name="T29" fmla="*/ 430 h 594"/>
                  <a:gd name="T30" fmla="*/ 602 w 666"/>
                  <a:gd name="T31" fmla="*/ 379 h 594"/>
                  <a:gd name="T32" fmla="*/ 645 w 666"/>
                  <a:gd name="T33" fmla="*/ 327 h 594"/>
                  <a:gd name="T34" fmla="*/ 645 w 666"/>
                  <a:gd name="T35" fmla="*/ 198 h 594"/>
                  <a:gd name="T36" fmla="*/ 593 w 666"/>
                  <a:gd name="T37" fmla="*/ 181 h 594"/>
                  <a:gd name="T38" fmla="*/ 567 w 666"/>
                  <a:gd name="T39" fmla="*/ 164 h 594"/>
                  <a:gd name="T40" fmla="*/ 516 w 666"/>
                  <a:gd name="T41" fmla="*/ 129 h 594"/>
                  <a:gd name="T42" fmla="*/ 447 w 666"/>
                  <a:gd name="T43" fmla="*/ 17 h 594"/>
                  <a:gd name="T44" fmla="*/ 387 w 666"/>
                  <a:gd name="T45" fmla="*/ 9 h 59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66"/>
                  <a:gd name="T70" fmla="*/ 0 h 594"/>
                  <a:gd name="T71" fmla="*/ 666 w 666"/>
                  <a:gd name="T72" fmla="*/ 594 h 59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66" h="594">
                    <a:moveTo>
                      <a:pt x="387" y="9"/>
                    </a:moveTo>
                    <a:cubicBezTo>
                      <a:pt x="367" y="6"/>
                      <a:pt x="347" y="0"/>
                      <a:pt x="327" y="0"/>
                    </a:cubicBezTo>
                    <a:cubicBezTo>
                      <a:pt x="297" y="0"/>
                      <a:pt x="216" y="35"/>
                      <a:pt x="180" y="43"/>
                    </a:cubicBezTo>
                    <a:cubicBezTo>
                      <a:pt x="123" y="72"/>
                      <a:pt x="102" y="129"/>
                      <a:pt x="51" y="164"/>
                    </a:cubicBezTo>
                    <a:cubicBezTo>
                      <a:pt x="48" y="172"/>
                      <a:pt x="47" y="181"/>
                      <a:pt x="43" y="189"/>
                    </a:cubicBezTo>
                    <a:cubicBezTo>
                      <a:pt x="39" y="196"/>
                      <a:pt x="30" y="200"/>
                      <a:pt x="26" y="207"/>
                    </a:cubicBezTo>
                    <a:cubicBezTo>
                      <a:pt x="19" y="221"/>
                      <a:pt x="6" y="264"/>
                      <a:pt x="0" y="284"/>
                    </a:cubicBezTo>
                    <a:cubicBezTo>
                      <a:pt x="3" y="301"/>
                      <a:pt x="2" y="319"/>
                      <a:pt x="8" y="336"/>
                    </a:cubicBezTo>
                    <a:cubicBezTo>
                      <a:pt x="17" y="362"/>
                      <a:pt x="48" y="380"/>
                      <a:pt x="60" y="404"/>
                    </a:cubicBezTo>
                    <a:cubicBezTo>
                      <a:pt x="93" y="469"/>
                      <a:pt x="128" y="502"/>
                      <a:pt x="198" y="533"/>
                    </a:cubicBezTo>
                    <a:cubicBezTo>
                      <a:pt x="244" y="553"/>
                      <a:pt x="344" y="568"/>
                      <a:pt x="344" y="568"/>
                    </a:cubicBezTo>
                    <a:cubicBezTo>
                      <a:pt x="383" y="581"/>
                      <a:pt x="424" y="585"/>
                      <a:pt x="464" y="593"/>
                    </a:cubicBezTo>
                    <a:cubicBezTo>
                      <a:pt x="478" y="590"/>
                      <a:pt x="495" y="594"/>
                      <a:pt x="507" y="585"/>
                    </a:cubicBezTo>
                    <a:cubicBezTo>
                      <a:pt x="524" y="572"/>
                      <a:pt x="542" y="533"/>
                      <a:pt x="542" y="533"/>
                    </a:cubicBezTo>
                    <a:cubicBezTo>
                      <a:pt x="553" y="497"/>
                      <a:pt x="572" y="466"/>
                      <a:pt x="584" y="430"/>
                    </a:cubicBezTo>
                    <a:cubicBezTo>
                      <a:pt x="590" y="413"/>
                      <a:pt x="590" y="392"/>
                      <a:pt x="602" y="379"/>
                    </a:cubicBezTo>
                    <a:cubicBezTo>
                      <a:pt x="634" y="345"/>
                      <a:pt x="620" y="363"/>
                      <a:pt x="645" y="327"/>
                    </a:cubicBezTo>
                    <a:cubicBezTo>
                      <a:pt x="660" y="279"/>
                      <a:pt x="666" y="269"/>
                      <a:pt x="645" y="198"/>
                    </a:cubicBezTo>
                    <a:cubicBezTo>
                      <a:pt x="645" y="197"/>
                      <a:pt x="594" y="181"/>
                      <a:pt x="593" y="181"/>
                    </a:cubicBezTo>
                    <a:cubicBezTo>
                      <a:pt x="584" y="175"/>
                      <a:pt x="576" y="170"/>
                      <a:pt x="567" y="164"/>
                    </a:cubicBezTo>
                    <a:cubicBezTo>
                      <a:pt x="550" y="152"/>
                      <a:pt x="516" y="129"/>
                      <a:pt x="516" y="129"/>
                    </a:cubicBezTo>
                    <a:cubicBezTo>
                      <a:pt x="503" y="90"/>
                      <a:pt x="496" y="27"/>
                      <a:pt x="447" y="17"/>
                    </a:cubicBezTo>
                    <a:cubicBezTo>
                      <a:pt x="427" y="13"/>
                      <a:pt x="407" y="12"/>
                      <a:pt x="387" y="9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Freeform 180"/>
              <p:cNvSpPr>
                <a:spLocks/>
              </p:cNvSpPr>
              <p:nvPr/>
            </p:nvSpPr>
            <p:spPr bwMode="auto">
              <a:xfrm>
                <a:off x="3887" y="624"/>
                <a:ext cx="769" cy="897"/>
              </a:xfrm>
              <a:custGeom>
                <a:avLst/>
                <a:gdLst>
                  <a:gd name="T0" fmla="*/ 571 w 865"/>
                  <a:gd name="T1" fmla="*/ 54 h 943"/>
                  <a:gd name="T2" fmla="*/ 603 w 865"/>
                  <a:gd name="T3" fmla="*/ 91 h 943"/>
                  <a:gd name="T4" fmla="*/ 611 w 865"/>
                  <a:gd name="T5" fmla="*/ 112 h 943"/>
                  <a:gd name="T6" fmla="*/ 627 w 865"/>
                  <a:gd name="T7" fmla="*/ 134 h 943"/>
                  <a:gd name="T8" fmla="*/ 678 w 865"/>
                  <a:gd name="T9" fmla="*/ 41 h 943"/>
                  <a:gd name="T10" fmla="*/ 785 w 865"/>
                  <a:gd name="T11" fmla="*/ 273 h 943"/>
                  <a:gd name="T12" fmla="*/ 825 w 865"/>
                  <a:gd name="T13" fmla="*/ 303 h 943"/>
                  <a:gd name="T14" fmla="*/ 856 w 865"/>
                  <a:gd name="T15" fmla="*/ 354 h 943"/>
                  <a:gd name="T16" fmla="*/ 705 w 865"/>
                  <a:gd name="T17" fmla="*/ 647 h 943"/>
                  <a:gd name="T18" fmla="*/ 638 w 865"/>
                  <a:gd name="T19" fmla="*/ 718 h 943"/>
                  <a:gd name="T20" fmla="*/ 678 w 865"/>
                  <a:gd name="T21" fmla="*/ 935 h 943"/>
                  <a:gd name="T22" fmla="*/ 540 w 865"/>
                  <a:gd name="T23" fmla="*/ 773 h 943"/>
                  <a:gd name="T24" fmla="*/ 326 w 865"/>
                  <a:gd name="T25" fmla="*/ 883 h 943"/>
                  <a:gd name="T26" fmla="*/ 83 w 865"/>
                  <a:gd name="T27" fmla="*/ 707 h 943"/>
                  <a:gd name="T28" fmla="*/ 77 w 865"/>
                  <a:gd name="T29" fmla="*/ 613 h 943"/>
                  <a:gd name="T30" fmla="*/ 30 w 865"/>
                  <a:gd name="T31" fmla="*/ 526 h 943"/>
                  <a:gd name="T32" fmla="*/ 7 w 865"/>
                  <a:gd name="T33" fmla="*/ 445 h 943"/>
                  <a:gd name="T34" fmla="*/ 0 w 865"/>
                  <a:gd name="T35" fmla="*/ 417 h 943"/>
                  <a:gd name="T36" fmla="*/ 43 w 865"/>
                  <a:gd name="T37" fmla="*/ 288 h 943"/>
                  <a:gd name="T38" fmla="*/ 91 w 865"/>
                  <a:gd name="T39" fmla="*/ 260 h 943"/>
                  <a:gd name="T40" fmla="*/ 134 w 865"/>
                  <a:gd name="T41" fmla="*/ 132 h 943"/>
                  <a:gd name="T42" fmla="*/ 256 w 865"/>
                  <a:gd name="T43" fmla="*/ 84 h 943"/>
                  <a:gd name="T44" fmla="*/ 369 w 865"/>
                  <a:gd name="T45" fmla="*/ 179 h 943"/>
                  <a:gd name="T46" fmla="*/ 539 w 865"/>
                  <a:gd name="T47" fmla="*/ 2 h 943"/>
                  <a:gd name="T48" fmla="*/ 571 w 865"/>
                  <a:gd name="T49" fmla="*/ 54 h 9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5"/>
                  <a:gd name="T76" fmla="*/ 0 h 943"/>
                  <a:gd name="T77" fmla="*/ 865 w 865"/>
                  <a:gd name="T78" fmla="*/ 943 h 9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5" h="943">
                    <a:moveTo>
                      <a:pt x="571" y="54"/>
                    </a:moveTo>
                    <a:cubicBezTo>
                      <a:pt x="588" y="106"/>
                      <a:pt x="564" y="45"/>
                      <a:pt x="603" y="91"/>
                    </a:cubicBezTo>
                    <a:cubicBezTo>
                      <a:pt x="609" y="96"/>
                      <a:pt x="607" y="106"/>
                      <a:pt x="611" y="112"/>
                    </a:cubicBezTo>
                    <a:cubicBezTo>
                      <a:pt x="615" y="120"/>
                      <a:pt x="620" y="127"/>
                      <a:pt x="627" y="134"/>
                    </a:cubicBezTo>
                    <a:cubicBezTo>
                      <a:pt x="668" y="180"/>
                      <a:pt x="635" y="4"/>
                      <a:pt x="678" y="41"/>
                    </a:cubicBezTo>
                    <a:cubicBezTo>
                      <a:pt x="709" y="67"/>
                      <a:pt x="747" y="251"/>
                      <a:pt x="785" y="273"/>
                    </a:cubicBezTo>
                    <a:cubicBezTo>
                      <a:pt x="830" y="337"/>
                      <a:pt x="770" y="263"/>
                      <a:pt x="825" y="303"/>
                    </a:cubicBezTo>
                    <a:cubicBezTo>
                      <a:pt x="833" y="309"/>
                      <a:pt x="852" y="348"/>
                      <a:pt x="856" y="354"/>
                    </a:cubicBezTo>
                    <a:cubicBezTo>
                      <a:pt x="845" y="489"/>
                      <a:pt x="865" y="600"/>
                      <a:pt x="705" y="647"/>
                    </a:cubicBezTo>
                    <a:cubicBezTo>
                      <a:pt x="677" y="669"/>
                      <a:pt x="665" y="694"/>
                      <a:pt x="638" y="718"/>
                    </a:cubicBezTo>
                    <a:cubicBezTo>
                      <a:pt x="633" y="732"/>
                      <a:pt x="693" y="924"/>
                      <a:pt x="678" y="935"/>
                    </a:cubicBezTo>
                    <a:cubicBezTo>
                      <a:pt x="666" y="943"/>
                      <a:pt x="542" y="773"/>
                      <a:pt x="540" y="773"/>
                    </a:cubicBezTo>
                    <a:cubicBezTo>
                      <a:pt x="468" y="776"/>
                      <a:pt x="398" y="883"/>
                      <a:pt x="326" y="883"/>
                    </a:cubicBezTo>
                    <a:cubicBezTo>
                      <a:pt x="187" y="876"/>
                      <a:pt x="120" y="807"/>
                      <a:pt x="83" y="707"/>
                    </a:cubicBezTo>
                    <a:cubicBezTo>
                      <a:pt x="80" y="676"/>
                      <a:pt x="83" y="644"/>
                      <a:pt x="77" y="613"/>
                    </a:cubicBezTo>
                    <a:cubicBezTo>
                      <a:pt x="74" y="594"/>
                      <a:pt x="38" y="549"/>
                      <a:pt x="30" y="526"/>
                    </a:cubicBezTo>
                    <a:cubicBezTo>
                      <a:pt x="21" y="497"/>
                      <a:pt x="15" y="475"/>
                      <a:pt x="7" y="445"/>
                    </a:cubicBezTo>
                    <a:cubicBezTo>
                      <a:pt x="5" y="436"/>
                      <a:pt x="0" y="417"/>
                      <a:pt x="0" y="417"/>
                    </a:cubicBezTo>
                    <a:cubicBezTo>
                      <a:pt x="6" y="382"/>
                      <a:pt x="10" y="316"/>
                      <a:pt x="43" y="288"/>
                    </a:cubicBezTo>
                    <a:cubicBezTo>
                      <a:pt x="56" y="275"/>
                      <a:pt x="91" y="260"/>
                      <a:pt x="91" y="260"/>
                    </a:cubicBezTo>
                    <a:cubicBezTo>
                      <a:pt x="165" y="165"/>
                      <a:pt x="87" y="281"/>
                      <a:pt x="134" y="132"/>
                    </a:cubicBezTo>
                    <a:cubicBezTo>
                      <a:pt x="143" y="103"/>
                      <a:pt x="239" y="91"/>
                      <a:pt x="256" y="84"/>
                    </a:cubicBezTo>
                    <a:cubicBezTo>
                      <a:pt x="274" y="76"/>
                      <a:pt x="350" y="185"/>
                      <a:pt x="369" y="179"/>
                    </a:cubicBezTo>
                    <a:cubicBezTo>
                      <a:pt x="446" y="156"/>
                      <a:pt x="461" y="18"/>
                      <a:pt x="539" y="2"/>
                    </a:cubicBezTo>
                    <a:cubicBezTo>
                      <a:pt x="588" y="13"/>
                      <a:pt x="572" y="0"/>
                      <a:pt x="571" y="54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Freeform 181"/>
              <p:cNvSpPr>
                <a:spLocks/>
              </p:cNvSpPr>
              <p:nvPr/>
            </p:nvSpPr>
            <p:spPr bwMode="auto">
              <a:xfrm>
                <a:off x="4176" y="912"/>
                <a:ext cx="336" cy="192"/>
              </a:xfrm>
              <a:custGeom>
                <a:avLst/>
                <a:gdLst>
                  <a:gd name="T0" fmla="*/ 192 w 336"/>
                  <a:gd name="T1" fmla="*/ 192 h 192"/>
                  <a:gd name="T2" fmla="*/ 0 w 336"/>
                  <a:gd name="T3" fmla="*/ 96 h 192"/>
                  <a:gd name="T4" fmla="*/ 0 w 336"/>
                  <a:gd name="T5" fmla="*/ 48 h 192"/>
                  <a:gd name="T6" fmla="*/ 192 w 336"/>
                  <a:gd name="T7" fmla="*/ 0 h 192"/>
                  <a:gd name="T8" fmla="*/ 336 w 336"/>
                  <a:gd name="T9" fmla="*/ 96 h 192"/>
                  <a:gd name="T10" fmla="*/ 288 w 336"/>
                  <a:gd name="T11" fmla="*/ 144 h 192"/>
                  <a:gd name="T12" fmla="*/ 240 w 336"/>
                  <a:gd name="T13" fmla="*/ 192 h 192"/>
                  <a:gd name="T14" fmla="*/ 192 w 336"/>
                  <a:gd name="T15" fmla="*/ 192 h 1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6"/>
                  <a:gd name="T25" fmla="*/ 0 h 192"/>
                  <a:gd name="T26" fmla="*/ 336 w 336"/>
                  <a:gd name="T27" fmla="*/ 192 h 1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6" h="192">
                    <a:moveTo>
                      <a:pt x="192" y="192"/>
                    </a:moveTo>
                    <a:lnTo>
                      <a:pt x="0" y="96"/>
                    </a:lnTo>
                    <a:lnTo>
                      <a:pt x="0" y="48"/>
                    </a:lnTo>
                    <a:lnTo>
                      <a:pt x="192" y="0"/>
                    </a:lnTo>
                    <a:lnTo>
                      <a:pt x="336" y="96"/>
                    </a:lnTo>
                    <a:lnTo>
                      <a:pt x="288" y="144"/>
                    </a:lnTo>
                    <a:lnTo>
                      <a:pt x="240" y="192"/>
                    </a:lnTo>
                    <a:lnTo>
                      <a:pt x="192" y="1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7" name="Freeform 187"/>
            <p:cNvSpPr>
              <a:spLocks/>
            </p:cNvSpPr>
            <p:nvPr/>
          </p:nvSpPr>
          <p:spPr bwMode="auto">
            <a:xfrm>
              <a:off x="6694488" y="5124450"/>
              <a:ext cx="217487" cy="152400"/>
            </a:xfrm>
            <a:custGeom>
              <a:avLst/>
              <a:gdLst>
                <a:gd name="T0" fmla="*/ 192 w 336"/>
                <a:gd name="T1" fmla="*/ 192 h 192"/>
                <a:gd name="T2" fmla="*/ 0 w 336"/>
                <a:gd name="T3" fmla="*/ 96 h 192"/>
                <a:gd name="T4" fmla="*/ 0 w 336"/>
                <a:gd name="T5" fmla="*/ 48 h 192"/>
                <a:gd name="T6" fmla="*/ 192 w 336"/>
                <a:gd name="T7" fmla="*/ 0 h 192"/>
                <a:gd name="T8" fmla="*/ 336 w 336"/>
                <a:gd name="T9" fmla="*/ 96 h 192"/>
                <a:gd name="T10" fmla="*/ 288 w 336"/>
                <a:gd name="T11" fmla="*/ 144 h 192"/>
                <a:gd name="T12" fmla="*/ 240 w 336"/>
                <a:gd name="T13" fmla="*/ 192 h 192"/>
                <a:gd name="T14" fmla="*/ 192 w 336"/>
                <a:gd name="T15" fmla="*/ 192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6"/>
                <a:gd name="T25" fmla="*/ 0 h 192"/>
                <a:gd name="T26" fmla="*/ 336 w 336"/>
                <a:gd name="T27" fmla="*/ 192 h 1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6" h="192">
                  <a:moveTo>
                    <a:pt x="192" y="192"/>
                  </a:moveTo>
                  <a:lnTo>
                    <a:pt x="0" y="96"/>
                  </a:lnTo>
                  <a:lnTo>
                    <a:pt x="0" y="48"/>
                  </a:lnTo>
                  <a:lnTo>
                    <a:pt x="192" y="0"/>
                  </a:lnTo>
                  <a:lnTo>
                    <a:pt x="336" y="96"/>
                  </a:lnTo>
                  <a:lnTo>
                    <a:pt x="288" y="144"/>
                  </a:lnTo>
                  <a:lnTo>
                    <a:pt x="240" y="192"/>
                  </a:lnTo>
                  <a:lnTo>
                    <a:pt x="192" y="192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28" name="Group 352"/>
            <p:cNvGrpSpPr>
              <a:grpSpLocks/>
            </p:cNvGrpSpPr>
            <p:nvPr/>
          </p:nvGrpSpPr>
          <p:grpSpPr bwMode="auto">
            <a:xfrm>
              <a:off x="1600200" y="1146175"/>
              <a:ext cx="6096000" cy="4813300"/>
              <a:chOff x="1008" y="722"/>
              <a:chExt cx="3840" cy="3032"/>
            </a:xfrm>
          </p:grpSpPr>
          <p:sp>
            <p:nvSpPr>
              <p:cNvPr id="29" name="Line 216"/>
              <p:cNvSpPr>
                <a:spLocks noChangeShapeType="1"/>
              </p:cNvSpPr>
              <p:nvPr/>
            </p:nvSpPr>
            <p:spPr bwMode="auto">
              <a:xfrm>
                <a:off x="1797" y="2118"/>
                <a:ext cx="23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Line 213"/>
              <p:cNvSpPr>
                <a:spLocks noChangeShapeType="1"/>
              </p:cNvSpPr>
              <p:nvPr/>
            </p:nvSpPr>
            <p:spPr bwMode="auto">
              <a:xfrm>
                <a:off x="1913" y="1404"/>
                <a:ext cx="20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Line 218"/>
              <p:cNvSpPr>
                <a:spLocks noChangeShapeType="1"/>
              </p:cNvSpPr>
              <p:nvPr/>
            </p:nvSpPr>
            <p:spPr bwMode="auto">
              <a:xfrm>
                <a:off x="1721" y="3317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Line 219"/>
              <p:cNvSpPr>
                <a:spLocks noChangeShapeType="1"/>
              </p:cNvSpPr>
              <p:nvPr/>
            </p:nvSpPr>
            <p:spPr bwMode="auto">
              <a:xfrm>
                <a:off x="1625" y="2796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" name="Line 235"/>
              <p:cNvSpPr>
                <a:spLocks noChangeShapeType="1"/>
              </p:cNvSpPr>
              <p:nvPr/>
            </p:nvSpPr>
            <p:spPr bwMode="auto">
              <a:xfrm>
                <a:off x="2001" y="1489"/>
                <a:ext cx="2168" cy="5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Line 236"/>
              <p:cNvSpPr>
                <a:spLocks noChangeShapeType="1"/>
              </p:cNvSpPr>
              <p:nvPr/>
            </p:nvSpPr>
            <p:spPr bwMode="auto">
              <a:xfrm rot="3996492" flipV="1">
                <a:off x="2706" y="556"/>
                <a:ext cx="347" cy="23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Line 237"/>
              <p:cNvSpPr>
                <a:spLocks noChangeShapeType="1"/>
              </p:cNvSpPr>
              <p:nvPr/>
            </p:nvSpPr>
            <p:spPr bwMode="auto">
              <a:xfrm rot="3507981" flipV="1">
                <a:off x="2739" y="802"/>
                <a:ext cx="223" cy="26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Line 238"/>
              <p:cNvSpPr>
                <a:spLocks noChangeShapeType="1"/>
              </p:cNvSpPr>
              <p:nvPr/>
            </p:nvSpPr>
            <p:spPr bwMode="auto">
              <a:xfrm rot="3594316">
                <a:off x="2779" y="983"/>
                <a:ext cx="227" cy="29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Line 239"/>
              <p:cNvSpPr>
                <a:spLocks noChangeShapeType="1"/>
              </p:cNvSpPr>
              <p:nvPr/>
            </p:nvSpPr>
            <p:spPr bwMode="auto">
              <a:xfrm flipH="1" flipV="1">
                <a:off x="1944" y="1471"/>
                <a:ext cx="2120" cy="1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Line 240"/>
              <p:cNvSpPr>
                <a:spLocks noChangeShapeType="1"/>
              </p:cNvSpPr>
              <p:nvPr/>
            </p:nvSpPr>
            <p:spPr bwMode="auto">
              <a:xfrm flipH="1" flipV="1">
                <a:off x="1944" y="1513"/>
                <a:ext cx="2225" cy="17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Line 243"/>
              <p:cNvSpPr>
                <a:spLocks noChangeShapeType="1"/>
              </p:cNvSpPr>
              <p:nvPr/>
            </p:nvSpPr>
            <p:spPr bwMode="auto">
              <a:xfrm flipH="1" flipV="1">
                <a:off x="1742" y="2137"/>
                <a:ext cx="2322" cy="6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Line 244"/>
              <p:cNvSpPr>
                <a:spLocks noChangeShapeType="1"/>
              </p:cNvSpPr>
              <p:nvPr/>
            </p:nvSpPr>
            <p:spPr bwMode="auto">
              <a:xfrm flipH="1" flipV="1">
                <a:off x="1767" y="2161"/>
                <a:ext cx="2418" cy="1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Line 245"/>
              <p:cNvSpPr>
                <a:spLocks noChangeShapeType="1"/>
              </p:cNvSpPr>
              <p:nvPr/>
            </p:nvSpPr>
            <p:spPr bwMode="auto">
              <a:xfrm flipH="1" flipV="1">
                <a:off x="1653" y="2844"/>
                <a:ext cx="2411" cy="4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Line 246"/>
              <p:cNvSpPr>
                <a:spLocks noChangeShapeType="1"/>
              </p:cNvSpPr>
              <p:nvPr/>
            </p:nvSpPr>
            <p:spPr bwMode="auto">
              <a:xfrm flipV="1">
                <a:off x="1643" y="2161"/>
                <a:ext cx="2526" cy="6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Line 247"/>
              <p:cNvSpPr>
                <a:spLocks noChangeShapeType="1"/>
              </p:cNvSpPr>
              <p:nvPr/>
            </p:nvSpPr>
            <p:spPr bwMode="auto">
              <a:xfrm flipV="1">
                <a:off x="1635" y="2844"/>
                <a:ext cx="2534" cy="4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Line 248"/>
              <p:cNvSpPr>
                <a:spLocks noChangeShapeType="1"/>
              </p:cNvSpPr>
              <p:nvPr/>
            </p:nvSpPr>
            <p:spPr bwMode="auto">
              <a:xfrm flipV="1">
                <a:off x="1644" y="2236"/>
                <a:ext cx="2525" cy="10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Line 249"/>
              <p:cNvSpPr>
                <a:spLocks noChangeShapeType="1"/>
              </p:cNvSpPr>
              <p:nvPr/>
            </p:nvSpPr>
            <p:spPr bwMode="auto">
              <a:xfrm flipH="1" flipV="1">
                <a:off x="1008" y="214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" name="Line 250"/>
              <p:cNvSpPr>
                <a:spLocks noChangeShapeType="1"/>
              </p:cNvSpPr>
              <p:nvPr/>
            </p:nvSpPr>
            <p:spPr bwMode="auto">
              <a:xfrm flipH="1">
                <a:off x="1008" y="2787"/>
                <a:ext cx="384" cy="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Line 251"/>
              <p:cNvSpPr>
                <a:spLocks noChangeShapeType="1"/>
              </p:cNvSpPr>
              <p:nvPr/>
            </p:nvSpPr>
            <p:spPr bwMode="auto">
              <a:xfrm flipH="1" flipV="1">
                <a:off x="1217" y="895"/>
                <a:ext cx="198" cy="3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" name="Line 252"/>
              <p:cNvSpPr>
                <a:spLocks noChangeShapeType="1"/>
              </p:cNvSpPr>
              <p:nvPr/>
            </p:nvSpPr>
            <p:spPr bwMode="auto">
              <a:xfrm flipV="1">
                <a:off x="1008" y="1567"/>
                <a:ext cx="365" cy="1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" name="Line 253"/>
              <p:cNvSpPr>
                <a:spLocks noChangeShapeType="1"/>
              </p:cNvSpPr>
              <p:nvPr/>
            </p:nvSpPr>
            <p:spPr bwMode="auto">
              <a:xfrm flipV="1">
                <a:off x="1900" y="895"/>
                <a:ext cx="452" cy="3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" name="Line 254"/>
              <p:cNvSpPr>
                <a:spLocks noChangeShapeType="1"/>
              </p:cNvSpPr>
              <p:nvPr/>
            </p:nvSpPr>
            <p:spPr bwMode="auto">
              <a:xfrm flipH="1" flipV="1">
                <a:off x="3987" y="806"/>
                <a:ext cx="198" cy="3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" name="Line 255"/>
              <p:cNvSpPr>
                <a:spLocks noChangeShapeType="1"/>
              </p:cNvSpPr>
              <p:nvPr/>
            </p:nvSpPr>
            <p:spPr bwMode="auto">
              <a:xfrm flipH="1">
                <a:off x="4555" y="2025"/>
                <a:ext cx="293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" name="Line 256"/>
              <p:cNvSpPr>
                <a:spLocks noChangeShapeType="1"/>
              </p:cNvSpPr>
              <p:nvPr/>
            </p:nvSpPr>
            <p:spPr bwMode="auto">
              <a:xfrm flipH="1" flipV="1">
                <a:off x="4423" y="2844"/>
                <a:ext cx="245" cy="2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Line 257"/>
              <p:cNvSpPr>
                <a:spLocks noChangeShapeType="1"/>
              </p:cNvSpPr>
              <p:nvPr/>
            </p:nvSpPr>
            <p:spPr bwMode="auto">
              <a:xfrm flipV="1">
                <a:off x="4064" y="3335"/>
                <a:ext cx="161" cy="3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" name="Line 258"/>
              <p:cNvSpPr>
                <a:spLocks noChangeShapeType="1"/>
              </p:cNvSpPr>
              <p:nvPr/>
            </p:nvSpPr>
            <p:spPr bwMode="auto">
              <a:xfrm flipV="1">
                <a:off x="4555" y="722"/>
                <a:ext cx="293" cy="3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" name="Line 259"/>
              <p:cNvSpPr>
                <a:spLocks noChangeShapeType="1"/>
              </p:cNvSpPr>
              <p:nvPr/>
            </p:nvSpPr>
            <p:spPr bwMode="auto">
              <a:xfrm flipV="1">
                <a:off x="1248" y="3408"/>
                <a:ext cx="204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" name="Line 260"/>
              <p:cNvSpPr>
                <a:spLocks noChangeShapeType="1"/>
              </p:cNvSpPr>
              <p:nvPr/>
            </p:nvSpPr>
            <p:spPr bwMode="auto">
              <a:xfrm flipH="1" flipV="1">
                <a:off x="4317" y="3335"/>
                <a:ext cx="198" cy="3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" name="Line 261"/>
              <p:cNvSpPr>
                <a:spLocks noChangeShapeType="1"/>
              </p:cNvSpPr>
              <p:nvPr/>
            </p:nvSpPr>
            <p:spPr bwMode="auto">
              <a:xfrm flipH="1" flipV="1">
                <a:off x="1548" y="3408"/>
                <a:ext cx="198" cy="3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pic>
          <p:nvPicPr>
            <p:cNvPr id="58" name="Picture 267" descr="C:\Program Files\Fichiers communs\Microsoft Shared\Clipart\CagCat50\MP00640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5400" y="914400"/>
              <a:ext cx="6096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269" descr="C:\Program Files\Fichiers communs\Microsoft Shared\Clipart\CagCat50\MP00640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2400" y="838200"/>
              <a:ext cx="6096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278" descr="C:\Program Files\Fichiers communs\Microsoft Shared\Clipart\CagCat50\BD00028_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6200" y="2757488"/>
              <a:ext cx="1371600" cy="1343025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61" name="Picture 350" descr="C:\Program Files\Fichiers communs\Microsoft Shared\Clipart\CagCat50\BD06784_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1200" y="5943600"/>
              <a:ext cx="762000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351" descr="C:\Program Files\Fichiers communs\Microsoft Shared\Clipart\CagCat50\BD06784_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77000" y="5943600"/>
              <a:ext cx="762000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" name="ZoneTexte 63"/>
          <p:cNvSpPr txBox="1"/>
          <p:nvPr/>
        </p:nvSpPr>
        <p:spPr>
          <a:xfrm>
            <a:off x="2483768" y="44624"/>
            <a:ext cx="4987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le territoire: un système complexe spatialisé?</a:t>
            </a:r>
            <a:endParaRPr lang="fr-FR" sz="2000" b="1" dirty="0"/>
          </a:p>
        </p:txBody>
      </p:sp>
      <p:sp>
        <p:nvSpPr>
          <p:cNvPr id="65" name="ZoneTexte 64"/>
          <p:cNvSpPr txBox="1"/>
          <p:nvPr/>
        </p:nvSpPr>
        <p:spPr>
          <a:xfrm>
            <a:off x="3491880" y="476672"/>
            <a:ext cx="2952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champ d’exercice de multiples interactions</a:t>
            </a:r>
          </a:p>
          <a:p>
            <a:r>
              <a:rPr lang="fr-FR" sz="1600" b="1" dirty="0" smtClean="0"/>
              <a:t>entre </a:t>
            </a:r>
          </a:p>
          <a:p>
            <a:r>
              <a:rPr lang="fr-FR" sz="1600" b="1" dirty="0" smtClean="0"/>
              <a:t>échelles </a:t>
            </a:r>
            <a: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thématiques, (fonctionnelles ,y compris acteurs), spatiales et temporelles </a:t>
            </a:r>
            <a:r>
              <a:rPr lang="fr-FR" sz="1600" b="1" dirty="0" smtClean="0"/>
              <a:t>différentes</a:t>
            </a:r>
            <a:endParaRPr lang="fr-FR" sz="1600" b="1" dirty="0"/>
          </a:p>
        </p:txBody>
      </p:sp>
      <p:sp>
        <p:nvSpPr>
          <p:cNvPr id="66" name="ZoneTexte 65"/>
          <p:cNvSpPr txBox="1"/>
          <p:nvPr/>
        </p:nvSpPr>
        <p:spPr>
          <a:xfrm>
            <a:off x="3131840" y="6300028"/>
            <a:ext cx="364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quelles formes de modélisation?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9632" y="332656"/>
            <a:ext cx="7263207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au total, en géographie </a:t>
            </a:r>
            <a:r>
              <a:rPr lang="fr-FR" sz="1600" b="1" dirty="0" err="1" smtClean="0">
                <a:solidFill>
                  <a:schemeClr val="accent5">
                    <a:lumMod val="75000"/>
                  </a:schemeClr>
                </a:solidFill>
              </a:rPr>
              <a:t>géomatique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on utilise (ou développe…)</a:t>
            </a:r>
          </a:p>
          <a:p>
            <a:endParaRPr lang="fr-FR" sz="1600" dirty="0" smtClean="0"/>
          </a:p>
          <a:p>
            <a:r>
              <a:rPr lang="fr-FR" sz="1600" dirty="0" smtClean="0"/>
              <a:t>- des </a:t>
            </a:r>
            <a:r>
              <a:rPr lang="fr-FR" sz="1600" b="1" dirty="0" smtClean="0"/>
              <a:t>concepts</a:t>
            </a:r>
            <a:r>
              <a:rPr lang="fr-FR" sz="1600" dirty="0" smtClean="0"/>
              <a:t> </a:t>
            </a:r>
            <a:r>
              <a:rPr lang="fr-FR" sz="1600" b="1" dirty="0" smtClean="0"/>
              <a:t>fondamentaux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espace, territoire, interaction, échelle(s)</a:t>
            </a:r>
            <a:r>
              <a:rPr lang="fr-FR" sz="1600" b="1" dirty="0" smtClean="0"/>
              <a:t>…,</a:t>
            </a:r>
            <a:r>
              <a:rPr lang="fr-FR" sz="1600" dirty="0" smtClean="0"/>
              <a:t> </a:t>
            </a:r>
          </a:p>
          <a:p>
            <a:r>
              <a:rPr lang="fr-FR" sz="1600" dirty="0" smtClean="0"/>
              <a:t> </a:t>
            </a:r>
            <a:r>
              <a:rPr lang="fr-FR" sz="1600" dirty="0" smtClean="0"/>
              <a:t>                             </a:t>
            </a:r>
            <a:r>
              <a:rPr lang="fr-FR" sz="1600" dirty="0" smtClean="0"/>
              <a:t>prolongés en </a:t>
            </a:r>
            <a:r>
              <a:rPr lang="fr-FR" sz="1600" b="1" dirty="0" smtClean="0"/>
              <a:t>concepts opératoires (= </a:t>
            </a:r>
            <a:r>
              <a:rPr lang="fr-FR" sz="1600" b="1" dirty="0" err="1" smtClean="0"/>
              <a:t>implémentables</a:t>
            </a:r>
            <a:r>
              <a:rPr lang="fr-FR" sz="1600" b="1" dirty="0" smtClean="0"/>
              <a:t> en BD)  </a:t>
            </a:r>
          </a:p>
          <a:p>
            <a:r>
              <a:rPr lang="fr-FR" sz="1600" b="1" dirty="0" smtClean="0"/>
              <a:t> </a:t>
            </a:r>
            <a:r>
              <a:rPr lang="fr-FR" sz="1600" b="1" dirty="0" smtClean="0"/>
              <a:t>                                    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situation à risque, ergonomie spatiale, intensité urbaine</a:t>
            </a:r>
            <a:r>
              <a:rPr lang="fr-FR" sz="1600" b="1" dirty="0" smtClean="0"/>
              <a:t>….</a:t>
            </a:r>
          </a:p>
          <a:p>
            <a:r>
              <a:rPr lang="fr-FR" sz="1600" b="1" dirty="0" smtClean="0"/>
              <a:t> </a:t>
            </a:r>
            <a:r>
              <a:rPr lang="fr-FR" sz="1600" b="1" dirty="0" smtClean="0"/>
              <a:t>                                              propres aux phénomènes étudiés et orientant</a:t>
            </a:r>
            <a:r>
              <a:rPr lang="fr-FR" sz="1600" dirty="0" smtClean="0"/>
              <a:t>….</a:t>
            </a:r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dirty="0" smtClean="0"/>
              <a:t>- des </a:t>
            </a:r>
            <a:r>
              <a:rPr lang="fr-FR" sz="1600" b="1" dirty="0" smtClean="0"/>
              <a:t>structures </a:t>
            </a:r>
            <a:r>
              <a:rPr lang="fr-FR" sz="1600" b="1" dirty="0" smtClean="0"/>
              <a:t>de </a:t>
            </a:r>
            <a:r>
              <a:rPr lang="fr-FR" sz="1600" b="1" dirty="0" smtClean="0"/>
              <a:t>données</a:t>
            </a:r>
            <a:r>
              <a:rPr lang="fr-FR" sz="1600" dirty="0" smtClean="0"/>
              <a:t>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SIG</a:t>
            </a:r>
          </a:p>
          <a:p>
            <a:r>
              <a:rPr lang="fr-FR" sz="1600" dirty="0" smtClean="0"/>
              <a:t>                                              </a:t>
            </a:r>
            <a:r>
              <a:rPr lang="fr-FR" sz="1600" dirty="0" smtClean="0"/>
              <a:t>dérivées </a:t>
            </a:r>
            <a:r>
              <a:rPr lang="fr-FR" sz="1600" dirty="0" smtClean="0"/>
              <a:t>des phénomènes eux-mêmes (ex: HBDS)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dirty="0" smtClean="0"/>
              <a:t>- des </a:t>
            </a:r>
            <a:r>
              <a:rPr lang="fr-FR" sz="1600" b="1" dirty="0" smtClean="0"/>
              <a:t>application</a:t>
            </a:r>
            <a:r>
              <a:rPr lang="fr-FR" sz="1600" b="1" dirty="0" smtClean="0"/>
              <a:t>s </a:t>
            </a:r>
            <a:r>
              <a:rPr lang="fr-FR" sz="1600" b="1" dirty="0" smtClean="0"/>
              <a:t>logicielles </a:t>
            </a:r>
            <a:r>
              <a:rPr lang="fr-FR" sz="1600" dirty="0" smtClean="0"/>
              <a:t>(SI </a:t>
            </a:r>
            <a:r>
              <a:rPr lang="fr-FR" sz="1600" b="1" dirty="0" smtClean="0"/>
              <a:t>G, </a:t>
            </a:r>
            <a:r>
              <a:rPr lang="fr-FR" sz="1600" dirty="0" smtClean="0"/>
              <a:t>notamment) </a:t>
            </a:r>
            <a:r>
              <a:rPr lang="fr-FR" sz="1600" dirty="0" smtClean="0"/>
              <a:t>dédiées à l’analyse spatiale </a:t>
            </a:r>
          </a:p>
          <a:p>
            <a:r>
              <a:rPr lang="fr-FR" sz="1600" dirty="0" smtClean="0"/>
              <a:t>               sous de multiples formes….modèles , cartographie, requêtes, </a:t>
            </a:r>
          </a:p>
          <a:p>
            <a:r>
              <a:rPr lang="fr-FR" sz="1600" dirty="0" smtClean="0"/>
              <a:t>                          algèbre de cartes, surfaces de tendances, analyses de réseaux</a:t>
            </a:r>
            <a:r>
              <a:rPr lang="fr-FR" sz="1600" dirty="0" smtClean="0"/>
              <a:t>…</a:t>
            </a:r>
          </a:p>
          <a:p>
            <a:endParaRPr lang="fr-FR" sz="1600" dirty="0" smtClean="0"/>
          </a:p>
          <a:p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q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uelle utilité, au plan </a:t>
            </a:r>
            <a:r>
              <a:rPr lang="fr-FR" sz="1600" b="1" dirty="0" err="1" smtClean="0">
                <a:solidFill>
                  <a:schemeClr val="accent5">
                    <a:lumMod val="75000"/>
                  </a:schemeClr>
                </a:solidFill>
              </a:rPr>
              <a:t>trans-disciplinaire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endParaRPr lang="fr-FR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sz="1600" dirty="0" smtClean="0"/>
              <a:t>une structuration </a:t>
            </a:r>
            <a:r>
              <a:rPr lang="fr-FR" sz="1600" dirty="0" err="1" smtClean="0"/>
              <a:t>spatio</a:t>
            </a:r>
            <a:r>
              <a:rPr lang="fr-FR" sz="1600" dirty="0" smtClean="0"/>
              <a:t>-thématique fondée sur </a:t>
            </a:r>
            <a:r>
              <a:rPr lang="fr-FR" sz="1600" dirty="0" smtClean="0"/>
              <a:t>des modèles  HD </a:t>
            </a:r>
            <a:r>
              <a:rPr lang="fr-FR" sz="1600" dirty="0" smtClean="0"/>
              <a:t>explicitant</a:t>
            </a:r>
          </a:p>
          <a:p>
            <a:r>
              <a:rPr lang="fr-FR" sz="1600" dirty="0" smtClean="0"/>
              <a:t>les facteurs et les échelles régissant le phénomène complexe modélisé.</a:t>
            </a:r>
          </a:p>
          <a:p>
            <a:pPr>
              <a:buFontTx/>
              <a:buChar char="-"/>
            </a:pPr>
            <a:r>
              <a:rPr lang="fr-FR" sz="1600" dirty="0" smtClean="0"/>
              <a:t> des architectures de données  </a:t>
            </a:r>
            <a:r>
              <a:rPr lang="fr-FR" sz="1600" dirty="0" err="1" smtClean="0"/>
              <a:t>inter-opérables</a:t>
            </a:r>
            <a:r>
              <a:rPr lang="fr-FR" sz="1600" dirty="0" smtClean="0"/>
              <a:t> avec d’autres familles de traitements,</a:t>
            </a:r>
          </a:p>
          <a:p>
            <a:r>
              <a:rPr lang="fr-FR" sz="1600" dirty="0" smtClean="0"/>
              <a:t>Notamment dynamiques (type SMA, AC).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259632" y="5949280"/>
            <a:ext cx="547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Éléments d’exemple démonstratif de risque territorial: </a:t>
            </a:r>
            <a:endParaRPr lang="fr-FR" dirty="0" smtClean="0"/>
          </a:p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                   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le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risque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routier et la sécurité routière…..    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/>
        </p:nvGraphicFramePr>
        <p:xfrm>
          <a:off x="2047900" y="17224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-142900"/>
            <a:ext cx="7498080" cy="1143000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chemeClr val="accent1"/>
                </a:solidFill>
              </a:rPr>
              <a:t>RR/SR: quelques </a:t>
            </a:r>
            <a:r>
              <a:rPr lang="fr-FR" sz="2000" b="1" dirty="0" smtClean="0">
                <a:solidFill>
                  <a:schemeClr val="accent1"/>
                </a:solidFill>
              </a:rPr>
              <a:t>éléments de cadrage conceptuel et méthodologique</a:t>
            </a: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980728"/>
            <a:ext cx="7498080" cy="4800600"/>
          </a:xfrm>
        </p:spPr>
        <p:txBody>
          <a:bodyPr>
            <a:normAutofit/>
          </a:bodyPr>
          <a:lstStyle/>
          <a:p>
            <a:r>
              <a:rPr lang="fr-FR" sz="1600" dirty="0" smtClean="0"/>
              <a:t>la problématique RR/SR se situe à l’intersection</a:t>
            </a:r>
          </a:p>
          <a:p>
            <a:pPr>
              <a:buNone/>
            </a:pPr>
            <a:r>
              <a:rPr lang="fr-FR" sz="1600" dirty="0" smtClean="0"/>
              <a:t>     de 4 dimensions de facteurs </a:t>
            </a:r>
            <a:r>
              <a:rPr lang="fr-FR" sz="1600" dirty="0" smtClean="0"/>
              <a:t>interactifs, et multi-échelles…</a:t>
            </a:r>
            <a:endParaRPr lang="fr-FR" sz="1600" dirty="0"/>
          </a:p>
        </p:txBody>
      </p:sp>
      <p:graphicFrame>
        <p:nvGraphicFramePr>
          <p:cNvPr id="4" name="Diagramme 3"/>
          <p:cNvGraphicFramePr/>
          <p:nvPr/>
        </p:nvGraphicFramePr>
        <p:xfrm>
          <a:off x="2071670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715008" y="1979548"/>
            <a:ext cx="217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ex: config. territoriale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786578" y="4286256"/>
            <a:ext cx="2288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ex: scénario d’accident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293965" y="5643578"/>
            <a:ext cx="249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ex: régulations sociétales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214414" y="2924944"/>
            <a:ext cx="204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ex: cycles d’activités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899592" y="476672"/>
            <a:ext cx="657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</a:t>
            </a:r>
            <a:r>
              <a:rPr lang="fr-FR" b="1" dirty="0" smtClean="0"/>
              <a:t>roblématique territoriale RR/SR: un SCS pourquoi et comment….?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1286</Words>
  <Application>Microsoft Office PowerPoint</Application>
  <PresentationFormat>Affichage à l'écran (4:3)</PresentationFormat>
  <Paragraphs>450</Paragraphs>
  <Slides>25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RR/SR: quelques éléments de cadrage conceptuel et méthodologique </vt:lpstr>
      <vt:lpstr>Diapositive 10</vt:lpstr>
      <vt:lpstr>Diapositive 11</vt:lpstr>
      <vt:lpstr>Diapositive 12</vt:lpstr>
      <vt:lpstr>Diapositive 13</vt:lpstr>
      <vt:lpstr>géographes:   cerner la problématique RR/SR par des approches  croisées des lieux du risque routier, et de leurs différentes échelles territoriales de production  </vt:lpstr>
      <vt:lpstr>CRITERE:  RR  U  SR…modèle fonctionnel de l’outil</vt:lpstr>
      <vt:lpstr>Diapositive 16</vt:lpstr>
      <vt:lpstr>Nuées Dynamiques (K-means)</vt:lpstr>
      <vt:lpstr>premiers résultats : segmentation spatiale et caractérisation des classes</vt:lpstr>
      <vt:lpstr>Diapositive 19</vt:lpstr>
      <vt:lpstr>Diapositive 20</vt:lpstr>
      <vt:lpstr>SCORES  ACCIDENTS</vt:lpstr>
      <vt:lpstr>SCORES  TRAFICS</vt:lpstr>
      <vt:lpstr>Diapositive 23</vt:lpstr>
      <vt:lpstr>Diapositive 24</vt:lpstr>
      <vt:lpstr>Diapositive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Saint-Gérand</dc:creator>
  <cp:lastModifiedBy>Saint-Gérand</cp:lastModifiedBy>
  <cp:revision>67</cp:revision>
  <dcterms:created xsi:type="dcterms:W3CDTF">2010-10-06T09:53:46Z</dcterms:created>
  <dcterms:modified xsi:type="dcterms:W3CDTF">2012-04-22T21:22:38Z</dcterms:modified>
</cp:coreProperties>
</file>