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rawing8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36" r:id="rId1"/>
    <p:sldMasterId id="2147484048" r:id="rId2"/>
    <p:sldMasterId id="2147484069" r:id="rId3"/>
  </p:sldMasterIdLst>
  <p:notesMasterIdLst>
    <p:notesMasterId r:id="rId64"/>
  </p:notesMasterIdLst>
  <p:handoutMasterIdLst>
    <p:handoutMasterId r:id="rId65"/>
  </p:handoutMasterIdLst>
  <p:sldIdLst>
    <p:sldId id="276" r:id="rId4"/>
    <p:sldId id="424" r:id="rId5"/>
    <p:sldId id="256" r:id="rId6"/>
    <p:sldId id="332" r:id="rId7"/>
    <p:sldId id="417" r:id="rId8"/>
    <p:sldId id="413" r:id="rId9"/>
    <p:sldId id="414" r:id="rId10"/>
    <p:sldId id="416" r:id="rId11"/>
    <p:sldId id="419" r:id="rId12"/>
    <p:sldId id="435" r:id="rId13"/>
    <p:sldId id="352" r:id="rId14"/>
    <p:sldId id="427" r:id="rId15"/>
    <p:sldId id="428" r:id="rId16"/>
    <p:sldId id="431" r:id="rId17"/>
    <p:sldId id="429" r:id="rId18"/>
    <p:sldId id="430" r:id="rId19"/>
    <p:sldId id="433" r:id="rId20"/>
    <p:sldId id="432" r:id="rId21"/>
    <p:sldId id="434" r:id="rId22"/>
    <p:sldId id="426" r:id="rId23"/>
    <p:sldId id="412" r:id="rId24"/>
    <p:sldId id="333" r:id="rId25"/>
    <p:sldId id="336" r:id="rId26"/>
    <p:sldId id="337" r:id="rId27"/>
    <p:sldId id="338" r:id="rId28"/>
    <p:sldId id="360" r:id="rId29"/>
    <p:sldId id="364" r:id="rId30"/>
    <p:sldId id="368" r:id="rId31"/>
    <p:sldId id="370" r:id="rId32"/>
    <p:sldId id="371" r:id="rId33"/>
    <p:sldId id="372" r:id="rId34"/>
    <p:sldId id="374" r:id="rId35"/>
    <p:sldId id="375" r:id="rId36"/>
    <p:sldId id="369" r:id="rId37"/>
    <p:sldId id="393" r:id="rId38"/>
    <p:sldId id="411" r:id="rId39"/>
    <p:sldId id="398" r:id="rId40"/>
    <p:sldId id="410" r:id="rId41"/>
    <p:sldId id="350" r:id="rId42"/>
    <p:sldId id="404" r:id="rId43"/>
    <p:sldId id="389" r:id="rId44"/>
    <p:sldId id="401" r:id="rId45"/>
    <p:sldId id="403" r:id="rId46"/>
    <p:sldId id="405" r:id="rId47"/>
    <p:sldId id="406" r:id="rId48"/>
    <p:sldId id="388" r:id="rId49"/>
    <p:sldId id="409" r:id="rId50"/>
    <p:sldId id="436" r:id="rId51"/>
    <p:sldId id="444" r:id="rId52"/>
    <p:sldId id="446" r:id="rId53"/>
    <p:sldId id="447" r:id="rId54"/>
    <p:sldId id="448" r:id="rId55"/>
    <p:sldId id="457" r:id="rId56"/>
    <p:sldId id="454" r:id="rId57"/>
    <p:sldId id="455" r:id="rId58"/>
    <p:sldId id="456" r:id="rId59"/>
    <p:sldId id="437" r:id="rId60"/>
    <p:sldId id="438" r:id="rId61"/>
    <p:sldId id="400" r:id="rId62"/>
    <p:sldId id="422" r:id="rId63"/>
  </p:sldIdLst>
  <p:sldSz cx="10801350" cy="6840538"/>
  <p:notesSz cx="10234613" cy="710406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0042"/>
    <a:srgbClr val="800000"/>
    <a:srgbClr val="660066"/>
    <a:srgbClr val="000099"/>
    <a:srgbClr val="EAC1FF"/>
    <a:srgbClr val="000066"/>
    <a:srgbClr val="9A370A"/>
    <a:srgbClr val="860086"/>
    <a:srgbClr val="0033CC"/>
    <a:srgbClr val="38185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03447BB-5D67-496B-8E87-E561075AD55C}" styleName="Style foncé 1 - Accentuation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Style à thème 2 - Accentuation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7638" autoAdjust="0"/>
    <p:restoredTop sz="92967" autoAdjust="0"/>
  </p:normalViewPr>
  <p:slideViewPr>
    <p:cSldViewPr>
      <p:cViewPr>
        <p:scale>
          <a:sx n="57" d="100"/>
          <a:sy n="57" d="100"/>
        </p:scale>
        <p:origin x="-1806" y="-360"/>
      </p:cViewPr>
      <p:guideLst>
        <p:guide orient="horz" pos="2155"/>
        <p:guide pos="34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1" d="100"/>
        <a:sy n="71" d="100"/>
      </p:scale>
      <p:origin x="0" y="7044"/>
    </p:cViewPr>
  </p:sorterViewPr>
  <p:notesViewPr>
    <p:cSldViewPr>
      <p:cViewPr varScale="1">
        <p:scale>
          <a:sx n="103" d="100"/>
          <a:sy n="103" d="100"/>
        </p:scale>
        <p:origin x="-384" y="-84"/>
      </p:cViewPr>
      <p:guideLst>
        <p:guide orient="horz" pos="2238"/>
        <p:guide pos="322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image" Target="../media/image121.png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/Relationships>
</file>

<file path=ppt/diagrams/_rels/data5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134.png"/><Relationship Id="rId7" Type="http://schemas.openxmlformats.org/officeDocument/2006/relationships/image" Target="../media/image136.png"/><Relationship Id="rId2" Type="http://schemas.microsoft.com/office/2007/relationships/hdphoto" Target="../media/hdphoto21.wdp"/><Relationship Id="rId1" Type="http://schemas.openxmlformats.org/officeDocument/2006/relationships/image" Target="../media/image133.png"/><Relationship Id="rId6" Type="http://schemas.microsoft.com/office/2007/relationships/hdphoto" Target="../media/hdphoto23.wdp"/><Relationship Id="rId5" Type="http://schemas.openxmlformats.org/officeDocument/2006/relationships/image" Target="../media/image135.png"/><Relationship Id="rId4" Type="http://schemas.microsoft.com/office/2007/relationships/hdphoto" Target="../media/hdphoto22.wdp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1.png"/><Relationship Id="rId3" Type="http://schemas.openxmlformats.org/officeDocument/2006/relationships/image" Target="../media/image1251.png"/><Relationship Id="rId7" Type="http://schemas.openxmlformats.org/officeDocument/2006/relationships/image" Target="../media/image1281.png"/><Relationship Id="rId2" Type="http://schemas.openxmlformats.org/officeDocument/2006/relationships/image" Target="../media/image1241.png"/><Relationship Id="rId1" Type="http://schemas.openxmlformats.org/officeDocument/2006/relationships/image" Target="../media/image1231.png"/><Relationship Id="rId6" Type="http://schemas.openxmlformats.org/officeDocument/2006/relationships/image" Target="../media/image1271.png"/><Relationship Id="rId5" Type="http://schemas.openxmlformats.org/officeDocument/2006/relationships/image" Target="../media/image1261.png"/><Relationship Id="rId4" Type="http://schemas.openxmlformats.org/officeDocument/2006/relationships/image" Target="../media/image1221.png"/><Relationship Id="rId9" Type="http://schemas.openxmlformats.org/officeDocument/2006/relationships/image" Target="../media/image1301.png"/></Relationships>
</file>

<file path=ppt/diagrams/_rels/drawing9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1371.png"/><Relationship Id="rId7" Type="http://schemas.openxmlformats.org/officeDocument/2006/relationships/image" Target="../media/image1391.png"/><Relationship Id="rId2" Type="http://schemas.microsoft.com/office/2007/relationships/hdphoto" Target="../media/hdphoto21.wdp"/><Relationship Id="rId1" Type="http://schemas.openxmlformats.org/officeDocument/2006/relationships/image" Target="../media/image1361.png"/><Relationship Id="rId6" Type="http://schemas.microsoft.com/office/2007/relationships/hdphoto" Target="../media/hdphoto23.wdp"/><Relationship Id="rId5" Type="http://schemas.openxmlformats.org/officeDocument/2006/relationships/image" Target="../media/image1381.png"/><Relationship Id="rId4" Type="http://schemas.microsoft.com/office/2007/relationships/hdphoto" Target="../media/hdphoto22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C7A636-0392-46DB-8A02-2166AF562F65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9239A134-824E-480B-9E97-365BE7DDEBFD}">
      <dgm:prSet phldrT="[Texte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FR" dirty="0" smtClean="0"/>
            <a:t>Répartition de la base de données</a:t>
          </a:r>
          <a:endParaRPr lang="fr-FR" dirty="0"/>
        </a:p>
      </dgm:t>
    </dgm:pt>
    <dgm:pt modelId="{E8B12989-96F6-485C-95AD-164F5E0997DF}" type="parTrans" cxnId="{FF263DB5-7A0B-4C72-9763-CEEDBC082CE1}">
      <dgm:prSet/>
      <dgm:spPr/>
      <dgm:t>
        <a:bodyPr/>
        <a:lstStyle/>
        <a:p>
          <a:endParaRPr lang="fr-FR"/>
        </a:p>
      </dgm:t>
    </dgm:pt>
    <dgm:pt modelId="{2491EEBC-7CD9-4766-B998-D8BA01B4E065}" type="sibTrans" cxnId="{FF263DB5-7A0B-4C72-9763-CEEDBC082CE1}">
      <dgm:prSet/>
      <dgm:spPr/>
      <dgm:t>
        <a:bodyPr/>
        <a:lstStyle/>
        <a:p>
          <a:endParaRPr lang="fr-FR"/>
        </a:p>
      </dgm:t>
    </dgm:pt>
    <dgm:pt modelId="{5DF1F139-FE61-477E-B3CB-703BA79FB361}" type="asst">
      <dgm:prSet phldrT="[Texte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FR" dirty="0" smtClean="0"/>
            <a:t>Séquence d’apprentissage</a:t>
          </a:r>
          <a:endParaRPr lang="fr-FR" dirty="0"/>
        </a:p>
      </dgm:t>
    </dgm:pt>
    <dgm:pt modelId="{02C7A5C7-8D5C-421B-86F9-3491F28B659D}" type="parTrans" cxnId="{EEA27BC3-8127-4013-87F6-FE0DE759603F}">
      <dgm:prSet/>
      <dgm:spPr/>
      <dgm:t>
        <a:bodyPr/>
        <a:lstStyle/>
        <a:p>
          <a:endParaRPr lang="fr-FR"/>
        </a:p>
      </dgm:t>
    </dgm:pt>
    <dgm:pt modelId="{C1BB72DB-96C9-41DD-A856-264C090CA2B4}" type="sibTrans" cxnId="{EEA27BC3-8127-4013-87F6-FE0DE759603F}">
      <dgm:prSet/>
      <dgm:spPr/>
      <dgm:t>
        <a:bodyPr/>
        <a:lstStyle/>
        <a:p>
          <a:endParaRPr lang="fr-FR"/>
        </a:p>
      </dgm:t>
    </dgm:pt>
    <dgm:pt modelId="{FF145E96-1622-4F24-9042-3166AEE26658}" type="asst">
      <dgm:prSet phldrT="[Texte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FR" dirty="0" smtClean="0"/>
            <a:t>Séquence de test</a:t>
          </a:r>
          <a:endParaRPr lang="fr-FR" dirty="0"/>
        </a:p>
      </dgm:t>
    </dgm:pt>
    <dgm:pt modelId="{18AC9FD7-7181-4296-A665-23032D821F2B}" type="parTrans" cxnId="{71C30B44-0463-4DEF-99BD-C8284271A533}">
      <dgm:prSet/>
      <dgm:spPr/>
      <dgm:t>
        <a:bodyPr/>
        <a:lstStyle/>
        <a:p>
          <a:endParaRPr lang="fr-FR"/>
        </a:p>
      </dgm:t>
    </dgm:pt>
    <dgm:pt modelId="{C075BAA1-7791-4B72-A5DC-F6F84DCBF3FF}" type="sibTrans" cxnId="{71C30B44-0463-4DEF-99BD-C8284271A533}">
      <dgm:prSet/>
      <dgm:spPr/>
      <dgm:t>
        <a:bodyPr/>
        <a:lstStyle/>
        <a:p>
          <a:endParaRPr lang="fr-FR"/>
        </a:p>
      </dgm:t>
    </dgm:pt>
    <dgm:pt modelId="{2F6FADDA-B2A1-4F54-9A94-7F69E15E0169}" type="pres">
      <dgm:prSet presAssocID="{AEC7A636-0392-46DB-8A02-2166AF562F6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877E12AC-D7A1-4DF9-90CA-473F148B2065}" type="pres">
      <dgm:prSet presAssocID="{9239A134-824E-480B-9E97-365BE7DDEBFD}" presName="hierRoot1" presStyleCnt="0">
        <dgm:presLayoutVars>
          <dgm:hierBranch val="init"/>
        </dgm:presLayoutVars>
      </dgm:prSet>
      <dgm:spPr/>
    </dgm:pt>
    <dgm:pt modelId="{CF356D68-0CC8-4CB6-90B6-6A86112733EC}" type="pres">
      <dgm:prSet presAssocID="{9239A134-824E-480B-9E97-365BE7DDEBFD}" presName="rootComposite1" presStyleCnt="0"/>
      <dgm:spPr/>
    </dgm:pt>
    <dgm:pt modelId="{B40D6D47-2BC2-4EA6-9DE2-CFA2DA447AD7}" type="pres">
      <dgm:prSet presAssocID="{9239A134-824E-480B-9E97-365BE7DDEBFD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15045B07-5714-4126-AB71-B429D7550F71}" type="pres">
      <dgm:prSet presAssocID="{9239A134-824E-480B-9E97-365BE7DDEBFD}" presName="rootConnector1" presStyleLbl="node1" presStyleIdx="0" presStyleCnt="0"/>
      <dgm:spPr/>
      <dgm:t>
        <a:bodyPr/>
        <a:lstStyle/>
        <a:p>
          <a:endParaRPr lang="fr-FR"/>
        </a:p>
      </dgm:t>
    </dgm:pt>
    <dgm:pt modelId="{2BC9C7D1-A753-4CFC-A7BA-9587B27B0242}" type="pres">
      <dgm:prSet presAssocID="{9239A134-824E-480B-9E97-365BE7DDEBFD}" presName="hierChild2" presStyleCnt="0"/>
      <dgm:spPr/>
    </dgm:pt>
    <dgm:pt modelId="{C0AAC273-B463-4B78-8AA2-99A55CE9AEE5}" type="pres">
      <dgm:prSet presAssocID="{9239A134-824E-480B-9E97-365BE7DDEBFD}" presName="hierChild3" presStyleCnt="0"/>
      <dgm:spPr/>
    </dgm:pt>
    <dgm:pt modelId="{D526C705-B28D-4683-A7FA-7E768F792C18}" type="pres">
      <dgm:prSet presAssocID="{02C7A5C7-8D5C-421B-86F9-3491F28B659D}" presName="Name115" presStyleLbl="parChTrans1D2" presStyleIdx="0" presStyleCnt="2"/>
      <dgm:spPr/>
      <dgm:t>
        <a:bodyPr/>
        <a:lstStyle/>
        <a:p>
          <a:endParaRPr lang="fr-FR"/>
        </a:p>
      </dgm:t>
    </dgm:pt>
    <dgm:pt modelId="{FEBAAD1F-52C0-40EE-BF43-D4085D90E4B4}" type="pres">
      <dgm:prSet presAssocID="{5DF1F139-FE61-477E-B3CB-703BA79FB361}" presName="hierRoot3" presStyleCnt="0">
        <dgm:presLayoutVars>
          <dgm:hierBranch val="init"/>
        </dgm:presLayoutVars>
      </dgm:prSet>
      <dgm:spPr/>
    </dgm:pt>
    <dgm:pt modelId="{62BD6A0A-DA55-4130-8026-5ED7C334A23A}" type="pres">
      <dgm:prSet presAssocID="{5DF1F139-FE61-477E-B3CB-703BA79FB361}" presName="rootComposite3" presStyleCnt="0"/>
      <dgm:spPr/>
    </dgm:pt>
    <dgm:pt modelId="{85882D96-B400-4D85-A3A0-A12B1FA3FBEA}" type="pres">
      <dgm:prSet presAssocID="{5DF1F139-FE61-477E-B3CB-703BA79FB361}" presName="rootText3" presStyleLbl="asst1" presStyleIdx="0" presStyleCnt="2" custLinFactNeighborX="-4590" custLinFactNeighborY="-1821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4AE7918E-ABC2-405D-ABB3-6BC97B27133F}" type="pres">
      <dgm:prSet presAssocID="{5DF1F139-FE61-477E-B3CB-703BA79FB361}" presName="rootConnector3" presStyleLbl="asst1" presStyleIdx="0" presStyleCnt="2"/>
      <dgm:spPr/>
      <dgm:t>
        <a:bodyPr/>
        <a:lstStyle/>
        <a:p>
          <a:endParaRPr lang="fr-FR"/>
        </a:p>
      </dgm:t>
    </dgm:pt>
    <dgm:pt modelId="{1AACD9D9-BCAB-4130-AD38-6E847E3111C2}" type="pres">
      <dgm:prSet presAssocID="{5DF1F139-FE61-477E-B3CB-703BA79FB361}" presName="hierChild6" presStyleCnt="0"/>
      <dgm:spPr/>
    </dgm:pt>
    <dgm:pt modelId="{110F748B-6649-468A-92D5-005119045A0D}" type="pres">
      <dgm:prSet presAssocID="{5DF1F139-FE61-477E-B3CB-703BA79FB361}" presName="hierChild7" presStyleCnt="0"/>
      <dgm:spPr/>
    </dgm:pt>
    <dgm:pt modelId="{8090F034-7F8A-4EDA-82AF-2FE35CB3653A}" type="pres">
      <dgm:prSet presAssocID="{18AC9FD7-7181-4296-A665-23032D821F2B}" presName="Name115" presStyleLbl="parChTrans1D2" presStyleIdx="1" presStyleCnt="2"/>
      <dgm:spPr/>
      <dgm:t>
        <a:bodyPr/>
        <a:lstStyle/>
        <a:p>
          <a:endParaRPr lang="fr-FR"/>
        </a:p>
      </dgm:t>
    </dgm:pt>
    <dgm:pt modelId="{4568B402-00A3-4F81-A03C-6E4C5346A75F}" type="pres">
      <dgm:prSet presAssocID="{FF145E96-1622-4F24-9042-3166AEE26658}" presName="hierRoot3" presStyleCnt="0">
        <dgm:presLayoutVars>
          <dgm:hierBranch val="init"/>
        </dgm:presLayoutVars>
      </dgm:prSet>
      <dgm:spPr/>
    </dgm:pt>
    <dgm:pt modelId="{33C1AD51-EA67-44B4-B3CD-9725C45F2AB8}" type="pres">
      <dgm:prSet presAssocID="{FF145E96-1622-4F24-9042-3166AEE26658}" presName="rootComposite3" presStyleCnt="0"/>
      <dgm:spPr/>
    </dgm:pt>
    <dgm:pt modelId="{C9AF0CA1-0309-46C8-BABC-2938D27AF97F}" type="pres">
      <dgm:prSet presAssocID="{FF145E96-1622-4F24-9042-3166AEE26658}" presName="rootText3" presStyleLbl="asst1" presStyleIdx="1" presStyleCnt="2" custLinFactNeighborX="-4590" custLinFactNeighborY="381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B5BFB11D-6575-4911-AF0A-177AE5795BE1}" type="pres">
      <dgm:prSet presAssocID="{FF145E96-1622-4F24-9042-3166AEE26658}" presName="rootConnector3" presStyleLbl="asst1" presStyleIdx="1" presStyleCnt="2"/>
      <dgm:spPr/>
      <dgm:t>
        <a:bodyPr/>
        <a:lstStyle/>
        <a:p>
          <a:endParaRPr lang="fr-FR"/>
        </a:p>
      </dgm:t>
    </dgm:pt>
    <dgm:pt modelId="{A4D80A54-A402-48A3-8012-A2A4A3E373B9}" type="pres">
      <dgm:prSet presAssocID="{FF145E96-1622-4F24-9042-3166AEE26658}" presName="hierChild6" presStyleCnt="0"/>
      <dgm:spPr/>
    </dgm:pt>
    <dgm:pt modelId="{EBE1F68F-EFB4-4EC4-89EF-F6B5C78E42AA}" type="pres">
      <dgm:prSet presAssocID="{FF145E96-1622-4F24-9042-3166AEE26658}" presName="hierChild7" presStyleCnt="0"/>
      <dgm:spPr/>
    </dgm:pt>
  </dgm:ptLst>
  <dgm:cxnLst>
    <dgm:cxn modelId="{76755976-8BDA-4741-B4A1-A690A6DBA844}" type="presOf" srcId="{FF145E96-1622-4F24-9042-3166AEE26658}" destId="{C9AF0CA1-0309-46C8-BABC-2938D27AF97F}" srcOrd="0" destOrd="0" presId="urn:microsoft.com/office/officeart/2009/3/layout/HorizontalOrganizationChart"/>
    <dgm:cxn modelId="{71C30B44-0463-4DEF-99BD-C8284271A533}" srcId="{9239A134-824E-480B-9E97-365BE7DDEBFD}" destId="{FF145E96-1622-4F24-9042-3166AEE26658}" srcOrd="1" destOrd="0" parTransId="{18AC9FD7-7181-4296-A665-23032D821F2B}" sibTransId="{C075BAA1-7791-4B72-A5DC-F6F84DCBF3FF}"/>
    <dgm:cxn modelId="{89332DB4-9F85-4C84-B52F-D36A663BAA01}" type="presOf" srcId="{18AC9FD7-7181-4296-A665-23032D821F2B}" destId="{8090F034-7F8A-4EDA-82AF-2FE35CB3653A}" srcOrd="0" destOrd="0" presId="urn:microsoft.com/office/officeart/2009/3/layout/HorizontalOrganizationChart"/>
    <dgm:cxn modelId="{7CD97624-4569-490E-AF8D-7012829AED8B}" type="presOf" srcId="{9239A134-824E-480B-9E97-365BE7DDEBFD}" destId="{15045B07-5714-4126-AB71-B429D7550F71}" srcOrd="1" destOrd="0" presId="urn:microsoft.com/office/officeart/2009/3/layout/HorizontalOrganizationChart"/>
    <dgm:cxn modelId="{1B087CF8-865A-4179-AC9F-CCFBB6456C8D}" type="presOf" srcId="{02C7A5C7-8D5C-421B-86F9-3491F28B659D}" destId="{D526C705-B28D-4683-A7FA-7E768F792C18}" srcOrd="0" destOrd="0" presId="urn:microsoft.com/office/officeart/2009/3/layout/HorizontalOrganizationChart"/>
    <dgm:cxn modelId="{8C1880F5-EB72-4945-8F3F-B288F9D89FEC}" type="presOf" srcId="{5DF1F139-FE61-477E-B3CB-703BA79FB361}" destId="{85882D96-B400-4D85-A3A0-A12B1FA3FBEA}" srcOrd="0" destOrd="0" presId="urn:microsoft.com/office/officeart/2009/3/layout/HorizontalOrganizationChart"/>
    <dgm:cxn modelId="{F9483F5C-FB52-42F1-9E28-8157F1D4E394}" type="presOf" srcId="{FF145E96-1622-4F24-9042-3166AEE26658}" destId="{B5BFB11D-6575-4911-AF0A-177AE5795BE1}" srcOrd="1" destOrd="0" presId="urn:microsoft.com/office/officeart/2009/3/layout/HorizontalOrganizationChart"/>
    <dgm:cxn modelId="{C50B2F0B-9C36-42DF-B213-2FA3F9ECBF66}" type="presOf" srcId="{5DF1F139-FE61-477E-B3CB-703BA79FB361}" destId="{4AE7918E-ABC2-405D-ABB3-6BC97B27133F}" srcOrd="1" destOrd="0" presId="urn:microsoft.com/office/officeart/2009/3/layout/HorizontalOrganizationChart"/>
    <dgm:cxn modelId="{B92CFAF5-A710-444D-9730-90D808761186}" type="presOf" srcId="{AEC7A636-0392-46DB-8A02-2166AF562F65}" destId="{2F6FADDA-B2A1-4F54-9A94-7F69E15E0169}" srcOrd="0" destOrd="0" presId="urn:microsoft.com/office/officeart/2009/3/layout/HorizontalOrganizationChart"/>
    <dgm:cxn modelId="{FF263DB5-7A0B-4C72-9763-CEEDBC082CE1}" srcId="{AEC7A636-0392-46DB-8A02-2166AF562F65}" destId="{9239A134-824E-480B-9E97-365BE7DDEBFD}" srcOrd="0" destOrd="0" parTransId="{E8B12989-96F6-485C-95AD-164F5E0997DF}" sibTransId="{2491EEBC-7CD9-4766-B998-D8BA01B4E065}"/>
    <dgm:cxn modelId="{7973128E-D993-4C68-850F-468E6936FF9F}" type="presOf" srcId="{9239A134-824E-480B-9E97-365BE7DDEBFD}" destId="{B40D6D47-2BC2-4EA6-9DE2-CFA2DA447AD7}" srcOrd="0" destOrd="0" presId="urn:microsoft.com/office/officeart/2009/3/layout/HorizontalOrganizationChart"/>
    <dgm:cxn modelId="{EEA27BC3-8127-4013-87F6-FE0DE759603F}" srcId="{9239A134-824E-480B-9E97-365BE7DDEBFD}" destId="{5DF1F139-FE61-477E-B3CB-703BA79FB361}" srcOrd="0" destOrd="0" parTransId="{02C7A5C7-8D5C-421B-86F9-3491F28B659D}" sibTransId="{C1BB72DB-96C9-41DD-A856-264C090CA2B4}"/>
    <dgm:cxn modelId="{A8C51F0A-8087-4FFB-BD84-D4CAB7C023A4}" type="presParOf" srcId="{2F6FADDA-B2A1-4F54-9A94-7F69E15E0169}" destId="{877E12AC-D7A1-4DF9-90CA-473F148B2065}" srcOrd="0" destOrd="0" presId="urn:microsoft.com/office/officeart/2009/3/layout/HorizontalOrganizationChart"/>
    <dgm:cxn modelId="{60DC03E2-F4D5-452D-AFEC-169233B6E49A}" type="presParOf" srcId="{877E12AC-D7A1-4DF9-90CA-473F148B2065}" destId="{CF356D68-0CC8-4CB6-90B6-6A86112733EC}" srcOrd="0" destOrd="0" presId="urn:microsoft.com/office/officeart/2009/3/layout/HorizontalOrganizationChart"/>
    <dgm:cxn modelId="{BC1D91C2-3405-4579-B8E4-214ABB09C7B6}" type="presParOf" srcId="{CF356D68-0CC8-4CB6-90B6-6A86112733EC}" destId="{B40D6D47-2BC2-4EA6-9DE2-CFA2DA447AD7}" srcOrd="0" destOrd="0" presId="urn:microsoft.com/office/officeart/2009/3/layout/HorizontalOrganizationChart"/>
    <dgm:cxn modelId="{BC8E7BA3-D9F9-4A36-BF1C-05E3E32B558D}" type="presParOf" srcId="{CF356D68-0CC8-4CB6-90B6-6A86112733EC}" destId="{15045B07-5714-4126-AB71-B429D7550F71}" srcOrd="1" destOrd="0" presId="urn:microsoft.com/office/officeart/2009/3/layout/HorizontalOrganizationChart"/>
    <dgm:cxn modelId="{A5359A51-96D6-4D76-8D6A-A883F0202F32}" type="presParOf" srcId="{877E12AC-D7A1-4DF9-90CA-473F148B2065}" destId="{2BC9C7D1-A753-4CFC-A7BA-9587B27B0242}" srcOrd="1" destOrd="0" presId="urn:microsoft.com/office/officeart/2009/3/layout/HorizontalOrganizationChart"/>
    <dgm:cxn modelId="{66D46F0F-79EA-42B0-A03E-0ECE5863A572}" type="presParOf" srcId="{877E12AC-D7A1-4DF9-90CA-473F148B2065}" destId="{C0AAC273-B463-4B78-8AA2-99A55CE9AEE5}" srcOrd="2" destOrd="0" presId="urn:microsoft.com/office/officeart/2009/3/layout/HorizontalOrganizationChart"/>
    <dgm:cxn modelId="{D08BC7EA-06CC-41D9-A9A5-F0363210302B}" type="presParOf" srcId="{C0AAC273-B463-4B78-8AA2-99A55CE9AEE5}" destId="{D526C705-B28D-4683-A7FA-7E768F792C18}" srcOrd="0" destOrd="0" presId="urn:microsoft.com/office/officeart/2009/3/layout/HorizontalOrganizationChart"/>
    <dgm:cxn modelId="{D242B2B1-389C-455E-9BAB-2D5A41B3EFED}" type="presParOf" srcId="{C0AAC273-B463-4B78-8AA2-99A55CE9AEE5}" destId="{FEBAAD1F-52C0-40EE-BF43-D4085D90E4B4}" srcOrd="1" destOrd="0" presId="urn:microsoft.com/office/officeart/2009/3/layout/HorizontalOrganizationChart"/>
    <dgm:cxn modelId="{8EA52E25-A3E8-4267-B5A0-FF9C9A147F91}" type="presParOf" srcId="{FEBAAD1F-52C0-40EE-BF43-D4085D90E4B4}" destId="{62BD6A0A-DA55-4130-8026-5ED7C334A23A}" srcOrd="0" destOrd="0" presId="urn:microsoft.com/office/officeart/2009/3/layout/HorizontalOrganizationChart"/>
    <dgm:cxn modelId="{BBB5A1F1-73DD-4C66-89DA-AD91D895106A}" type="presParOf" srcId="{62BD6A0A-DA55-4130-8026-5ED7C334A23A}" destId="{85882D96-B400-4D85-A3A0-A12B1FA3FBEA}" srcOrd="0" destOrd="0" presId="urn:microsoft.com/office/officeart/2009/3/layout/HorizontalOrganizationChart"/>
    <dgm:cxn modelId="{3646FF88-3B77-4F47-B5CC-21DB143630F0}" type="presParOf" srcId="{62BD6A0A-DA55-4130-8026-5ED7C334A23A}" destId="{4AE7918E-ABC2-405D-ABB3-6BC97B27133F}" srcOrd="1" destOrd="0" presId="urn:microsoft.com/office/officeart/2009/3/layout/HorizontalOrganizationChart"/>
    <dgm:cxn modelId="{DA760F1A-8C1E-44CB-90B5-3B737451A3B4}" type="presParOf" srcId="{FEBAAD1F-52C0-40EE-BF43-D4085D90E4B4}" destId="{1AACD9D9-BCAB-4130-AD38-6E847E3111C2}" srcOrd="1" destOrd="0" presId="urn:microsoft.com/office/officeart/2009/3/layout/HorizontalOrganizationChart"/>
    <dgm:cxn modelId="{31EF0283-7772-4E41-83F6-D5F1F51D5072}" type="presParOf" srcId="{FEBAAD1F-52C0-40EE-BF43-D4085D90E4B4}" destId="{110F748B-6649-468A-92D5-005119045A0D}" srcOrd="2" destOrd="0" presId="urn:microsoft.com/office/officeart/2009/3/layout/HorizontalOrganizationChart"/>
    <dgm:cxn modelId="{9B3D26B9-627B-4EB9-9E2B-09DD6E908714}" type="presParOf" srcId="{C0AAC273-B463-4B78-8AA2-99A55CE9AEE5}" destId="{8090F034-7F8A-4EDA-82AF-2FE35CB3653A}" srcOrd="2" destOrd="0" presId="urn:microsoft.com/office/officeart/2009/3/layout/HorizontalOrganizationChart"/>
    <dgm:cxn modelId="{4F818E83-0CC1-4704-BD2B-AE34F34CE717}" type="presParOf" srcId="{C0AAC273-B463-4B78-8AA2-99A55CE9AEE5}" destId="{4568B402-00A3-4F81-A03C-6E4C5346A75F}" srcOrd="3" destOrd="0" presId="urn:microsoft.com/office/officeart/2009/3/layout/HorizontalOrganizationChart"/>
    <dgm:cxn modelId="{71F7E489-3FFC-4B81-9EED-62759D7CD217}" type="presParOf" srcId="{4568B402-00A3-4F81-A03C-6E4C5346A75F}" destId="{33C1AD51-EA67-44B4-B3CD-9725C45F2AB8}" srcOrd="0" destOrd="0" presId="urn:microsoft.com/office/officeart/2009/3/layout/HorizontalOrganizationChart"/>
    <dgm:cxn modelId="{50A62B9A-93CE-4CFC-B79E-230D86A40FAE}" type="presParOf" srcId="{33C1AD51-EA67-44B4-B3CD-9725C45F2AB8}" destId="{C9AF0CA1-0309-46C8-BABC-2938D27AF97F}" srcOrd="0" destOrd="0" presId="urn:microsoft.com/office/officeart/2009/3/layout/HorizontalOrganizationChart"/>
    <dgm:cxn modelId="{C098F5B5-155F-4401-B011-CE4E30180884}" type="presParOf" srcId="{33C1AD51-EA67-44B4-B3CD-9725C45F2AB8}" destId="{B5BFB11D-6575-4911-AF0A-177AE5795BE1}" srcOrd="1" destOrd="0" presId="urn:microsoft.com/office/officeart/2009/3/layout/HorizontalOrganizationChart"/>
    <dgm:cxn modelId="{10D68F7C-76AD-42CB-BCC3-4D739807089F}" type="presParOf" srcId="{4568B402-00A3-4F81-A03C-6E4C5346A75F}" destId="{A4D80A54-A402-48A3-8012-A2A4A3E373B9}" srcOrd="1" destOrd="0" presId="urn:microsoft.com/office/officeart/2009/3/layout/HorizontalOrganizationChart"/>
    <dgm:cxn modelId="{FE7CD095-B86B-4288-BDF6-3236443E207C}" type="presParOf" srcId="{4568B402-00A3-4F81-A03C-6E4C5346A75F}" destId="{EBE1F68F-EFB4-4EC4-89EF-F6B5C78E42AA}" srcOrd="2" destOrd="0" presId="urn:microsoft.com/office/officeart/2009/3/layout/HorizontalOrganizationChart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AB53AA-C8CA-4644-8447-E1A6BD826DCD}" type="doc">
      <dgm:prSet loTypeId="urn:microsoft.com/office/officeart/2005/8/layout/hProcess9" loCatId="process" qsTypeId="urn:microsoft.com/office/officeart/2005/8/quickstyle/3d1" qsCatId="3D" csTypeId="urn:microsoft.com/office/officeart/2005/8/colors/accent2_3" csCatId="accent2" phldr="1"/>
      <dgm:spPr/>
      <dgm:t>
        <a:bodyPr/>
        <a:lstStyle/>
        <a:p>
          <a:endParaRPr lang="fr-FR"/>
        </a:p>
      </dgm:t>
    </dgm:pt>
    <dgm:pt modelId="{A7392331-B349-4CF9-B394-1358FD2E8A94}">
      <dgm:prSet phldrT="[Texte]" custT="1"/>
      <dgm:spPr/>
      <dgm:t>
        <a:bodyPr/>
        <a:lstStyle/>
        <a:p>
          <a:pPr algn="ctr"/>
          <a:r>
            <a:rPr lang="fr-FR" sz="1800" dirty="0" smtClean="0"/>
            <a:t>2000</a:t>
          </a:r>
          <a:endParaRPr lang="fr-FR" sz="1800" dirty="0"/>
        </a:p>
      </dgm:t>
    </dgm:pt>
    <dgm:pt modelId="{8E06F808-56DE-4AC0-8B5A-2296A77ED360}" type="parTrans" cxnId="{5DF411F0-89C5-44CE-B8BD-62678A7653B9}">
      <dgm:prSet/>
      <dgm:spPr/>
      <dgm:t>
        <a:bodyPr/>
        <a:lstStyle/>
        <a:p>
          <a:endParaRPr lang="fr-FR"/>
        </a:p>
      </dgm:t>
    </dgm:pt>
    <dgm:pt modelId="{405F3E5B-8D24-4043-A854-31CA6200AE58}" type="sibTrans" cxnId="{5DF411F0-89C5-44CE-B8BD-62678A7653B9}">
      <dgm:prSet/>
      <dgm:spPr/>
      <dgm:t>
        <a:bodyPr/>
        <a:lstStyle/>
        <a:p>
          <a:endParaRPr lang="fr-FR"/>
        </a:p>
      </dgm:t>
    </dgm:pt>
    <dgm:pt modelId="{47A92BE0-2318-49DB-925B-BCE95E6BE34E}">
      <dgm:prSet phldrT="[Texte]" custT="1"/>
      <dgm:spPr/>
      <dgm:t>
        <a:bodyPr/>
        <a:lstStyle/>
        <a:p>
          <a:pPr algn="ctr"/>
          <a:r>
            <a:rPr lang="fr-FR" sz="1400" dirty="0" smtClean="0"/>
            <a:t>10MW</a:t>
          </a:r>
          <a:endParaRPr lang="fr-FR" sz="1400" dirty="0"/>
        </a:p>
      </dgm:t>
    </dgm:pt>
    <dgm:pt modelId="{A09D75B7-3380-49B0-B9BF-47131152DF9B}" type="parTrans" cxnId="{7F90AD9F-68E9-4499-9E14-8569AF99F6BB}">
      <dgm:prSet/>
      <dgm:spPr/>
      <dgm:t>
        <a:bodyPr/>
        <a:lstStyle/>
        <a:p>
          <a:endParaRPr lang="fr-FR"/>
        </a:p>
      </dgm:t>
    </dgm:pt>
    <dgm:pt modelId="{271A9249-C2B8-4392-BE99-843DE5F0A05E}" type="sibTrans" cxnId="{7F90AD9F-68E9-4499-9E14-8569AF99F6BB}">
      <dgm:prSet/>
      <dgm:spPr/>
      <dgm:t>
        <a:bodyPr/>
        <a:lstStyle/>
        <a:p>
          <a:endParaRPr lang="fr-FR"/>
        </a:p>
      </dgm:t>
    </dgm:pt>
    <dgm:pt modelId="{8DA889A9-28D8-4641-8EA8-32BEEAB53813}">
      <dgm:prSet phldrT="[Texte]" custT="1"/>
      <dgm:spPr/>
      <dgm:t>
        <a:bodyPr/>
        <a:lstStyle/>
        <a:p>
          <a:pPr algn="ctr"/>
          <a:r>
            <a:rPr lang="fr-FR" sz="1800" dirty="0" smtClean="0"/>
            <a:t>2004</a:t>
          </a:r>
          <a:endParaRPr lang="fr-FR" sz="1800" dirty="0"/>
        </a:p>
      </dgm:t>
    </dgm:pt>
    <dgm:pt modelId="{30CB1F59-EC75-4302-9861-E010E6FA865F}" type="parTrans" cxnId="{6503BFAD-CC22-4E08-BBB8-4EA7A8421E4A}">
      <dgm:prSet/>
      <dgm:spPr/>
      <dgm:t>
        <a:bodyPr/>
        <a:lstStyle/>
        <a:p>
          <a:endParaRPr lang="fr-FR"/>
        </a:p>
      </dgm:t>
    </dgm:pt>
    <dgm:pt modelId="{831318ED-0686-4788-A92E-4AC9E1C6B1E0}" type="sibTrans" cxnId="{6503BFAD-CC22-4E08-BBB8-4EA7A8421E4A}">
      <dgm:prSet/>
      <dgm:spPr/>
      <dgm:t>
        <a:bodyPr/>
        <a:lstStyle/>
        <a:p>
          <a:endParaRPr lang="fr-FR"/>
        </a:p>
      </dgm:t>
    </dgm:pt>
    <dgm:pt modelId="{E4AFB253-4DBC-4280-9235-2FCEDA55DF78}">
      <dgm:prSet phldrT="[Texte]" custT="1"/>
      <dgm:spPr/>
      <dgm:t>
        <a:bodyPr/>
        <a:lstStyle/>
        <a:p>
          <a:pPr algn="ctr"/>
          <a:r>
            <a:rPr lang="fr-FR" sz="1400" dirty="0" smtClean="0"/>
            <a:t>20MW</a:t>
          </a:r>
          <a:endParaRPr lang="fr-FR" sz="1400" dirty="0"/>
        </a:p>
      </dgm:t>
    </dgm:pt>
    <dgm:pt modelId="{201CDE52-3C60-4308-A9A8-6AC78C802FAF}" type="parTrans" cxnId="{9096E7B8-1575-4666-90F2-3EB8F0D7B9B7}">
      <dgm:prSet/>
      <dgm:spPr/>
      <dgm:t>
        <a:bodyPr/>
        <a:lstStyle/>
        <a:p>
          <a:endParaRPr lang="fr-FR"/>
        </a:p>
      </dgm:t>
    </dgm:pt>
    <dgm:pt modelId="{AC29FA0B-E475-4078-81F5-8898914EE74D}" type="sibTrans" cxnId="{9096E7B8-1575-4666-90F2-3EB8F0D7B9B7}">
      <dgm:prSet/>
      <dgm:spPr/>
      <dgm:t>
        <a:bodyPr/>
        <a:lstStyle/>
        <a:p>
          <a:endParaRPr lang="fr-FR"/>
        </a:p>
      </dgm:t>
    </dgm:pt>
    <dgm:pt modelId="{DD419F4B-8692-41C4-B65F-C242477E05D2}">
      <dgm:prSet phldrT="[Texte]" custT="1"/>
      <dgm:spPr/>
      <dgm:t>
        <a:bodyPr/>
        <a:lstStyle/>
        <a:p>
          <a:pPr algn="ctr"/>
          <a:r>
            <a:rPr lang="fr-FR" sz="1800" dirty="0" smtClean="0"/>
            <a:t>2009</a:t>
          </a:r>
          <a:endParaRPr lang="fr-FR" sz="1800" dirty="0"/>
        </a:p>
      </dgm:t>
    </dgm:pt>
    <dgm:pt modelId="{B18D2862-B5E2-4317-8CBC-D830B5BC88BF}" type="parTrans" cxnId="{88F8C31B-80C4-43AA-ABCA-D0FF35B77943}">
      <dgm:prSet/>
      <dgm:spPr/>
      <dgm:t>
        <a:bodyPr/>
        <a:lstStyle/>
        <a:p>
          <a:endParaRPr lang="fr-FR"/>
        </a:p>
      </dgm:t>
    </dgm:pt>
    <dgm:pt modelId="{2303485F-12D3-4411-9C28-BB0B24FE51B4}" type="sibTrans" cxnId="{88F8C31B-80C4-43AA-ABCA-D0FF35B77943}">
      <dgm:prSet/>
      <dgm:spPr/>
      <dgm:t>
        <a:bodyPr/>
        <a:lstStyle/>
        <a:p>
          <a:endParaRPr lang="fr-FR"/>
        </a:p>
      </dgm:t>
    </dgm:pt>
    <dgm:pt modelId="{B0674BC8-CF41-47E6-95A9-EADA05594926}">
      <dgm:prSet phldrT="[Texte]" custT="1"/>
      <dgm:spPr/>
      <dgm:t>
        <a:bodyPr/>
        <a:lstStyle/>
        <a:p>
          <a:pPr algn="ctr"/>
          <a:r>
            <a:rPr lang="fr-FR" sz="1400" dirty="0" smtClean="0"/>
            <a:t>55MW </a:t>
          </a:r>
          <a:r>
            <a:rPr lang="fr-FR" sz="1000" dirty="0" smtClean="0"/>
            <a:t>(4% énergie totale)</a:t>
          </a:r>
          <a:endParaRPr lang="fr-FR" sz="1000" dirty="0"/>
        </a:p>
      </dgm:t>
    </dgm:pt>
    <dgm:pt modelId="{D6BFCE07-8021-4BC4-8518-632651C98699}" type="parTrans" cxnId="{A640F901-2D18-4121-80CB-8EF92CDC26BE}">
      <dgm:prSet/>
      <dgm:spPr/>
      <dgm:t>
        <a:bodyPr/>
        <a:lstStyle/>
        <a:p>
          <a:endParaRPr lang="fr-FR"/>
        </a:p>
      </dgm:t>
    </dgm:pt>
    <dgm:pt modelId="{D5F25902-40C8-49A5-B396-CBBDFA647AFC}" type="sibTrans" cxnId="{A640F901-2D18-4121-80CB-8EF92CDC26BE}">
      <dgm:prSet/>
      <dgm:spPr/>
      <dgm:t>
        <a:bodyPr/>
        <a:lstStyle/>
        <a:p>
          <a:endParaRPr lang="fr-FR"/>
        </a:p>
      </dgm:t>
    </dgm:pt>
    <dgm:pt modelId="{F7BDD52A-F498-447B-8AC6-ECF66C1646A2}">
      <dgm:prSet phldrT="[Texte]" custT="1"/>
      <dgm:spPr/>
      <dgm:t>
        <a:bodyPr/>
        <a:lstStyle/>
        <a:p>
          <a:pPr algn="ctr"/>
          <a:r>
            <a:rPr lang="fr-FR" sz="1800" dirty="0" smtClean="0">
              <a:solidFill>
                <a:schemeClr val="tx1"/>
              </a:solidFill>
            </a:rPr>
            <a:t>2030</a:t>
          </a:r>
          <a:endParaRPr lang="fr-FR" sz="1800" dirty="0">
            <a:solidFill>
              <a:schemeClr val="tx1"/>
            </a:solidFill>
          </a:endParaRPr>
        </a:p>
      </dgm:t>
    </dgm:pt>
    <dgm:pt modelId="{F0D69DF4-4A84-4FBC-B576-3F06B8F3F1F6}" type="parTrans" cxnId="{9CEB7875-CEEE-4FA1-A128-476A8D4306AE}">
      <dgm:prSet/>
      <dgm:spPr/>
      <dgm:t>
        <a:bodyPr/>
        <a:lstStyle/>
        <a:p>
          <a:endParaRPr lang="fr-FR"/>
        </a:p>
      </dgm:t>
    </dgm:pt>
    <dgm:pt modelId="{0A1329A6-FE13-4D39-85E6-A8949926DA20}" type="sibTrans" cxnId="{9CEB7875-CEEE-4FA1-A128-476A8D4306AE}">
      <dgm:prSet/>
      <dgm:spPr/>
      <dgm:t>
        <a:bodyPr/>
        <a:lstStyle/>
        <a:p>
          <a:endParaRPr lang="fr-FR"/>
        </a:p>
      </dgm:t>
    </dgm:pt>
    <dgm:pt modelId="{2DC9555F-41D9-486F-8BA7-F88285BFCA27}">
      <dgm:prSet phldrT="[Texte]" custT="1"/>
      <dgm:spPr/>
      <dgm:t>
        <a:bodyPr/>
        <a:lstStyle/>
        <a:p>
          <a:pPr algn="ctr"/>
          <a:r>
            <a:rPr lang="fr-FR" sz="1400" dirty="0" smtClean="0">
              <a:solidFill>
                <a:schemeClr val="tx1"/>
              </a:solidFill>
            </a:rPr>
            <a:t>1830MW</a:t>
          </a:r>
          <a:r>
            <a:rPr lang="fr-FR" sz="1800" dirty="0" smtClean="0">
              <a:solidFill>
                <a:schemeClr val="tx1"/>
              </a:solidFill>
            </a:rPr>
            <a:t> </a:t>
          </a:r>
          <a:r>
            <a:rPr lang="fr-FR" sz="1200" dirty="0" smtClean="0">
              <a:solidFill>
                <a:schemeClr val="tx1"/>
              </a:solidFill>
            </a:rPr>
            <a:t>(10 centrales)</a:t>
          </a:r>
          <a:endParaRPr lang="fr-FR" sz="1200" dirty="0">
            <a:solidFill>
              <a:schemeClr val="tx1"/>
            </a:solidFill>
          </a:endParaRPr>
        </a:p>
      </dgm:t>
    </dgm:pt>
    <dgm:pt modelId="{C1D75BEB-FEA6-4FA3-9F62-5E3302F2D35E}" type="parTrans" cxnId="{4EE00863-0F6A-4D60-83CD-3C4C5F812A35}">
      <dgm:prSet/>
      <dgm:spPr/>
      <dgm:t>
        <a:bodyPr/>
        <a:lstStyle/>
        <a:p>
          <a:endParaRPr lang="fr-FR"/>
        </a:p>
      </dgm:t>
    </dgm:pt>
    <dgm:pt modelId="{C8A22F4A-38C5-4654-B678-40E59F6FEC1C}" type="sibTrans" cxnId="{4EE00863-0F6A-4D60-83CD-3C4C5F812A35}">
      <dgm:prSet/>
      <dgm:spPr/>
      <dgm:t>
        <a:bodyPr/>
        <a:lstStyle/>
        <a:p>
          <a:endParaRPr lang="fr-FR"/>
        </a:p>
      </dgm:t>
    </dgm:pt>
    <dgm:pt modelId="{C47BF9D6-3340-4C37-A0FB-C9BD7D16AB62}">
      <dgm:prSet phldrT="[Texte]" custT="1"/>
      <dgm:spPr/>
      <dgm:t>
        <a:bodyPr/>
        <a:lstStyle/>
        <a:p>
          <a:pPr algn="ctr"/>
          <a:endParaRPr lang="fr-FR" sz="1800" dirty="0"/>
        </a:p>
      </dgm:t>
    </dgm:pt>
    <dgm:pt modelId="{B259F2DF-4515-4B30-92EB-0E519268FC2A}" type="parTrans" cxnId="{DA4A0947-A028-48AF-9167-B74F8896B6AC}">
      <dgm:prSet/>
      <dgm:spPr/>
      <dgm:t>
        <a:bodyPr/>
        <a:lstStyle/>
        <a:p>
          <a:endParaRPr lang="fr-FR"/>
        </a:p>
      </dgm:t>
    </dgm:pt>
    <dgm:pt modelId="{0657AA89-FF6E-4BD7-8AB6-9151CE58388A}" type="sibTrans" cxnId="{DA4A0947-A028-48AF-9167-B74F8896B6AC}">
      <dgm:prSet/>
      <dgm:spPr/>
      <dgm:t>
        <a:bodyPr/>
        <a:lstStyle/>
        <a:p>
          <a:endParaRPr lang="fr-FR"/>
        </a:p>
      </dgm:t>
    </dgm:pt>
    <dgm:pt modelId="{77432E5A-7F5D-4302-A3A0-0C09B8136640}" type="pres">
      <dgm:prSet presAssocID="{E1AB53AA-C8CA-4644-8447-E1A6BD826DCD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BF7792D7-CF48-4C47-959E-D539995E412B}" type="pres">
      <dgm:prSet presAssocID="{E1AB53AA-C8CA-4644-8447-E1A6BD826DCD}" presName="arrow" presStyleLbl="bgShp" presStyleIdx="0" presStyleCnt="1" custScaleX="117647"/>
      <dgm:spPr/>
      <dgm:t>
        <a:bodyPr/>
        <a:lstStyle/>
        <a:p>
          <a:endParaRPr lang="fr-FR"/>
        </a:p>
      </dgm:t>
    </dgm:pt>
    <dgm:pt modelId="{9AD2EF7B-8C92-4FE4-8B30-477528F07A81}" type="pres">
      <dgm:prSet presAssocID="{E1AB53AA-C8CA-4644-8447-E1A6BD826DCD}" presName="linearProcess" presStyleCnt="0"/>
      <dgm:spPr/>
      <dgm:t>
        <a:bodyPr/>
        <a:lstStyle/>
        <a:p>
          <a:endParaRPr lang="fr-FR"/>
        </a:p>
      </dgm:t>
    </dgm:pt>
    <dgm:pt modelId="{073C47B8-9A48-4BF9-92F2-225AF60CEF1D}" type="pres">
      <dgm:prSet presAssocID="{A7392331-B349-4CF9-B394-1358FD2E8A94}" presName="textNode" presStyleLbl="node1" presStyleIdx="0" presStyleCnt="4" custScaleX="5757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374FE71-EB61-4092-9678-41969D8192BB}" type="pres">
      <dgm:prSet presAssocID="{405F3E5B-8D24-4043-A854-31CA6200AE58}" presName="sibTrans" presStyleCnt="0"/>
      <dgm:spPr/>
      <dgm:t>
        <a:bodyPr/>
        <a:lstStyle/>
        <a:p>
          <a:endParaRPr lang="fr-FR"/>
        </a:p>
      </dgm:t>
    </dgm:pt>
    <dgm:pt modelId="{07D9D9E1-1F00-421D-94EB-93025BC97FC4}" type="pres">
      <dgm:prSet presAssocID="{8DA889A9-28D8-4641-8EA8-32BEEAB53813}" presName="textNode" presStyleLbl="node1" presStyleIdx="1" presStyleCnt="4" custScaleX="5567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E4B7369-FA37-44D5-BA74-E9B7FF6867DF}" type="pres">
      <dgm:prSet presAssocID="{831318ED-0686-4788-A92E-4AC9E1C6B1E0}" presName="sibTrans" presStyleCnt="0"/>
      <dgm:spPr/>
      <dgm:t>
        <a:bodyPr/>
        <a:lstStyle/>
        <a:p>
          <a:endParaRPr lang="fr-FR"/>
        </a:p>
      </dgm:t>
    </dgm:pt>
    <dgm:pt modelId="{76AF4CD1-FF1E-4BB3-90BA-B956CFD80214}" type="pres">
      <dgm:prSet presAssocID="{DD419F4B-8692-41C4-B65F-C242477E05D2}" presName="textNode" presStyleLbl="node1" presStyleIdx="2" presStyleCnt="4" custScaleX="7271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8A91F94-95ED-4659-A323-55262F051EF2}" type="pres">
      <dgm:prSet presAssocID="{2303485F-12D3-4411-9C28-BB0B24FE51B4}" presName="sibTrans" presStyleCnt="0"/>
      <dgm:spPr/>
      <dgm:t>
        <a:bodyPr/>
        <a:lstStyle/>
        <a:p>
          <a:endParaRPr lang="fr-FR"/>
        </a:p>
      </dgm:t>
    </dgm:pt>
    <dgm:pt modelId="{BD0F71EA-F958-42F2-B069-87D3EB19A89D}" type="pres">
      <dgm:prSet presAssocID="{F7BDD52A-F498-447B-8AC6-ECF66C1646A2}" presName="textNode" presStyleLbl="node1" presStyleIdx="3" presStyleCnt="4" custScaleX="6929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99009BED-2B0B-4B5E-AEC2-7DE9CD0516ED}" type="presOf" srcId="{E1AB53AA-C8CA-4644-8447-E1A6BD826DCD}" destId="{77432E5A-7F5D-4302-A3A0-0C09B8136640}" srcOrd="0" destOrd="0" presId="urn:microsoft.com/office/officeart/2005/8/layout/hProcess9"/>
    <dgm:cxn modelId="{DA4A0947-A028-48AF-9167-B74F8896B6AC}" srcId="{F7BDD52A-F498-447B-8AC6-ECF66C1646A2}" destId="{C47BF9D6-3340-4C37-A0FB-C9BD7D16AB62}" srcOrd="1" destOrd="0" parTransId="{B259F2DF-4515-4B30-92EB-0E519268FC2A}" sibTransId="{0657AA89-FF6E-4BD7-8AB6-9151CE58388A}"/>
    <dgm:cxn modelId="{6503BFAD-CC22-4E08-BBB8-4EA7A8421E4A}" srcId="{E1AB53AA-C8CA-4644-8447-E1A6BD826DCD}" destId="{8DA889A9-28D8-4641-8EA8-32BEEAB53813}" srcOrd="1" destOrd="0" parTransId="{30CB1F59-EC75-4302-9861-E010E6FA865F}" sibTransId="{831318ED-0686-4788-A92E-4AC9E1C6B1E0}"/>
    <dgm:cxn modelId="{71583E74-72A7-4B7D-ADF2-E9DEE2251A9E}" type="presOf" srcId="{A7392331-B349-4CF9-B394-1358FD2E8A94}" destId="{073C47B8-9A48-4BF9-92F2-225AF60CEF1D}" srcOrd="0" destOrd="0" presId="urn:microsoft.com/office/officeart/2005/8/layout/hProcess9"/>
    <dgm:cxn modelId="{10B32EC2-7BD2-4F88-8B56-72A45FACD39D}" type="presOf" srcId="{C47BF9D6-3340-4C37-A0FB-C9BD7D16AB62}" destId="{BD0F71EA-F958-42F2-B069-87D3EB19A89D}" srcOrd="0" destOrd="2" presId="urn:microsoft.com/office/officeart/2005/8/layout/hProcess9"/>
    <dgm:cxn modelId="{5DF411F0-89C5-44CE-B8BD-62678A7653B9}" srcId="{E1AB53AA-C8CA-4644-8447-E1A6BD826DCD}" destId="{A7392331-B349-4CF9-B394-1358FD2E8A94}" srcOrd="0" destOrd="0" parTransId="{8E06F808-56DE-4AC0-8B5A-2296A77ED360}" sibTransId="{405F3E5B-8D24-4043-A854-31CA6200AE58}"/>
    <dgm:cxn modelId="{6F9680F4-7B19-4C95-8037-E91EC0D288AE}" type="presOf" srcId="{8DA889A9-28D8-4641-8EA8-32BEEAB53813}" destId="{07D9D9E1-1F00-421D-94EB-93025BC97FC4}" srcOrd="0" destOrd="0" presId="urn:microsoft.com/office/officeart/2005/8/layout/hProcess9"/>
    <dgm:cxn modelId="{88F8C31B-80C4-43AA-ABCA-D0FF35B77943}" srcId="{E1AB53AA-C8CA-4644-8447-E1A6BD826DCD}" destId="{DD419F4B-8692-41C4-B65F-C242477E05D2}" srcOrd="2" destOrd="0" parTransId="{B18D2862-B5E2-4317-8CBC-D830B5BC88BF}" sibTransId="{2303485F-12D3-4411-9C28-BB0B24FE51B4}"/>
    <dgm:cxn modelId="{D54AF537-9D53-4B68-928C-0554524342AB}" type="presOf" srcId="{B0674BC8-CF41-47E6-95A9-EADA05594926}" destId="{76AF4CD1-FF1E-4BB3-90BA-B956CFD80214}" srcOrd="0" destOrd="1" presId="urn:microsoft.com/office/officeart/2005/8/layout/hProcess9"/>
    <dgm:cxn modelId="{757FA5F8-8516-4A82-AFEA-78F4E6151788}" type="presOf" srcId="{2DC9555F-41D9-486F-8BA7-F88285BFCA27}" destId="{BD0F71EA-F958-42F2-B069-87D3EB19A89D}" srcOrd="0" destOrd="1" presId="urn:microsoft.com/office/officeart/2005/8/layout/hProcess9"/>
    <dgm:cxn modelId="{958BDF45-C6C4-4873-BE0A-31EC4E22088C}" type="presOf" srcId="{47A92BE0-2318-49DB-925B-BCE95E6BE34E}" destId="{073C47B8-9A48-4BF9-92F2-225AF60CEF1D}" srcOrd="0" destOrd="1" presId="urn:microsoft.com/office/officeart/2005/8/layout/hProcess9"/>
    <dgm:cxn modelId="{A640F901-2D18-4121-80CB-8EF92CDC26BE}" srcId="{DD419F4B-8692-41C4-B65F-C242477E05D2}" destId="{B0674BC8-CF41-47E6-95A9-EADA05594926}" srcOrd="0" destOrd="0" parTransId="{D6BFCE07-8021-4BC4-8518-632651C98699}" sibTransId="{D5F25902-40C8-49A5-B396-CBBDFA647AFC}"/>
    <dgm:cxn modelId="{807DE286-45A1-472A-8653-C1C45010BD14}" type="presOf" srcId="{DD419F4B-8692-41C4-B65F-C242477E05D2}" destId="{76AF4CD1-FF1E-4BB3-90BA-B956CFD80214}" srcOrd="0" destOrd="0" presId="urn:microsoft.com/office/officeart/2005/8/layout/hProcess9"/>
    <dgm:cxn modelId="{4EE00863-0F6A-4D60-83CD-3C4C5F812A35}" srcId="{F7BDD52A-F498-447B-8AC6-ECF66C1646A2}" destId="{2DC9555F-41D9-486F-8BA7-F88285BFCA27}" srcOrd="0" destOrd="0" parTransId="{C1D75BEB-FEA6-4FA3-9F62-5E3302F2D35E}" sibTransId="{C8A22F4A-38C5-4654-B678-40E59F6FEC1C}"/>
    <dgm:cxn modelId="{CFD8C64E-C297-456D-A5EF-7817C0C526B1}" type="presOf" srcId="{F7BDD52A-F498-447B-8AC6-ECF66C1646A2}" destId="{BD0F71EA-F958-42F2-B069-87D3EB19A89D}" srcOrd="0" destOrd="0" presId="urn:microsoft.com/office/officeart/2005/8/layout/hProcess9"/>
    <dgm:cxn modelId="{9CEB7875-CEEE-4FA1-A128-476A8D4306AE}" srcId="{E1AB53AA-C8CA-4644-8447-E1A6BD826DCD}" destId="{F7BDD52A-F498-447B-8AC6-ECF66C1646A2}" srcOrd="3" destOrd="0" parTransId="{F0D69DF4-4A84-4FBC-B576-3F06B8F3F1F6}" sibTransId="{0A1329A6-FE13-4D39-85E6-A8949926DA20}"/>
    <dgm:cxn modelId="{9096E7B8-1575-4666-90F2-3EB8F0D7B9B7}" srcId="{8DA889A9-28D8-4641-8EA8-32BEEAB53813}" destId="{E4AFB253-4DBC-4280-9235-2FCEDA55DF78}" srcOrd="0" destOrd="0" parTransId="{201CDE52-3C60-4308-A9A8-6AC78C802FAF}" sibTransId="{AC29FA0B-E475-4078-81F5-8898914EE74D}"/>
    <dgm:cxn modelId="{7F90AD9F-68E9-4499-9E14-8569AF99F6BB}" srcId="{A7392331-B349-4CF9-B394-1358FD2E8A94}" destId="{47A92BE0-2318-49DB-925B-BCE95E6BE34E}" srcOrd="0" destOrd="0" parTransId="{A09D75B7-3380-49B0-B9BF-47131152DF9B}" sibTransId="{271A9249-C2B8-4392-BE99-843DE5F0A05E}"/>
    <dgm:cxn modelId="{D70AA5BB-FEDD-4C56-B8A7-397141B63414}" type="presOf" srcId="{E4AFB253-4DBC-4280-9235-2FCEDA55DF78}" destId="{07D9D9E1-1F00-421D-94EB-93025BC97FC4}" srcOrd="0" destOrd="1" presId="urn:microsoft.com/office/officeart/2005/8/layout/hProcess9"/>
    <dgm:cxn modelId="{D53D86BE-C5C4-482F-881C-46AB50FED6FA}" type="presParOf" srcId="{77432E5A-7F5D-4302-A3A0-0C09B8136640}" destId="{BF7792D7-CF48-4C47-959E-D539995E412B}" srcOrd="0" destOrd="0" presId="urn:microsoft.com/office/officeart/2005/8/layout/hProcess9"/>
    <dgm:cxn modelId="{50883611-9B74-411B-B4D0-0BB25D863646}" type="presParOf" srcId="{77432E5A-7F5D-4302-A3A0-0C09B8136640}" destId="{9AD2EF7B-8C92-4FE4-8B30-477528F07A81}" srcOrd="1" destOrd="0" presId="urn:microsoft.com/office/officeart/2005/8/layout/hProcess9"/>
    <dgm:cxn modelId="{372C8256-B331-4CBE-91F0-CA3CECF637CA}" type="presParOf" srcId="{9AD2EF7B-8C92-4FE4-8B30-477528F07A81}" destId="{073C47B8-9A48-4BF9-92F2-225AF60CEF1D}" srcOrd="0" destOrd="0" presId="urn:microsoft.com/office/officeart/2005/8/layout/hProcess9"/>
    <dgm:cxn modelId="{FFCAA120-B09A-41E3-81CA-10C757E0C23B}" type="presParOf" srcId="{9AD2EF7B-8C92-4FE4-8B30-477528F07A81}" destId="{E374FE71-EB61-4092-9678-41969D8192BB}" srcOrd="1" destOrd="0" presId="urn:microsoft.com/office/officeart/2005/8/layout/hProcess9"/>
    <dgm:cxn modelId="{69AECA1E-50ED-46C4-A60B-EBE0503E7397}" type="presParOf" srcId="{9AD2EF7B-8C92-4FE4-8B30-477528F07A81}" destId="{07D9D9E1-1F00-421D-94EB-93025BC97FC4}" srcOrd="2" destOrd="0" presId="urn:microsoft.com/office/officeart/2005/8/layout/hProcess9"/>
    <dgm:cxn modelId="{2378436A-A162-4B1F-8792-EF290B86D434}" type="presParOf" srcId="{9AD2EF7B-8C92-4FE4-8B30-477528F07A81}" destId="{2E4B7369-FA37-44D5-BA74-E9B7FF6867DF}" srcOrd="3" destOrd="0" presId="urn:microsoft.com/office/officeart/2005/8/layout/hProcess9"/>
    <dgm:cxn modelId="{25696B1B-AFB2-4715-82D5-339C5857F9BC}" type="presParOf" srcId="{9AD2EF7B-8C92-4FE4-8B30-477528F07A81}" destId="{76AF4CD1-FF1E-4BB3-90BA-B956CFD80214}" srcOrd="4" destOrd="0" presId="urn:microsoft.com/office/officeart/2005/8/layout/hProcess9"/>
    <dgm:cxn modelId="{02C8355A-8FB5-4C51-96EA-30E168B6CDC8}" type="presParOf" srcId="{9AD2EF7B-8C92-4FE4-8B30-477528F07A81}" destId="{D8A91F94-95ED-4659-A323-55262F051EF2}" srcOrd="5" destOrd="0" presId="urn:microsoft.com/office/officeart/2005/8/layout/hProcess9"/>
    <dgm:cxn modelId="{8499D6EC-473C-4000-B7BD-2D42EC4C067A}" type="presParOf" srcId="{9AD2EF7B-8C92-4FE4-8B30-477528F07A81}" destId="{BD0F71EA-F958-42F2-B069-87D3EB19A89D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963A5F-D8FD-46F6-B18D-0C9D26343EEF}" type="doc">
      <dgm:prSet loTypeId="urn:microsoft.com/office/officeart/2005/8/layout/hProcess3" loCatId="process" qsTypeId="urn:microsoft.com/office/officeart/2005/8/quickstyle/3d7" qsCatId="3D" csTypeId="urn:microsoft.com/office/officeart/2005/8/colors/accent1_1" csCatId="accent1" phldr="1"/>
      <dgm:spPr/>
    </dgm:pt>
    <dgm:pt modelId="{266F5DF7-0950-444B-8B0D-6F33AFA5E032}">
      <dgm:prSet phldrT="[Texte]" custT="1"/>
      <dgm:spPr/>
      <dgm:t>
        <a:bodyPr/>
        <a:lstStyle/>
        <a:p>
          <a:r>
            <a:rPr lang="fr-FR" sz="2000" dirty="0" smtClean="0"/>
            <a:t>Intégration  à très faible échelle</a:t>
          </a:r>
          <a:endParaRPr lang="fr-FR" sz="2000" dirty="0"/>
        </a:p>
      </dgm:t>
    </dgm:pt>
    <dgm:pt modelId="{12C94574-56DC-4869-8E82-42C1C9CA03DE}" type="parTrans" cxnId="{1C882610-73B8-40D5-9016-1DDD63F70BD7}">
      <dgm:prSet/>
      <dgm:spPr/>
      <dgm:t>
        <a:bodyPr/>
        <a:lstStyle/>
        <a:p>
          <a:endParaRPr lang="fr-FR"/>
        </a:p>
      </dgm:t>
    </dgm:pt>
    <dgm:pt modelId="{BC25F50E-DD4F-4A40-A458-45DF90F3144A}" type="sibTrans" cxnId="{1C882610-73B8-40D5-9016-1DDD63F70BD7}">
      <dgm:prSet/>
      <dgm:spPr/>
      <dgm:t>
        <a:bodyPr/>
        <a:lstStyle/>
        <a:p>
          <a:endParaRPr lang="fr-FR"/>
        </a:p>
      </dgm:t>
    </dgm:pt>
    <dgm:pt modelId="{CA8651ED-D7A2-448B-A2E2-1E4F32AEA553}">
      <dgm:prSet phldrT="[Texte]" custT="1"/>
      <dgm:spPr/>
      <dgm:t>
        <a:bodyPr/>
        <a:lstStyle/>
        <a:p>
          <a:r>
            <a:rPr lang="fr-FR" sz="1800" dirty="0" smtClean="0"/>
            <a:t>Intégration  à moyenne échelle</a:t>
          </a:r>
          <a:endParaRPr lang="fr-FR" sz="1800" dirty="0"/>
        </a:p>
      </dgm:t>
    </dgm:pt>
    <dgm:pt modelId="{FF95F736-E5EF-49F7-8B06-5FBAC0B42C41}" type="parTrans" cxnId="{8BB5BBDE-F637-47D7-B841-720FE023FEF5}">
      <dgm:prSet/>
      <dgm:spPr/>
      <dgm:t>
        <a:bodyPr/>
        <a:lstStyle/>
        <a:p>
          <a:endParaRPr lang="fr-FR"/>
        </a:p>
      </dgm:t>
    </dgm:pt>
    <dgm:pt modelId="{D7C3A34A-2478-4FC8-AC5E-DFD3F4675A26}" type="sibTrans" cxnId="{8BB5BBDE-F637-47D7-B841-720FE023FEF5}">
      <dgm:prSet/>
      <dgm:spPr/>
      <dgm:t>
        <a:bodyPr/>
        <a:lstStyle/>
        <a:p>
          <a:endParaRPr lang="fr-FR"/>
        </a:p>
      </dgm:t>
    </dgm:pt>
    <dgm:pt modelId="{2C14FA84-1E30-41BC-8E49-B088E8544B44}">
      <dgm:prSet phldrT="[Texte]" custT="1"/>
      <dgm:spPr/>
      <dgm:t>
        <a:bodyPr/>
        <a:lstStyle/>
        <a:p>
          <a:r>
            <a:rPr lang="fr-FR" sz="2000" dirty="0" smtClean="0"/>
            <a:t>Intégration  à grande échelle</a:t>
          </a:r>
          <a:endParaRPr lang="fr-FR" sz="2000" dirty="0"/>
        </a:p>
      </dgm:t>
    </dgm:pt>
    <dgm:pt modelId="{0FD1D7C7-F5A5-4419-A58A-FEB86952CC66}" type="parTrans" cxnId="{0ACBF72A-C570-49E9-9573-92C900C90D32}">
      <dgm:prSet/>
      <dgm:spPr/>
      <dgm:t>
        <a:bodyPr/>
        <a:lstStyle/>
        <a:p>
          <a:endParaRPr lang="fr-FR"/>
        </a:p>
      </dgm:t>
    </dgm:pt>
    <dgm:pt modelId="{69886054-E380-42B8-96AE-F3884AF13536}" type="sibTrans" cxnId="{0ACBF72A-C570-49E9-9573-92C900C90D32}">
      <dgm:prSet/>
      <dgm:spPr/>
      <dgm:t>
        <a:bodyPr/>
        <a:lstStyle/>
        <a:p>
          <a:endParaRPr lang="fr-FR"/>
        </a:p>
      </dgm:t>
    </dgm:pt>
    <dgm:pt modelId="{3718256E-EB72-449E-BF69-51FF9DA6720D}">
      <dgm:prSet phldrT="[Texte]" custT="1"/>
      <dgm:spPr/>
      <dgm:t>
        <a:bodyPr/>
        <a:lstStyle/>
        <a:p>
          <a:r>
            <a:rPr lang="fr-FR" sz="2000" smtClean="0"/>
            <a:t>Intégration  à petite échelle</a:t>
          </a:r>
          <a:endParaRPr lang="fr-FR" sz="2000" dirty="0"/>
        </a:p>
      </dgm:t>
    </dgm:pt>
    <dgm:pt modelId="{4C577E25-CFC9-437C-BC33-F7AE7517122B}" type="parTrans" cxnId="{13C476CB-A53C-4BB0-B1E7-D5CB94B0653D}">
      <dgm:prSet/>
      <dgm:spPr/>
      <dgm:t>
        <a:bodyPr/>
        <a:lstStyle/>
        <a:p>
          <a:endParaRPr lang="fr-FR"/>
        </a:p>
      </dgm:t>
    </dgm:pt>
    <dgm:pt modelId="{552F6387-C7F9-42CA-8882-5451322E3319}" type="sibTrans" cxnId="{13C476CB-A53C-4BB0-B1E7-D5CB94B0653D}">
      <dgm:prSet/>
      <dgm:spPr/>
      <dgm:t>
        <a:bodyPr/>
        <a:lstStyle/>
        <a:p>
          <a:endParaRPr lang="fr-FR"/>
        </a:p>
      </dgm:t>
    </dgm:pt>
    <dgm:pt modelId="{9CAC45F5-24EF-4FED-9D97-128FF52D8471}" type="pres">
      <dgm:prSet presAssocID="{01963A5F-D8FD-46F6-B18D-0C9D26343EEF}" presName="Name0" presStyleCnt="0">
        <dgm:presLayoutVars>
          <dgm:dir/>
          <dgm:animLvl val="lvl"/>
          <dgm:resizeHandles val="exact"/>
        </dgm:presLayoutVars>
      </dgm:prSet>
      <dgm:spPr/>
    </dgm:pt>
    <dgm:pt modelId="{963D1764-A857-4982-A553-B9F04FE6DC3F}" type="pres">
      <dgm:prSet presAssocID="{01963A5F-D8FD-46F6-B18D-0C9D26343EEF}" presName="dummy" presStyleCnt="0"/>
      <dgm:spPr/>
    </dgm:pt>
    <dgm:pt modelId="{E95A2BC9-4CEB-4790-8362-CBADCB64B66C}" type="pres">
      <dgm:prSet presAssocID="{01963A5F-D8FD-46F6-B18D-0C9D26343EEF}" presName="linH" presStyleCnt="0"/>
      <dgm:spPr/>
    </dgm:pt>
    <dgm:pt modelId="{04DD1ED4-A908-4695-858E-10ED16C0CDB1}" type="pres">
      <dgm:prSet presAssocID="{01963A5F-D8FD-46F6-B18D-0C9D26343EEF}" presName="padding1" presStyleCnt="0"/>
      <dgm:spPr/>
    </dgm:pt>
    <dgm:pt modelId="{6B1A30D8-2A55-48D9-BDF2-B1087837A9D7}" type="pres">
      <dgm:prSet presAssocID="{266F5DF7-0950-444B-8B0D-6F33AFA5E032}" presName="linV" presStyleCnt="0"/>
      <dgm:spPr/>
    </dgm:pt>
    <dgm:pt modelId="{A39F41EE-14BA-4834-888A-FDDFA54082F9}" type="pres">
      <dgm:prSet presAssocID="{266F5DF7-0950-444B-8B0D-6F33AFA5E032}" presName="spVertical1" presStyleCnt="0"/>
      <dgm:spPr/>
    </dgm:pt>
    <dgm:pt modelId="{05B247AB-1A30-4B2F-B814-45F07BA1AF17}" type="pres">
      <dgm:prSet presAssocID="{266F5DF7-0950-444B-8B0D-6F33AFA5E032}" presName="parTx" presStyleLbl="revTx" presStyleIdx="0" presStyleCnt="4" custScaleX="1157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5FB3C81-CF20-46DE-9AB4-7C59DB3785DD}" type="pres">
      <dgm:prSet presAssocID="{266F5DF7-0950-444B-8B0D-6F33AFA5E032}" presName="spVertical2" presStyleCnt="0"/>
      <dgm:spPr/>
    </dgm:pt>
    <dgm:pt modelId="{45D859AB-2A47-44C7-8500-7543125B95AC}" type="pres">
      <dgm:prSet presAssocID="{266F5DF7-0950-444B-8B0D-6F33AFA5E032}" presName="spVertical3" presStyleCnt="0"/>
      <dgm:spPr/>
    </dgm:pt>
    <dgm:pt modelId="{7156E402-6BC8-4230-8993-A33B841CF109}" type="pres">
      <dgm:prSet presAssocID="{BC25F50E-DD4F-4A40-A458-45DF90F3144A}" presName="space" presStyleCnt="0"/>
      <dgm:spPr/>
    </dgm:pt>
    <dgm:pt modelId="{6129EF82-E9F3-4657-9A17-B34CEF182F43}" type="pres">
      <dgm:prSet presAssocID="{3718256E-EB72-449E-BF69-51FF9DA6720D}" presName="linV" presStyleCnt="0"/>
      <dgm:spPr/>
    </dgm:pt>
    <dgm:pt modelId="{1FB89210-FD90-418F-92E2-9B0E610A3F79}" type="pres">
      <dgm:prSet presAssocID="{3718256E-EB72-449E-BF69-51FF9DA6720D}" presName="spVertical1" presStyleCnt="0"/>
      <dgm:spPr/>
    </dgm:pt>
    <dgm:pt modelId="{BDB7D8CC-D3A3-4246-8606-5ED44C3A5EF5}" type="pres">
      <dgm:prSet presAssocID="{3718256E-EB72-449E-BF69-51FF9DA6720D}" presName="parTx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2DC6A5D-FB24-49CB-80B0-D05964E0DE90}" type="pres">
      <dgm:prSet presAssocID="{3718256E-EB72-449E-BF69-51FF9DA6720D}" presName="spVertical2" presStyleCnt="0"/>
      <dgm:spPr/>
    </dgm:pt>
    <dgm:pt modelId="{31CBBD76-9BF6-4FCE-9AAB-70E5E12D06AB}" type="pres">
      <dgm:prSet presAssocID="{3718256E-EB72-449E-BF69-51FF9DA6720D}" presName="spVertical3" presStyleCnt="0"/>
      <dgm:spPr/>
    </dgm:pt>
    <dgm:pt modelId="{0695223A-0001-4B47-8DF7-712FC0615C91}" type="pres">
      <dgm:prSet presAssocID="{552F6387-C7F9-42CA-8882-5451322E3319}" presName="space" presStyleCnt="0"/>
      <dgm:spPr/>
    </dgm:pt>
    <dgm:pt modelId="{D656C4DB-1D85-439C-BAA9-853843BAA9BA}" type="pres">
      <dgm:prSet presAssocID="{CA8651ED-D7A2-448B-A2E2-1E4F32AEA553}" presName="linV" presStyleCnt="0"/>
      <dgm:spPr/>
    </dgm:pt>
    <dgm:pt modelId="{2D5958EC-C86C-4C7B-8228-259A1F228857}" type="pres">
      <dgm:prSet presAssocID="{CA8651ED-D7A2-448B-A2E2-1E4F32AEA553}" presName="spVertical1" presStyleCnt="0"/>
      <dgm:spPr/>
    </dgm:pt>
    <dgm:pt modelId="{0A7BDC9F-160C-4D71-8DD4-875BDFC78C0B}" type="pres">
      <dgm:prSet presAssocID="{CA8651ED-D7A2-448B-A2E2-1E4F32AEA553}" presName="parTx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B34C336-8C47-4FA5-98BD-2EC469FA3687}" type="pres">
      <dgm:prSet presAssocID="{CA8651ED-D7A2-448B-A2E2-1E4F32AEA553}" presName="spVertical2" presStyleCnt="0"/>
      <dgm:spPr/>
    </dgm:pt>
    <dgm:pt modelId="{5B2AE526-3A53-4EDE-9426-C6D7DC8AD43B}" type="pres">
      <dgm:prSet presAssocID="{CA8651ED-D7A2-448B-A2E2-1E4F32AEA553}" presName="spVertical3" presStyleCnt="0"/>
      <dgm:spPr/>
    </dgm:pt>
    <dgm:pt modelId="{6D2DCEE1-3543-498C-897C-54C88A0A79DD}" type="pres">
      <dgm:prSet presAssocID="{D7C3A34A-2478-4FC8-AC5E-DFD3F4675A26}" presName="space" presStyleCnt="0"/>
      <dgm:spPr/>
    </dgm:pt>
    <dgm:pt modelId="{27D7CBA7-4AA3-4154-8CE7-7B00963C4BB0}" type="pres">
      <dgm:prSet presAssocID="{2C14FA84-1E30-41BC-8E49-B088E8544B44}" presName="linV" presStyleCnt="0"/>
      <dgm:spPr/>
    </dgm:pt>
    <dgm:pt modelId="{CDBFFE20-73F8-4009-98D3-69D85B407FA1}" type="pres">
      <dgm:prSet presAssocID="{2C14FA84-1E30-41BC-8E49-B088E8544B44}" presName="spVertical1" presStyleCnt="0"/>
      <dgm:spPr/>
    </dgm:pt>
    <dgm:pt modelId="{E14CD809-4025-4FBD-97DB-B27B66B30D6F}" type="pres">
      <dgm:prSet presAssocID="{2C14FA84-1E30-41BC-8E49-B088E8544B44}" presName="parTx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CEFBA05-EBD2-4328-A9B3-F7D4FE9B14EC}" type="pres">
      <dgm:prSet presAssocID="{2C14FA84-1E30-41BC-8E49-B088E8544B44}" presName="spVertical2" presStyleCnt="0"/>
      <dgm:spPr/>
    </dgm:pt>
    <dgm:pt modelId="{8B95705E-2DA1-4F4C-95CD-1B5F502EF23D}" type="pres">
      <dgm:prSet presAssocID="{2C14FA84-1E30-41BC-8E49-B088E8544B44}" presName="spVertical3" presStyleCnt="0"/>
      <dgm:spPr/>
    </dgm:pt>
    <dgm:pt modelId="{C70D3D1F-CCC2-45AF-BFB8-0035395B8C14}" type="pres">
      <dgm:prSet presAssocID="{01963A5F-D8FD-46F6-B18D-0C9D26343EEF}" presName="padding2" presStyleCnt="0"/>
      <dgm:spPr/>
    </dgm:pt>
    <dgm:pt modelId="{F3969667-327D-4685-A877-DFFF47D3DA02}" type="pres">
      <dgm:prSet presAssocID="{01963A5F-D8FD-46F6-B18D-0C9D26343EEF}" presName="negArrow" presStyleCnt="0"/>
      <dgm:spPr/>
    </dgm:pt>
    <dgm:pt modelId="{D82AF90E-E6CD-4C9C-B832-3A6C8B203F93}" type="pres">
      <dgm:prSet presAssocID="{01963A5F-D8FD-46F6-B18D-0C9D26343EEF}" presName="backgroundArrow" presStyleLbl="node1" presStyleIdx="0" presStyleCnt="1" custScaleY="383284"/>
      <dgm:spPr/>
    </dgm:pt>
  </dgm:ptLst>
  <dgm:cxnLst>
    <dgm:cxn modelId="{B1ED199B-95A4-4B55-8C37-C66CAD7C7D25}" type="presOf" srcId="{2C14FA84-1E30-41BC-8E49-B088E8544B44}" destId="{E14CD809-4025-4FBD-97DB-B27B66B30D6F}" srcOrd="0" destOrd="0" presId="urn:microsoft.com/office/officeart/2005/8/layout/hProcess3"/>
    <dgm:cxn modelId="{13C476CB-A53C-4BB0-B1E7-D5CB94B0653D}" srcId="{01963A5F-D8FD-46F6-B18D-0C9D26343EEF}" destId="{3718256E-EB72-449E-BF69-51FF9DA6720D}" srcOrd="1" destOrd="0" parTransId="{4C577E25-CFC9-437C-BC33-F7AE7517122B}" sibTransId="{552F6387-C7F9-42CA-8882-5451322E3319}"/>
    <dgm:cxn modelId="{F83454D1-5FBC-4178-9FF3-7F9260D3C931}" type="presOf" srcId="{01963A5F-D8FD-46F6-B18D-0C9D26343EEF}" destId="{9CAC45F5-24EF-4FED-9D97-128FF52D8471}" srcOrd="0" destOrd="0" presId="urn:microsoft.com/office/officeart/2005/8/layout/hProcess3"/>
    <dgm:cxn modelId="{0ACBF72A-C570-49E9-9573-92C900C90D32}" srcId="{01963A5F-D8FD-46F6-B18D-0C9D26343EEF}" destId="{2C14FA84-1E30-41BC-8E49-B088E8544B44}" srcOrd="3" destOrd="0" parTransId="{0FD1D7C7-F5A5-4419-A58A-FEB86952CC66}" sibTransId="{69886054-E380-42B8-96AE-F3884AF13536}"/>
    <dgm:cxn modelId="{1C882610-73B8-40D5-9016-1DDD63F70BD7}" srcId="{01963A5F-D8FD-46F6-B18D-0C9D26343EEF}" destId="{266F5DF7-0950-444B-8B0D-6F33AFA5E032}" srcOrd="0" destOrd="0" parTransId="{12C94574-56DC-4869-8E82-42C1C9CA03DE}" sibTransId="{BC25F50E-DD4F-4A40-A458-45DF90F3144A}"/>
    <dgm:cxn modelId="{F1FE1F09-94F5-4B23-AB59-843C7A8C7E8E}" type="presOf" srcId="{CA8651ED-D7A2-448B-A2E2-1E4F32AEA553}" destId="{0A7BDC9F-160C-4D71-8DD4-875BDFC78C0B}" srcOrd="0" destOrd="0" presId="urn:microsoft.com/office/officeart/2005/8/layout/hProcess3"/>
    <dgm:cxn modelId="{3434AEC5-220C-45FF-87CF-16D25A329F75}" type="presOf" srcId="{266F5DF7-0950-444B-8B0D-6F33AFA5E032}" destId="{05B247AB-1A30-4B2F-B814-45F07BA1AF17}" srcOrd="0" destOrd="0" presId="urn:microsoft.com/office/officeart/2005/8/layout/hProcess3"/>
    <dgm:cxn modelId="{9D618396-A037-471F-B815-31220C0C43AD}" type="presOf" srcId="{3718256E-EB72-449E-BF69-51FF9DA6720D}" destId="{BDB7D8CC-D3A3-4246-8606-5ED44C3A5EF5}" srcOrd="0" destOrd="0" presId="urn:microsoft.com/office/officeart/2005/8/layout/hProcess3"/>
    <dgm:cxn modelId="{8BB5BBDE-F637-47D7-B841-720FE023FEF5}" srcId="{01963A5F-D8FD-46F6-B18D-0C9D26343EEF}" destId="{CA8651ED-D7A2-448B-A2E2-1E4F32AEA553}" srcOrd="2" destOrd="0" parTransId="{FF95F736-E5EF-49F7-8B06-5FBAC0B42C41}" sibTransId="{D7C3A34A-2478-4FC8-AC5E-DFD3F4675A26}"/>
    <dgm:cxn modelId="{E0E78594-7748-4655-87D8-82198EB42F75}" type="presParOf" srcId="{9CAC45F5-24EF-4FED-9D97-128FF52D8471}" destId="{963D1764-A857-4982-A553-B9F04FE6DC3F}" srcOrd="0" destOrd="0" presId="urn:microsoft.com/office/officeart/2005/8/layout/hProcess3"/>
    <dgm:cxn modelId="{3CEC1719-C91C-41EA-9B92-1865993456CA}" type="presParOf" srcId="{9CAC45F5-24EF-4FED-9D97-128FF52D8471}" destId="{E95A2BC9-4CEB-4790-8362-CBADCB64B66C}" srcOrd="1" destOrd="0" presId="urn:microsoft.com/office/officeart/2005/8/layout/hProcess3"/>
    <dgm:cxn modelId="{5E0E3D75-F447-46B2-8118-56AA1CEFC676}" type="presParOf" srcId="{E95A2BC9-4CEB-4790-8362-CBADCB64B66C}" destId="{04DD1ED4-A908-4695-858E-10ED16C0CDB1}" srcOrd="0" destOrd="0" presId="urn:microsoft.com/office/officeart/2005/8/layout/hProcess3"/>
    <dgm:cxn modelId="{6F7EB320-2B24-40B1-B308-7E49EC7AFE5C}" type="presParOf" srcId="{E95A2BC9-4CEB-4790-8362-CBADCB64B66C}" destId="{6B1A30D8-2A55-48D9-BDF2-B1087837A9D7}" srcOrd="1" destOrd="0" presId="urn:microsoft.com/office/officeart/2005/8/layout/hProcess3"/>
    <dgm:cxn modelId="{A5DD7906-4FF6-4F1B-B416-E9B272C89F73}" type="presParOf" srcId="{6B1A30D8-2A55-48D9-BDF2-B1087837A9D7}" destId="{A39F41EE-14BA-4834-888A-FDDFA54082F9}" srcOrd="0" destOrd="0" presId="urn:microsoft.com/office/officeart/2005/8/layout/hProcess3"/>
    <dgm:cxn modelId="{F5C4F692-1B12-4683-9DE7-F1C3582E1610}" type="presParOf" srcId="{6B1A30D8-2A55-48D9-BDF2-B1087837A9D7}" destId="{05B247AB-1A30-4B2F-B814-45F07BA1AF17}" srcOrd="1" destOrd="0" presId="urn:microsoft.com/office/officeart/2005/8/layout/hProcess3"/>
    <dgm:cxn modelId="{6C92B173-32D2-430F-BE6F-2C2799B33BEC}" type="presParOf" srcId="{6B1A30D8-2A55-48D9-BDF2-B1087837A9D7}" destId="{55FB3C81-CF20-46DE-9AB4-7C59DB3785DD}" srcOrd="2" destOrd="0" presId="urn:microsoft.com/office/officeart/2005/8/layout/hProcess3"/>
    <dgm:cxn modelId="{6FF2C9AD-C2CA-4855-97FA-9E8AAED77F69}" type="presParOf" srcId="{6B1A30D8-2A55-48D9-BDF2-B1087837A9D7}" destId="{45D859AB-2A47-44C7-8500-7543125B95AC}" srcOrd="3" destOrd="0" presId="urn:microsoft.com/office/officeart/2005/8/layout/hProcess3"/>
    <dgm:cxn modelId="{79EA1BA1-E2E9-4BDD-A173-A1731B7611A9}" type="presParOf" srcId="{E95A2BC9-4CEB-4790-8362-CBADCB64B66C}" destId="{7156E402-6BC8-4230-8993-A33B841CF109}" srcOrd="2" destOrd="0" presId="urn:microsoft.com/office/officeart/2005/8/layout/hProcess3"/>
    <dgm:cxn modelId="{6E33372F-0241-4F39-919C-05CA5C666E13}" type="presParOf" srcId="{E95A2BC9-4CEB-4790-8362-CBADCB64B66C}" destId="{6129EF82-E9F3-4657-9A17-B34CEF182F43}" srcOrd="3" destOrd="0" presId="urn:microsoft.com/office/officeart/2005/8/layout/hProcess3"/>
    <dgm:cxn modelId="{D2F3DB8C-CF70-4981-965A-B3269DEA7D0B}" type="presParOf" srcId="{6129EF82-E9F3-4657-9A17-B34CEF182F43}" destId="{1FB89210-FD90-418F-92E2-9B0E610A3F79}" srcOrd="0" destOrd="0" presId="urn:microsoft.com/office/officeart/2005/8/layout/hProcess3"/>
    <dgm:cxn modelId="{8DAA97CF-F33B-4FE5-A2FD-DDFC905E62B0}" type="presParOf" srcId="{6129EF82-E9F3-4657-9A17-B34CEF182F43}" destId="{BDB7D8CC-D3A3-4246-8606-5ED44C3A5EF5}" srcOrd="1" destOrd="0" presId="urn:microsoft.com/office/officeart/2005/8/layout/hProcess3"/>
    <dgm:cxn modelId="{6873D6BA-FAF9-4DA9-B83A-0D7571A16E7D}" type="presParOf" srcId="{6129EF82-E9F3-4657-9A17-B34CEF182F43}" destId="{B2DC6A5D-FB24-49CB-80B0-D05964E0DE90}" srcOrd="2" destOrd="0" presId="urn:microsoft.com/office/officeart/2005/8/layout/hProcess3"/>
    <dgm:cxn modelId="{43868098-64CA-4424-A185-691DD4B41EC4}" type="presParOf" srcId="{6129EF82-E9F3-4657-9A17-B34CEF182F43}" destId="{31CBBD76-9BF6-4FCE-9AAB-70E5E12D06AB}" srcOrd="3" destOrd="0" presId="urn:microsoft.com/office/officeart/2005/8/layout/hProcess3"/>
    <dgm:cxn modelId="{292E06C4-11E0-4846-B043-95FD20B4B203}" type="presParOf" srcId="{E95A2BC9-4CEB-4790-8362-CBADCB64B66C}" destId="{0695223A-0001-4B47-8DF7-712FC0615C91}" srcOrd="4" destOrd="0" presId="urn:microsoft.com/office/officeart/2005/8/layout/hProcess3"/>
    <dgm:cxn modelId="{822F58A9-BBB7-44CD-97B3-447D271795C7}" type="presParOf" srcId="{E95A2BC9-4CEB-4790-8362-CBADCB64B66C}" destId="{D656C4DB-1D85-439C-BAA9-853843BAA9BA}" srcOrd="5" destOrd="0" presId="urn:microsoft.com/office/officeart/2005/8/layout/hProcess3"/>
    <dgm:cxn modelId="{FB1E972C-DF39-4904-B31F-6D97D5B240ED}" type="presParOf" srcId="{D656C4DB-1D85-439C-BAA9-853843BAA9BA}" destId="{2D5958EC-C86C-4C7B-8228-259A1F228857}" srcOrd="0" destOrd="0" presId="urn:microsoft.com/office/officeart/2005/8/layout/hProcess3"/>
    <dgm:cxn modelId="{BE51CAE8-0018-4A5F-A662-296E9811882C}" type="presParOf" srcId="{D656C4DB-1D85-439C-BAA9-853843BAA9BA}" destId="{0A7BDC9F-160C-4D71-8DD4-875BDFC78C0B}" srcOrd="1" destOrd="0" presId="urn:microsoft.com/office/officeart/2005/8/layout/hProcess3"/>
    <dgm:cxn modelId="{C40B67D9-3C83-445D-85FB-CE7FAA407110}" type="presParOf" srcId="{D656C4DB-1D85-439C-BAA9-853843BAA9BA}" destId="{7B34C336-8C47-4FA5-98BD-2EC469FA3687}" srcOrd="2" destOrd="0" presId="urn:microsoft.com/office/officeart/2005/8/layout/hProcess3"/>
    <dgm:cxn modelId="{1094303A-554A-4386-9352-AFA6BC9AD1CB}" type="presParOf" srcId="{D656C4DB-1D85-439C-BAA9-853843BAA9BA}" destId="{5B2AE526-3A53-4EDE-9426-C6D7DC8AD43B}" srcOrd="3" destOrd="0" presId="urn:microsoft.com/office/officeart/2005/8/layout/hProcess3"/>
    <dgm:cxn modelId="{BFF855A9-58FD-44DA-913C-C50BC25AAEA1}" type="presParOf" srcId="{E95A2BC9-4CEB-4790-8362-CBADCB64B66C}" destId="{6D2DCEE1-3543-498C-897C-54C88A0A79DD}" srcOrd="6" destOrd="0" presId="urn:microsoft.com/office/officeart/2005/8/layout/hProcess3"/>
    <dgm:cxn modelId="{96A24BEA-4398-4DE1-B723-CD1F91483C97}" type="presParOf" srcId="{E95A2BC9-4CEB-4790-8362-CBADCB64B66C}" destId="{27D7CBA7-4AA3-4154-8CE7-7B00963C4BB0}" srcOrd="7" destOrd="0" presId="urn:microsoft.com/office/officeart/2005/8/layout/hProcess3"/>
    <dgm:cxn modelId="{FB3E90C1-D287-4CD2-A27B-F615CAB71E76}" type="presParOf" srcId="{27D7CBA7-4AA3-4154-8CE7-7B00963C4BB0}" destId="{CDBFFE20-73F8-4009-98D3-69D85B407FA1}" srcOrd="0" destOrd="0" presId="urn:microsoft.com/office/officeart/2005/8/layout/hProcess3"/>
    <dgm:cxn modelId="{79ECFF02-C51A-4CE1-BF93-4550F5FFF33F}" type="presParOf" srcId="{27D7CBA7-4AA3-4154-8CE7-7B00963C4BB0}" destId="{E14CD809-4025-4FBD-97DB-B27B66B30D6F}" srcOrd="1" destOrd="0" presId="urn:microsoft.com/office/officeart/2005/8/layout/hProcess3"/>
    <dgm:cxn modelId="{97F25E0E-6F25-46FA-A86B-968BDE3B9BE9}" type="presParOf" srcId="{27D7CBA7-4AA3-4154-8CE7-7B00963C4BB0}" destId="{5CEFBA05-EBD2-4328-A9B3-F7D4FE9B14EC}" srcOrd="2" destOrd="0" presId="urn:microsoft.com/office/officeart/2005/8/layout/hProcess3"/>
    <dgm:cxn modelId="{739A2A34-8339-4B1A-8A47-E43E472486F1}" type="presParOf" srcId="{27D7CBA7-4AA3-4154-8CE7-7B00963C4BB0}" destId="{8B95705E-2DA1-4F4C-95CD-1B5F502EF23D}" srcOrd="3" destOrd="0" presId="urn:microsoft.com/office/officeart/2005/8/layout/hProcess3"/>
    <dgm:cxn modelId="{4C27A20F-AD8A-4D45-8C04-22A3D29D5ADF}" type="presParOf" srcId="{E95A2BC9-4CEB-4790-8362-CBADCB64B66C}" destId="{C70D3D1F-CCC2-45AF-BFB8-0035395B8C14}" srcOrd="8" destOrd="0" presId="urn:microsoft.com/office/officeart/2005/8/layout/hProcess3"/>
    <dgm:cxn modelId="{069841C9-A086-4202-8779-9886901C23BA}" type="presParOf" srcId="{E95A2BC9-4CEB-4790-8362-CBADCB64B66C}" destId="{F3969667-327D-4685-A877-DFFF47D3DA02}" srcOrd="9" destOrd="0" presId="urn:microsoft.com/office/officeart/2005/8/layout/hProcess3"/>
    <dgm:cxn modelId="{E87E5C44-59D8-4176-B6B0-EA7A2E34051E}" type="presParOf" srcId="{E95A2BC9-4CEB-4790-8362-CBADCB64B66C}" destId="{D82AF90E-E6CD-4C9C-B832-3A6C8B203F93}" srcOrd="10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5825B79-7F84-4EEE-B40D-11199D9E00C8}" type="doc">
      <dgm:prSet loTypeId="urn:microsoft.com/office/officeart/2008/layout/CaptionedPictures" loCatId="picture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3A10F3F1-8C9C-4B07-BEE4-3B7D9B619A6E}">
      <dgm:prSet phldrT="[Texte]"/>
      <dgm:spPr/>
      <dgm:t>
        <a:bodyPr/>
        <a:lstStyle/>
        <a:p>
          <a:r>
            <a:rPr lang="fr-FR" smtClean="0">
              <a:latin typeface="Corbel" pitchFamily="34" charset="0"/>
            </a:rPr>
            <a:t>Effet de la température </a:t>
          </a:r>
          <a:endParaRPr lang="fr-FR" dirty="0">
            <a:latin typeface="Corbel" pitchFamily="34" charset="0"/>
          </a:endParaRPr>
        </a:p>
      </dgm:t>
    </dgm:pt>
    <dgm:pt modelId="{E8261F2A-2501-432F-8305-C0E355389310}" type="parTrans" cxnId="{31160667-62F8-4BEF-A50F-714F0E6B2711}">
      <dgm:prSet/>
      <dgm:spPr/>
      <dgm:t>
        <a:bodyPr/>
        <a:lstStyle/>
        <a:p>
          <a:endParaRPr lang="fr-FR"/>
        </a:p>
      </dgm:t>
    </dgm:pt>
    <dgm:pt modelId="{423F9B98-96DF-4595-A0C3-9135AD4A7155}" type="sibTrans" cxnId="{31160667-62F8-4BEF-A50F-714F0E6B2711}">
      <dgm:prSet/>
      <dgm:spPr/>
      <dgm:t>
        <a:bodyPr/>
        <a:lstStyle/>
        <a:p>
          <a:endParaRPr lang="fr-FR"/>
        </a:p>
      </dgm:t>
    </dgm:pt>
    <dgm:pt modelId="{B0859962-7E3E-44E9-B20F-9B2EE1EE0967}">
      <dgm:prSet phldrT="[Texte]"/>
      <dgm:spPr/>
      <dgm:t>
        <a:bodyPr/>
        <a:lstStyle/>
        <a:p>
          <a:r>
            <a:rPr lang="en-US" smtClean="0">
              <a:latin typeface="Corbel" pitchFamily="34" charset="0"/>
            </a:rPr>
            <a:t>1/1/ 2000 24/12/ 2003</a:t>
          </a:r>
          <a:endParaRPr lang="fr-FR" dirty="0">
            <a:latin typeface="Corbel" pitchFamily="34" charset="0"/>
          </a:endParaRPr>
        </a:p>
      </dgm:t>
    </dgm:pt>
    <dgm:pt modelId="{EEF1DCEF-C03F-4CBB-8C26-D1BCFCAA518D}" type="parTrans" cxnId="{F3CE3304-DAD8-4991-B431-0690FEC63D64}">
      <dgm:prSet/>
      <dgm:spPr/>
      <dgm:t>
        <a:bodyPr/>
        <a:lstStyle/>
        <a:p>
          <a:endParaRPr lang="fr-FR"/>
        </a:p>
      </dgm:t>
    </dgm:pt>
    <dgm:pt modelId="{A62F6D5A-6117-47CC-ADDB-1CC55CF528C0}" type="sibTrans" cxnId="{F3CE3304-DAD8-4991-B431-0690FEC63D64}">
      <dgm:prSet/>
      <dgm:spPr/>
      <dgm:t>
        <a:bodyPr/>
        <a:lstStyle/>
        <a:p>
          <a:endParaRPr lang="fr-FR"/>
        </a:p>
      </dgm:t>
    </dgm:pt>
    <dgm:pt modelId="{27C3BB92-90D3-4F85-85A7-208CA99AED39}">
      <dgm:prSet phldrT="[Texte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fr-FR" smtClean="0">
              <a:latin typeface="Corbel" pitchFamily="34" charset="0"/>
            </a:rPr>
            <a:t> </a:t>
          </a:r>
          <a:endParaRPr lang="fr-FR" dirty="0">
            <a:latin typeface="Corbel" pitchFamily="34" charset="0"/>
          </a:endParaRPr>
        </a:p>
      </dgm:t>
    </dgm:pt>
    <dgm:pt modelId="{B3FD02E1-246F-42F1-878D-1193420BD5B8}" type="parTrans" cxnId="{F45A2B5F-89B0-424B-8C40-73555AB5851E}">
      <dgm:prSet/>
      <dgm:spPr/>
      <dgm:t>
        <a:bodyPr/>
        <a:lstStyle/>
        <a:p>
          <a:endParaRPr lang="fr-FR"/>
        </a:p>
      </dgm:t>
    </dgm:pt>
    <dgm:pt modelId="{457E5373-303E-4CBC-8361-0C1AC5F2768C}" type="sibTrans" cxnId="{F45A2B5F-89B0-424B-8C40-73555AB5851E}">
      <dgm:prSet/>
      <dgm:spPr/>
      <dgm:t>
        <a:bodyPr/>
        <a:lstStyle/>
        <a:p>
          <a:endParaRPr lang="fr-FR"/>
        </a:p>
      </dgm:t>
    </dgm:pt>
    <dgm:pt modelId="{15D3E996-0CD3-4AC3-A7A0-5C0CCAD87A09}">
      <dgm:prSet/>
      <dgm:spPr/>
      <dgm:t>
        <a:bodyPr/>
        <a:lstStyle/>
        <a:p>
          <a:r>
            <a:rPr lang="fr-FR" smtClean="0">
              <a:latin typeface="Corbel" pitchFamily="34" charset="0"/>
            </a:rPr>
            <a:t>(2 jeudi ouvrables) </a:t>
          </a:r>
          <a:endParaRPr lang="fr-FR" dirty="0">
            <a:latin typeface="Corbel" pitchFamily="34" charset="0"/>
          </a:endParaRPr>
        </a:p>
      </dgm:t>
    </dgm:pt>
    <dgm:pt modelId="{2FD33EC2-4EE2-402C-8BDF-3516FE371D99}" type="parTrans" cxnId="{09233E48-08AC-4D16-A3F6-DDFE42D177D1}">
      <dgm:prSet/>
      <dgm:spPr/>
      <dgm:t>
        <a:bodyPr/>
        <a:lstStyle/>
        <a:p>
          <a:endParaRPr lang="fr-FR"/>
        </a:p>
      </dgm:t>
    </dgm:pt>
    <dgm:pt modelId="{90371E73-111B-40DE-8A4D-410F2A419AC1}" type="sibTrans" cxnId="{09233E48-08AC-4D16-A3F6-DDFE42D177D1}">
      <dgm:prSet/>
      <dgm:spPr/>
      <dgm:t>
        <a:bodyPr/>
        <a:lstStyle/>
        <a:p>
          <a:endParaRPr lang="fr-FR"/>
        </a:p>
      </dgm:t>
    </dgm:pt>
    <dgm:pt modelId="{BCE08298-4D0E-4B39-B936-C2CE61101347}">
      <dgm:prSet phldrT="[Texte]"/>
      <dgm:spPr/>
      <dgm:t>
        <a:bodyPr/>
        <a:lstStyle/>
        <a:p>
          <a:r>
            <a:rPr lang="fr-FR" smtClean="0">
              <a:latin typeface="Corbel" pitchFamily="34" charset="0"/>
            </a:rPr>
            <a:t>Effet de T</a:t>
          </a:r>
          <a:r>
            <a:rPr lang="fr-FR" baseline="-25000" smtClean="0">
              <a:latin typeface="Corbel" pitchFamily="34" charset="0"/>
            </a:rPr>
            <a:t>Max</a:t>
          </a:r>
          <a:r>
            <a:rPr lang="fr-FR" smtClean="0">
              <a:latin typeface="Corbel" pitchFamily="34" charset="0"/>
            </a:rPr>
            <a:t> &amp; </a:t>
          </a:r>
          <a:r>
            <a:rPr lang="fr-FR" baseline="-25000" smtClean="0">
              <a:latin typeface="Corbel" pitchFamily="34" charset="0"/>
            </a:rPr>
            <a:t>Tmin</a:t>
          </a:r>
          <a:endParaRPr lang="fr-FR" baseline="-25000" dirty="0">
            <a:latin typeface="Corbel" pitchFamily="34" charset="0"/>
          </a:endParaRPr>
        </a:p>
      </dgm:t>
    </dgm:pt>
    <dgm:pt modelId="{32533A8C-8074-4809-8601-388510137700}" type="parTrans" cxnId="{0B3E2D50-32D9-4CEF-9FB5-CB9C9B597533}">
      <dgm:prSet/>
      <dgm:spPr/>
      <dgm:t>
        <a:bodyPr/>
        <a:lstStyle/>
        <a:p>
          <a:endParaRPr lang="fr-FR"/>
        </a:p>
      </dgm:t>
    </dgm:pt>
    <dgm:pt modelId="{0E40945B-2FEC-4E4C-B819-6FACACABAA1D}" type="sibTrans" cxnId="{0B3E2D50-32D9-4CEF-9FB5-CB9C9B597533}">
      <dgm:prSet/>
      <dgm:spPr/>
      <dgm:t>
        <a:bodyPr/>
        <a:lstStyle/>
        <a:p>
          <a:endParaRPr lang="fr-FR"/>
        </a:p>
      </dgm:t>
    </dgm:pt>
    <dgm:pt modelId="{32ABBCF2-CE02-4441-94D3-C5EB4E6F806D}">
      <dgm:prSet phldrT="[Texte]"/>
      <dgm:spPr/>
      <dgm:t>
        <a:bodyPr/>
        <a:lstStyle/>
        <a:p>
          <a:r>
            <a:rPr lang="fr-FR" b="1" smtClean="0">
              <a:latin typeface="Corbel" pitchFamily="34" charset="0"/>
            </a:rPr>
            <a:t>Effet des températures antérieures</a:t>
          </a:r>
          <a:endParaRPr lang="fr-FR" dirty="0">
            <a:latin typeface="Corbel" pitchFamily="34" charset="0"/>
          </a:endParaRPr>
        </a:p>
      </dgm:t>
    </dgm:pt>
    <dgm:pt modelId="{4501EC71-3574-4F26-92AD-E24F40A4A7C3}" type="sibTrans" cxnId="{15A74938-0908-4922-9CF3-A8C8D06E1C93}">
      <dgm:prSet/>
      <dgm:spPr/>
      <dgm:t>
        <a:bodyPr/>
        <a:lstStyle/>
        <a:p>
          <a:endParaRPr lang="fr-FR"/>
        </a:p>
      </dgm:t>
    </dgm:pt>
    <dgm:pt modelId="{F955F065-880B-4DF0-8176-7673AB55D701}" type="parTrans" cxnId="{15A74938-0908-4922-9CF3-A8C8D06E1C93}">
      <dgm:prSet/>
      <dgm:spPr/>
      <dgm:t>
        <a:bodyPr/>
        <a:lstStyle/>
        <a:p>
          <a:endParaRPr lang="fr-FR"/>
        </a:p>
      </dgm:t>
    </dgm:pt>
    <dgm:pt modelId="{8D849465-8650-4652-A7AA-E7A184AEAE33}">
      <dgm:prSet phldrT="[Texte]"/>
      <dgm:spPr/>
      <dgm:t>
        <a:bodyPr/>
        <a:lstStyle/>
        <a:p>
          <a:r>
            <a:rPr lang="fr-FR" smtClean="0">
              <a:latin typeface="Corbel" pitchFamily="34" charset="0"/>
            </a:rPr>
            <a:t>1996-2003</a:t>
          </a:r>
          <a:endParaRPr lang="fr-FR" dirty="0">
            <a:latin typeface="Corbel" pitchFamily="34" charset="0"/>
          </a:endParaRPr>
        </a:p>
      </dgm:t>
    </dgm:pt>
    <dgm:pt modelId="{7D646737-0AC8-4005-ADCC-FC882338B21A}" type="parTrans" cxnId="{7490DC8C-7F18-41D2-82E0-389E6EAF32D8}">
      <dgm:prSet/>
      <dgm:spPr/>
      <dgm:t>
        <a:bodyPr/>
        <a:lstStyle/>
        <a:p>
          <a:endParaRPr lang="fr-FR"/>
        </a:p>
      </dgm:t>
    </dgm:pt>
    <dgm:pt modelId="{F9C23B18-8CDA-4906-842E-396B4AFB1952}" type="sibTrans" cxnId="{7490DC8C-7F18-41D2-82E0-389E6EAF32D8}">
      <dgm:prSet/>
      <dgm:spPr/>
      <dgm:t>
        <a:bodyPr/>
        <a:lstStyle/>
        <a:p>
          <a:endParaRPr lang="fr-FR"/>
        </a:p>
      </dgm:t>
    </dgm:pt>
    <dgm:pt modelId="{876B2179-33EB-446C-AAC0-0ED6D30F7CBE}">
      <dgm:prSet phldrT="[Texte]"/>
      <dgm:spPr/>
      <dgm:t>
        <a:bodyPr/>
        <a:lstStyle/>
        <a:p>
          <a:r>
            <a:rPr lang="fr-FR" smtClean="0">
              <a:latin typeface="Corbel" pitchFamily="34" charset="0"/>
            </a:rPr>
            <a:t>Lundi à Dimanche</a:t>
          </a:r>
          <a:endParaRPr lang="fr-FR" dirty="0">
            <a:latin typeface="Corbel" pitchFamily="34" charset="0"/>
          </a:endParaRPr>
        </a:p>
      </dgm:t>
    </dgm:pt>
    <dgm:pt modelId="{6CE911B3-2E8A-47AC-8B9A-FFC327DE69C5}" type="parTrans" cxnId="{C754D07F-6C5D-4344-ABF3-B8DDB1FE725D}">
      <dgm:prSet/>
      <dgm:spPr/>
      <dgm:t>
        <a:bodyPr/>
        <a:lstStyle/>
        <a:p>
          <a:endParaRPr lang="fr-FR"/>
        </a:p>
      </dgm:t>
    </dgm:pt>
    <dgm:pt modelId="{6DEE40D7-E69B-446F-A561-E92C8DE0A40C}" type="sibTrans" cxnId="{C754D07F-6C5D-4344-ABF3-B8DDB1FE725D}">
      <dgm:prSet/>
      <dgm:spPr/>
      <dgm:t>
        <a:bodyPr/>
        <a:lstStyle/>
        <a:p>
          <a:endParaRPr lang="fr-FR"/>
        </a:p>
      </dgm:t>
    </dgm:pt>
    <dgm:pt modelId="{65248053-3EE4-4FA8-84D6-75D000C666E2}">
      <dgm:prSet phldrT="[Texte]"/>
      <dgm:spPr/>
      <dgm:t>
        <a:bodyPr/>
        <a:lstStyle/>
        <a:p>
          <a:r>
            <a:rPr lang="en-US" b="1" smtClean="0">
              <a:latin typeface="Corbel" pitchFamily="34" charset="0"/>
            </a:rPr>
            <a:t>3 saisons</a:t>
          </a:r>
          <a:endParaRPr lang="fr-FR" dirty="0">
            <a:latin typeface="Corbel" pitchFamily="34" charset="0"/>
          </a:endParaRPr>
        </a:p>
      </dgm:t>
    </dgm:pt>
    <dgm:pt modelId="{9DC42FFF-D302-4497-8F06-7A53B5A27A8A}" type="parTrans" cxnId="{14BD5140-53EF-4283-BBFA-D63821EAE702}">
      <dgm:prSet/>
      <dgm:spPr/>
      <dgm:t>
        <a:bodyPr/>
        <a:lstStyle/>
        <a:p>
          <a:endParaRPr lang="fr-FR"/>
        </a:p>
      </dgm:t>
    </dgm:pt>
    <dgm:pt modelId="{28DC7BBD-E52F-43F8-8A82-D79E58FF5E78}" type="sibTrans" cxnId="{14BD5140-53EF-4283-BBFA-D63821EAE702}">
      <dgm:prSet/>
      <dgm:spPr/>
      <dgm:t>
        <a:bodyPr/>
        <a:lstStyle/>
        <a:p>
          <a:endParaRPr lang="fr-FR"/>
        </a:p>
      </dgm:t>
    </dgm:pt>
    <dgm:pt modelId="{13E04CF0-1B1A-40B3-91C2-3F8BC97E80B5}">
      <dgm:prSet phldrT="[Texte]"/>
      <dgm:spPr/>
      <dgm:t>
        <a:bodyPr/>
        <a:lstStyle/>
        <a:p>
          <a:r>
            <a:rPr lang="fr-FR" smtClean="0">
              <a:latin typeface="Corbel" pitchFamily="34" charset="0"/>
            </a:rPr>
            <a:t>Effet du type du jour</a:t>
          </a:r>
          <a:endParaRPr lang="fr-FR" dirty="0">
            <a:latin typeface="Corbel" pitchFamily="34" charset="0"/>
          </a:endParaRPr>
        </a:p>
      </dgm:t>
    </dgm:pt>
    <dgm:pt modelId="{AC862C9C-D89D-40A1-B236-648BA7D410A1}" type="parTrans" cxnId="{693887D2-738A-4D6A-B341-29D144840769}">
      <dgm:prSet/>
      <dgm:spPr/>
      <dgm:t>
        <a:bodyPr/>
        <a:lstStyle/>
        <a:p>
          <a:endParaRPr lang="fr-FR"/>
        </a:p>
      </dgm:t>
    </dgm:pt>
    <dgm:pt modelId="{386CCD84-D623-4507-8610-868AD0396278}" type="sibTrans" cxnId="{693887D2-738A-4D6A-B341-29D144840769}">
      <dgm:prSet/>
      <dgm:spPr/>
      <dgm:t>
        <a:bodyPr/>
        <a:lstStyle/>
        <a:p>
          <a:endParaRPr lang="fr-FR"/>
        </a:p>
      </dgm:t>
    </dgm:pt>
    <dgm:pt modelId="{3AA0BE4F-767B-4972-9FCB-BF61E121A52C}">
      <dgm:prSet phldrT="[Texte]"/>
      <dgm:spPr/>
      <dgm:t>
        <a:bodyPr/>
        <a:lstStyle/>
        <a:p>
          <a:r>
            <a:rPr lang="en-US" b="1" smtClean="0">
              <a:latin typeface="Corbel" pitchFamily="34" charset="0"/>
            </a:rPr>
            <a:t>Effet de la saison</a:t>
          </a:r>
          <a:endParaRPr lang="fr-FR" dirty="0">
            <a:latin typeface="Corbel" pitchFamily="34" charset="0"/>
          </a:endParaRPr>
        </a:p>
      </dgm:t>
    </dgm:pt>
    <dgm:pt modelId="{55ABCB79-5ECA-41DE-9AA3-4DA4286DB83C}" type="parTrans" cxnId="{56F96A4E-D697-475C-B8C8-139572926AAF}">
      <dgm:prSet/>
      <dgm:spPr/>
      <dgm:t>
        <a:bodyPr/>
        <a:lstStyle/>
        <a:p>
          <a:endParaRPr lang="fr-FR"/>
        </a:p>
      </dgm:t>
    </dgm:pt>
    <dgm:pt modelId="{10C0DEF2-28DC-43E9-96C6-4234C2E54285}" type="sibTrans" cxnId="{56F96A4E-D697-475C-B8C8-139572926AAF}">
      <dgm:prSet/>
      <dgm:spPr/>
      <dgm:t>
        <a:bodyPr/>
        <a:lstStyle/>
        <a:p>
          <a:endParaRPr lang="fr-FR"/>
        </a:p>
      </dgm:t>
    </dgm:pt>
    <dgm:pt modelId="{60C84075-C558-49D9-8C05-B034604B680C}">
      <dgm:prSet phldrT="[Texte]"/>
      <dgm:spPr/>
      <dgm:t>
        <a:bodyPr/>
        <a:lstStyle/>
        <a:p>
          <a:r>
            <a:rPr lang="fr-FR" smtClean="0">
              <a:latin typeface="Corbel" pitchFamily="34" charset="0"/>
            </a:rPr>
            <a:t>Effet de l’évolution annuelle</a:t>
          </a:r>
          <a:endParaRPr lang="fr-FR" dirty="0">
            <a:latin typeface="Corbel" pitchFamily="34" charset="0"/>
          </a:endParaRPr>
        </a:p>
      </dgm:t>
    </dgm:pt>
    <dgm:pt modelId="{37CE446C-3DDB-4652-883D-0FCDB9A533B5}" type="parTrans" cxnId="{469A6ED1-32F6-4DC0-BB54-3676B0D7282C}">
      <dgm:prSet/>
      <dgm:spPr/>
      <dgm:t>
        <a:bodyPr/>
        <a:lstStyle/>
        <a:p>
          <a:endParaRPr lang="fr-FR"/>
        </a:p>
      </dgm:t>
    </dgm:pt>
    <dgm:pt modelId="{BBA9E04B-34C8-4B08-82CC-A9419BB70D64}" type="sibTrans" cxnId="{469A6ED1-32F6-4DC0-BB54-3676B0D7282C}">
      <dgm:prSet/>
      <dgm:spPr/>
      <dgm:t>
        <a:bodyPr/>
        <a:lstStyle/>
        <a:p>
          <a:endParaRPr lang="fr-FR"/>
        </a:p>
      </dgm:t>
    </dgm:pt>
    <dgm:pt modelId="{AEC53A83-D27A-4261-A25E-495245FA5D19}">
      <dgm:prSet phldrT="[Texte]"/>
      <dgm:spPr/>
      <dgm:t>
        <a:bodyPr/>
        <a:lstStyle/>
        <a:p>
          <a:r>
            <a:rPr lang="fr-FR" smtClean="0">
              <a:latin typeface="Corbel" pitchFamily="34" charset="0"/>
            </a:rPr>
            <a:t>21/10/03 &amp; 28/10/03</a:t>
          </a:r>
          <a:endParaRPr lang="fr-FR" dirty="0">
            <a:latin typeface="Corbel" pitchFamily="34" charset="0"/>
          </a:endParaRPr>
        </a:p>
      </dgm:t>
    </dgm:pt>
    <dgm:pt modelId="{5DF6AA19-B2D0-4067-8265-B41F9BDE502E}" type="parTrans" cxnId="{61A0323D-96E0-43BA-928C-3E112C624612}">
      <dgm:prSet/>
      <dgm:spPr/>
      <dgm:t>
        <a:bodyPr/>
        <a:lstStyle/>
        <a:p>
          <a:endParaRPr lang="fr-FR"/>
        </a:p>
      </dgm:t>
    </dgm:pt>
    <dgm:pt modelId="{D9EC02A4-7FC5-45DE-9954-2123F5D9C294}" type="sibTrans" cxnId="{61A0323D-96E0-43BA-928C-3E112C624612}">
      <dgm:prSet/>
      <dgm:spPr/>
      <dgm:t>
        <a:bodyPr/>
        <a:lstStyle/>
        <a:p>
          <a:endParaRPr lang="fr-FR"/>
        </a:p>
      </dgm:t>
    </dgm:pt>
    <dgm:pt modelId="{078D6F3E-65E8-4FA0-A1C7-9BF84C467AD7}">
      <dgm:prSet phldrT="[Texte]"/>
      <dgm:spPr/>
      <dgm:t>
        <a:bodyPr/>
        <a:lstStyle/>
        <a:p>
          <a:r>
            <a:rPr lang="fr-FR" smtClean="0">
              <a:latin typeface="Corbel" pitchFamily="34" charset="0"/>
            </a:rPr>
            <a:t>Effet du mois de ramadhane</a:t>
          </a:r>
          <a:endParaRPr lang="fr-FR" dirty="0">
            <a:latin typeface="Corbel" pitchFamily="34" charset="0"/>
          </a:endParaRPr>
        </a:p>
      </dgm:t>
    </dgm:pt>
    <dgm:pt modelId="{86A1F92F-7FCC-4D18-9400-4D1EE6DD142E}" type="parTrans" cxnId="{3B865B82-179B-47BC-8A17-4BB767605125}">
      <dgm:prSet/>
      <dgm:spPr/>
      <dgm:t>
        <a:bodyPr/>
        <a:lstStyle/>
        <a:p>
          <a:endParaRPr lang="fr-FR"/>
        </a:p>
      </dgm:t>
    </dgm:pt>
    <dgm:pt modelId="{E3D6534B-F9A7-4CD2-8814-988C2089B99A}" type="sibTrans" cxnId="{3B865B82-179B-47BC-8A17-4BB767605125}">
      <dgm:prSet/>
      <dgm:spPr/>
      <dgm:t>
        <a:bodyPr/>
        <a:lstStyle/>
        <a:p>
          <a:endParaRPr lang="fr-FR"/>
        </a:p>
      </dgm:t>
    </dgm:pt>
    <dgm:pt modelId="{EEA5CC49-7522-4496-87A4-219AE8334456}">
      <dgm:prSet phldrT="[Texte]"/>
      <dgm:spPr/>
      <dgm:t>
        <a:bodyPr/>
        <a:lstStyle/>
        <a:p>
          <a:r>
            <a:rPr lang="fr-FR" smtClean="0">
              <a:latin typeface="Corbel" pitchFamily="34" charset="0"/>
            </a:rPr>
            <a:t>Aid Elfitr &amp; jour ouvrable</a:t>
          </a:r>
          <a:endParaRPr lang="fr-FR" dirty="0">
            <a:latin typeface="Corbel" pitchFamily="34" charset="0"/>
          </a:endParaRPr>
        </a:p>
      </dgm:t>
    </dgm:pt>
    <dgm:pt modelId="{2D4A96BE-24C7-4653-AD6A-FE68ECA0F04F}" type="parTrans" cxnId="{F3F992D5-E2F9-48C2-B04B-4CC38AE291C2}">
      <dgm:prSet/>
      <dgm:spPr/>
      <dgm:t>
        <a:bodyPr/>
        <a:lstStyle/>
        <a:p>
          <a:endParaRPr lang="fr-FR"/>
        </a:p>
      </dgm:t>
    </dgm:pt>
    <dgm:pt modelId="{2F969A85-4A10-4326-ADDD-F56F472B5C1A}" type="sibTrans" cxnId="{F3F992D5-E2F9-48C2-B04B-4CC38AE291C2}">
      <dgm:prSet/>
      <dgm:spPr/>
      <dgm:t>
        <a:bodyPr/>
        <a:lstStyle/>
        <a:p>
          <a:endParaRPr lang="fr-FR"/>
        </a:p>
      </dgm:t>
    </dgm:pt>
    <dgm:pt modelId="{2E494913-BD81-4A51-8C4A-87DD4B460388}">
      <dgm:prSet phldrT="[Texte]"/>
      <dgm:spPr/>
      <dgm:t>
        <a:bodyPr/>
        <a:lstStyle/>
        <a:p>
          <a:r>
            <a:rPr lang="fr-FR" smtClean="0">
              <a:latin typeface="Corbel" pitchFamily="34" charset="0"/>
            </a:rPr>
            <a:t>25/11/03 &amp;25/11/02</a:t>
          </a:r>
          <a:endParaRPr lang="fr-FR" dirty="0">
            <a:latin typeface="Corbel" pitchFamily="34" charset="0"/>
          </a:endParaRPr>
        </a:p>
      </dgm:t>
    </dgm:pt>
    <dgm:pt modelId="{14D6CA5E-D62F-4BEB-8991-C556851D0A81}" type="parTrans" cxnId="{B7C562E3-37DA-45EF-B1BB-FAAD522B31D1}">
      <dgm:prSet/>
      <dgm:spPr/>
      <dgm:t>
        <a:bodyPr/>
        <a:lstStyle/>
        <a:p>
          <a:endParaRPr lang="fr-FR"/>
        </a:p>
      </dgm:t>
    </dgm:pt>
    <dgm:pt modelId="{DA5FDC4C-937C-4052-B803-A03EEA5B552D}" type="sibTrans" cxnId="{B7C562E3-37DA-45EF-B1BB-FAAD522B31D1}">
      <dgm:prSet/>
      <dgm:spPr/>
      <dgm:t>
        <a:bodyPr/>
        <a:lstStyle/>
        <a:p>
          <a:endParaRPr lang="fr-FR"/>
        </a:p>
      </dgm:t>
    </dgm:pt>
    <dgm:pt modelId="{3F134AC2-9A18-440E-8962-CCF6E503B1F8}" type="pres">
      <dgm:prSet presAssocID="{D5825B79-7F84-4EEE-B40D-11199D9E00C8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fr-FR"/>
        </a:p>
      </dgm:t>
    </dgm:pt>
    <dgm:pt modelId="{A6FC327F-CE21-456D-8A8B-BAB01C833B1D}" type="pres">
      <dgm:prSet presAssocID="{15D3E996-0CD3-4AC3-A7A0-5C0CCAD87A09}" presName="composite" presStyleCnt="0">
        <dgm:presLayoutVars>
          <dgm:chMax val="1"/>
          <dgm:chPref val="1"/>
        </dgm:presLayoutVars>
      </dgm:prSet>
      <dgm:spPr/>
    </dgm:pt>
    <dgm:pt modelId="{A62A4DF1-FDAF-462D-B707-F7F23E911215}" type="pres">
      <dgm:prSet presAssocID="{15D3E996-0CD3-4AC3-A7A0-5C0CCAD87A09}" presName="Accent" presStyleLbl="trAlignAcc1" presStyleIdx="0" presStyleCnt="8">
        <dgm:presLayoutVars>
          <dgm:chMax val="0"/>
          <dgm:chPref val="0"/>
        </dgm:presLayoutVars>
      </dgm:prSet>
      <dgm:spPr/>
    </dgm:pt>
    <dgm:pt modelId="{AD7C821F-76B0-427E-9B89-B8FB6914EB85}" type="pres">
      <dgm:prSet presAssocID="{15D3E996-0CD3-4AC3-A7A0-5C0CCAD87A09}" presName="Image" presStyleLbl="alignImgPlace1" presStyleIdx="0" presStyleCnt="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/>
          <a:srcRect/>
          <a:stretch>
            <a:fillRect l="-7000" r="-7000"/>
          </a:stretch>
        </a:blipFill>
      </dgm:spPr>
    </dgm:pt>
    <dgm:pt modelId="{5D73D880-C847-4988-8355-A1F41812C8FA}" type="pres">
      <dgm:prSet presAssocID="{15D3E996-0CD3-4AC3-A7A0-5C0CCAD87A09}" presName="ChildComposite" presStyleCnt="0"/>
      <dgm:spPr/>
    </dgm:pt>
    <dgm:pt modelId="{D7A08E38-B1D4-4A45-9990-F9CBB41EF6E0}" type="pres">
      <dgm:prSet presAssocID="{15D3E996-0CD3-4AC3-A7A0-5C0CCAD87A09}" presName="Child" presStyleLbl="node1" presStyleIdx="0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D51B0D6-D98B-424B-B51A-0E084B63E09C}" type="pres">
      <dgm:prSet presAssocID="{15D3E996-0CD3-4AC3-A7A0-5C0CCAD87A09}" presName="Parent" presStyleLbl="revTx" presStyleIdx="0" presStyleCnt="8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D911D03-425F-4CC9-94F0-86443F0F8FE0}" type="pres">
      <dgm:prSet presAssocID="{90371E73-111B-40DE-8A4D-410F2A419AC1}" presName="sibTrans" presStyleCnt="0"/>
      <dgm:spPr/>
    </dgm:pt>
    <dgm:pt modelId="{F78AEA5E-3D21-49F4-82D0-3DC21C5290A2}" type="pres">
      <dgm:prSet presAssocID="{B0859962-7E3E-44E9-B20F-9B2EE1EE0967}" presName="composite" presStyleCnt="0">
        <dgm:presLayoutVars>
          <dgm:chMax val="1"/>
          <dgm:chPref val="1"/>
        </dgm:presLayoutVars>
      </dgm:prSet>
      <dgm:spPr/>
    </dgm:pt>
    <dgm:pt modelId="{B60C2ACD-7FB4-4A16-A0D2-2C543A52E7F4}" type="pres">
      <dgm:prSet presAssocID="{B0859962-7E3E-44E9-B20F-9B2EE1EE0967}" presName="Accent" presStyleLbl="trAlignAcc1" presStyleIdx="1" presStyleCnt="8">
        <dgm:presLayoutVars>
          <dgm:chMax val="0"/>
          <dgm:chPref val="0"/>
        </dgm:presLayoutVars>
      </dgm:prSet>
      <dgm:spPr/>
    </dgm:pt>
    <dgm:pt modelId="{13991760-B57A-4F07-868D-ED021A70E33A}" type="pres">
      <dgm:prSet presAssocID="{B0859962-7E3E-44E9-B20F-9B2EE1EE0967}" presName="Image" presStyleLbl="alignImgPlace1" presStyleIdx="1" presStyleCnt="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/>
          <a:srcRect/>
          <a:stretch>
            <a:fillRect l="-12000" r="-12000"/>
          </a:stretch>
        </a:blipFill>
      </dgm:spPr>
    </dgm:pt>
    <dgm:pt modelId="{0FE428CA-DEC4-4274-97C9-4B29E344E2BB}" type="pres">
      <dgm:prSet presAssocID="{B0859962-7E3E-44E9-B20F-9B2EE1EE0967}" presName="ChildComposite" presStyleCnt="0"/>
      <dgm:spPr/>
    </dgm:pt>
    <dgm:pt modelId="{BA9F40EF-0835-4DE3-A08E-BF4BF9CB5239}" type="pres">
      <dgm:prSet presAssocID="{B0859962-7E3E-44E9-B20F-9B2EE1EE0967}" presName="Child" presStyleLbl="node1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9272BC0-5E07-4078-A8F5-578C2D35B9F4}" type="pres">
      <dgm:prSet presAssocID="{B0859962-7E3E-44E9-B20F-9B2EE1EE0967}" presName="Parent" presStyleLbl="revTx" presStyleIdx="1" presStyleCnt="8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5D1F9AD-AC15-4942-9349-AEEE1C2C291B}" type="pres">
      <dgm:prSet presAssocID="{A62F6D5A-6117-47CC-ADDB-1CC55CF528C0}" presName="sibTrans" presStyleCnt="0"/>
      <dgm:spPr/>
    </dgm:pt>
    <dgm:pt modelId="{6BE026DC-F25E-49BD-94A5-DB5903BB52E1}" type="pres">
      <dgm:prSet presAssocID="{27C3BB92-90D3-4F85-85A7-208CA99AED39}" presName="composite" presStyleCnt="0">
        <dgm:presLayoutVars>
          <dgm:chMax val="1"/>
          <dgm:chPref val="1"/>
        </dgm:presLayoutVars>
      </dgm:prSet>
      <dgm:spPr/>
    </dgm:pt>
    <dgm:pt modelId="{6C0BCD7B-2D13-4807-9201-77A6ADE9C161}" type="pres">
      <dgm:prSet presAssocID="{27C3BB92-90D3-4F85-85A7-208CA99AED39}" presName="Accent" presStyleLbl="trAlignAcc1" presStyleIdx="2" presStyleCnt="8">
        <dgm:presLayoutVars>
          <dgm:chMax val="0"/>
          <dgm:chPref val="0"/>
        </dgm:presLayoutVars>
      </dgm:prSet>
      <dgm:spPr/>
    </dgm:pt>
    <dgm:pt modelId="{DA7468D8-BE90-4EA4-B7A8-14EB8965A3A1}" type="pres">
      <dgm:prSet presAssocID="{27C3BB92-90D3-4F85-85A7-208CA99AED39}" presName="Image" presStyleLbl="alignImgPlace1" presStyleIdx="2" presStyleCnt="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4"/>
          <a:srcRect/>
          <a:stretch>
            <a:fillRect l="-18000" r="-18000"/>
          </a:stretch>
        </a:blipFill>
      </dgm:spPr>
    </dgm:pt>
    <dgm:pt modelId="{87F0762D-35D1-4AC1-A564-A4D9E65A45A1}" type="pres">
      <dgm:prSet presAssocID="{27C3BB92-90D3-4F85-85A7-208CA99AED39}" presName="ChildComposite" presStyleCnt="0"/>
      <dgm:spPr/>
    </dgm:pt>
    <dgm:pt modelId="{C75F1BD6-D303-49F3-BE56-4D4D8890BB5A}" type="pres">
      <dgm:prSet presAssocID="{27C3BB92-90D3-4F85-85A7-208CA99AED39}" presName="Child" presStyleLbl="node1" presStyleIdx="2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7EBDDDB-E7F4-41B7-9111-DB0BB76E04FA}" type="pres">
      <dgm:prSet presAssocID="{27C3BB92-90D3-4F85-85A7-208CA99AED39}" presName="Parent" presStyleLbl="revTx" presStyleIdx="2" presStyleCnt="8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24ECBE7-4E56-4576-83A6-5E2AED62ACC6}" type="pres">
      <dgm:prSet presAssocID="{457E5373-303E-4CBC-8361-0C1AC5F2768C}" presName="sibTrans" presStyleCnt="0"/>
      <dgm:spPr/>
    </dgm:pt>
    <dgm:pt modelId="{989E6CB1-83E2-40D6-BCC3-E02FAE41FF50}" type="pres">
      <dgm:prSet presAssocID="{876B2179-33EB-446C-AAC0-0ED6D30F7CBE}" presName="composite" presStyleCnt="0">
        <dgm:presLayoutVars>
          <dgm:chMax val="1"/>
          <dgm:chPref val="1"/>
        </dgm:presLayoutVars>
      </dgm:prSet>
      <dgm:spPr/>
    </dgm:pt>
    <dgm:pt modelId="{726035AC-D476-4C47-B0D3-530E36F22194}" type="pres">
      <dgm:prSet presAssocID="{876B2179-33EB-446C-AAC0-0ED6D30F7CBE}" presName="Accent" presStyleLbl="trAlignAcc1" presStyleIdx="3" presStyleCnt="8">
        <dgm:presLayoutVars>
          <dgm:chMax val="0"/>
          <dgm:chPref val="0"/>
        </dgm:presLayoutVars>
      </dgm:prSet>
      <dgm:spPr/>
    </dgm:pt>
    <dgm:pt modelId="{8005A270-29ED-4C41-ACA1-69FD9F417262}" type="pres">
      <dgm:prSet presAssocID="{876B2179-33EB-446C-AAC0-0ED6D30F7CBE}" presName="Image" presStyleLbl="alignImgPlace1" presStyleIdx="3" presStyleCnt="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5"/>
          <a:srcRect/>
          <a:stretch>
            <a:fillRect l="-9000" r="-9000"/>
          </a:stretch>
        </a:blipFill>
      </dgm:spPr>
    </dgm:pt>
    <dgm:pt modelId="{B9D95A82-FC5D-4239-9AF6-835A1555A614}" type="pres">
      <dgm:prSet presAssocID="{876B2179-33EB-446C-AAC0-0ED6D30F7CBE}" presName="ChildComposite" presStyleCnt="0"/>
      <dgm:spPr/>
    </dgm:pt>
    <dgm:pt modelId="{163128D7-A634-4847-BDA9-645100C8CCEF}" type="pres">
      <dgm:prSet presAssocID="{876B2179-33EB-446C-AAC0-0ED6D30F7CBE}" presName="Child" presStyleLbl="node1" presStyleIdx="3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445E926-AFBF-4C1E-B79C-B986C2C3F503}" type="pres">
      <dgm:prSet presAssocID="{876B2179-33EB-446C-AAC0-0ED6D30F7CBE}" presName="Parent" presStyleLbl="revTx" presStyleIdx="3" presStyleCnt="8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DD76A34-3130-42D5-BCCB-CF86A2276D60}" type="pres">
      <dgm:prSet presAssocID="{6DEE40D7-E69B-446F-A561-E92C8DE0A40C}" presName="sibTrans" presStyleCnt="0"/>
      <dgm:spPr/>
    </dgm:pt>
    <dgm:pt modelId="{1E6F93F8-67C4-4025-9A42-3818AAC0849D}" type="pres">
      <dgm:prSet presAssocID="{65248053-3EE4-4FA8-84D6-75D000C666E2}" presName="composite" presStyleCnt="0">
        <dgm:presLayoutVars>
          <dgm:chMax val="1"/>
          <dgm:chPref val="1"/>
        </dgm:presLayoutVars>
      </dgm:prSet>
      <dgm:spPr/>
    </dgm:pt>
    <dgm:pt modelId="{5CD276F4-3E15-4C16-8E1B-1DF87D210009}" type="pres">
      <dgm:prSet presAssocID="{65248053-3EE4-4FA8-84D6-75D000C666E2}" presName="Accent" presStyleLbl="trAlignAcc1" presStyleIdx="4" presStyleCnt="8">
        <dgm:presLayoutVars>
          <dgm:chMax val="0"/>
          <dgm:chPref val="0"/>
        </dgm:presLayoutVars>
      </dgm:prSet>
      <dgm:spPr/>
    </dgm:pt>
    <dgm:pt modelId="{A6B9428C-7319-4E70-846C-21A218AF0FB3}" type="pres">
      <dgm:prSet presAssocID="{65248053-3EE4-4FA8-84D6-75D000C666E2}" presName="Image" presStyleLbl="alignImgPlace1" presStyleIdx="4" presStyleCnt="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6"/>
          <a:srcRect/>
          <a:stretch>
            <a:fillRect l="-19000" r="-19000"/>
          </a:stretch>
        </a:blipFill>
      </dgm:spPr>
    </dgm:pt>
    <dgm:pt modelId="{18429C47-B1D7-42FA-8A0E-90CF0D5783F5}" type="pres">
      <dgm:prSet presAssocID="{65248053-3EE4-4FA8-84D6-75D000C666E2}" presName="ChildComposite" presStyleCnt="0"/>
      <dgm:spPr/>
    </dgm:pt>
    <dgm:pt modelId="{98FC7732-1FE0-441F-BA69-6287034303EB}" type="pres">
      <dgm:prSet presAssocID="{65248053-3EE4-4FA8-84D6-75D000C666E2}" presName="Child" presStyleLbl="node1" presStyleIdx="4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0643639-D6B7-4A65-B50F-BE903C677D51}" type="pres">
      <dgm:prSet presAssocID="{65248053-3EE4-4FA8-84D6-75D000C666E2}" presName="Parent" presStyleLbl="revTx" presStyleIdx="4" presStyleCnt="8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B122323-D82E-453E-B578-931B41342FC2}" type="pres">
      <dgm:prSet presAssocID="{28DC7BBD-E52F-43F8-8A82-D79E58FF5E78}" presName="sibTrans" presStyleCnt="0"/>
      <dgm:spPr/>
    </dgm:pt>
    <dgm:pt modelId="{01E48654-65A8-4054-A0B0-4C5D565DEEFA}" type="pres">
      <dgm:prSet presAssocID="{8D849465-8650-4652-A7AA-E7A184AEAE33}" presName="composite" presStyleCnt="0">
        <dgm:presLayoutVars>
          <dgm:chMax val="1"/>
          <dgm:chPref val="1"/>
        </dgm:presLayoutVars>
      </dgm:prSet>
      <dgm:spPr/>
    </dgm:pt>
    <dgm:pt modelId="{304D5FB4-EC4B-4A58-880E-C97EB69016F5}" type="pres">
      <dgm:prSet presAssocID="{8D849465-8650-4652-A7AA-E7A184AEAE33}" presName="Accent" presStyleLbl="trAlignAcc1" presStyleIdx="5" presStyleCnt="8">
        <dgm:presLayoutVars>
          <dgm:chMax val="0"/>
          <dgm:chPref val="0"/>
        </dgm:presLayoutVars>
      </dgm:prSet>
      <dgm:spPr/>
    </dgm:pt>
    <dgm:pt modelId="{94F48FC1-CB59-45FB-BB3D-03D3CF07C015}" type="pres">
      <dgm:prSet presAssocID="{8D849465-8650-4652-A7AA-E7A184AEAE33}" presName="Image" presStyleLbl="alignImgPlace1" presStyleIdx="5" presStyleCnt="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7"/>
          <a:srcRect/>
          <a:stretch>
            <a:fillRect l="-18000" r="-18000"/>
          </a:stretch>
        </a:blipFill>
      </dgm:spPr>
    </dgm:pt>
    <dgm:pt modelId="{27F30AE9-BAAB-4556-9C3C-13BEBC00BC79}" type="pres">
      <dgm:prSet presAssocID="{8D849465-8650-4652-A7AA-E7A184AEAE33}" presName="ChildComposite" presStyleCnt="0"/>
      <dgm:spPr/>
    </dgm:pt>
    <dgm:pt modelId="{3169D4A6-8083-4406-8135-2571773622CE}" type="pres">
      <dgm:prSet presAssocID="{8D849465-8650-4652-A7AA-E7A184AEAE33}" presName="Child" presStyleLbl="node1" presStyleIdx="5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30B95C9-36C4-45B8-A92C-8C65C24A3926}" type="pres">
      <dgm:prSet presAssocID="{8D849465-8650-4652-A7AA-E7A184AEAE33}" presName="Parent" presStyleLbl="revTx" presStyleIdx="5" presStyleCnt="8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721CAAC-DE41-46A2-BC49-213C3CE3389A}" type="pres">
      <dgm:prSet presAssocID="{F9C23B18-8CDA-4906-842E-396B4AFB1952}" presName="sibTrans" presStyleCnt="0"/>
      <dgm:spPr/>
    </dgm:pt>
    <dgm:pt modelId="{DFCFCE98-BEA0-49C2-A96E-91F6EB9A6B1D}" type="pres">
      <dgm:prSet presAssocID="{AEC53A83-D27A-4261-A25E-495245FA5D19}" presName="composite" presStyleCnt="0">
        <dgm:presLayoutVars>
          <dgm:chMax val="1"/>
          <dgm:chPref val="1"/>
        </dgm:presLayoutVars>
      </dgm:prSet>
      <dgm:spPr/>
    </dgm:pt>
    <dgm:pt modelId="{68188484-22CE-449C-A77C-80B7B75B707A}" type="pres">
      <dgm:prSet presAssocID="{AEC53A83-D27A-4261-A25E-495245FA5D19}" presName="Accent" presStyleLbl="trAlignAcc1" presStyleIdx="6" presStyleCnt="8">
        <dgm:presLayoutVars>
          <dgm:chMax val="0"/>
          <dgm:chPref val="0"/>
        </dgm:presLayoutVars>
      </dgm:prSet>
      <dgm:spPr/>
    </dgm:pt>
    <dgm:pt modelId="{3172DC65-B6F2-41D4-9B49-B2DAE31287B6}" type="pres">
      <dgm:prSet presAssocID="{AEC53A83-D27A-4261-A25E-495245FA5D19}" presName="Image" presStyleLbl="alignImgPlace1" presStyleIdx="6" presStyleCnt="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8"/>
          <a:srcRect/>
          <a:stretch>
            <a:fillRect l="-12000" r="-12000"/>
          </a:stretch>
        </a:blipFill>
      </dgm:spPr>
    </dgm:pt>
    <dgm:pt modelId="{9493DDAD-E0FF-425D-BDF0-54246AEA1CEA}" type="pres">
      <dgm:prSet presAssocID="{AEC53A83-D27A-4261-A25E-495245FA5D19}" presName="ChildComposite" presStyleCnt="0"/>
      <dgm:spPr/>
    </dgm:pt>
    <dgm:pt modelId="{A767ABA3-D1AC-46A9-9788-3728A0132F59}" type="pres">
      <dgm:prSet presAssocID="{AEC53A83-D27A-4261-A25E-495245FA5D19}" presName="Child" presStyleLbl="node1" presStyleIdx="6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9D1014E-71B8-49F8-81B9-AEBC9F55807A}" type="pres">
      <dgm:prSet presAssocID="{AEC53A83-D27A-4261-A25E-495245FA5D19}" presName="Parent" presStyleLbl="revTx" presStyleIdx="6" presStyleCnt="8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A605DB1-F307-4502-817C-72F46984DF98}" type="pres">
      <dgm:prSet presAssocID="{D9EC02A4-7FC5-45DE-9954-2123F5D9C294}" presName="sibTrans" presStyleCnt="0"/>
      <dgm:spPr/>
    </dgm:pt>
    <dgm:pt modelId="{0A1B09F4-D69A-4EBD-9D69-A63E98754C22}" type="pres">
      <dgm:prSet presAssocID="{2E494913-BD81-4A51-8C4A-87DD4B460388}" presName="composite" presStyleCnt="0">
        <dgm:presLayoutVars>
          <dgm:chMax val="1"/>
          <dgm:chPref val="1"/>
        </dgm:presLayoutVars>
      </dgm:prSet>
      <dgm:spPr/>
    </dgm:pt>
    <dgm:pt modelId="{DC4F6A28-6D24-45E8-8FF6-C91B099FE32E}" type="pres">
      <dgm:prSet presAssocID="{2E494913-BD81-4A51-8C4A-87DD4B460388}" presName="Accent" presStyleLbl="trAlignAcc1" presStyleIdx="7" presStyleCnt="8">
        <dgm:presLayoutVars>
          <dgm:chMax val="0"/>
          <dgm:chPref val="0"/>
        </dgm:presLayoutVars>
      </dgm:prSet>
      <dgm:spPr/>
    </dgm:pt>
    <dgm:pt modelId="{73DE1030-23D1-45E4-8ABF-BC3A38ABF01D}" type="pres">
      <dgm:prSet presAssocID="{2E494913-BD81-4A51-8C4A-87DD4B460388}" presName="Image" presStyleLbl="alignImgPlace1" presStyleIdx="7" presStyleCnt="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9"/>
          <a:srcRect/>
          <a:stretch>
            <a:fillRect l="-20000" r="-20000"/>
          </a:stretch>
        </a:blipFill>
      </dgm:spPr>
    </dgm:pt>
    <dgm:pt modelId="{9E7EAC10-21DC-4238-BF62-3767F4F776D4}" type="pres">
      <dgm:prSet presAssocID="{2E494913-BD81-4A51-8C4A-87DD4B460388}" presName="ChildComposite" presStyleCnt="0"/>
      <dgm:spPr/>
    </dgm:pt>
    <dgm:pt modelId="{EFF9B44D-C1E7-463D-8324-70931F263552}" type="pres">
      <dgm:prSet presAssocID="{2E494913-BD81-4A51-8C4A-87DD4B460388}" presName="Child" presStyleLbl="node1" presStyleIdx="7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A37CAC1-00A8-4AB0-B22C-51DE3B326058}" type="pres">
      <dgm:prSet presAssocID="{2E494913-BD81-4A51-8C4A-87DD4B460388}" presName="Parent" presStyleLbl="revTx" presStyleIdx="7" presStyleCnt="8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E3A9370-F314-4B02-A607-67810AA693B7}" type="presOf" srcId="{2E494913-BD81-4A51-8C4A-87DD4B460388}" destId="{CA37CAC1-00A8-4AB0-B22C-51DE3B326058}" srcOrd="0" destOrd="0" presId="urn:microsoft.com/office/officeart/2008/layout/CaptionedPictures"/>
    <dgm:cxn modelId="{15A74938-0908-4922-9CF3-A8C8D06E1C93}" srcId="{27C3BB92-90D3-4F85-85A7-208CA99AED39}" destId="{32ABBCF2-CE02-4441-94D3-C5EB4E6F806D}" srcOrd="0" destOrd="0" parTransId="{F955F065-880B-4DF0-8176-7673AB55D701}" sibTransId="{4501EC71-3574-4F26-92AD-E24F40A4A7C3}"/>
    <dgm:cxn modelId="{69E59F8D-A318-437F-A9EF-62FA80B1507B}" type="presOf" srcId="{AEC53A83-D27A-4261-A25E-495245FA5D19}" destId="{19D1014E-71B8-49F8-81B9-AEBC9F55807A}" srcOrd="0" destOrd="0" presId="urn:microsoft.com/office/officeart/2008/layout/CaptionedPictures"/>
    <dgm:cxn modelId="{F3F992D5-E2F9-48C2-B04B-4CC38AE291C2}" srcId="{2E494913-BD81-4A51-8C4A-87DD4B460388}" destId="{EEA5CC49-7522-4496-87A4-219AE8334456}" srcOrd="0" destOrd="0" parTransId="{2D4A96BE-24C7-4653-AD6A-FE68ECA0F04F}" sibTransId="{2F969A85-4A10-4326-ADDD-F56F472B5C1A}"/>
    <dgm:cxn modelId="{7490DC8C-7F18-41D2-82E0-389E6EAF32D8}" srcId="{D5825B79-7F84-4EEE-B40D-11199D9E00C8}" destId="{8D849465-8650-4652-A7AA-E7A184AEAE33}" srcOrd="5" destOrd="0" parTransId="{7D646737-0AC8-4005-ADCC-FC882338B21A}" sibTransId="{F9C23B18-8CDA-4906-842E-396B4AFB1952}"/>
    <dgm:cxn modelId="{693887D2-738A-4D6A-B341-29D144840769}" srcId="{876B2179-33EB-446C-AAC0-0ED6D30F7CBE}" destId="{13E04CF0-1B1A-40B3-91C2-3F8BC97E80B5}" srcOrd="0" destOrd="0" parTransId="{AC862C9C-D89D-40A1-B236-648BA7D410A1}" sibTransId="{386CCD84-D623-4507-8610-868AD0396278}"/>
    <dgm:cxn modelId="{8F99398D-8B5E-4FA7-90EC-5DB04F5FB7C6}" type="presOf" srcId="{876B2179-33EB-446C-AAC0-0ED6D30F7CBE}" destId="{2445E926-AFBF-4C1E-B79C-B986C2C3F503}" srcOrd="0" destOrd="0" presId="urn:microsoft.com/office/officeart/2008/layout/CaptionedPictures"/>
    <dgm:cxn modelId="{559BEA5C-3FC4-4751-AD1B-AB2F8D8D8A70}" type="presOf" srcId="{27C3BB92-90D3-4F85-85A7-208CA99AED39}" destId="{27EBDDDB-E7F4-41B7-9111-DB0BB76E04FA}" srcOrd="0" destOrd="0" presId="urn:microsoft.com/office/officeart/2008/layout/CaptionedPictures"/>
    <dgm:cxn modelId="{B7C562E3-37DA-45EF-B1BB-FAAD522B31D1}" srcId="{D5825B79-7F84-4EEE-B40D-11199D9E00C8}" destId="{2E494913-BD81-4A51-8C4A-87DD4B460388}" srcOrd="7" destOrd="0" parTransId="{14D6CA5E-D62F-4BEB-8991-C556851D0A81}" sibTransId="{DA5FDC4C-937C-4052-B803-A03EEA5B552D}"/>
    <dgm:cxn modelId="{A6E98A22-8BC8-4470-9955-FBB90E5D8126}" type="presOf" srcId="{13E04CF0-1B1A-40B3-91C2-3F8BC97E80B5}" destId="{163128D7-A634-4847-BDA9-645100C8CCEF}" srcOrd="0" destOrd="0" presId="urn:microsoft.com/office/officeart/2008/layout/CaptionedPictures"/>
    <dgm:cxn modelId="{A0E0C498-7CC2-41A5-A9E0-994F52F11014}" type="presOf" srcId="{15D3E996-0CD3-4AC3-A7A0-5C0CCAD87A09}" destId="{9D51B0D6-D98B-424B-B51A-0E084B63E09C}" srcOrd="0" destOrd="0" presId="urn:microsoft.com/office/officeart/2008/layout/CaptionedPictures"/>
    <dgm:cxn modelId="{9B082690-097B-427A-A336-30F1E48A6298}" type="presOf" srcId="{078D6F3E-65E8-4FA0-A1C7-9BF84C467AD7}" destId="{A767ABA3-D1AC-46A9-9788-3728A0132F59}" srcOrd="0" destOrd="0" presId="urn:microsoft.com/office/officeart/2008/layout/CaptionedPictures"/>
    <dgm:cxn modelId="{0B3E2D50-32D9-4CEF-9FB5-CB9C9B597533}" srcId="{B0859962-7E3E-44E9-B20F-9B2EE1EE0967}" destId="{BCE08298-4D0E-4B39-B936-C2CE61101347}" srcOrd="0" destOrd="0" parTransId="{32533A8C-8074-4809-8601-388510137700}" sibTransId="{0E40945B-2FEC-4E4C-B819-6FACACABAA1D}"/>
    <dgm:cxn modelId="{F45A2B5F-89B0-424B-8C40-73555AB5851E}" srcId="{D5825B79-7F84-4EEE-B40D-11199D9E00C8}" destId="{27C3BB92-90D3-4F85-85A7-208CA99AED39}" srcOrd="2" destOrd="0" parTransId="{B3FD02E1-246F-42F1-878D-1193420BD5B8}" sibTransId="{457E5373-303E-4CBC-8361-0C1AC5F2768C}"/>
    <dgm:cxn modelId="{C754D07F-6C5D-4344-ABF3-B8DDB1FE725D}" srcId="{D5825B79-7F84-4EEE-B40D-11199D9E00C8}" destId="{876B2179-33EB-446C-AAC0-0ED6D30F7CBE}" srcOrd="3" destOrd="0" parTransId="{6CE911B3-2E8A-47AC-8B9A-FFC327DE69C5}" sibTransId="{6DEE40D7-E69B-446F-A561-E92C8DE0A40C}"/>
    <dgm:cxn modelId="{469A6ED1-32F6-4DC0-BB54-3676B0D7282C}" srcId="{8D849465-8650-4652-A7AA-E7A184AEAE33}" destId="{60C84075-C558-49D9-8C05-B034604B680C}" srcOrd="0" destOrd="0" parTransId="{37CE446C-3DDB-4652-883D-0FCDB9A533B5}" sibTransId="{BBA9E04B-34C8-4B08-82CC-A9419BB70D64}"/>
    <dgm:cxn modelId="{61A0323D-96E0-43BA-928C-3E112C624612}" srcId="{D5825B79-7F84-4EEE-B40D-11199D9E00C8}" destId="{AEC53A83-D27A-4261-A25E-495245FA5D19}" srcOrd="6" destOrd="0" parTransId="{5DF6AA19-B2D0-4067-8265-B41F9BDE502E}" sibTransId="{D9EC02A4-7FC5-45DE-9954-2123F5D9C294}"/>
    <dgm:cxn modelId="{2D163C0B-3B06-413B-B26D-9F28E1B3A241}" type="presOf" srcId="{32ABBCF2-CE02-4441-94D3-C5EB4E6F806D}" destId="{C75F1BD6-D303-49F3-BE56-4D4D8890BB5A}" srcOrd="0" destOrd="0" presId="urn:microsoft.com/office/officeart/2008/layout/CaptionedPictures"/>
    <dgm:cxn modelId="{E01CC54E-0A05-4F3E-901C-9E76C7ABEBED}" type="presOf" srcId="{3A10F3F1-8C9C-4B07-BEE4-3B7D9B619A6E}" destId="{D7A08E38-B1D4-4A45-9990-F9CBB41EF6E0}" srcOrd="0" destOrd="0" presId="urn:microsoft.com/office/officeart/2008/layout/CaptionedPictures"/>
    <dgm:cxn modelId="{14BD5140-53EF-4283-BBFA-D63821EAE702}" srcId="{D5825B79-7F84-4EEE-B40D-11199D9E00C8}" destId="{65248053-3EE4-4FA8-84D6-75D000C666E2}" srcOrd="4" destOrd="0" parTransId="{9DC42FFF-D302-4497-8F06-7A53B5A27A8A}" sibTransId="{28DC7BBD-E52F-43F8-8A82-D79E58FF5E78}"/>
    <dgm:cxn modelId="{3B865B82-179B-47BC-8A17-4BB767605125}" srcId="{AEC53A83-D27A-4261-A25E-495245FA5D19}" destId="{078D6F3E-65E8-4FA0-A1C7-9BF84C467AD7}" srcOrd="0" destOrd="0" parTransId="{86A1F92F-7FCC-4D18-9400-4D1EE6DD142E}" sibTransId="{E3D6534B-F9A7-4CD2-8814-988C2089B99A}"/>
    <dgm:cxn modelId="{CCE09F23-D872-4A8F-974F-E2F13DEEBDAD}" type="presOf" srcId="{EEA5CC49-7522-4496-87A4-219AE8334456}" destId="{EFF9B44D-C1E7-463D-8324-70931F263552}" srcOrd="0" destOrd="0" presId="urn:microsoft.com/office/officeart/2008/layout/CaptionedPictures"/>
    <dgm:cxn modelId="{56F96A4E-D697-475C-B8C8-139572926AAF}" srcId="{65248053-3EE4-4FA8-84D6-75D000C666E2}" destId="{3AA0BE4F-767B-4972-9FCB-BF61E121A52C}" srcOrd="0" destOrd="0" parTransId="{55ABCB79-5ECA-41DE-9AA3-4DA4286DB83C}" sibTransId="{10C0DEF2-28DC-43E9-96C6-4234C2E54285}"/>
    <dgm:cxn modelId="{0A06D56B-58DF-44FC-9CB1-C335E9542153}" type="presOf" srcId="{D5825B79-7F84-4EEE-B40D-11199D9E00C8}" destId="{3F134AC2-9A18-440E-8962-CCF6E503B1F8}" srcOrd="0" destOrd="0" presId="urn:microsoft.com/office/officeart/2008/layout/CaptionedPictures"/>
    <dgm:cxn modelId="{705740D6-70CD-47F1-8529-F0F7D81BD281}" type="presOf" srcId="{3AA0BE4F-767B-4972-9FCB-BF61E121A52C}" destId="{98FC7732-1FE0-441F-BA69-6287034303EB}" srcOrd="0" destOrd="0" presId="urn:microsoft.com/office/officeart/2008/layout/CaptionedPictures"/>
    <dgm:cxn modelId="{C8E508CC-D1C2-4304-ABB1-461FE25ACC03}" type="presOf" srcId="{60C84075-C558-49D9-8C05-B034604B680C}" destId="{3169D4A6-8083-4406-8135-2571773622CE}" srcOrd="0" destOrd="0" presId="urn:microsoft.com/office/officeart/2008/layout/CaptionedPictures"/>
    <dgm:cxn modelId="{5EC9CF82-0FE0-4124-BA62-7CC06E210B2E}" type="presOf" srcId="{65248053-3EE4-4FA8-84D6-75D000C666E2}" destId="{60643639-D6B7-4A65-B50F-BE903C677D51}" srcOrd="0" destOrd="0" presId="urn:microsoft.com/office/officeart/2008/layout/CaptionedPictures"/>
    <dgm:cxn modelId="{09233E48-08AC-4D16-A3F6-DDFE42D177D1}" srcId="{D5825B79-7F84-4EEE-B40D-11199D9E00C8}" destId="{15D3E996-0CD3-4AC3-A7A0-5C0CCAD87A09}" srcOrd="0" destOrd="0" parTransId="{2FD33EC2-4EE2-402C-8BDF-3516FE371D99}" sibTransId="{90371E73-111B-40DE-8A4D-410F2A419AC1}"/>
    <dgm:cxn modelId="{F3CE3304-DAD8-4991-B431-0690FEC63D64}" srcId="{D5825B79-7F84-4EEE-B40D-11199D9E00C8}" destId="{B0859962-7E3E-44E9-B20F-9B2EE1EE0967}" srcOrd="1" destOrd="0" parTransId="{EEF1DCEF-C03F-4CBB-8C26-D1BCFCAA518D}" sibTransId="{A62F6D5A-6117-47CC-ADDB-1CC55CF528C0}"/>
    <dgm:cxn modelId="{31160667-62F8-4BEF-A50F-714F0E6B2711}" srcId="{15D3E996-0CD3-4AC3-A7A0-5C0CCAD87A09}" destId="{3A10F3F1-8C9C-4B07-BEE4-3B7D9B619A6E}" srcOrd="0" destOrd="0" parTransId="{E8261F2A-2501-432F-8305-C0E355389310}" sibTransId="{423F9B98-96DF-4595-A0C3-9135AD4A7155}"/>
    <dgm:cxn modelId="{FF3EF188-A242-402B-B851-FE0AA0B33524}" type="presOf" srcId="{8D849465-8650-4652-A7AA-E7A184AEAE33}" destId="{330B95C9-36C4-45B8-A92C-8C65C24A3926}" srcOrd="0" destOrd="0" presId="urn:microsoft.com/office/officeart/2008/layout/CaptionedPictures"/>
    <dgm:cxn modelId="{8BC5AEEE-67EC-4C28-A990-1C23D18C251C}" type="presOf" srcId="{BCE08298-4D0E-4B39-B936-C2CE61101347}" destId="{BA9F40EF-0835-4DE3-A08E-BF4BF9CB5239}" srcOrd="0" destOrd="0" presId="urn:microsoft.com/office/officeart/2008/layout/CaptionedPictures"/>
    <dgm:cxn modelId="{CCFBF4A8-5C0C-4DA5-93D3-19AAA139DDEB}" type="presOf" srcId="{B0859962-7E3E-44E9-B20F-9B2EE1EE0967}" destId="{A9272BC0-5E07-4078-A8F5-578C2D35B9F4}" srcOrd="0" destOrd="0" presId="urn:microsoft.com/office/officeart/2008/layout/CaptionedPictures"/>
    <dgm:cxn modelId="{B60637A9-8352-4BEE-9F95-B5A2BB2C9E5D}" type="presParOf" srcId="{3F134AC2-9A18-440E-8962-CCF6E503B1F8}" destId="{A6FC327F-CE21-456D-8A8B-BAB01C833B1D}" srcOrd="0" destOrd="0" presId="urn:microsoft.com/office/officeart/2008/layout/CaptionedPictures"/>
    <dgm:cxn modelId="{A2B398CF-CFAB-437D-A027-E0732074BA07}" type="presParOf" srcId="{A6FC327F-CE21-456D-8A8B-BAB01C833B1D}" destId="{A62A4DF1-FDAF-462D-B707-F7F23E911215}" srcOrd="0" destOrd="0" presId="urn:microsoft.com/office/officeart/2008/layout/CaptionedPictures"/>
    <dgm:cxn modelId="{D55DEE82-3EA1-4521-A45E-31AE9EA3A2E5}" type="presParOf" srcId="{A6FC327F-CE21-456D-8A8B-BAB01C833B1D}" destId="{AD7C821F-76B0-427E-9B89-B8FB6914EB85}" srcOrd="1" destOrd="0" presId="urn:microsoft.com/office/officeart/2008/layout/CaptionedPictures"/>
    <dgm:cxn modelId="{AFB51237-9C37-4DD8-901B-A9FF4A825793}" type="presParOf" srcId="{A6FC327F-CE21-456D-8A8B-BAB01C833B1D}" destId="{5D73D880-C847-4988-8355-A1F41812C8FA}" srcOrd="2" destOrd="0" presId="urn:microsoft.com/office/officeart/2008/layout/CaptionedPictures"/>
    <dgm:cxn modelId="{534833CF-34DE-4F2B-ABDE-5D50DF616073}" type="presParOf" srcId="{5D73D880-C847-4988-8355-A1F41812C8FA}" destId="{D7A08E38-B1D4-4A45-9990-F9CBB41EF6E0}" srcOrd="0" destOrd="0" presId="urn:microsoft.com/office/officeart/2008/layout/CaptionedPictures"/>
    <dgm:cxn modelId="{BE2912B1-F8BA-43D7-993D-50BCD8B1D682}" type="presParOf" srcId="{5D73D880-C847-4988-8355-A1F41812C8FA}" destId="{9D51B0D6-D98B-424B-B51A-0E084B63E09C}" srcOrd="1" destOrd="0" presId="urn:microsoft.com/office/officeart/2008/layout/CaptionedPictures"/>
    <dgm:cxn modelId="{09653F60-9E1A-4EDE-AAB1-DBB37A0159C4}" type="presParOf" srcId="{3F134AC2-9A18-440E-8962-CCF6E503B1F8}" destId="{9D911D03-425F-4CC9-94F0-86443F0F8FE0}" srcOrd="1" destOrd="0" presId="urn:microsoft.com/office/officeart/2008/layout/CaptionedPictures"/>
    <dgm:cxn modelId="{7D6842E0-A48E-4534-987F-BFF1D447E21D}" type="presParOf" srcId="{3F134AC2-9A18-440E-8962-CCF6E503B1F8}" destId="{F78AEA5E-3D21-49F4-82D0-3DC21C5290A2}" srcOrd="2" destOrd="0" presId="urn:microsoft.com/office/officeart/2008/layout/CaptionedPictures"/>
    <dgm:cxn modelId="{DB46E69A-E712-4456-942A-E6F46EAAE41B}" type="presParOf" srcId="{F78AEA5E-3D21-49F4-82D0-3DC21C5290A2}" destId="{B60C2ACD-7FB4-4A16-A0D2-2C543A52E7F4}" srcOrd="0" destOrd="0" presId="urn:microsoft.com/office/officeart/2008/layout/CaptionedPictures"/>
    <dgm:cxn modelId="{6B909803-62C2-457A-B287-EAB35B1F38C1}" type="presParOf" srcId="{F78AEA5E-3D21-49F4-82D0-3DC21C5290A2}" destId="{13991760-B57A-4F07-868D-ED021A70E33A}" srcOrd="1" destOrd="0" presId="urn:microsoft.com/office/officeart/2008/layout/CaptionedPictures"/>
    <dgm:cxn modelId="{70E25E2D-8F53-4DD2-A4AD-9592E3194D86}" type="presParOf" srcId="{F78AEA5E-3D21-49F4-82D0-3DC21C5290A2}" destId="{0FE428CA-DEC4-4274-97C9-4B29E344E2BB}" srcOrd="2" destOrd="0" presId="urn:microsoft.com/office/officeart/2008/layout/CaptionedPictures"/>
    <dgm:cxn modelId="{BA8DB196-BEBA-4114-BA87-AE0FB01AD468}" type="presParOf" srcId="{0FE428CA-DEC4-4274-97C9-4B29E344E2BB}" destId="{BA9F40EF-0835-4DE3-A08E-BF4BF9CB5239}" srcOrd="0" destOrd="0" presId="urn:microsoft.com/office/officeart/2008/layout/CaptionedPictures"/>
    <dgm:cxn modelId="{2E903B91-43BC-43C2-A544-F516CF253447}" type="presParOf" srcId="{0FE428CA-DEC4-4274-97C9-4B29E344E2BB}" destId="{A9272BC0-5E07-4078-A8F5-578C2D35B9F4}" srcOrd="1" destOrd="0" presId="urn:microsoft.com/office/officeart/2008/layout/CaptionedPictures"/>
    <dgm:cxn modelId="{49B15523-388C-4A04-8CF5-27D6F39F322B}" type="presParOf" srcId="{3F134AC2-9A18-440E-8962-CCF6E503B1F8}" destId="{95D1F9AD-AC15-4942-9349-AEEE1C2C291B}" srcOrd="3" destOrd="0" presId="urn:microsoft.com/office/officeart/2008/layout/CaptionedPictures"/>
    <dgm:cxn modelId="{DA2D3A49-1660-42D2-B653-01A0104322D4}" type="presParOf" srcId="{3F134AC2-9A18-440E-8962-CCF6E503B1F8}" destId="{6BE026DC-F25E-49BD-94A5-DB5903BB52E1}" srcOrd="4" destOrd="0" presId="urn:microsoft.com/office/officeart/2008/layout/CaptionedPictures"/>
    <dgm:cxn modelId="{A0673094-414C-4E4D-A1D8-78EB3398C420}" type="presParOf" srcId="{6BE026DC-F25E-49BD-94A5-DB5903BB52E1}" destId="{6C0BCD7B-2D13-4807-9201-77A6ADE9C161}" srcOrd="0" destOrd="0" presId="urn:microsoft.com/office/officeart/2008/layout/CaptionedPictures"/>
    <dgm:cxn modelId="{5F967DE1-1DD6-4B7B-81CF-0C3B8291626D}" type="presParOf" srcId="{6BE026DC-F25E-49BD-94A5-DB5903BB52E1}" destId="{DA7468D8-BE90-4EA4-B7A8-14EB8965A3A1}" srcOrd="1" destOrd="0" presId="urn:microsoft.com/office/officeart/2008/layout/CaptionedPictures"/>
    <dgm:cxn modelId="{0AFD7154-51F4-439F-BF81-FBAAFA042100}" type="presParOf" srcId="{6BE026DC-F25E-49BD-94A5-DB5903BB52E1}" destId="{87F0762D-35D1-4AC1-A564-A4D9E65A45A1}" srcOrd="2" destOrd="0" presId="urn:microsoft.com/office/officeart/2008/layout/CaptionedPictures"/>
    <dgm:cxn modelId="{02EF7BCE-D27C-4838-BDBE-E71BB723264A}" type="presParOf" srcId="{87F0762D-35D1-4AC1-A564-A4D9E65A45A1}" destId="{C75F1BD6-D303-49F3-BE56-4D4D8890BB5A}" srcOrd="0" destOrd="0" presId="urn:microsoft.com/office/officeart/2008/layout/CaptionedPictures"/>
    <dgm:cxn modelId="{063929FA-1DEE-4EA5-9216-A0CB48E9F759}" type="presParOf" srcId="{87F0762D-35D1-4AC1-A564-A4D9E65A45A1}" destId="{27EBDDDB-E7F4-41B7-9111-DB0BB76E04FA}" srcOrd="1" destOrd="0" presId="urn:microsoft.com/office/officeart/2008/layout/CaptionedPictures"/>
    <dgm:cxn modelId="{1C7A5F48-9C14-4244-B23E-229E87DD61B4}" type="presParOf" srcId="{3F134AC2-9A18-440E-8962-CCF6E503B1F8}" destId="{A24ECBE7-4E56-4576-83A6-5E2AED62ACC6}" srcOrd="5" destOrd="0" presId="urn:microsoft.com/office/officeart/2008/layout/CaptionedPictures"/>
    <dgm:cxn modelId="{97AAEE65-284A-4F64-B998-35D5B61C6AF7}" type="presParOf" srcId="{3F134AC2-9A18-440E-8962-CCF6E503B1F8}" destId="{989E6CB1-83E2-40D6-BCC3-E02FAE41FF50}" srcOrd="6" destOrd="0" presId="urn:microsoft.com/office/officeart/2008/layout/CaptionedPictures"/>
    <dgm:cxn modelId="{EB7D6D8B-253F-461F-B82D-C19D709AD859}" type="presParOf" srcId="{989E6CB1-83E2-40D6-BCC3-E02FAE41FF50}" destId="{726035AC-D476-4C47-B0D3-530E36F22194}" srcOrd="0" destOrd="0" presId="urn:microsoft.com/office/officeart/2008/layout/CaptionedPictures"/>
    <dgm:cxn modelId="{16EBB616-9ED0-41C8-BE3D-1DB41EC7A444}" type="presParOf" srcId="{989E6CB1-83E2-40D6-BCC3-E02FAE41FF50}" destId="{8005A270-29ED-4C41-ACA1-69FD9F417262}" srcOrd="1" destOrd="0" presId="urn:microsoft.com/office/officeart/2008/layout/CaptionedPictures"/>
    <dgm:cxn modelId="{D992EA6A-3C20-4571-8E9B-83BBF021DBEF}" type="presParOf" srcId="{989E6CB1-83E2-40D6-BCC3-E02FAE41FF50}" destId="{B9D95A82-FC5D-4239-9AF6-835A1555A614}" srcOrd="2" destOrd="0" presId="urn:microsoft.com/office/officeart/2008/layout/CaptionedPictures"/>
    <dgm:cxn modelId="{8870C885-2E00-495E-A932-01D9F40C3401}" type="presParOf" srcId="{B9D95A82-FC5D-4239-9AF6-835A1555A614}" destId="{163128D7-A634-4847-BDA9-645100C8CCEF}" srcOrd="0" destOrd="0" presId="urn:microsoft.com/office/officeart/2008/layout/CaptionedPictures"/>
    <dgm:cxn modelId="{A5DF3BC5-00C4-4033-BE03-8D7904703554}" type="presParOf" srcId="{B9D95A82-FC5D-4239-9AF6-835A1555A614}" destId="{2445E926-AFBF-4C1E-B79C-B986C2C3F503}" srcOrd="1" destOrd="0" presId="urn:microsoft.com/office/officeart/2008/layout/CaptionedPictures"/>
    <dgm:cxn modelId="{195EE51A-51B8-4D34-96FA-AB3E2C0B7D5A}" type="presParOf" srcId="{3F134AC2-9A18-440E-8962-CCF6E503B1F8}" destId="{2DD76A34-3130-42D5-BCCB-CF86A2276D60}" srcOrd="7" destOrd="0" presId="urn:microsoft.com/office/officeart/2008/layout/CaptionedPictures"/>
    <dgm:cxn modelId="{C7035D98-2478-4867-8253-0F1480B9F375}" type="presParOf" srcId="{3F134AC2-9A18-440E-8962-CCF6E503B1F8}" destId="{1E6F93F8-67C4-4025-9A42-3818AAC0849D}" srcOrd="8" destOrd="0" presId="urn:microsoft.com/office/officeart/2008/layout/CaptionedPictures"/>
    <dgm:cxn modelId="{EC39BC4F-F9A7-49F5-A0DA-09E6904C0767}" type="presParOf" srcId="{1E6F93F8-67C4-4025-9A42-3818AAC0849D}" destId="{5CD276F4-3E15-4C16-8E1B-1DF87D210009}" srcOrd="0" destOrd="0" presId="urn:microsoft.com/office/officeart/2008/layout/CaptionedPictures"/>
    <dgm:cxn modelId="{644DD716-5D73-445F-A5AC-5DC6DC179A74}" type="presParOf" srcId="{1E6F93F8-67C4-4025-9A42-3818AAC0849D}" destId="{A6B9428C-7319-4E70-846C-21A218AF0FB3}" srcOrd="1" destOrd="0" presId="urn:microsoft.com/office/officeart/2008/layout/CaptionedPictures"/>
    <dgm:cxn modelId="{F055F0D8-21C3-451D-8CBE-7EC475FDDD6D}" type="presParOf" srcId="{1E6F93F8-67C4-4025-9A42-3818AAC0849D}" destId="{18429C47-B1D7-42FA-8A0E-90CF0D5783F5}" srcOrd="2" destOrd="0" presId="urn:microsoft.com/office/officeart/2008/layout/CaptionedPictures"/>
    <dgm:cxn modelId="{15386B67-8050-483E-A4D9-68776BF80499}" type="presParOf" srcId="{18429C47-B1D7-42FA-8A0E-90CF0D5783F5}" destId="{98FC7732-1FE0-441F-BA69-6287034303EB}" srcOrd="0" destOrd="0" presId="urn:microsoft.com/office/officeart/2008/layout/CaptionedPictures"/>
    <dgm:cxn modelId="{458BC259-C75D-4DDE-B91F-E989630920D1}" type="presParOf" srcId="{18429C47-B1D7-42FA-8A0E-90CF0D5783F5}" destId="{60643639-D6B7-4A65-B50F-BE903C677D51}" srcOrd="1" destOrd="0" presId="urn:microsoft.com/office/officeart/2008/layout/CaptionedPictures"/>
    <dgm:cxn modelId="{BDC7E4BD-1060-4B26-8B9D-7C9F13377BF5}" type="presParOf" srcId="{3F134AC2-9A18-440E-8962-CCF6E503B1F8}" destId="{9B122323-D82E-453E-B578-931B41342FC2}" srcOrd="9" destOrd="0" presId="urn:microsoft.com/office/officeart/2008/layout/CaptionedPictures"/>
    <dgm:cxn modelId="{8CC28FA5-2429-4E31-8C06-28C677158186}" type="presParOf" srcId="{3F134AC2-9A18-440E-8962-CCF6E503B1F8}" destId="{01E48654-65A8-4054-A0B0-4C5D565DEEFA}" srcOrd="10" destOrd="0" presId="urn:microsoft.com/office/officeart/2008/layout/CaptionedPictures"/>
    <dgm:cxn modelId="{39CEC9C7-CEE5-4E9F-9818-F5C857772AB0}" type="presParOf" srcId="{01E48654-65A8-4054-A0B0-4C5D565DEEFA}" destId="{304D5FB4-EC4B-4A58-880E-C97EB69016F5}" srcOrd="0" destOrd="0" presId="urn:microsoft.com/office/officeart/2008/layout/CaptionedPictures"/>
    <dgm:cxn modelId="{966CAAD1-FB59-4EA0-90E5-9C5F411C8F1E}" type="presParOf" srcId="{01E48654-65A8-4054-A0B0-4C5D565DEEFA}" destId="{94F48FC1-CB59-45FB-BB3D-03D3CF07C015}" srcOrd="1" destOrd="0" presId="urn:microsoft.com/office/officeart/2008/layout/CaptionedPictures"/>
    <dgm:cxn modelId="{3622579C-E06A-4C60-B906-984B9587C520}" type="presParOf" srcId="{01E48654-65A8-4054-A0B0-4C5D565DEEFA}" destId="{27F30AE9-BAAB-4556-9C3C-13BEBC00BC79}" srcOrd="2" destOrd="0" presId="urn:microsoft.com/office/officeart/2008/layout/CaptionedPictures"/>
    <dgm:cxn modelId="{403D4DD8-F45D-4470-B7B5-51A4843B5C97}" type="presParOf" srcId="{27F30AE9-BAAB-4556-9C3C-13BEBC00BC79}" destId="{3169D4A6-8083-4406-8135-2571773622CE}" srcOrd="0" destOrd="0" presId="urn:microsoft.com/office/officeart/2008/layout/CaptionedPictures"/>
    <dgm:cxn modelId="{6BCA6335-0599-4E33-A3C0-34DB58797946}" type="presParOf" srcId="{27F30AE9-BAAB-4556-9C3C-13BEBC00BC79}" destId="{330B95C9-36C4-45B8-A92C-8C65C24A3926}" srcOrd="1" destOrd="0" presId="urn:microsoft.com/office/officeart/2008/layout/CaptionedPictures"/>
    <dgm:cxn modelId="{A18D64F5-A348-4526-AB37-B4ACBE9A7C9D}" type="presParOf" srcId="{3F134AC2-9A18-440E-8962-CCF6E503B1F8}" destId="{4721CAAC-DE41-46A2-BC49-213C3CE3389A}" srcOrd="11" destOrd="0" presId="urn:microsoft.com/office/officeart/2008/layout/CaptionedPictures"/>
    <dgm:cxn modelId="{028B7247-A001-4F9F-97CC-30B1D5153A93}" type="presParOf" srcId="{3F134AC2-9A18-440E-8962-CCF6E503B1F8}" destId="{DFCFCE98-BEA0-49C2-A96E-91F6EB9A6B1D}" srcOrd="12" destOrd="0" presId="urn:microsoft.com/office/officeart/2008/layout/CaptionedPictures"/>
    <dgm:cxn modelId="{2A522EDC-2EBB-480E-BCC0-0995246FE019}" type="presParOf" srcId="{DFCFCE98-BEA0-49C2-A96E-91F6EB9A6B1D}" destId="{68188484-22CE-449C-A77C-80B7B75B707A}" srcOrd="0" destOrd="0" presId="urn:microsoft.com/office/officeart/2008/layout/CaptionedPictures"/>
    <dgm:cxn modelId="{4FA77F05-6242-4BF3-ACDB-3654CBAAE2AC}" type="presParOf" srcId="{DFCFCE98-BEA0-49C2-A96E-91F6EB9A6B1D}" destId="{3172DC65-B6F2-41D4-9B49-B2DAE31287B6}" srcOrd="1" destOrd="0" presId="urn:microsoft.com/office/officeart/2008/layout/CaptionedPictures"/>
    <dgm:cxn modelId="{81BB9720-E735-48A0-B4D8-357397CDDF57}" type="presParOf" srcId="{DFCFCE98-BEA0-49C2-A96E-91F6EB9A6B1D}" destId="{9493DDAD-E0FF-425D-BDF0-54246AEA1CEA}" srcOrd="2" destOrd="0" presId="urn:microsoft.com/office/officeart/2008/layout/CaptionedPictures"/>
    <dgm:cxn modelId="{962CDD2F-2712-4F4D-B345-A729ACE72794}" type="presParOf" srcId="{9493DDAD-E0FF-425D-BDF0-54246AEA1CEA}" destId="{A767ABA3-D1AC-46A9-9788-3728A0132F59}" srcOrd="0" destOrd="0" presId="urn:microsoft.com/office/officeart/2008/layout/CaptionedPictures"/>
    <dgm:cxn modelId="{6CF9C70C-0190-4A8B-8637-645B2CD4C479}" type="presParOf" srcId="{9493DDAD-E0FF-425D-BDF0-54246AEA1CEA}" destId="{19D1014E-71B8-49F8-81B9-AEBC9F55807A}" srcOrd="1" destOrd="0" presId="urn:microsoft.com/office/officeart/2008/layout/CaptionedPictures"/>
    <dgm:cxn modelId="{F648B140-F313-4C1C-8722-833B0C2A6996}" type="presParOf" srcId="{3F134AC2-9A18-440E-8962-CCF6E503B1F8}" destId="{8A605DB1-F307-4502-817C-72F46984DF98}" srcOrd="13" destOrd="0" presId="urn:microsoft.com/office/officeart/2008/layout/CaptionedPictures"/>
    <dgm:cxn modelId="{D0A0E104-BA50-483E-8221-46AA28CAC49B}" type="presParOf" srcId="{3F134AC2-9A18-440E-8962-CCF6E503B1F8}" destId="{0A1B09F4-D69A-4EBD-9D69-A63E98754C22}" srcOrd="14" destOrd="0" presId="urn:microsoft.com/office/officeart/2008/layout/CaptionedPictures"/>
    <dgm:cxn modelId="{EFCB97D5-56B1-46B2-8296-DF3E81B43011}" type="presParOf" srcId="{0A1B09F4-D69A-4EBD-9D69-A63E98754C22}" destId="{DC4F6A28-6D24-45E8-8FF6-C91B099FE32E}" srcOrd="0" destOrd="0" presId="urn:microsoft.com/office/officeart/2008/layout/CaptionedPictures"/>
    <dgm:cxn modelId="{8CAC7140-FE9E-4633-9D00-4A54126E0E6F}" type="presParOf" srcId="{0A1B09F4-D69A-4EBD-9D69-A63E98754C22}" destId="{73DE1030-23D1-45E4-8ABF-BC3A38ABF01D}" srcOrd="1" destOrd="0" presId="urn:microsoft.com/office/officeart/2008/layout/CaptionedPictures"/>
    <dgm:cxn modelId="{D452B345-79DD-4BB6-B6B9-2FFDF838B33B}" type="presParOf" srcId="{0A1B09F4-D69A-4EBD-9D69-A63E98754C22}" destId="{9E7EAC10-21DC-4238-BF62-3767F4F776D4}" srcOrd="2" destOrd="0" presId="urn:microsoft.com/office/officeart/2008/layout/CaptionedPictures"/>
    <dgm:cxn modelId="{C385494E-80D2-4CDD-9748-F0D557951261}" type="presParOf" srcId="{9E7EAC10-21DC-4238-BF62-3767F4F776D4}" destId="{EFF9B44D-C1E7-463D-8324-70931F263552}" srcOrd="0" destOrd="0" presId="urn:microsoft.com/office/officeart/2008/layout/CaptionedPictures"/>
    <dgm:cxn modelId="{019ED885-728C-4174-8A7D-F7F26354075B}" type="presParOf" srcId="{9E7EAC10-21DC-4238-BF62-3767F4F776D4}" destId="{CA37CAC1-00A8-4AB0-B22C-51DE3B326058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70A6FB5-23C6-4068-9B88-ACBD735F0472}" type="doc">
      <dgm:prSet loTypeId="urn:microsoft.com/office/officeart/2008/layout/BendingPictureCaptionList" loCatId="picture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295ACB7F-FCFD-46F5-B67F-429FEF0C619B}">
      <dgm:prSet phldrT="[Texte]"/>
      <dgm:spPr/>
      <dgm:t>
        <a:bodyPr/>
        <a:lstStyle/>
        <a:p>
          <a:r>
            <a:rPr lang="fr-FR" dirty="0" smtClean="0">
              <a:latin typeface="Corbel" pitchFamily="34" charset="0"/>
            </a:rPr>
            <a:t>Jour de pointe Max</a:t>
          </a:r>
          <a:endParaRPr lang="fr-FR" dirty="0">
            <a:latin typeface="Corbel" pitchFamily="34" charset="0"/>
          </a:endParaRPr>
        </a:p>
      </dgm:t>
    </dgm:pt>
    <dgm:pt modelId="{9C87BCA5-428F-4AB7-AF85-A0E80CB94DA9}" type="parTrans" cxnId="{ACF507ED-D2D0-4804-9934-8B8C8A26A13B}">
      <dgm:prSet/>
      <dgm:spPr/>
      <dgm:t>
        <a:bodyPr/>
        <a:lstStyle/>
        <a:p>
          <a:endParaRPr lang="fr-FR"/>
        </a:p>
      </dgm:t>
    </dgm:pt>
    <dgm:pt modelId="{E2FD2EB9-0E5A-4515-BF6F-D65C8885AB7D}" type="sibTrans" cxnId="{ACF507ED-D2D0-4804-9934-8B8C8A26A13B}">
      <dgm:prSet/>
      <dgm:spPr/>
      <dgm:t>
        <a:bodyPr/>
        <a:lstStyle/>
        <a:p>
          <a:endParaRPr lang="fr-FR"/>
        </a:p>
      </dgm:t>
    </dgm:pt>
    <dgm:pt modelId="{12774706-8B0E-4282-89D0-07E78A2794E4}">
      <dgm:prSet phldrT="[Texte]"/>
      <dgm:spPr/>
      <dgm:t>
        <a:bodyPr/>
        <a:lstStyle/>
        <a:p>
          <a:r>
            <a:rPr lang="fr-FR" dirty="0" smtClean="0">
              <a:latin typeface="Corbel" pitchFamily="34" charset="0"/>
            </a:rPr>
            <a:t>Jour de Fête</a:t>
          </a:r>
          <a:endParaRPr lang="fr-FR" dirty="0"/>
        </a:p>
      </dgm:t>
    </dgm:pt>
    <dgm:pt modelId="{C2E89AA8-C1EB-4E21-9597-DE9BFB2B3102}" type="parTrans" cxnId="{E6F8ED85-EB86-4343-A920-999683C72C31}">
      <dgm:prSet/>
      <dgm:spPr/>
      <dgm:t>
        <a:bodyPr/>
        <a:lstStyle/>
        <a:p>
          <a:endParaRPr lang="fr-FR"/>
        </a:p>
      </dgm:t>
    </dgm:pt>
    <dgm:pt modelId="{A05E1A83-6455-4966-BB60-AA1079BF9B1D}" type="sibTrans" cxnId="{E6F8ED85-EB86-4343-A920-999683C72C31}">
      <dgm:prSet/>
      <dgm:spPr/>
      <dgm:t>
        <a:bodyPr/>
        <a:lstStyle/>
        <a:p>
          <a:endParaRPr lang="fr-FR"/>
        </a:p>
      </dgm:t>
    </dgm:pt>
    <dgm:pt modelId="{FC586BC2-6DD9-4C41-BA90-BC0F8A51A6CB}">
      <dgm:prSet phldrT="[Texte]"/>
      <dgm:spPr/>
      <dgm:t>
        <a:bodyPr/>
        <a:lstStyle/>
        <a:p>
          <a:r>
            <a:rPr lang="fr-FR" dirty="0" smtClean="0">
              <a:latin typeface="Corbel" pitchFamily="34" charset="0"/>
            </a:rPr>
            <a:t>Jour spécial SMSI</a:t>
          </a:r>
          <a:endParaRPr lang="fr-FR" dirty="0"/>
        </a:p>
      </dgm:t>
    </dgm:pt>
    <dgm:pt modelId="{1C1DD3C7-73F8-4ADD-92EE-67BDD70E9A94}" type="parTrans" cxnId="{503D675C-D78E-42C9-AD9D-F07CD51A7C05}">
      <dgm:prSet/>
      <dgm:spPr/>
      <dgm:t>
        <a:bodyPr/>
        <a:lstStyle/>
        <a:p>
          <a:endParaRPr lang="fr-FR"/>
        </a:p>
      </dgm:t>
    </dgm:pt>
    <dgm:pt modelId="{86103C50-DF0F-4532-95CF-4AF594AA69C5}" type="sibTrans" cxnId="{503D675C-D78E-42C9-AD9D-F07CD51A7C05}">
      <dgm:prSet/>
      <dgm:spPr/>
      <dgm:t>
        <a:bodyPr/>
        <a:lstStyle/>
        <a:p>
          <a:endParaRPr lang="fr-FR"/>
        </a:p>
      </dgm:t>
    </dgm:pt>
    <dgm:pt modelId="{C5328414-6AC6-44B5-A2C2-C7B1A2C02A33}">
      <dgm:prSet phldrT="[Texte]"/>
      <dgm:spPr/>
      <dgm:t>
        <a:bodyPr/>
        <a:lstStyle/>
        <a:p>
          <a:r>
            <a:rPr lang="fr-FR" smtClean="0">
              <a:latin typeface="Corbel" pitchFamily="34" charset="0"/>
            </a:rPr>
            <a:t>Jour ordinaire</a:t>
          </a:r>
          <a:endParaRPr lang="fr-FR" dirty="0"/>
        </a:p>
      </dgm:t>
    </dgm:pt>
    <dgm:pt modelId="{B857B1A1-9688-4B56-A050-2898D71085B9}" type="parTrans" cxnId="{A6CFF3E3-CEEF-46BC-B09F-B47AF03DC4CA}">
      <dgm:prSet/>
      <dgm:spPr/>
      <dgm:t>
        <a:bodyPr/>
        <a:lstStyle/>
        <a:p>
          <a:endParaRPr lang="fr-FR"/>
        </a:p>
      </dgm:t>
    </dgm:pt>
    <dgm:pt modelId="{B9A2881F-C8CA-40B3-9D0E-2F7DBDFF2F4D}" type="sibTrans" cxnId="{A6CFF3E3-CEEF-46BC-B09F-B47AF03DC4CA}">
      <dgm:prSet/>
      <dgm:spPr/>
      <dgm:t>
        <a:bodyPr/>
        <a:lstStyle/>
        <a:p>
          <a:endParaRPr lang="fr-FR"/>
        </a:p>
      </dgm:t>
    </dgm:pt>
    <dgm:pt modelId="{594C9620-F7EF-4C08-BFD2-C934BDB5A067}" type="pres">
      <dgm:prSet presAssocID="{970A6FB5-23C6-4068-9B88-ACBD735F047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A93214E4-967C-4BC6-908E-4E11F1FD5718}" type="pres">
      <dgm:prSet presAssocID="{295ACB7F-FCFD-46F5-B67F-429FEF0C619B}" presName="composite" presStyleCnt="0"/>
      <dgm:spPr/>
    </dgm:pt>
    <dgm:pt modelId="{C168B38E-970B-4389-8572-9C5985B45C7C}" type="pres">
      <dgm:prSet presAssocID="{295ACB7F-FCFD-46F5-B67F-429FEF0C619B}" presName="rect1" presStyleLbl="bgImgPlace1" presStyleIdx="0" presStyleCnt="4" custScaleX="146410" custScaleY="133101"/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 xmlns="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fr-FR"/>
        </a:p>
      </dgm:t>
    </dgm:pt>
    <dgm:pt modelId="{A767A9EE-D4EE-4459-80C2-F39FE04F77BF}" type="pres">
      <dgm:prSet presAssocID="{295ACB7F-FCFD-46F5-B67F-429FEF0C619B}" presName="wedgeRectCallout1" presStyleLbl="node1" presStyleIdx="0" presStyleCnt="4" custScaleX="146410" custScaleY="83181" custLinFactNeighborX="-1278" custLinFactNeighborY="3977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D544B31-0D45-4954-A79D-0F85099ECF13}" type="pres">
      <dgm:prSet presAssocID="{E2FD2EB9-0E5A-4515-BF6F-D65C8885AB7D}" presName="sibTrans" presStyleCnt="0"/>
      <dgm:spPr/>
    </dgm:pt>
    <dgm:pt modelId="{EFD0DDF6-B0E3-4F09-ACE2-ACA7EF9D4B5D}" type="pres">
      <dgm:prSet presAssocID="{12774706-8B0E-4282-89D0-07E78A2794E4}" presName="composite" presStyleCnt="0"/>
      <dgm:spPr/>
    </dgm:pt>
    <dgm:pt modelId="{6846C4DF-9736-4C20-9EED-0A7012920103}" type="pres">
      <dgm:prSet presAssocID="{12774706-8B0E-4282-89D0-07E78A2794E4}" presName="rect1" presStyleLbl="bgImgPlace1" presStyleIdx="1" presStyleCnt="4" custScaleX="146410" custScaleY="133100"/>
      <dgm:spPr>
        <a:blipFill rotWithShape="0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9D72D8D8-AA47-4102-922F-397A0B83CF78}" type="pres">
      <dgm:prSet presAssocID="{12774706-8B0E-4282-89D0-07E78A2794E4}" presName="wedgeRectCallout1" presStyleLbl="node1" presStyleIdx="1" presStyleCnt="4" custScaleX="146410" custScaleY="86455" custLinFactNeighborX="-3555" custLinFactNeighborY="3223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01D93AC-7111-469F-B7D4-7AD46C65DE25}" type="pres">
      <dgm:prSet presAssocID="{A05E1A83-6455-4966-BB60-AA1079BF9B1D}" presName="sibTrans" presStyleCnt="0"/>
      <dgm:spPr/>
    </dgm:pt>
    <dgm:pt modelId="{87BA3773-1E29-4014-A2A4-D90D9B5E432E}" type="pres">
      <dgm:prSet presAssocID="{FC586BC2-6DD9-4C41-BA90-BC0F8A51A6CB}" presName="composite" presStyleCnt="0"/>
      <dgm:spPr/>
    </dgm:pt>
    <dgm:pt modelId="{D5F85E44-610E-4C4B-8A10-BCDA092CCBCA}" type="pres">
      <dgm:prSet presAssocID="{FC586BC2-6DD9-4C41-BA90-BC0F8A51A6CB}" presName="rect1" presStyleLbl="bgImgPlace1" presStyleIdx="2" presStyleCnt="4" custScaleX="146411" custScaleY="134625" custLinFactNeighborX="9350" custLinFactNeighborY="-3722"/>
      <dgm:spPr>
        <a:blipFill rotWithShape="0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AE39E9BC-2D8A-42BE-8A13-1D908D1891D4}" type="pres">
      <dgm:prSet presAssocID="{FC586BC2-6DD9-4C41-BA90-BC0F8A51A6CB}" presName="wedgeRectCallout1" presStyleLbl="node1" presStyleIdx="2" presStyleCnt="4" custScaleX="146411" custScaleY="85061" custLinFactNeighborX="8169" custLinFactNeighborY="3588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5388003-5499-4F3D-A72A-39262D02D5DA}" type="pres">
      <dgm:prSet presAssocID="{86103C50-DF0F-4532-95CF-4AF594AA69C5}" presName="sibTrans" presStyleCnt="0"/>
      <dgm:spPr/>
    </dgm:pt>
    <dgm:pt modelId="{798F7A00-B5A8-4CFD-86AC-63747F0EAFA2}" type="pres">
      <dgm:prSet presAssocID="{C5328414-6AC6-44B5-A2C2-C7B1A2C02A33}" presName="composite" presStyleCnt="0"/>
      <dgm:spPr/>
    </dgm:pt>
    <dgm:pt modelId="{67BDFBD2-366A-4500-B1E8-92F20C478D6F}" type="pres">
      <dgm:prSet presAssocID="{C5328414-6AC6-44B5-A2C2-C7B1A2C02A33}" presName="rect1" presStyleLbl="bgImgPlace1" presStyleIdx="3" presStyleCnt="4" custScaleX="146410" custScaleY="133100"/>
      <dgm:spPr>
        <a:blipFill rotWithShape="0">
          <a:blip xmlns:r="http://schemas.openxmlformats.org/officeDocument/2006/relationships"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C6ACB72E-8A5F-4033-ACA9-F67CF527337B}" type="pres">
      <dgm:prSet presAssocID="{C5328414-6AC6-44B5-A2C2-C7B1A2C02A33}" presName="wedgeRectCallout1" presStyleLbl="node1" presStyleIdx="3" presStyleCnt="4" custScaleX="133100" custScaleY="5797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ACF507ED-D2D0-4804-9934-8B8C8A26A13B}" srcId="{970A6FB5-23C6-4068-9B88-ACBD735F0472}" destId="{295ACB7F-FCFD-46F5-B67F-429FEF0C619B}" srcOrd="0" destOrd="0" parTransId="{9C87BCA5-428F-4AB7-AF85-A0E80CB94DA9}" sibTransId="{E2FD2EB9-0E5A-4515-BF6F-D65C8885AB7D}"/>
    <dgm:cxn modelId="{CBA16119-CA0D-4183-80A2-941F0BC22668}" type="presOf" srcId="{FC586BC2-6DD9-4C41-BA90-BC0F8A51A6CB}" destId="{AE39E9BC-2D8A-42BE-8A13-1D908D1891D4}" srcOrd="0" destOrd="0" presId="urn:microsoft.com/office/officeart/2008/layout/BendingPictureCaptionList"/>
    <dgm:cxn modelId="{F7D88D61-AAF5-400C-9E7E-FA1E8151F368}" type="presOf" srcId="{295ACB7F-FCFD-46F5-B67F-429FEF0C619B}" destId="{A767A9EE-D4EE-4459-80C2-F39FE04F77BF}" srcOrd="0" destOrd="0" presId="urn:microsoft.com/office/officeart/2008/layout/BendingPictureCaptionList"/>
    <dgm:cxn modelId="{1C044A02-F138-469E-8709-21FF1250A6BD}" type="presOf" srcId="{C5328414-6AC6-44B5-A2C2-C7B1A2C02A33}" destId="{C6ACB72E-8A5F-4033-ACA9-F67CF527337B}" srcOrd="0" destOrd="0" presId="urn:microsoft.com/office/officeart/2008/layout/BendingPictureCaptionList"/>
    <dgm:cxn modelId="{503D675C-D78E-42C9-AD9D-F07CD51A7C05}" srcId="{970A6FB5-23C6-4068-9B88-ACBD735F0472}" destId="{FC586BC2-6DD9-4C41-BA90-BC0F8A51A6CB}" srcOrd="2" destOrd="0" parTransId="{1C1DD3C7-73F8-4ADD-92EE-67BDD70E9A94}" sibTransId="{86103C50-DF0F-4532-95CF-4AF594AA69C5}"/>
    <dgm:cxn modelId="{A6CFF3E3-CEEF-46BC-B09F-B47AF03DC4CA}" srcId="{970A6FB5-23C6-4068-9B88-ACBD735F0472}" destId="{C5328414-6AC6-44B5-A2C2-C7B1A2C02A33}" srcOrd="3" destOrd="0" parTransId="{B857B1A1-9688-4B56-A050-2898D71085B9}" sibTransId="{B9A2881F-C8CA-40B3-9D0E-2F7DBDFF2F4D}"/>
    <dgm:cxn modelId="{E6F8ED85-EB86-4343-A920-999683C72C31}" srcId="{970A6FB5-23C6-4068-9B88-ACBD735F0472}" destId="{12774706-8B0E-4282-89D0-07E78A2794E4}" srcOrd="1" destOrd="0" parTransId="{C2E89AA8-C1EB-4E21-9597-DE9BFB2B3102}" sibTransId="{A05E1A83-6455-4966-BB60-AA1079BF9B1D}"/>
    <dgm:cxn modelId="{C22FB8DD-3B83-4894-AA78-4F819A4C09B4}" type="presOf" srcId="{12774706-8B0E-4282-89D0-07E78A2794E4}" destId="{9D72D8D8-AA47-4102-922F-397A0B83CF78}" srcOrd="0" destOrd="0" presId="urn:microsoft.com/office/officeart/2008/layout/BendingPictureCaptionList"/>
    <dgm:cxn modelId="{9BFE1F97-3650-4241-804B-1A6B2DB29565}" type="presOf" srcId="{970A6FB5-23C6-4068-9B88-ACBD735F0472}" destId="{594C9620-F7EF-4C08-BFD2-C934BDB5A067}" srcOrd="0" destOrd="0" presId="urn:microsoft.com/office/officeart/2008/layout/BendingPictureCaptionList"/>
    <dgm:cxn modelId="{DE945EEF-DE5A-4E8E-8E38-D3BC695FC220}" type="presParOf" srcId="{594C9620-F7EF-4C08-BFD2-C934BDB5A067}" destId="{A93214E4-967C-4BC6-908E-4E11F1FD5718}" srcOrd="0" destOrd="0" presId="urn:microsoft.com/office/officeart/2008/layout/BendingPictureCaptionList"/>
    <dgm:cxn modelId="{493D831D-2BCF-4E06-9724-690EAEA57081}" type="presParOf" srcId="{A93214E4-967C-4BC6-908E-4E11F1FD5718}" destId="{C168B38E-970B-4389-8572-9C5985B45C7C}" srcOrd="0" destOrd="0" presId="urn:microsoft.com/office/officeart/2008/layout/BendingPictureCaptionList"/>
    <dgm:cxn modelId="{8BBD06CD-620E-4E7B-8F5C-66AA1C91C297}" type="presParOf" srcId="{A93214E4-967C-4BC6-908E-4E11F1FD5718}" destId="{A767A9EE-D4EE-4459-80C2-F39FE04F77BF}" srcOrd="1" destOrd="0" presId="urn:microsoft.com/office/officeart/2008/layout/BendingPictureCaptionList"/>
    <dgm:cxn modelId="{F5ED1054-4690-4594-B2BF-8B1715826C86}" type="presParOf" srcId="{594C9620-F7EF-4C08-BFD2-C934BDB5A067}" destId="{BD544B31-0D45-4954-A79D-0F85099ECF13}" srcOrd="1" destOrd="0" presId="urn:microsoft.com/office/officeart/2008/layout/BendingPictureCaptionList"/>
    <dgm:cxn modelId="{878E2756-C180-409F-8E88-584FBDE651D5}" type="presParOf" srcId="{594C9620-F7EF-4C08-BFD2-C934BDB5A067}" destId="{EFD0DDF6-B0E3-4F09-ACE2-ACA7EF9D4B5D}" srcOrd="2" destOrd="0" presId="urn:microsoft.com/office/officeart/2008/layout/BendingPictureCaptionList"/>
    <dgm:cxn modelId="{5C442BCD-17B9-4068-9E1B-4AD64E86A895}" type="presParOf" srcId="{EFD0DDF6-B0E3-4F09-ACE2-ACA7EF9D4B5D}" destId="{6846C4DF-9736-4C20-9EED-0A7012920103}" srcOrd="0" destOrd="0" presId="urn:microsoft.com/office/officeart/2008/layout/BendingPictureCaptionList"/>
    <dgm:cxn modelId="{B5EFCE14-C3E0-4C49-825A-F9F32B539FD0}" type="presParOf" srcId="{EFD0DDF6-B0E3-4F09-ACE2-ACA7EF9D4B5D}" destId="{9D72D8D8-AA47-4102-922F-397A0B83CF78}" srcOrd="1" destOrd="0" presId="urn:microsoft.com/office/officeart/2008/layout/BendingPictureCaptionList"/>
    <dgm:cxn modelId="{E4B1288B-A7E1-4F0A-A63D-57A9D85A0828}" type="presParOf" srcId="{594C9620-F7EF-4C08-BFD2-C934BDB5A067}" destId="{201D93AC-7111-469F-B7D4-7AD46C65DE25}" srcOrd="3" destOrd="0" presId="urn:microsoft.com/office/officeart/2008/layout/BendingPictureCaptionList"/>
    <dgm:cxn modelId="{6EF0676C-62C0-4393-A6C8-F5D943A902FD}" type="presParOf" srcId="{594C9620-F7EF-4C08-BFD2-C934BDB5A067}" destId="{87BA3773-1E29-4014-A2A4-D90D9B5E432E}" srcOrd="4" destOrd="0" presId="urn:microsoft.com/office/officeart/2008/layout/BendingPictureCaptionList"/>
    <dgm:cxn modelId="{6038E2EA-02D5-4F10-AA5E-AA200BE00B35}" type="presParOf" srcId="{87BA3773-1E29-4014-A2A4-D90D9B5E432E}" destId="{D5F85E44-610E-4C4B-8A10-BCDA092CCBCA}" srcOrd="0" destOrd="0" presId="urn:microsoft.com/office/officeart/2008/layout/BendingPictureCaptionList"/>
    <dgm:cxn modelId="{ED1D43F0-BC04-46E1-8536-D5F3FE8F8FD1}" type="presParOf" srcId="{87BA3773-1E29-4014-A2A4-D90D9B5E432E}" destId="{AE39E9BC-2D8A-42BE-8A13-1D908D1891D4}" srcOrd="1" destOrd="0" presId="urn:microsoft.com/office/officeart/2008/layout/BendingPictureCaptionList"/>
    <dgm:cxn modelId="{5FDFAB7E-B3B6-4DBF-A573-CF0A4E999E46}" type="presParOf" srcId="{594C9620-F7EF-4C08-BFD2-C934BDB5A067}" destId="{B5388003-5499-4F3D-A72A-39262D02D5DA}" srcOrd="5" destOrd="0" presId="urn:microsoft.com/office/officeart/2008/layout/BendingPictureCaptionList"/>
    <dgm:cxn modelId="{B17D4AD1-51D9-4DCE-92F5-51D1D843F5BD}" type="presParOf" srcId="{594C9620-F7EF-4C08-BFD2-C934BDB5A067}" destId="{798F7A00-B5A8-4CFD-86AC-63747F0EAFA2}" srcOrd="6" destOrd="0" presId="urn:microsoft.com/office/officeart/2008/layout/BendingPictureCaptionList"/>
    <dgm:cxn modelId="{4D3A636E-DF7A-4E38-A278-AF1AF7D2B4AA}" type="presParOf" srcId="{798F7A00-B5A8-4CFD-86AC-63747F0EAFA2}" destId="{67BDFBD2-366A-4500-B1E8-92F20C478D6F}" srcOrd="0" destOrd="0" presId="urn:microsoft.com/office/officeart/2008/layout/BendingPictureCaptionList"/>
    <dgm:cxn modelId="{E376F2E3-437B-4185-A6E9-0FF1C7FAD04D}" type="presParOf" srcId="{798F7A00-B5A8-4CFD-86AC-63747F0EAFA2}" destId="{C6ACB72E-8A5F-4033-ACA9-F67CF527337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959931D-EE76-42BE-BCB2-13F8E9BBE949}" type="doc">
      <dgm:prSet loTypeId="urn:microsoft.com/office/officeart/2005/8/layout/hierarchy1" loCatId="hierarchy" qsTypeId="urn:microsoft.com/office/officeart/2005/8/quickstyle/3d1" qsCatId="3D" csTypeId="urn:microsoft.com/office/officeart/2005/8/colors/colorful1#5" csCatId="colorful" phldr="1"/>
      <dgm:spPr/>
      <dgm:t>
        <a:bodyPr/>
        <a:lstStyle/>
        <a:p>
          <a:endParaRPr lang="fr-FR"/>
        </a:p>
      </dgm:t>
    </dgm:pt>
    <dgm:pt modelId="{A725A305-28A2-4BE1-AEE9-C2312766EC92}">
      <dgm:prSet phldrT="[Texte]"/>
      <dgm:spPr/>
      <dgm:t>
        <a:bodyPr/>
        <a:lstStyle/>
        <a:p>
          <a:r>
            <a:rPr lang="fr-FR" dirty="0" smtClean="0"/>
            <a:t>AG de Base</a:t>
          </a:r>
          <a:endParaRPr lang="fr-FR" dirty="0"/>
        </a:p>
      </dgm:t>
    </dgm:pt>
    <dgm:pt modelId="{FD031FA2-0409-4251-9709-4BF3C7618DB3}" type="parTrans" cxnId="{66F29568-8C6E-4C4D-8B08-581D1653C352}">
      <dgm:prSet/>
      <dgm:spPr/>
      <dgm:t>
        <a:bodyPr/>
        <a:lstStyle/>
        <a:p>
          <a:endParaRPr lang="fr-FR"/>
        </a:p>
      </dgm:t>
    </dgm:pt>
    <dgm:pt modelId="{9FE0B717-189E-4863-B23E-CEA7501283B7}" type="sibTrans" cxnId="{66F29568-8C6E-4C4D-8B08-581D1653C352}">
      <dgm:prSet/>
      <dgm:spPr/>
      <dgm:t>
        <a:bodyPr/>
        <a:lstStyle/>
        <a:p>
          <a:endParaRPr lang="fr-FR"/>
        </a:p>
      </dgm:t>
    </dgm:pt>
    <dgm:pt modelId="{DF8A5329-7A71-40FA-8A69-7CF5E2207AAD}">
      <dgm:prSet phldrT="[Texte]"/>
      <dgm:spPr/>
      <dgm:t>
        <a:bodyPr/>
        <a:lstStyle/>
        <a:p>
          <a:r>
            <a:rPr lang="fr-FR" dirty="0" smtClean="0"/>
            <a:t>Reproduction</a:t>
          </a:r>
          <a:endParaRPr lang="fr-FR" dirty="0"/>
        </a:p>
      </dgm:t>
    </dgm:pt>
    <dgm:pt modelId="{009EB460-8786-48C9-B7CA-B230565C5C4F}" type="parTrans" cxnId="{51C5B3EE-2356-45EB-BD06-B643CF80F9F1}">
      <dgm:prSet/>
      <dgm:spPr/>
      <dgm:t>
        <a:bodyPr/>
        <a:lstStyle/>
        <a:p>
          <a:endParaRPr lang="fr-FR"/>
        </a:p>
      </dgm:t>
    </dgm:pt>
    <dgm:pt modelId="{861C8924-095D-4538-9AD9-1FA75AA939BD}" type="sibTrans" cxnId="{51C5B3EE-2356-45EB-BD06-B643CF80F9F1}">
      <dgm:prSet/>
      <dgm:spPr/>
      <dgm:t>
        <a:bodyPr/>
        <a:lstStyle/>
        <a:p>
          <a:endParaRPr lang="fr-FR"/>
        </a:p>
      </dgm:t>
    </dgm:pt>
    <dgm:pt modelId="{EF8FB142-922D-4D8E-AD39-F7145B34008B}">
      <dgm:prSet phldrT="[Texte]"/>
      <dgm:spPr/>
      <dgm:t>
        <a:bodyPr/>
        <a:lstStyle/>
        <a:p>
          <a:r>
            <a:rPr lang="fr-FR" dirty="0" smtClean="0"/>
            <a:t>Croisement</a:t>
          </a:r>
          <a:endParaRPr lang="fr-FR" dirty="0"/>
        </a:p>
      </dgm:t>
    </dgm:pt>
    <dgm:pt modelId="{92791BC3-F3A8-4C65-AA29-082CC0D1BFF4}" type="parTrans" cxnId="{A4E1B587-16B3-4C45-9FF5-105593D49E32}">
      <dgm:prSet/>
      <dgm:spPr/>
      <dgm:t>
        <a:bodyPr/>
        <a:lstStyle/>
        <a:p>
          <a:endParaRPr lang="fr-FR"/>
        </a:p>
      </dgm:t>
    </dgm:pt>
    <dgm:pt modelId="{066B3E4C-4E6A-413F-99E8-0C50EE9390FC}" type="sibTrans" cxnId="{A4E1B587-16B3-4C45-9FF5-105593D49E32}">
      <dgm:prSet/>
      <dgm:spPr/>
      <dgm:t>
        <a:bodyPr/>
        <a:lstStyle/>
        <a:p>
          <a:endParaRPr lang="fr-FR"/>
        </a:p>
      </dgm:t>
    </dgm:pt>
    <dgm:pt modelId="{DB6C5CE9-B3D1-473D-A7A5-8B7653EE1412}">
      <dgm:prSet phldrT="[Texte]"/>
      <dgm:spPr/>
      <dgm:t>
        <a:bodyPr/>
        <a:lstStyle/>
        <a:p>
          <a:r>
            <a:rPr lang="fr-FR" dirty="0" smtClean="0"/>
            <a:t>Mutation</a:t>
          </a:r>
          <a:endParaRPr lang="fr-FR" dirty="0"/>
        </a:p>
      </dgm:t>
    </dgm:pt>
    <dgm:pt modelId="{FC198362-03C1-414E-823C-B83CD48B10E0}" type="parTrans" cxnId="{5AEF0360-1E1E-49DB-AF31-F8AED18F458E}">
      <dgm:prSet/>
      <dgm:spPr/>
      <dgm:t>
        <a:bodyPr/>
        <a:lstStyle/>
        <a:p>
          <a:endParaRPr lang="fr-FR"/>
        </a:p>
      </dgm:t>
    </dgm:pt>
    <dgm:pt modelId="{3A64A514-E4BE-4A0E-B807-70E6C63526D1}" type="sibTrans" cxnId="{5AEF0360-1E1E-49DB-AF31-F8AED18F458E}">
      <dgm:prSet/>
      <dgm:spPr/>
      <dgm:t>
        <a:bodyPr/>
        <a:lstStyle/>
        <a:p>
          <a:endParaRPr lang="fr-FR"/>
        </a:p>
      </dgm:t>
    </dgm:pt>
    <dgm:pt modelId="{F880B455-A186-4D70-A7EE-36450458E751}" type="pres">
      <dgm:prSet presAssocID="{3959931D-EE76-42BE-BCB2-13F8E9BBE94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7D0BDFAA-CA45-4F64-A21C-E9B0C5DD5CF7}" type="pres">
      <dgm:prSet presAssocID="{A725A305-28A2-4BE1-AEE9-C2312766EC92}" presName="hierRoot1" presStyleCnt="0"/>
      <dgm:spPr/>
    </dgm:pt>
    <dgm:pt modelId="{88C80B2C-DDDB-4381-9A4C-735CD9A21304}" type="pres">
      <dgm:prSet presAssocID="{A725A305-28A2-4BE1-AEE9-C2312766EC92}" presName="composite" presStyleCnt="0"/>
      <dgm:spPr/>
    </dgm:pt>
    <dgm:pt modelId="{CEBA4599-9B78-4871-BAE6-FBFFA47D6166}" type="pres">
      <dgm:prSet presAssocID="{A725A305-28A2-4BE1-AEE9-C2312766EC92}" presName="background" presStyleLbl="node0" presStyleIdx="0" presStyleCnt="1"/>
      <dgm:spPr/>
    </dgm:pt>
    <dgm:pt modelId="{B6959109-3C04-4883-BD9C-4FC4329177DA}" type="pres">
      <dgm:prSet presAssocID="{A725A305-28A2-4BE1-AEE9-C2312766EC92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F280D650-17F6-486A-A229-DF9B577541A2}" type="pres">
      <dgm:prSet presAssocID="{A725A305-28A2-4BE1-AEE9-C2312766EC92}" presName="hierChild2" presStyleCnt="0"/>
      <dgm:spPr/>
    </dgm:pt>
    <dgm:pt modelId="{D8AFBD32-1497-4588-9424-0FAB18DBE958}" type="pres">
      <dgm:prSet presAssocID="{009EB460-8786-48C9-B7CA-B230565C5C4F}" presName="Name10" presStyleLbl="parChTrans1D2" presStyleIdx="0" presStyleCnt="3"/>
      <dgm:spPr/>
      <dgm:t>
        <a:bodyPr/>
        <a:lstStyle/>
        <a:p>
          <a:endParaRPr lang="fr-FR"/>
        </a:p>
      </dgm:t>
    </dgm:pt>
    <dgm:pt modelId="{82C756BD-EB12-4A90-8BC3-847BDF91471B}" type="pres">
      <dgm:prSet presAssocID="{DF8A5329-7A71-40FA-8A69-7CF5E2207AAD}" presName="hierRoot2" presStyleCnt="0"/>
      <dgm:spPr/>
    </dgm:pt>
    <dgm:pt modelId="{1D100408-B063-404C-8DF8-E3C40396BD1C}" type="pres">
      <dgm:prSet presAssocID="{DF8A5329-7A71-40FA-8A69-7CF5E2207AAD}" presName="composite2" presStyleCnt="0"/>
      <dgm:spPr/>
    </dgm:pt>
    <dgm:pt modelId="{A7C7D55D-FB08-4FF7-AE30-AEEDBF1990A6}" type="pres">
      <dgm:prSet presAssocID="{DF8A5329-7A71-40FA-8A69-7CF5E2207AAD}" presName="background2" presStyleLbl="node2" presStyleIdx="0" presStyleCnt="3"/>
      <dgm:spPr/>
    </dgm:pt>
    <dgm:pt modelId="{2E669A53-5CA7-444C-A8D9-FDB492DD0C7C}" type="pres">
      <dgm:prSet presAssocID="{DF8A5329-7A71-40FA-8A69-7CF5E2207AAD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377BD6A-B44D-4028-808E-6AE42F5D5F61}" type="pres">
      <dgm:prSet presAssocID="{DF8A5329-7A71-40FA-8A69-7CF5E2207AAD}" presName="hierChild3" presStyleCnt="0"/>
      <dgm:spPr/>
    </dgm:pt>
    <dgm:pt modelId="{A712EEB3-5566-4EC3-BFB0-B5B9B2CDB053}" type="pres">
      <dgm:prSet presAssocID="{92791BC3-F3A8-4C65-AA29-082CC0D1BFF4}" presName="Name10" presStyleLbl="parChTrans1D2" presStyleIdx="1" presStyleCnt="3"/>
      <dgm:spPr/>
      <dgm:t>
        <a:bodyPr/>
        <a:lstStyle/>
        <a:p>
          <a:endParaRPr lang="fr-FR"/>
        </a:p>
      </dgm:t>
    </dgm:pt>
    <dgm:pt modelId="{1063646C-0BB6-4167-9816-E8613D42E81C}" type="pres">
      <dgm:prSet presAssocID="{EF8FB142-922D-4D8E-AD39-F7145B34008B}" presName="hierRoot2" presStyleCnt="0"/>
      <dgm:spPr/>
    </dgm:pt>
    <dgm:pt modelId="{A7A00522-C618-49AF-ADEB-9537252DA36D}" type="pres">
      <dgm:prSet presAssocID="{EF8FB142-922D-4D8E-AD39-F7145B34008B}" presName="composite2" presStyleCnt="0"/>
      <dgm:spPr/>
    </dgm:pt>
    <dgm:pt modelId="{3FBB014C-0842-4A53-97AF-2125AC5BDF49}" type="pres">
      <dgm:prSet presAssocID="{EF8FB142-922D-4D8E-AD39-F7145B34008B}" presName="background2" presStyleLbl="node2" presStyleIdx="1" presStyleCnt="3"/>
      <dgm:spPr/>
    </dgm:pt>
    <dgm:pt modelId="{0EECF981-AFDF-4728-A80F-1BA44255EFD9}" type="pres">
      <dgm:prSet presAssocID="{EF8FB142-922D-4D8E-AD39-F7145B34008B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9BCDB0B6-DF4E-4E20-A381-17B5161EC34D}" type="pres">
      <dgm:prSet presAssocID="{EF8FB142-922D-4D8E-AD39-F7145B34008B}" presName="hierChild3" presStyleCnt="0"/>
      <dgm:spPr/>
    </dgm:pt>
    <dgm:pt modelId="{899F9CC0-3E68-48A9-B2D8-F80EBBCE37ED}" type="pres">
      <dgm:prSet presAssocID="{FC198362-03C1-414E-823C-B83CD48B10E0}" presName="Name10" presStyleLbl="parChTrans1D2" presStyleIdx="2" presStyleCnt="3"/>
      <dgm:spPr/>
      <dgm:t>
        <a:bodyPr/>
        <a:lstStyle/>
        <a:p>
          <a:endParaRPr lang="fr-FR"/>
        </a:p>
      </dgm:t>
    </dgm:pt>
    <dgm:pt modelId="{1F5D0083-675F-44C4-B72B-5652B8D5A834}" type="pres">
      <dgm:prSet presAssocID="{DB6C5CE9-B3D1-473D-A7A5-8B7653EE1412}" presName="hierRoot2" presStyleCnt="0"/>
      <dgm:spPr/>
    </dgm:pt>
    <dgm:pt modelId="{0A757A61-2576-41C3-AB95-65C2942A3749}" type="pres">
      <dgm:prSet presAssocID="{DB6C5CE9-B3D1-473D-A7A5-8B7653EE1412}" presName="composite2" presStyleCnt="0"/>
      <dgm:spPr/>
    </dgm:pt>
    <dgm:pt modelId="{2CDA8732-AA34-4CD0-85F4-5B9DFAA0249E}" type="pres">
      <dgm:prSet presAssocID="{DB6C5CE9-B3D1-473D-A7A5-8B7653EE1412}" presName="background2" presStyleLbl="node2" presStyleIdx="2" presStyleCnt="3"/>
      <dgm:spPr/>
    </dgm:pt>
    <dgm:pt modelId="{C304A918-31EA-4173-90BF-4BF046740C37}" type="pres">
      <dgm:prSet presAssocID="{DB6C5CE9-B3D1-473D-A7A5-8B7653EE1412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6E1D7B55-9691-4051-BBB4-F448293B88B9}" type="pres">
      <dgm:prSet presAssocID="{DB6C5CE9-B3D1-473D-A7A5-8B7653EE1412}" presName="hierChild3" presStyleCnt="0"/>
      <dgm:spPr/>
    </dgm:pt>
  </dgm:ptLst>
  <dgm:cxnLst>
    <dgm:cxn modelId="{56251DAB-7D89-411F-B884-52412BD2DA08}" type="presOf" srcId="{EF8FB142-922D-4D8E-AD39-F7145B34008B}" destId="{0EECF981-AFDF-4728-A80F-1BA44255EFD9}" srcOrd="0" destOrd="0" presId="urn:microsoft.com/office/officeart/2005/8/layout/hierarchy1"/>
    <dgm:cxn modelId="{7037D587-CB90-4FAD-B56A-9928306002B7}" type="presOf" srcId="{009EB460-8786-48C9-B7CA-B230565C5C4F}" destId="{D8AFBD32-1497-4588-9424-0FAB18DBE958}" srcOrd="0" destOrd="0" presId="urn:microsoft.com/office/officeart/2005/8/layout/hierarchy1"/>
    <dgm:cxn modelId="{5AEF0360-1E1E-49DB-AF31-F8AED18F458E}" srcId="{A725A305-28A2-4BE1-AEE9-C2312766EC92}" destId="{DB6C5CE9-B3D1-473D-A7A5-8B7653EE1412}" srcOrd="2" destOrd="0" parTransId="{FC198362-03C1-414E-823C-B83CD48B10E0}" sibTransId="{3A64A514-E4BE-4A0E-B807-70E6C63526D1}"/>
    <dgm:cxn modelId="{A4E1B587-16B3-4C45-9FF5-105593D49E32}" srcId="{A725A305-28A2-4BE1-AEE9-C2312766EC92}" destId="{EF8FB142-922D-4D8E-AD39-F7145B34008B}" srcOrd="1" destOrd="0" parTransId="{92791BC3-F3A8-4C65-AA29-082CC0D1BFF4}" sibTransId="{066B3E4C-4E6A-413F-99E8-0C50EE9390FC}"/>
    <dgm:cxn modelId="{247E4797-57AF-4400-A722-E92EA57919FB}" type="presOf" srcId="{A725A305-28A2-4BE1-AEE9-C2312766EC92}" destId="{B6959109-3C04-4883-BD9C-4FC4329177DA}" srcOrd="0" destOrd="0" presId="urn:microsoft.com/office/officeart/2005/8/layout/hierarchy1"/>
    <dgm:cxn modelId="{0B7E9CC5-FA76-442C-BA92-D8F4AC53DC13}" type="presOf" srcId="{92791BC3-F3A8-4C65-AA29-082CC0D1BFF4}" destId="{A712EEB3-5566-4EC3-BFB0-B5B9B2CDB053}" srcOrd="0" destOrd="0" presId="urn:microsoft.com/office/officeart/2005/8/layout/hierarchy1"/>
    <dgm:cxn modelId="{51C5B3EE-2356-45EB-BD06-B643CF80F9F1}" srcId="{A725A305-28A2-4BE1-AEE9-C2312766EC92}" destId="{DF8A5329-7A71-40FA-8A69-7CF5E2207AAD}" srcOrd="0" destOrd="0" parTransId="{009EB460-8786-48C9-B7CA-B230565C5C4F}" sibTransId="{861C8924-095D-4538-9AD9-1FA75AA939BD}"/>
    <dgm:cxn modelId="{A523C292-5E75-4C0A-9311-662D23274B3E}" type="presOf" srcId="{DF8A5329-7A71-40FA-8A69-7CF5E2207AAD}" destId="{2E669A53-5CA7-444C-A8D9-FDB492DD0C7C}" srcOrd="0" destOrd="0" presId="urn:microsoft.com/office/officeart/2005/8/layout/hierarchy1"/>
    <dgm:cxn modelId="{1E11DBA6-2772-4075-ACF1-7EC93BDEC128}" type="presOf" srcId="{DB6C5CE9-B3D1-473D-A7A5-8B7653EE1412}" destId="{C304A918-31EA-4173-90BF-4BF046740C37}" srcOrd="0" destOrd="0" presId="urn:microsoft.com/office/officeart/2005/8/layout/hierarchy1"/>
    <dgm:cxn modelId="{4F89A1B9-712E-4E02-82AC-C594C6435B6D}" type="presOf" srcId="{3959931D-EE76-42BE-BCB2-13F8E9BBE949}" destId="{F880B455-A186-4D70-A7EE-36450458E751}" srcOrd="0" destOrd="0" presId="urn:microsoft.com/office/officeart/2005/8/layout/hierarchy1"/>
    <dgm:cxn modelId="{6AC161CD-2ADA-4AD5-B9EB-5B6483CE473C}" type="presOf" srcId="{FC198362-03C1-414E-823C-B83CD48B10E0}" destId="{899F9CC0-3E68-48A9-B2D8-F80EBBCE37ED}" srcOrd="0" destOrd="0" presId="urn:microsoft.com/office/officeart/2005/8/layout/hierarchy1"/>
    <dgm:cxn modelId="{66F29568-8C6E-4C4D-8B08-581D1653C352}" srcId="{3959931D-EE76-42BE-BCB2-13F8E9BBE949}" destId="{A725A305-28A2-4BE1-AEE9-C2312766EC92}" srcOrd="0" destOrd="0" parTransId="{FD031FA2-0409-4251-9709-4BF3C7618DB3}" sibTransId="{9FE0B717-189E-4863-B23E-CEA7501283B7}"/>
    <dgm:cxn modelId="{BF0D1950-FA23-40AC-90F9-DAD8336274EF}" type="presParOf" srcId="{F880B455-A186-4D70-A7EE-36450458E751}" destId="{7D0BDFAA-CA45-4F64-A21C-E9B0C5DD5CF7}" srcOrd="0" destOrd="0" presId="urn:microsoft.com/office/officeart/2005/8/layout/hierarchy1"/>
    <dgm:cxn modelId="{46925BB1-DE6D-4836-AA9D-1AA3E7EF4D57}" type="presParOf" srcId="{7D0BDFAA-CA45-4F64-A21C-E9B0C5DD5CF7}" destId="{88C80B2C-DDDB-4381-9A4C-735CD9A21304}" srcOrd="0" destOrd="0" presId="urn:microsoft.com/office/officeart/2005/8/layout/hierarchy1"/>
    <dgm:cxn modelId="{8FA452F6-B0AC-4385-8D56-4B519290AC56}" type="presParOf" srcId="{88C80B2C-DDDB-4381-9A4C-735CD9A21304}" destId="{CEBA4599-9B78-4871-BAE6-FBFFA47D6166}" srcOrd="0" destOrd="0" presId="urn:microsoft.com/office/officeart/2005/8/layout/hierarchy1"/>
    <dgm:cxn modelId="{D54A52C0-F76E-4134-994C-CE1E006788AF}" type="presParOf" srcId="{88C80B2C-DDDB-4381-9A4C-735CD9A21304}" destId="{B6959109-3C04-4883-BD9C-4FC4329177DA}" srcOrd="1" destOrd="0" presId="urn:microsoft.com/office/officeart/2005/8/layout/hierarchy1"/>
    <dgm:cxn modelId="{248913DB-55D1-41C0-9D2E-BD4EBCA9FC27}" type="presParOf" srcId="{7D0BDFAA-CA45-4F64-A21C-E9B0C5DD5CF7}" destId="{F280D650-17F6-486A-A229-DF9B577541A2}" srcOrd="1" destOrd="0" presId="urn:microsoft.com/office/officeart/2005/8/layout/hierarchy1"/>
    <dgm:cxn modelId="{F6BBE8C3-E711-4714-813C-0AD4EE0DDEF2}" type="presParOf" srcId="{F280D650-17F6-486A-A229-DF9B577541A2}" destId="{D8AFBD32-1497-4588-9424-0FAB18DBE958}" srcOrd="0" destOrd="0" presId="urn:microsoft.com/office/officeart/2005/8/layout/hierarchy1"/>
    <dgm:cxn modelId="{F4B78F0B-827B-4161-8DF5-E7E22DD812AF}" type="presParOf" srcId="{F280D650-17F6-486A-A229-DF9B577541A2}" destId="{82C756BD-EB12-4A90-8BC3-847BDF91471B}" srcOrd="1" destOrd="0" presId="urn:microsoft.com/office/officeart/2005/8/layout/hierarchy1"/>
    <dgm:cxn modelId="{DA6D2ADC-A6BF-4602-BA10-FFE684906698}" type="presParOf" srcId="{82C756BD-EB12-4A90-8BC3-847BDF91471B}" destId="{1D100408-B063-404C-8DF8-E3C40396BD1C}" srcOrd="0" destOrd="0" presId="urn:microsoft.com/office/officeart/2005/8/layout/hierarchy1"/>
    <dgm:cxn modelId="{687095F0-EE05-46B8-829C-2C0430D25F6E}" type="presParOf" srcId="{1D100408-B063-404C-8DF8-E3C40396BD1C}" destId="{A7C7D55D-FB08-4FF7-AE30-AEEDBF1990A6}" srcOrd="0" destOrd="0" presId="urn:microsoft.com/office/officeart/2005/8/layout/hierarchy1"/>
    <dgm:cxn modelId="{E1E97C7D-25B8-4B22-B6B8-0D034C87CEB8}" type="presParOf" srcId="{1D100408-B063-404C-8DF8-E3C40396BD1C}" destId="{2E669A53-5CA7-444C-A8D9-FDB492DD0C7C}" srcOrd="1" destOrd="0" presId="urn:microsoft.com/office/officeart/2005/8/layout/hierarchy1"/>
    <dgm:cxn modelId="{AACF057E-1ABE-4772-8FA1-3E781421DEB7}" type="presParOf" srcId="{82C756BD-EB12-4A90-8BC3-847BDF91471B}" destId="{0377BD6A-B44D-4028-808E-6AE42F5D5F61}" srcOrd="1" destOrd="0" presId="urn:microsoft.com/office/officeart/2005/8/layout/hierarchy1"/>
    <dgm:cxn modelId="{D340B8C2-9273-4EE4-9E8C-9282ACBFF5A4}" type="presParOf" srcId="{F280D650-17F6-486A-A229-DF9B577541A2}" destId="{A712EEB3-5566-4EC3-BFB0-B5B9B2CDB053}" srcOrd="2" destOrd="0" presId="urn:microsoft.com/office/officeart/2005/8/layout/hierarchy1"/>
    <dgm:cxn modelId="{66EFBF5C-BC1E-4D6C-AF9A-18030B01E17A}" type="presParOf" srcId="{F280D650-17F6-486A-A229-DF9B577541A2}" destId="{1063646C-0BB6-4167-9816-E8613D42E81C}" srcOrd="3" destOrd="0" presId="urn:microsoft.com/office/officeart/2005/8/layout/hierarchy1"/>
    <dgm:cxn modelId="{1E802191-F0D4-4E31-BAB6-AA738E036B16}" type="presParOf" srcId="{1063646C-0BB6-4167-9816-E8613D42E81C}" destId="{A7A00522-C618-49AF-ADEB-9537252DA36D}" srcOrd="0" destOrd="0" presId="urn:microsoft.com/office/officeart/2005/8/layout/hierarchy1"/>
    <dgm:cxn modelId="{4B9A5406-27B9-462F-ACA2-33642C5D0B06}" type="presParOf" srcId="{A7A00522-C618-49AF-ADEB-9537252DA36D}" destId="{3FBB014C-0842-4A53-97AF-2125AC5BDF49}" srcOrd="0" destOrd="0" presId="urn:microsoft.com/office/officeart/2005/8/layout/hierarchy1"/>
    <dgm:cxn modelId="{A9D7DCAA-B4EE-4783-B896-0A45C7D4D8FD}" type="presParOf" srcId="{A7A00522-C618-49AF-ADEB-9537252DA36D}" destId="{0EECF981-AFDF-4728-A80F-1BA44255EFD9}" srcOrd="1" destOrd="0" presId="urn:microsoft.com/office/officeart/2005/8/layout/hierarchy1"/>
    <dgm:cxn modelId="{83AD23C9-33AD-459E-AE32-E4DF816686F7}" type="presParOf" srcId="{1063646C-0BB6-4167-9816-E8613D42E81C}" destId="{9BCDB0B6-DF4E-4E20-A381-17B5161EC34D}" srcOrd="1" destOrd="0" presId="urn:microsoft.com/office/officeart/2005/8/layout/hierarchy1"/>
    <dgm:cxn modelId="{47BBBD4A-8156-4645-8A08-61CFC87F83BB}" type="presParOf" srcId="{F280D650-17F6-486A-A229-DF9B577541A2}" destId="{899F9CC0-3E68-48A9-B2D8-F80EBBCE37ED}" srcOrd="4" destOrd="0" presId="urn:microsoft.com/office/officeart/2005/8/layout/hierarchy1"/>
    <dgm:cxn modelId="{43410358-98D4-4A5E-8E2D-1AB3DF32141B}" type="presParOf" srcId="{F280D650-17F6-486A-A229-DF9B577541A2}" destId="{1F5D0083-675F-44C4-B72B-5652B8D5A834}" srcOrd="5" destOrd="0" presId="urn:microsoft.com/office/officeart/2005/8/layout/hierarchy1"/>
    <dgm:cxn modelId="{A3D8D532-E603-4097-95B7-C7AE592BFFE5}" type="presParOf" srcId="{1F5D0083-675F-44C4-B72B-5652B8D5A834}" destId="{0A757A61-2576-41C3-AB95-65C2942A3749}" srcOrd="0" destOrd="0" presId="urn:microsoft.com/office/officeart/2005/8/layout/hierarchy1"/>
    <dgm:cxn modelId="{0F171C45-FE46-4C0E-9B5C-2C5ED1722BE7}" type="presParOf" srcId="{0A757A61-2576-41C3-AB95-65C2942A3749}" destId="{2CDA8732-AA34-4CD0-85F4-5B9DFAA0249E}" srcOrd="0" destOrd="0" presId="urn:microsoft.com/office/officeart/2005/8/layout/hierarchy1"/>
    <dgm:cxn modelId="{29A9A627-64DA-4BC8-888E-96D0B41BB820}" type="presParOf" srcId="{0A757A61-2576-41C3-AB95-65C2942A3749}" destId="{C304A918-31EA-4173-90BF-4BF046740C37}" srcOrd="1" destOrd="0" presId="urn:microsoft.com/office/officeart/2005/8/layout/hierarchy1"/>
    <dgm:cxn modelId="{2B874F87-AF1B-4632-A759-349D0C011AA5}" type="presParOf" srcId="{1F5D0083-675F-44C4-B72B-5652B8D5A834}" destId="{6E1D7B55-9691-4051-BBB4-F448293B88B9}" srcOrd="1" destOrd="0" presId="urn:microsoft.com/office/officeart/2005/8/layout/hierarchy1"/>
  </dgm:cxnLst>
  <dgm:bg/>
  <dgm:whole/>
</dgm:dataModel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7792D7-CF48-4C47-959E-D539995E412B}">
      <dsp:nvSpPr>
        <dsp:cNvPr id="0" name=""/>
        <dsp:cNvSpPr/>
      </dsp:nvSpPr>
      <dsp:spPr>
        <a:xfrm>
          <a:off x="2" y="0"/>
          <a:ext cx="9788136" cy="1594195"/>
        </a:xfrm>
        <a:prstGeom prst="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  <a:gs pos="30000">
              <a:schemeClr val="accent2">
                <a:tint val="40000"/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45000">
              <a:schemeClr val="accent2">
                <a:tint val="40000"/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55000">
              <a:schemeClr val="accent2">
                <a:tint val="40000"/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73000">
              <a:schemeClr val="accent2">
                <a:tint val="40000"/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073C47B8-9A48-4BF9-92F2-225AF60CEF1D}">
      <dsp:nvSpPr>
        <dsp:cNvPr id="0" name=""/>
        <dsp:cNvSpPr/>
      </dsp:nvSpPr>
      <dsp:spPr>
        <a:xfrm>
          <a:off x="412178" y="478258"/>
          <a:ext cx="1690774" cy="637678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  <a:gs pos="30000">
              <a:schemeClr val="accent2">
                <a:shade val="80000"/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45000">
              <a:schemeClr val="accent2">
                <a:shade val="80000"/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55000">
              <a:schemeClr val="accent2">
                <a:shade val="80000"/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73000">
              <a:schemeClr val="accent2">
                <a:shade val="80000"/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xmlns:mc="http://schemas.openxmlformats.org/markup-compatibility/2006" xmlns:a14="http://schemas.microsoft.com/office/drawing/2010/main" val="000000" mc:Ignorable="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/>
            <a:t>2000</a:t>
          </a:r>
          <a:endParaRPr lang="fr-FR" sz="1800" kern="1200" dirty="0"/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10MW</a:t>
          </a:r>
          <a:endParaRPr lang="fr-FR" sz="1400" kern="1200" dirty="0"/>
        </a:p>
      </dsp:txBody>
      <dsp:txXfrm>
        <a:off x="443307" y="509387"/>
        <a:ext cx="1628516" cy="575420"/>
      </dsp:txXfrm>
    </dsp:sp>
    <dsp:sp modelId="{07D9D9E1-1F00-421D-94EB-93025BC97FC4}">
      <dsp:nvSpPr>
        <dsp:cNvPr id="0" name=""/>
        <dsp:cNvSpPr/>
      </dsp:nvSpPr>
      <dsp:spPr>
        <a:xfrm>
          <a:off x="2592359" y="478258"/>
          <a:ext cx="1634776" cy="637678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69858"/>
                <a:satOff val="-13214"/>
                <a:lumOff val="11226"/>
                <a:alphaOff val="0"/>
                <a:shade val="63000"/>
                <a:satMod val="110000"/>
              </a:schemeClr>
            </a:gs>
            <a:gs pos="30000">
              <a:schemeClr val="accent2">
                <a:shade val="80000"/>
                <a:hueOff val="-69858"/>
                <a:satOff val="-13214"/>
                <a:lumOff val="11226"/>
                <a:alphaOff val="0"/>
                <a:shade val="90000"/>
                <a:satMod val="120000"/>
              </a:schemeClr>
            </a:gs>
            <a:gs pos="45000">
              <a:schemeClr val="accent2">
                <a:shade val="80000"/>
                <a:hueOff val="-69858"/>
                <a:satOff val="-13214"/>
                <a:lumOff val="11226"/>
                <a:alphaOff val="0"/>
                <a:shade val="100000"/>
                <a:satMod val="128000"/>
              </a:schemeClr>
            </a:gs>
            <a:gs pos="55000">
              <a:schemeClr val="accent2">
                <a:shade val="80000"/>
                <a:hueOff val="-69858"/>
                <a:satOff val="-13214"/>
                <a:lumOff val="11226"/>
                <a:alphaOff val="0"/>
                <a:shade val="100000"/>
                <a:satMod val="128000"/>
              </a:schemeClr>
            </a:gs>
            <a:gs pos="73000">
              <a:schemeClr val="accent2">
                <a:shade val="80000"/>
                <a:hueOff val="-69858"/>
                <a:satOff val="-13214"/>
                <a:lumOff val="11226"/>
                <a:alphaOff val="0"/>
                <a:shade val="90000"/>
                <a:satMod val="120000"/>
              </a:schemeClr>
            </a:gs>
            <a:gs pos="100000">
              <a:schemeClr val="accent2">
                <a:shade val="80000"/>
                <a:hueOff val="-69858"/>
                <a:satOff val="-13214"/>
                <a:lumOff val="11226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xmlns:mc="http://schemas.openxmlformats.org/markup-compatibility/2006" xmlns:a14="http://schemas.microsoft.com/office/drawing/2010/main" val="000000" mc:Ignorable="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/>
            <a:t>2004</a:t>
          </a:r>
          <a:endParaRPr lang="fr-FR" sz="1800" kern="1200" dirty="0"/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20MW</a:t>
          </a:r>
          <a:endParaRPr lang="fr-FR" sz="1400" kern="1200" dirty="0"/>
        </a:p>
      </dsp:txBody>
      <dsp:txXfrm>
        <a:off x="2623488" y="509387"/>
        <a:ext cx="1572518" cy="575420"/>
      </dsp:txXfrm>
    </dsp:sp>
    <dsp:sp modelId="{76AF4CD1-FF1E-4BB3-90BA-B956CFD80214}">
      <dsp:nvSpPr>
        <dsp:cNvPr id="0" name=""/>
        <dsp:cNvSpPr/>
      </dsp:nvSpPr>
      <dsp:spPr>
        <a:xfrm>
          <a:off x="4716542" y="478258"/>
          <a:ext cx="2135116" cy="637678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139717"/>
                <a:satOff val="-26427"/>
                <a:lumOff val="22453"/>
                <a:alphaOff val="0"/>
                <a:shade val="63000"/>
                <a:satMod val="110000"/>
              </a:schemeClr>
            </a:gs>
            <a:gs pos="30000">
              <a:schemeClr val="accent2">
                <a:shade val="80000"/>
                <a:hueOff val="-139717"/>
                <a:satOff val="-26427"/>
                <a:lumOff val="22453"/>
                <a:alphaOff val="0"/>
                <a:shade val="90000"/>
                <a:satMod val="120000"/>
              </a:schemeClr>
            </a:gs>
            <a:gs pos="45000">
              <a:schemeClr val="accent2">
                <a:shade val="80000"/>
                <a:hueOff val="-139717"/>
                <a:satOff val="-26427"/>
                <a:lumOff val="22453"/>
                <a:alphaOff val="0"/>
                <a:shade val="100000"/>
                <a:satMod val="128000"/>
              </a:schemeClr>
            </a:gs>
            <a:gs pos="55000">
              <a:schemeClr val="accent2">
                <a:shade val="80000"/>
                <a:hueOff val="-139717"/>
                <a:satOff val="-26427"/>
                <a:lumOff val="22453"/>
                <a:alphaOff val="0"/>
                <a:shade val="100000"/>
                <a:satMod val="128000"/>
              </a:schemeClr>
            </a:gs>
            <a:gs pos="73000">
              <a:schemeClr val="accent2">
                <a:shade val="80000"/>
                <a:hueOff val="-139717"/>
                <a:satOff val="-26427"/>
                <a:lumOff val="22453"/>
                <a:alphaOff val="0"/>
                <a:shade val="90000"/>
                <a:satMod val="120000"/>
              </a:schemeClr>
            </a:gs>
            <a:gs pos="100000">
              <a:schemeClr val="accent2">
                <a:shade val="80000"/>
                <a:hueOff val="-139717"/>
                <a:satOff val="-26427"/>
                <a:lumOff val="22453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xmlns:mc="http://schemas.openxmlformats.org/markup-compatibility/2006" xmlns:a14="http://schemas.microsoft.com/office/drawing/2010/main" val="000000" mc:Ignorable="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/>
            <a:t>2009</a:t>
          </a:r>
          <a:endParaRPr lang="fr-FR" sz="1800" kern="1200" dirty="0"/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55MW </a:t>
          </a:r>
          <a:r>
            <a:rPr lang="fr-FR" sz="1000" kern="1200" dirty="0" smtClean="0"/>
            <a:t>(4% énergie totale)</a:t>
          </a:r>
          <a:endParaRPr lang="fr-FR" sz="1000" kern="1200" dirty="0"/>
        </a:p>
      </dsp:txBody>
      <dsp:txXfrm>
        <a:off x="4747671" y="509387"/>
        <a:ext cx="2072858" cy="575420"/>
      </dsp:txXfrm>
    </dsp:sp>
    <dsp:sp modelId="{BD0F71EA-F958-42F2-B069-87D3EB19A89D}">
      <dsp:nvSpPr>
        <dsp:cNvPr id="0" name=""/>
        <dsp:cNvSpPr/>
      </dsp:nvSpPr>
      <dsp:spPr>
        <a:xfrm>
          <a:off x="7341066" y="478258"/>
          <a:ext cx="2034895" cy="637678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209575"/>
                <a:satOff val="-39641"/>
                <a:lumOff val="33679"/>
                <a:alphaOff val="0"/>
                <a:shade val="63000"/>
                <a:satMod val="110000"/>
              </a:schemeClr>
            </a:gs>
            <a:gs pos="30000">
              <a:schemeClr val="accent2">
                <a:shade val="80000"/>
                <a:hueOff val="-209575"/>
                <a:satOff val="-39641"/>
                <a:lumOff val="33679"/>
                <a:alphaOff val="0"/>
                <a:shade val="90000"/>
                <a:satMod val="120000"/>
              </a:schemeClr>
            </a:gs>
            <a:gs pos="45000">
              <a:schemeClr val="accent2">
                <a:shade val="80000"/>
                <a:hueOff val="-209575"/>
                <a:satOff val="-39641"/>
                <a:lumOff val="33679"/>
                <a:alphaOff val="0"/>
                <a:shade val="100000"/>
                <a:satMod val="128000"/>
              </a:schemeClr>
            </a:gs>
            <a:gs pos="55000">
              <a:schemeClr val="accent2">
                <a:shade val="80000"/>
                <a:hueOff val="-209575"/>
                <a:satOff val="-39641"/>
                <a:lumOff val="33679"/>
                <a:alphaOff val="0"/>
                <a:shade val="100000"/>
                <a:satMod val="128000"/>
              </a:schemeClr>
            </a:gs>
            <a:gs pos="73000">
              <a:schemeClr val="accent2">
                <a:shade val="80000"/>
                <a:hueOff val="-209575"/>
                <a:satOff val="-39641"/>
                <a:lumOff val="33679"/>
                <a:alphaOff val="0"/>
                <a:shade val="90000"/>
                <a:satMod val="120000"/>
              </a:schemeClr>
            </a:gs>
            <a:gs pos="100000">
              <a:schemeClr val="accent2">
                <a:shade val="80000"/>
                <a:hueOff val="-209575"/>
                <a:satOff val="-39641"/>
                <a:lumOff val="33679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xmlns:mc="http://schemas.openxmlformats.org/markup-compatibility/2006" xmlns:a14="http://schemas.microsoft.com/office/drawing/2010/main" val="000000" mc:Ignorable="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>
              <a:solidFill>
                <a:schemeClr val="tx1"/>
              </a:solidFill>
            </a:rPr>
            <a:t>2030</a:t>
          </a:r>
          <a:endParaRPr lang="fr-FR" sz="1800" kern="1200" dirty="0">
            <a:solidFill>
              <a:schemeClr val="tx1"/>
            </a:solidFill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>
              <a:solidFill>
                <a:schemeClr val="tx1"/>
              </a:solidFill>
            </a:rPr>
            <a:t>1830MW</a:t>
          </a:r>
          <a:r>
            <a:rPr lang="fr-FR" sz="1800" kern="1200" dirty="0" smtClean="0">
              <a:solidFill>
                <a:schemeClr val="tx1"/>
              </a:solidFill>
            </a:rPr>
            <a:t> </a:t>
          </a:r>
          <a:r>
            <a:rPr lang="fr-FR" sz="1200" kern="1200" dirty="0" smtClean="0">
              <a:solidFill>
                <a:schemeClr val="tx1"/>
              </a:solidFill>
            </a:rPr>
            <a:t>(10 centrales)</a:t>
          </a:r>
          <a:endParaRPr lang="fr-FR" sz="1200" kern="1200" dirty="0">
            <a:solidFill>
              <a:schemeClr val="tx1"/>
            </a:solidFill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1800" kern="1200" dirty="0"/>
        </a:p>
      </dsp:txBody>
      <dsp:txXfrm>
        <a:off x="7372195" y="509387"/>
        <a:ext cx="1972637" cy="57542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2AF90E-E6CD-4C9C-B832-3A6C8B203F93}">
      <dsp:nvSpPr>
        <dsp:cNvPr id="0" name=""/>
        <dsp:cNvSpPr/>
      </dsp:nvSpPr>
      <dsp:spPr>
        <a:xfrm>
          <a:off x="25265" y="0"/>
          <a:ext cx="10318621" cy="1518109"/>
        </a:xfrm>
        <a:prstGeom prst="rightArrow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xmlns:mc="http://schemas.openxmlformats.org/markup-compatibility/2006" xmlns:a14="http://schemas.microsoft.com/office/drawing/2010/main" val="000000" mc:Ignorable="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14CD809-4025-4FBD-97DB-B27B66B30D6F}">
      <dsp:nvSpPr>
        <dsp:cNvPr id="0" name=""/>
        <dsp:cNvSpPr/>
      </dsp:nvSpPr>
      <dsp:spPr>
        <a:xfrm>
          <a:off x="8051621" y="379355"/>
          <a:ext cx="1914587" cy="758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Intégration  à grande échelle</a:t>
          </a:r>
          <a:endParaRPr lang="fr-FR" sz="2000" kern="1200" dirty="0"/>
        </a:p>
      </dsp:txBody>
      <dsp:txXfrm>
        <a:off x="8051621" y="379355"/>
        <a:ext cx="1914587" cy="758711"/>
      </dsp:txXfrm>
    </dsp:sp>
    <dsp:sp modelId="{0A7BDC9F-160C-4D71-8DD4-875BDFC78C0B}">
      <dsp:nvSpPr>
        <dsp:cNvPr id="0" name=""/>
        <dsp:cNvSpPr/>
      </dsp:nvSpPr>
      <dsp:spPr>
        <a:xfrm>
          <a:off x="5754115" y="379355"/>
          <a:ext cx="1914587" cy="758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/>
            <a:t>Intégration  à moyenne échelle</a:t>
          </a:r>
          <a:endParaRPr lang="fr-FR" sz="1800" kern="1200" dirty="0"/>
        </a:p>
      </dsp:txBody>
      <dsp:txXfrm>
        <a:off x="5754115" y="379355"/>
        <a:ext cx="1914587" cy="758711"/>
      </dsp:txXfrm>
    </dsp:sp>
    <dsp:sp modelId="{BDB7D8CC-D3A3-4246-8606-5ED44C3A5EF5}">
      <dsp:nvSpPr>
        <dsp:cNvPr id="0" name=""/>
        <dsp:cNvSpPr/>
      </dsp:nvSpPr>
      <dsp:spPr>
        <a:xfrm>
          <a:off x="3456610" y="379355"/>
          <a:ext cx="1914587" cy="758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smtClean="0"/>
            <a:t>Intégration  à petite échelle</a:t>
          </a:r>
          <a:endParaRPr lang="fr-FR" sz="2000" kern="1200" dirty="0"/>
        </a:p>
      </dsp:txBody>
      <dsp:txXfrm>
        <a:off x="3456610" y="379355"/>
        <a:ext cx="1914587" cy="758711"/>
      </dsp:txXfrm>
    </dsp:sp>
    <dsp:sp modelId="{05B247AB-1A30-4B2F-B814-45F07BA1AF17}">
      <dsp:nvSpPr>
        <dsp:cNvPr id="0" name=""/>
        <dsp:cNvSpPr/>
      </dsp:nvSpPr>
      <dsp:spPr>
        <a:xfrm>
          <a:off x="858170" y="379355"/>
          <a:ext cx="2215522" cy="758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Intégration  à très faible échelle</a:t>
          </a:r>
          <a:endParaRPr lang="fr-FR" sz="2000" kern="1200" dirty="0"/>
        </a:p>
      </dsp:txBody>
      <dsp:txXfrm>
        <a:off x="858170" y="379355"/>
        <a:ext cx="2215522" cy="75871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2A4DF1-FDAF-462D-B707-F7F23E911215}">
      <dsp:nvSpPr>
        <dsp:cNvPr id="0" name=""/>
        <dsp:cNvSpPr/>
      </dsp:nvSpPr>
      <dsp:spPr>
        <a:xfrm>
          <a:off x="699744" y="137466"/>
          <a:ext cx="1844996" cy="2170583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41909" dir="5400000" rotWithShape="0">
            <a:srgbClr xmlns:mc="http://schemas.openxmlformats.org/markup-compatibility/2006" xmlns:a14="http://schemas.microsoft.com/office/drawing/2010/main" val="000000" mc:Ignorable="">
              <a:alpha val="4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D7C821F-76B0-427E-9B89-B8FB6914EB85}">
      <dsp:nvSpPr>
        <dsp:cNvPr id="0" name=""/>
        <dsp:cNvSpPr/>
      </dsp:nvSpPr>
      <dsp:spPr>
        <a:xfrm>
          <a:off x="791994" y="224289"/>
          <a:ext cx="1660496" cy="1410879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7000" r="-7000"/>
          </a:stretch>
        </a:blipFill>
        <a:ln>
          <a:noFill/>
        </a:ln>
        <a:effectLst>
          <a:outerShdw blurRad="50800" dist="41909" dir="5400000" rotWithShape="0">
            <a:srgbClr xmlns:mc="http://schemas.openxmlformats.org/markup-compatibility/2006" xmlns:a14="http://schemas.microsoft.com/office/drawing/2010/main" val="000000" mc:Ignorable="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7A08E38-B1D4-4A45-9990-F9CBB41EF6E0}">
      <dsp:nvSpPr>
        <dsp:cNvPr id="0" name=""/>
        <dsp:cNvSpPr/>
      </dsp:nvSpPr>
      <dsp:spPr>
        <a:xfrm>
          <a:off x="791994" y="1852244"/>
          <a:ext cx="1660496" cy="36898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  <a:gs pos="30000">
              <a:schemeClr val="dk2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73000">
              <a:schemeClr val="dk2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xmlns:mc="http://schemas.openxmlformats.org/markup-compatibility/2006" xmlns:a14="http://schemas.microsoft.com/office/drawing/2010/main" val="000000" mc:Ignorable="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kern="1200" smtClean="0">
              <a:latin typeface="Corbel" pitchFamily="34" charset="0"/>
            </a:rPr>
            <a:t>Effet de la température </a:t>
          </a:r>
          <a:endParaRPr lang="fr-FR" sz="1000" kern="1200" dirty="0">
            <a:latin typeface="Corbel" pitchFamily="34" charset="0"/>
          </a:endParaRPr>
        </a:p>
      </dsp:txBody>
      <dsp:txXfrm>
        <a:off x="791994" y="1852244"/>
        <a:ext cx="1660496" cy="368981"/>
      </dsp:txXfrm>
    </dsp:sp>
    <dsp:sp modelId="{9D51B0D6-D98B-424B-B51A-0E084B63E09C}">
      <dsp:nvSpPr>
        <dsp:cNvPr id="0" name=""/>
        <dsp:cNvSpPr/>
      </dsp:nvSpPr>
      <dsp:spPr>
        <a:xfrm>
          <a:off x="791994" y="1635169"/>
          <a:ext cx="1660496" cy="217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kern="1200" smtClean="0">
              <a:latin typeface="Corbel" pitchFamily="34" charset="0"/>
            </a:rPr>
            <a:t>(2 jeudi ouvrables) </a:t>
          </a:r>
          <a:endParaRPr lang="fr-FR" sz="1000" kern="1200" dirty="0">
            <a:latin typeface="Corbel" pitchFamily="34" charset="0"/>
          </a:endParaRPr>
        </a:p>
      </dsp:txBody>
      <dsp:txXfrm>
        <a:off x="791994" y="1635169"/>
        <a:ext cx="1660496" cy="217075"/>
      </dsp:txXfrm>
    </dsp:sp>
    <dsp:sp modelId="{B60C2ACD-7FB4-4A16-A0D2-2C543A52E7F4}">
      <dsp:nvSpPr>
        <dsp:cNvPr id="0" name=""/>
        <dsp:cNvSpPr/>
      </dsp:nvSpPr>
      <dsp:spPr>
        <a:xfrm>
          <a:off x="3003999" y="137466"/>
          <a:ext cx="1844996" cy="2170583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41909" dir="5400000" rotWithShape="0">
            <a:srgbClr xmlns:mc="http://schemas.openxmlformats.org/markup-compatibility/2006" xmlns:a14="http://schemas.microsoft.com/office/drawing/2010/main" val="000000" mc:Ignorable="">
              <a:alpha val="4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3991760-B57A-4F07-868D-ED021A70E33A}">
      <dsp:nvSpPr>
        <dsp:cNvPr id="0" name=""/>
        <dsp:cNvSpPr/>
      </dsp:nvSpPr>
      <dsp:spPr>
        <a:xfrm>
          <a:off x="3096248" y="224289"/>
          <a:ext cx="1660496" cy="1410879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l="-12000" r="-12000"/>
          </a:stretch>
        </a:blipFill>
        <a:ln>
          <a:noFill/>
        </a:ln>
        <a:effectLst>
          <a:outerShdw blurRad="50800" dist="41909" dir="5400000" rotWithShape="0">
            <a:srgbClr xmlns:mc="http://schemas.openxmlformats.org/markup-compatibility/2006" xmlns:a14="http://schemas.microsoft.com/office/drawing/2010/main" val="000000" mc:Ignorable="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A9F40EF-0835-4DE3-A08E-BF4BF9CB5239}">
      <dsp:nvSpPr>
        <dsp:cNvPr id="0" name=""/>
        <dsp:cNvSpPr/>
      </dsp:nvSpPr>
      <dsp:spPr>
        <a:xfrm>
          <a:off x="3096248" y="1852244"/>
          <a:ext cx="1660496" cy="36898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  <a:gs pos="30000">
              <a:schemeClr val="dk2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73000">
              <a:schemeClr val="dk2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xmlns:mc="http://schemas.openxmlformats.org/markup-compatibility/2006" xmlns:a14="http://schemas.microsoft.com/office/drawing/2010/main" val="000000" mc:Ignorable="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kern="1200" smtClean="0">
              <a:latin typeface="Corbel" pitchFamily="34" charset="0"/>
            </a:rPr>
            <a:t>Effet de T</a:t>
          </a:r>
          <a:r>
            <a:rPr lang="fr-FR" sz="1000" kern="1200" baseline="-25000" smtClean="0">
              <a:latin typeface="Corbel" pitchFamily="34" charset="0"/>
            </a:rPr>
            <a:t>Max</a:t>
          </a:r>
          <a:r>
            <a:rPr lang="fr-FR" sz="1000" kern="1200" smtClean="0">
              <a:latin typeface="Corbel" pitchFamily="34" charset="0"/>
            </a:rPr>
            <a:t> &amp; </a:t>
          </a:r>
          <a:r>
            <a:rPr lang="fr-FR" sz="1000" kern="1200" baseline="-25000" smtClean="0">
              <a:latin typeface="Corbel" pitchFamily="34" charset="0"/>
            </a:rPr>
            <a:t>Tmin</a:t>
          </a:r>
          <a:endParaRPr lang="fr-FR" sz="1000" kern="1200" baseline="-25000" dirty="0">
            <a:latin typeface="Corbel" pitchFamily="34" charset="0"/>
          </a:endParaRPr>
        </a:p>
      </dsp:txBody>
      <dsp:txXfrm>
        <a:off x="3096248" y="1852244"/>
        <a:ext cx="1660496" cy="368981"/>
      </dsp:txXfrm>
    </dsp:sp>
    <dsp:sp modelId="{A9272BC0-5E07-4078-A8F5-578C2D35B9F4}">
      <dsp:nvSpPr>
        <dsp:cNvPr id="0" name=""/>
        <dsp:cNvSpPr/>
      </dsp:nvSpPr>
      <dsp:spPr>
        <a:xfrm>
          <a:off x="3096248" y="1635169"/>
          <a:ext cx="1660496" cy="217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>
              <a:latin typeface="Corbel" pitchFamily="34" charset="0"/>
            </a:rPr>
            <a:t>1/1/ 2000 24/12/ 2003</a:t>
          </a:r>
          <a:endParaRPr lang="fr-FR" sz="1000" kern="1200" dirty="0">
            <a:latin typeface="Corbel" pitchFamily="34" charset="0"/>
          </a:endParaRPr>
        </a:p>
      </dsp:txBody>
      <dsp:txXfrm>
        <a:off x="3096248" y="1635169"/>
        <a:ext cx="1660496" cy="217075"/>
      </dsp:txXfrm>
    </dsp:sp>
    <dsp:sp modelId="{6C0BCD7B-2D13-4807-9201-77A6ADE9C161}">
      <dsp:nvSpPr>
        <dsp:cNvPr id="0" name=""/>
        <dsp:cNvSpPr/>
      </dsp:nvSpPr>
      <dsp:spPr>
        <a:xfrm>
          <a:off x="5308253" y="137466"/>
          <a:ext cx="1844996" cy="2170583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41909" dir="5400000" rotWithShape="0">
            <a:srgbClr xmlns:mc="http://schemas.openxmlformats.org/markup-compatibility/2006" xmlns:a14="http://schemas.microsoft.com/office/drawing/2010/main" val="000000" mc:Ignorable="">
              <a:alpha val="4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A7468D8-BE90-4EA4-B7A8-14EB8965A3A1}">
      <dsp:nvSpPr>
        <dsp:cNvPr id="0" name=""/>
        <dsp:cNvSpPr/>
      </dsp:nvSpPr>
      <dsp:spPr>
        <a:xfrm>
          <a:off x="5400503" y="224289"/>
          <a:ext cx="1660496" cy="1410879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18000" r="-18000"/>
          </a:stretch>
        </a:blipFill>
        <a:ln>
          <a:noFill/>
        </a:ln>
        <a:effectLst>
          <a:outerShdw blurRad="50800" dist="41909" dir="5400000" rotWithShape="0">
            <a:srgbClr xmlns:mc="http://schemas.openxmlformats.org/markup-compatibility/2006" xmlns:a14="http://schemas.microsoft.com/office/drawing/2010/main" val="000000" mc:Ignorable="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75F1BD6-D303-49F3-BE56-4D4D8890BB5A}">
      <dsp:nvSpPr>
        <dsp:cNvPr id="0" name=""/>
        <dsp:cNvSpPr/>
      </dsp:nvSpPr>
      <dsp:spPr>
        <a:xfrm>
          <a:off x="5400503" y="1852244"/>
          <a:ext cx="1660496" cy="36898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  <a:gs pos="30000">
              <a:schemeClr val="dk2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73000">
              <a:schemeClr val="dk2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xmlns:mc="http://schemas.openxmlformats.org/markup-compatibility/2006" xmlns:a14="http://schemas.microsoft.com/office/drawing/2010/main" val="000000" mc:Ignorable="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smtClean="0">
              <a:latin typeface="Corbel" pitchFamily="34" charset="0"/>
            </a:rPr>
            <a:t>Effet des températures antérieures</a:t>
          </a:r>
          <a:endParaRPr lang="fr-FR" sz="1000" kern="1200" dirty="0">
            <a:latin typeface="Corbel" pitchFamily="34" charset="0"/>
          </a:endParaRPr>
        </a:p>
      </dsp:txBody>
      <dsp:txXfrm>
        <a:off x="5400503" y="1852244"/>
        <a:ext cx="1660496" cy="368981"/>
      </dsp:txXfrm>
    </dsp:sp>
    <dsp:sp modelId="{27EBDDDB-E7F4-41B7-9111-DB0BB76E04FA}">
      <dsp:nvSpPr>
        <dsp:cNvPr id="0" name=""/>
        <dsp:cNvSpPr/>
      </dsp:nvSpPr>
      <dsp:spPr>
        <a:xfrm>
          <a:off x="5400503" y="1635169"/>
          <a:ext cx="1660496" cy="217075"/>
        </a:xfrm>
        <a:prstGeom prst="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kern="1200" smtClean="0">
              <a:latin typeface="Corbel" pitchFamily="34" charset="0"/>
            </a:rPr>
            <a:t> </a:t>
          </a:r>
          <a:endParaRPr lang="fr-FR" sz="1000" kern="1200" dirty="0">
            <a:latin typeface="Corbel" pitchFamily="34" charset="0"/>
          </a:endParaRPr>
        </a:p>
      </dsp:txBody>
      <dsp:txXfrm>
        <a:off x="5400503" y="1635169"/>
        <a:ext cx="1660496" cy="217075"/>
      </dsp:txXfrm>
    </dsp:sp>
    <dsp:sp modelId="{726035AC-D476-4C47-B0D3-530E36F22194}">
      <dsp:nvSpPr>
        <dsp:cNvPr id="0" name=""/>
        <dsp:cNvSpPr/>
      </dsp:nvSpPr>
      <dsp:spPr>
        <a:xfrm>
          <a:off x="7612508" y="137466"/>
          <a:ext cx="1844996" cy="2170583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41909" dir="5400000" rotWithShape="0">
            <a:srgbClr xmlns:mc="http://schemas.openxmlformats.org/markup-compatibility/2006" xmlns:a14="http://schemas.microsoft.com/office/drawing/2010/main" val="000000" mc:Ignorable="">
              <a:alpha val="4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005A270-29ED-4C41-ACA1-69FD9F417262}">
      <dsp:nvSpPr>
        <dsp:cNvPr id="0" name=""/>
        <dsp:cNvSpPr/>
      </dsp:nvSpPr>
      <dsp:spPr>
        <a:xfrm>
          <a:off x="7704758" y="224289"/>
          <a:ext cx="1660496" cy="1410879"/>
        </a:xfrm>
        <a:prstGeom prst="rect">
          <a:avLst/>
        </a:prstGeom>
        <a:blipFill>
          <a:blip xmlns:r="http://schemas.openxmlformats.org/officeDocument/2006/relationships" r:embed="rId5"/>
          <a:srcRect/>
          <a:stretch>
            <a:fillRect l="-9000" r="-9000"/>
          </a:stretch>
        </a:blipFill>
        <a:ln>
          <a:noFill/>
        </a:ln>
        <a:effectLst>
          <a:outerShdw blurRad="50800" dist="41909" dir="5400000" rotWithShape="0">
            <a:srgbClr xmlns:mc="http://schemas.openxmlformats.org/markup-compatibility/2006" xmlns:a14="http://schemas.microsoft.com/office/drawing/2010/main" val="000000" mc:Ignorable="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63128D7-A634-4847-BDA9-645100C8CCEF}">
      <dsp:nvSpPr>
        <dsp:cNvPr id="0" name=""/>
        <dsp:cNvSpPr/>
      </dsp:nvSpPr>
      <dsp:spPr>
        <a:xfrm>
          <a:off x="7704758" y="1852244"/>
          <a:ext cx="1660496" cy="36898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  <a:gs pos="30000">
              <a:schemeClr val="dk2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73000">
              <a:schemeClr val="dk2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xmlns:mc="http://schemas.openxmlformats.org/markup-compatibility/2006" xmlns:a14="http://schemas.microsoft.com/office/drawing/2010/main" val="000000" mc:Ignorable="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kern="1200" smtClean="0">
              <a:latin typeface="Corbel" pitchFamily="34" charset="0"/>
            </a:rPr>
            <a:t>Effet du type du jour</a:t>
          </a:r>
          <a:endParaRPr lang="fr-FR" sz="1000" kern="1200" dirty="0">
            <a:latin typeface="Corbel" pitchFamily="34" charset="0"/>
          </a:endParaRPr>
        </a:p>
      </dsp:txBody>
      <dsp:txXfrm>
        <a:off x="7704758" y="1852244"/>
        <a:ext cx="1660496" cy="368981"/>
      </dsp:txXfrm>
    </dsp:sp>
    <dsp:sp modelId="{2445E926-AFBF-4C1E-B79C-B986C2C3F503}">
      <dsp:nvSpPr>
        <dsp:cNvPr id="0" name=""/>
        <dsp:cNvSpPr/>
      </dsp:nvSpPr>
      <dsp:spPr>
        <a:xfrm>
          <a:off x="7704758" y="1635169"/>
          <a:ext cx="1660496" cy="217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kern="1200" smtClean="0">
              <a:latin typeface="Corbel" pitchFamily="34" charset="0"/>
            </a:rPr>
            <a:t>Lundi à Dimanche</a:t>
          </a:r>
          <a:endParaRPr lang="fr-FR" sz="1000" kern="1200" dirty="0">
            <a:latin typeface="Corbel" pitchFamily="34" charset="0"/>
          </a:endParaRPr>
        </a:p>
      </dsp:txBody>
      <dsp:txXfrm>
        <a:off x="7704758" y="1635169"/>
        <a:ext cx="1660496" cy="217075"/>
      </dsp:txXfrm>
    </dsp:sp>
    <dsp:sp modelId="{5CD276F4-3E15-4C16-8E1B-1DF87D210009}">
      <dsp:nvSpPr>
        <dsp:cNvPr id="0" name=""/>
        <dsp:cNvSpPr/>
      </dsp:nvSpPr>
      <dsp:spPr>
        <a:xfrm>
          <a:off x="699744" y="2492549"/>
          <a:ext cx="1844996" cy="2170583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41909" dir="5400000" rotWithShape="0">
            <a:srgbClr xmlns:mc="http://schemas.openxmlformats.org/markup-compatibility/2006" xmlns:a14="http://schemas.microsoft.com/office/drawing/2010/main" val="000000" mc:Ignorable="">
              <a:alpha val="4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6B9428C-7319-4E70-846C-21A218AF0FB3}">
      <dsp:nvSpPr>
        <dsp:cNvPr id="0" name=""/>
        <dsp:cNvSpPr/>
      </dsp:nvSpPr>
      <dsp:spPr>
        <a:xfrm>
          <a:off x="791994" y="2579373"/>
          <a:ext cx="1660496" cy="1410879"/>
        </a:xfrm>
        <a:prstGeom prst="rect">
          <a:avLst/>
        </a:prstGeom>
        <a:blipFill>
          <a:blip xmlns:r="http://schemas.openxmlformats.org/officeDocument/2006/relationships" r:embed="rId6"/>
          <a:srcRect/>
          <a:stretch>
            <a:fillRect l="-19000" r="-19000"/>
          </a:stretch>
        </a:blipFill>
        <a:ln>
          <a:noFill/>
        </a:ln>
        <a:effectLst>
          <a:outerShdw blurRad="50800" dist="41909" dir="5400000" rotWithShape="0">
            <a:srgbClr xmlns:mc="http://schemas.openxmlformats.org/markup-compatibility/2006" xmlns:a14="http://schemas.microsoft.com/office/drawing/2010/main" val="000000" mc:Ignorable="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8FC7732-1FE0-441F-BA69-6287034303EB}">
      <dsp:nvSpPr>
        <dsp:cNvPr id="0" name=""/>
        <dsp:cNvSpPr/>
      </dsp:nvSpPr>
      <dsp:spPr>
        <a:xfrm>
          <a:off x="791994" y="4207328"/>
          <a:ext cx="1660496" cy="36898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  <a:gs pos="30000">
              <a:schemeClr val="dk2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73000">
              <a:schemeClr val="dk2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xmlns:mc="http://schemas.openxmlformats.org/markup-compatibility/2006" xmlns:a14="http://schemas.microsoft.com/office/drawing/2010/main" val="000000" mc:Ignorable="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smtClean="0">
              <a:latin typeface="Corbel" pitchFamily="34" charset="0"/>
            </a:rPr>
            <a:t>Effet de la saison</a:t>
          </a:r>
          <a:endParaRPr lang="fr-FR" sz="1000" kern="1200" dirty="0">
            <a:latin typeface="Corbel" pitchFamily="34" charset="0"/>
          </a:endParaRPr>
        </a:p>
      </dsp:txBody>
      <dsp:txXfrm>
        <a:off x="791994" y="4207328"/>
        <a:ext cx="1660496" cy="368981"/>
      </dsp:txXfrm>
    </dsp:sp>
    <dsp:sp modelId="{60643639-D6B7-4A65-B50F-BE903C677D51}">
      <dsp:nvSpPr>
        <dsp:cNvPr id="0" name=""/>
        <dsp:cNvSpPr/>
      </dsp:nvSpPr>
      <dsp:spPr>
        <a:xfrm>
          <a:off x="791994" y="3990252"/>
          <a:ext cx="1660496" cy="217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smtClean="0">
              <a:latin typeface="Corbel" pitchFamily="34" charset="0"/>
            </a:rPr>
            <a:t>3 saisons</a:t>
          </a:r>
          <a:endParaRPr lang="fr-FR" sz="1000" kern="1200" dirty="0">
            <a:latin typeface="Corbel" pitchFamily="34" charset="0"/>
          </a:endParaRPr>
        </a:p>
      </dsp:txBody>
      <dsp:txXfrm>
        <a:off x="791994" y="3990252"/>
        <a:ext cx="1660496" cy="217075"/>
      </dsp:txXfrm>
    </dsp:sp>
    <dsp:sp modelId="{304D5FB4-EC4B-4A58-880E-C97EB69016F5}">
      <dsp:nvSpPr>
        <dsp:cNvPr id="0" name=""/>
        <dsp:cNvSpPr/>
      </dsp:nvSpPr>
      <dsp:spPr>
        <a:xfrm>
          <a:off x="3003999" y="2492549"/>
          <a:ext cx="1844996" cy="2170583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41909" dir="5400000" rotWithShape="0">
            <a:srgbClr xmlns:mc="http://schemas.openxmlformats.org/markup-compatibility/2006" xmlns:a14="http://schemas.microsoft.com/office/drawing/2010/main" val="000000" mc:Ignorable="">
              <a:alpha val="4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4F48FC1-CB59-45FB-BB3D-03D3CF07C015}">
      <dsp:nvSpPr>
        <dsp:cNvPr id="0" name=""/>
        <dsp:cNvSpPr/>
      </dsp:nvSpPr>
      <dsp:spPr>
        <a:xfrm>
          <a:off x="3096248" y="2579373"/>
          <a:ext cx="1660496" cy="1410879"/>
        </a:xfrm>
        <a:prstGeom prst="rect">
          <a:avLst/>
        </a:prstGeom>
        <a:blipFill>
          <a:blip xmlns:r="http://schemas.openxmlformats.org/officeDocument/2006/relationships" r:embed="rId7"/>
          <a:srcRect/>
          <a:stretch>
            <a:fillRect l="-18000" r="-18000"/>
          </a:stretch>
        </a:blipFill>
        <a:ln>
          <a:noFill/>
        </a:ln>
        <a:effectLst>
          <a:outerShdw blurRad="50800" dist="41909" dir="5400000" rotWithShape="0">
            <a:srgbClr xmlns:mc="http://schemas.openxmlformats.org/markup-compatibility/2006" xmlns:a14="http://schemas.microsoft.com/office/drawing/2010/main" val="000000" mc:Ignorable="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169D4A6-8083-4406-8135-2571773622CE}">
      <dsp:nvSpPr>
        <dsp:cNvPr id="0" name=""/>
        <dsp:cNvSpPr/>
      </dsp:nvSpPr>
      <dsp:spPr>
        <a:xfrm>
          <a:off x="3096248" y="4207328"/>
          <a:ext cx="1660496" cy="36898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  <a:gs pos="30000">
              <a:schemeClr val="dk2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73000">
              <a:schemeClr val="dk2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xmlns:mc="http://schemas.openxmlformats.org/markup-compatibility/2006" xmlns:a14="http://schemas.microsoft.com/office/drawing/2010/main" val="000000" mc:Ignorable="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kern="1200" smtClean="0">
              <a:latin typeface="Corbel" pitchFamily="34" charset="0"/>
            </a:rPr>
            <a:t>Effet de l’évolution annuelle</a:t>
          </a:r>
          <a:endParaRPr lang="fr-FR" sz="1000" kern="1200" dirty="0">
            <a:latin typeface="Corbel" pitchFamily="34" charset="0"/>
          </a:endParaRPr>
        </a:p>
      </dsp:txBody>
      <dsp:txXfrm>
        <a:off x="3096248" y="4207328"/>
        <a:ext cx="1660496" cy="368981"/>
      </dsp:txXfrm>
    </dsp:sp>
    <dsp:sp modelId="{330B95C9-36C4-45B8-A92C-8C65C24A3926}">
      <dsp:nvSpPr>
        <dsp:cNvPr id="0" name=""/>
        <dsp:cNvSpPr/>
      </dsp:nvSpPr>
      <dsp:spPr>
        <a:xfrm>
          <a:off x="3096248" y="3990252"/>
          <a:ext cx="1660496" cy="217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kern="1200" smtClean="0">
              <a:latin typeface="Corbel" pitchFamily="34" charset="0"/>
            </a:rPr>
            <a:t>1996-2003</a:t>
          </a:r>
          <a:endParaRPr lang="fr-FR" sz="1000" kern="1200" dirty="0">
            <a:latin typeface="Corbel" pitchFamily="34" charset="0"/>
          </a:endParaRPr>
        </a:p>
      </dsp:txBody>
      <dsp:txXfrm>
        <a:off x="3096248" y="3990252"/>
        <a:ext cx="1660496" cy="217075"/>
      </dsp:txXfrm>
    </dsp:sp>
    <dsp:sp modelId="{68188484-22CE-449C-A77C-80B7B75B707A}">
      <dsp:nvSpPr>
        <dsp:cNvPr id="0" name=""/>
        <dsp:cNvSpPr/>
      </dsp:nvSpPr>
      <dsp:spPr>
        <a:xfrm>
          <a:off x="5308253" y="2492549"/>
          <a:ext cx="1844996" cy="2170583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41909" dir="5400000" rotWithShape="0">
            <a:srgbClr xmlns:mc="http://schemas.openxmlformats.org/markup-compatibility/2006" xmlns:a14="http://schemas.microsoft.com/office/drawing/2010/main" val="000000" mc:Ignorable="">
              <a:alpha val="4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72DC65-B6F2-41D4-9B49-B2DAE31287B6}">
      <dsp:nvSpPr>
        <dsp:cNvPr id="0" name=""/>
        <dsp:cNvSpPr/>
      </dsp:nvSpPr>
      <dsp:spPr>
        <a:xfrm>
          <a:off x="5400503" y="2579373"/>
          <a:ext cx="1660496" cy="1410879"/>
        </a:xfrm>
        <a:prstGeom prst="rect">
          <a:avLst/>
        </a:prstGeom>
        <a:blipFill>
          <a:blip xmlns:r="http://schemas.openxmlformats.org/officeDocument/2006/relationships" r:embed="rId8"/>
          <a:srcRect/>
          <a:stretch>
            <a:fillRect l="-12000" r="-12000"/>
          </a:stretch>
        </a:blipFill>
        <a:ln>
          <a:noFill/>
        </a:ln>
        <a:effectLst>
          <a:outerShdw blurRad="50800" dist="41909" dir="5400000" rotWithShape="0">
            <a:srgbClr xmlns:mc="http://schemas.openxmlformats.org/markup-compatibility/2006" xmlns:a14="http://schemas.microsoft.com/office/drawing/2010/main" val="000000" mc:Ignorable="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767ABA3-D1AC-46A9-9788-3728A0132F59}">
      <dsp:nvSpPr>
        <dsp:cNvPr id="0" name=""/>
        <dsp:cNvSpPr/>
      </dsp:nvSpPr>
      <dsp:spPr>
        <a:xfrm>
          <a:off x="5400503" y="4207328"/>
          <a:ext cx="1660496" cy="36898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  <a:gs pos="30000">
              <a:schemeClr val="dk2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73000">
              <a:schemeClr val="dk2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xmlns:mc="http://schemas.openxmlformats.org/markup-compatibility/2006" xmlns:a14="http://schemas.microsoft.com/office/drawing/2010/main" val="000000" mc:Ignorable="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kern="1200" smtClean="0">
              <a:latin typeface="Corbel" pitchFamily="34" charset="0"/>
            </a:rPr>
            <a:t>Effet du mois de ramadhane</a:t>
          </a:r>
          <a:endParaRPr lang="fr-FR" sz="1000" kern="1200" dirty="0">
            <a:latin typeface="Corbel" pitchFamily="34" charset="0"/>
          </a:endParaRPr>
        </a:p>
      </dsp:txBody>
      <dsp:txXfrm>
        <a:off x="5400503" y="4207328"/>
        <a:ext cx="1660496" cy="368981"/>
      </dsp:txXfrm>
    </dsp:sp>
    <dsp:sp modelId="{19D1014E-71B8-49F8-81B9-AEBC9F55807A}">
      <dsp:nvSpPr>
        <dsp:cNvPr id="0" name=""/>
        <dsp:cNvSpPr/>
      </dsp:nvSpPr>
      <dsp:spPr>
        <a:xfrm>
          <a:off x="5400503" y="3990252"/>
          <a:ext cx="1660496" cy="217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kern="1200" smtClean="0">
              <a:latin typeface="Corbel" pitchFamily="34" charset="0"/>
            </a:rPr>
            <a:t>21/10/03 &amp; 28/10/03</a:t>
          </a:r>
          <a:endParaRPr lang="fr-FR" sz="1000" kern="1200" dirty="0">
            <a:latin typeface="Corbel" pitchFamily="34" charset="0"/>
          </a:endParaRPr>
        </a:p>
      </dsp:txBody>
      <dsp:txXfrm>
        <a:off x="5400503" y="3990252"/>
        <a:ext cx="1660496" cy="217075"/>
      </dsp:txXfrm>
    </dsp:sp>
    <dsp:sp modelId="{DC4F6A28-6D24-45E8-8FF6-C91B099FE32E}">
      <dsp:nvSpPr>
        <dsp:cNvPr id="0" name=""/>
        <dsp:cNvSpPr/>
      </dsp:nvSpPr>
      <dsp:spPr>
        <a:xfrm>
          <a:off x="7612508" y="2492549"/>
          <a:ext cx="1844996" cy="2170583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41909" dir="5400000" rotWithShape="0">
            <a:srgbClr xmlns:mc="http://schemas.openxmlformats.org/markup-compatibility/2006" xmlns:a14="http://schemas.microsoft.com/office/drawing/2010/main" val="000000" mc:Ignorable="">
              <a:alpha val="4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3DE1030-23D1-45E4-8ABF-BC3A38ABF01D}">
      <dsp:nvSpPr>
        <dsp:cNvPr id="0" name=""/>
        <dsp:cNvSpPr/>
      </dsp:nvSpPr>
      <dsp:spPr>
        <a:xfrm>
          <a:off x="7704758" y="2579373"/>
          <a:ext cx="1660496" cy="1410879"/>
        </a:xfrm>
        <a:prstGeom prst="rect">
          <a:avLst/>
        </a:prstGeom>
        <a:blipFill>
          <a:blip xmlns:r="http://schemas.openxmlformats.org/officeDocument/2006/relationships" r:embed="rId9"/>
          <a:srcRect/>
          <a:stretch>
            <a:fillRect l="-20000" r="-20000"/>
          </a:stretch>
        </a:blipFill>
        <a:ln>
          <a:noFill/>
        </a:ln>
        <a:effectLst>
          <a:outerShdw blurRad="50800" dist="41909" dir="5400000" rotWithShape="0">
            <a:srgbClr xmlns:mc="http://schemas.openxmlformats.org/markup-compatibility/2006" xmlns:a14="http://schemas.microsoft.com/office/drawing/2010/main" val="000000" mc:Ignorable="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FF9B44D-C1E7-463D-8324-70931F263552}">
      <dsp:nvSpPr>
        <dsp:cNvPr id="0" name=""/>
        <dsp:cNvSpPr/>
      </dsp:nvSpPr>
      <dsp:spPr>
        <a:xfrm>
          <a:off x="7704758" y="4207328"/>
          <a:ext cx="1660496" cy="36898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  <a:gs pos="30000">
              <a:schemeClr val="dk2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73000">
              <a:schemeClr val="dk2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xmlns:mc="http://schemas.openxmlformats.org/markup-compatibility/2006" xmlns:a14="http://schemas.microsoft.com/office/drawing/2010/main" val="000000" mc:Ignorable="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kern="1200" smtClean="0">
              <a:latin typeface="Corbel" pitchFamily="34" charset="0"/>
            </a:rPr>
            <a:t>Aid Elfitr &amp; jour ouvrable</a:t>
          </a:r>
          <a:endParaRPr lang="fr-FR" sz="1000" kern="1200" dirty="0">
            <a:latin typeface="Corbel" pitchFamily="34" charset="0"/>
          </a:endParaRPr>
        </a:p>
      </dsp:txBody>
      <dsp:txXfrm>
        <a:off x="7704758" y="4207328"/>
        <a:ext cx="1660496" cy="368981"/>
      </dsp:txXfrm>
    </dsp:sp>
    <dsp:sp modelId="{CA37CAC1-00A8-4AB0-B22C-51DE3B326058}">
      <dsp:nvSpPr>
        <dsp:cNvPr id="0" name=""/>
        <dsp:cNvSpPr/>
      </dsp:nvSpPr>
      <dsp:spPr>
        <a:xfrm>
          <a:off x="7704758" y="3990252"/>
          <a:ext cx="1660496" cy="217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kern="1200" smtClean="0">
              <a:latin typeface="Corbel" pitchFamily="34" charset="0"/>
            </a:rPr>
            <a:t>25/11/03 &amp;25/11/02</a:t>
          </a:r>
          <a:endParaRPr lang="fr-FR" sz="1000" kern="1200" dirty="0">
            <a:latin typeface="Corbel" pitchFamily="34" charset="0"/>
          </a:endParaRPr>
        </a:p>
      </dsp:txBody>
      <dsp:txXfrm>
        <a:off x="7704758" y="3990252"/>
        <a:ext cx="1660496" cy="21707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68B38E-970B-4389-8572-9C5985B45C7C}">
      <dsp:nvSpPr>
        <dsp:cNvPr id="0" name=""/>
        <dsp:cNvSpPr/>
      </dsp:nvSpPr>
      <dsp:spPr>
        <a:xfrm>
          <a:off x="11085" y="9824"/>
          <a:ext cx="3266704" cy="23758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t="-4000" b="-4000"/>
          </a:stretch>
        </a:blipFill>
        <a:ln>
          <a:noFill/>
        </a:ln>
        <a:effectLst>
          <a:outerShdw blurRad="50800" dist="41909" dir="5400000" rotWithShape="0">
            <a:srgbClr xmlns:mc="http://schemas.openxmlformats.org/markup-compatibility/2006" xmlns:a14="http://schemas.microsoft.com/office/drawing/2010/main" val="000000" mc:Ignorable="">
              <a:alpha val="40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767A9EE-D4EE-4459-80C2-F39FE04F77BF}">
      <dsp:nvSpPr>
        <dsp:cNvPr id="0" name=""/>
        <dsp:cNvSpPr/>
      </dsp:nvSpPr>
      <dsp:spPr>
        <a:xfrm>
          <a:off x="243468" y="2212705"/>
          <a:ext cx="2907366" cy="519662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  <a:gs pos="30000">
              <a:schemeClr val="dk2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73000">
              <a:schemeClr val="dk2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xmlns:mc="http://schemas.openxmlformats.org/markup-compatibility/2006" xmlns:a14="http://schemas.microsoft.com/office/drawing/2010/main" val="000000" mc:Ignorable="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latin typeface="Corbel" pitchFamily="34" charset="0"/>
            </a:rPr>
            <a:t>Jour de pointe Max</a:t>
          </a:r>
          <a:endParaRPr lang="fr-FR" sz="1600" kern="1200" dirty="0">
            <a:latin typeface="Corbel" pitchFamily="34" charset="0"/>
          </a:endParaRPr>
        </a:p>
      </dsp:txBody>
      <dsp:txXfrm>
        <a:off x="243468" y="2212705"/>
        <a:ext cx="2907366" cy="519662"/>
      </dsp:txXfrm>
    </dsp:sp>
    <dsp:sp modelId="{6846C4DF-9736-4C20-9EED-0A7012920103}">
      <dsp:nvSpPr>
        <dsp:cNvPr id="0" name=""/>
        <dsp:cNvSpPr/>
      </dsp:nvSpPr>
      <dsp:spPr>
        <a:xfrm>
          <a:off x="3500910" y="4715"/>
          <a:ext cx="3266704" cy="2375785"/>
        </a:xfrm>
        <a:prstGeom prst="rect">
          <a:avLst/>
        </a:prstGeom>
        <a:blipFill rotWithShape="0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>
          <a:noFill/>
        </a:ln>
        <a:effectLst>
          <a:outerShdw blurRad="50800" dist="41909" dir="5400000" rotWithShape="0">
            <a:srgbClr xmlns:mc="http://schemas.openxmlformats.org/markup-compatibility/2006" xmlns:a14="http://schemas.microsoft.com/office/drawing/2010/main" val="000000" mc:Ignorable="">
              <a:alpha val="40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D72D8D8-AA47-4102-922F-397A0B83CF78}">
      <dsp:nvSpPr>
        <dsp:cNvPr id="0" name=""/>
        <dsp:cNvSpPr/>
      </dsp:nvSpPr>
      <dsp:spPr>
        <a:xfrm>
          <a:off x="3688077" y="2150255"/>
          <a:ext cx="2907366" cy="540116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  <a:gs pos="30000">
              <a:schemeClr val="dk2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73000">
              <a:schemeClr val="dk2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xmlns:mc="http://schemas.openxmlformats.org/markup-compatibility/2006" xmlns:a14="http://schemas.microsoft.com/office/drawing/2010/main" val="000000" mc:Ignorable="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latin typeface="Corbel" pitchFamily="34" charset="0"/>
            </a:rPr>
            <a:t>Jour de Fête</a:t>
          </a:r>
          <a:endParaRPr lang="fr-FR" sz="1600" kern="1200" dirty="0"/>
        </a:p>
      </dsp:txBody>
      <dsp:txXfrm>
        <a:off x="3688077" y="2150255"/>
        <a:ext cx="2907366" cy="540116"/>
      </dsp:txXfrm>
    </dsp:sp>
    <dsp:sp modelId="{D5F85E44-610E-4C4B-8A10-BCDA092CCBCA}">
      <dsp:nvSpPr>
        <dsp:cNvPr id="0" name=""/>
        <dsp:cNvSpPr/>
      </dsp:nvSpPr>
      <dsp:spPr>
        <a:xfrm>
          <a:off x="7001821" y="0"/>
          <a:ext cx="3266726" cy="2403005"/>
        </a:xfrm>
        <a:prstGeom prst="rect">
          <a:avLst/>
        </a:prstGeom>
        <a:blipFill rotWithShape="0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>
          <a:noFill/>
        </a:ln>
        <a:effectLst>
          <a:outerShdw blurRad="50800" dist="41909" dir="5400000" rotWithShape="0">
            <a:srgbClr xmlns:mc="http://schemas.openxmlformats.org/markup-compatibility/2006" xmlns:a14="http://schemas.microsoft.com/office/drawing/2010/main" val="000000" mc:Ignorable="">
              <a:alpha val="40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E39E9BC-2D8A-42BE-8A13-1D908D1891D4}">
      <dsp:nvSpPr>
        <dsp:cNvPr id="0" name=""/>
        <dsp:cNvSpPr/>
      </dsp:nvSpPr>
      <dsp:spPr>
        <a:xfrm>
          <a:off x="7361161" y="2186395"/>
          <a:ext cx="2907386" cy="531407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  <a:gs pos="30000">
              <a:schemeClr val="dk2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73000">
              <a:schemeClr val="dk2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xmlns:mc="http://schemas.openxmlformats.org/markup-compatibility/2006" xmlns:a14="http://schemas.microsoft.com/office/drawing/2010/main" val="000000" mc:Ignorable="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latin typeface="Corbel" pitchFamily="34" charset="0"/>
            </a:rPr>
            <a:t>Jour spécial SMSI</a:t>
          </a:r>
          <a:endParaRPr lang="fr-FR" sz="1600" kern="1200" dirty="0"/>
        </a:p>
      </dsp:txBody>
      <dsp:txXfrm>
        <a:off x="7361161" y="2186395"/>
        <a:ext cx="2907386" cy="531407"/>
      </dsp:txXfrm>
    </dsp:sp>
    <dsp:sp modelId="{67BDFBD2-366A-4500-B1E8-92F20C478D6F}">
      <dsp:nvSpPr>
        <dsp:cNvPr id="0" name=""/>
        <dsp:cNvSpPr/>
      </dsp:nvSpPr>
      <dsp:spPr>
        <a:xfrm>
          <a:off x="3500921" y="2716767"/>
          <a:ext cx="3266704" cy="2375785"/>
        </a:xfrm>
        <a:prstGeom prst="rect">
          <a:avLst/>
        </a:prstGeom>
        <a:blipFill rotWithShape="0">
          <a:blip xmlns:r="http://schemas.openxmlformats.org/officeDocument/2006/relationships"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>
          <a:noFill/>
        </a:ln>
        <a:effectLst>
          <a:outerShdw blurRad="50800" dist="41909" dir="5400000" rotWithShape="0">
            <a:srgbClr xmlns:mc="http://schemas.openxmlformats.org/markup-compatibility/2006" xmlns:a14="http://schemas.microsoft.com/office/drawing/2010/main" val="000000" mc:Ignorable="">
              <a:alpha val="40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6ACB72E-8A5F-4033-ACA9-F67CF527337B}">
      <dsp:nvSpPr>
        <dsp:cNvPr id="0" name=""/>
        <dsp:cNvSpPr/>
      </dsp:nvSpPr>
      <dsp:spPr>
        <a:xfrm>
          <a:off x="3890835" y="4749920"/>
          <a:ext cx="2643060" cy="362184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  <a:gs pos="30000">
              <a:schemeClr val="dk2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73000">
              <a:schemeClr val="dk2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xmlns:mc="http://schemas.openxmlformats.org/markup-compatibility/2006" xmlns:a14="http://schemas.microsoft.com/office/drawing/2010/main" val="000000" mc:Ignorable="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smtClean="0">
              <a:latin typeface="Corbel" pitchFamily="34" charset="0"/>
            </a:rPr>
            <a:t>Jour ordinaire</a:t>
          </a:r>
          <a:endParaRPr lang="fr-FR" sz="1600" kern="1200" dirty="0"/>
        </a:p>
      </dsp:txBody>
      <dsp:txXfrm>
        <a:off x="3890835" y="4749920"/>
        <a:ext cx="2643060" cy="3621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image" Target="../media/image30.emf"/><Relationship Id="rId4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image" Target="../media/image77.emf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wmf"/><Relationship Id="rId2" Type="http://schemas.openxmlformats.org/officeDocument/2006/relationships/image" Target="../media/image165.wmf"/><Relationship Id="rId1" Type="http://schemas.openxmlformats.org/officeDocument/2006/relationships/image" Target="../media/image164.wmf"/><Relationship Id="rId6" Type="http://schemas.openxmlformats.org/officeDocument/2006/relationships/image" Target="../media/image169.wmf"/><Relationship Id="rId5" Type="http://schemas.openxmlformats.org/officeDocument/2006/relationships/image" Target="../media/image168.wmf"/><Relationship Id="rId4" Type="http://schemas.openxmlformats.org/officeDocument/2006/relationships/image" Target="../media/image16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434999" cy="355203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797247" y="1"/>
            <a:ext cx="4434999" cy="355203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0B087FE0-AF3F-4BB6-BB2C-3E5B5367BADF}" type="datetimeFigureOut">
              <a:rPr lang="fr-FR" smtClean="0"/>
              <a:pPr/>
              <a:t>29/04/2012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6747628"/>
            <a:ext cx="4434999" cy="355203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797247" y="6747628"/>
            <a:ext cx="4434999" cy="355203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3BDE5A6D-00B8-4F8D-8130-4B2769C8D4A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3581881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434999" cy="355203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797839" y="1"/>
            <a:ext cx="4434999" cy="355203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6B0C627-8358-4F48-A0BB-71C7F52688CA}" type="datetimeFigureOut">
              <a:rPr lang="fr-FR" smtClean="0"/>
              <a:pPr/>
              <a:t>29/04/2012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014663" y="531813"/>
            <a:ext cx="4205287" cy="2663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1023462" y="3374431"/>
            <a:ext cx="8187690" cy="3196828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6747216"/>
            <a:ext cx="4434999" cy="355203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797839" y="6747216"/>
            <a:ext cx="4434999" cy="355203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DFF7AF2-B3D9-44EE-B11D-D9F055DBDB2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646951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F7AF2-B3D9-44EE-B11D-D9F055DBDB2B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07197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F7AF2-B3D9-44EE-B11D-D9F055DBDB2B}" type="slidenum">
              <a:rPr lang="fr-FR" smtClean="0"/>
              <a:pPr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812756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F7AF2-B3D9-44EE-B11D-D9F055DBDB2B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812756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F7AF2-B3D9-44EE-B11D-D9F055DBDB2B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812756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F7AF2-B3D9-44EE-B11D-D9F055DBDB2B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07197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F7AF2-B3D9-44EE-B11D-D9F055DBDB2B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812756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F7AF2-B3D9-44EE-B11D-D9F055DBDB2B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812756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F7AF2-B3D9-44EE-B11D-D9F055DBDB2B}" type="slidenum">
              <a:rPr lang="fr-FR" smtClean="0"/>
              <a:pPr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812756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F7AF2-B3D9-44EE-B11D-D9F055DBDB2B}" type="slidenum">
              <a:rPr lang="fr-FR" smtClean="0"/>
              <a:pPr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812756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F7AF2-B3D9-44EE-B11D-D9F055DBDB2B}" type="slidenum">
              <a:rPr lang="fr-FR" smtClean="0"/>
              <a:pPr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812756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101" y="2125001"/>
            <a:ext cx="9181148" cy="1466282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0205" y="3876305"/>
            <a:ext cx="7560945" cy="17481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3CD16B-F74D-4367-A4D1-53ED3EE722BA}" type="datetime1">
              <a:rPr lang="fr-FR" smtClean="0"/>
              <a:pPr>
                <a:defRPr/>
              </a:pPr>
              <a:t>29/04/2012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Mrabet Bellaaj Najiba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50DC2A-EAF4-4CF6-AF6E-DCEA0623D306}" type="datetime1">
              <a:rPr lang="fr-FR" smtClean="0"/>
              <a:pPr>
                <a:defRPr/>
              </a:pPr>
              <a:t>29/04/2012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Mrabet Bellaaj Najiba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65EE2-1977-4A65-B282-8FFB71F0CEF2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30979" y="273940"/>
            <a:ext cx="2430304" cy="5836626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0069" y="273940"/>
            <a:ext cx="7110889" cy="5836626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A51C55-458D-416A-9C97-72292BB9F6F2}" type="datetime1">
              <a:rPr lang="fr-FR" smtClean="0"/>
              <a:pPr>
                <a:defRPr/>
              </a:pPr>
              <a:t>29/04/2012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Mrabet Bellaaj Najiba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864D60-BD39-44BF-8CDF-CA44DDF42C4D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440182" y="3876305"/>
            <a:ext cx="8101013" cy="988078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440182" y="5111402"/>
            <a:ext cx="8101013" cy="532042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560945" y="6338899"/>
            <a:ext cx="2700338" cy="364829"/>
          </a:xfrm>
        </p:spPr>
        <p:txBody>
          <a:bodyPr/>
          <a:lstStyle>
            <a:lvl1pPr>
              <a:defRPr sz="1400"/>
            </a:lvl1pPr>
          </a:lstStyle>
          <a:p>
            <a:fld id="{4045B800-FF3F-4503-BDE7-FABEC46C7DCB}" type="datetime1">
              <a:rPr lang="fr-FR" smtClean="0">
                <a:solidFill>
                  <a:srgbClr val="464653"/>
                </a:solidFill>
              </a:rPr>
              <a:pPr/>
              <a:t>29/04/2012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424030" y="6338899"/>
            <a:ext cx="4104513" cy="364829"/>
          </a:xfrm>
        </p:spPr>
        <p:txBody>
          <a:bodyPr/>
          <a:lstStyle/>
          <a:p>
            <a:r>
              <a:rPr lang="en-US" smtClean="0">
                <a:solidFill>
                  <a:srgbClr val="464653"/>
                </a:solidFill>
              </a:rPr>
              <a:t>Mrabet Bellaaj Najiba</a:t>
            </a:r>
            <a:endParaRPr lang="en-US">
              <a:solidFill>
                <a:srgbClr val="464653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436580" y="6338899"/>
            <a:ext cx="1440180" cy="364829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464653"/>
                </a:solidFill>
              </a:rPr>
              <a:pPr/>
              <a:t>‹N°›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68884" y="3638786"/>
            <a:ext cx="8641080" cy="127690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80135" y="5035396"/>
            <a:ext cx="8641080" cy="684054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68883" y="3638786"/>
            <a:ext cx="270034" cy="12769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080135" y="5035396"/>
            <a:ext cx="270034" cy="684054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AE8D-03B9-45F5-8937-83AD6B535451}" type="datetime1">
              <a:rPr lang="fr-FR" smtClean="0">
                <a:solidFill>
                  <a:srgbClr val="464653"/>
                </a:solidFill>
              </a:rPr>
              <a:pPr/>
              <a:t>29/04/2012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64653"/>
                </a:solidFill>
              </a:rPr>
              <a:t>Mrabet Bellaaj Najiba</a:t>
            </a:r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464653"/>
                </a:solidFill>
              </a:rPr>
              <a:pPr/>
              <a:t>‹N°›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540070" y="1216097"/>
            <a:ext cx="9721215" cy="4925187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2" y="2964233"/>
            <a:ext cx="8101013" cy="1064084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0193" y="4256335"/>
            <a:ext cx="8011001" cy="114009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60945" y="6338899"/>
            <a:ext cx="2700338" cy="364829"/>
          </a:xfrm>
        </p:spPr>
        <p:txBody>
          <a:bodyPr/>
          <a:lstStyle/>
          <a:p>
            <a:fld id="{5BC21EB4-21C8-4ECE-AE4B-9EECEA59FBCF}" type="datetime1">
              <a:rPr lang="fr-FR" smtClean="0">
                <a:solidFill>
                  <a:srgbClr val="DDE9EC"/>
                </a:solidFill>
              </a:rPr>
              <a:pPr/>
              <a:t>29/04/2012</a:t>
            </a:fld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4030" y="6338899"/>
            <a:ext cx="4104513" cy="364829"/>
          </a:xfrm>
        </p:spPr>
        <p:txBody>
          <a:bodyPr/>
          <a:lstStyle/>
          <a:p>
            <a:r>
              <a:rPr lang="en-US" smtClean="0">
                <a:solidFill>
                  <a:srgbClr val="DDE9EC"/>
                </a:solidFill>
              </a:rPr>
              <a:t>Mrabet Bellaaj Najiba</a:t>
            </a: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63760" y="6338899"/>
            <a:ext cx="1796625" cy="364829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DDE9EC"/>
                </a:solidFill>
              </a:rPr>
              <a:pPr/>
              <a:t>‹N°›</a:t>
            </a:fld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80135" y="2812221"/>
            <a:ext cx="8641080" cy="127690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80135" y="2812221"/>
            <a:ext cx="270034" cy="12769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70" y="228018"/>
            <a:ext cx="9721215" cy="912072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FA4DE-6909-457D-AE7E-9B06A9FAC46D}" type="datetime1">
              <a:rPr lang="fr-FR" smtClean="0">
                <a:solidFill>
                  <a:srgbClr val="464653"/>
                </a:solidFill>
              </a:rPr>
              <a:pPr/>
              <a:t>29/04/2012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64653"/>
                </a:solidFill>
              </a:rPr>
              <a:t>Mrabet Bellaaj Najiba</a:t>
            </a:r>
            <a:endParaRPr lang="en-US">
              <a:solidFill>
                <a:srgbClr val="46465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464653"/>
                </a:solidFill>
              </a:rPr>
              <a:pPr/>
              <a:t>‹N°›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540069" y="1216097"/>
            <a:ext cx="4774197" cy="4925187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471784" y="1213057"/>
            <a:ext cx="4774197" cy="4925187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70" y="228018"/>
            <a:ext cx="9721215" cy="912072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068" y="1282601"/>
            <a:ext cx="4772472" cy="684054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490689" y="1292102"/>
            <a:ext cx="4774347" cy="684054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88EE-7B53-42B4-A203-8130DE6AE0B1}" type="datetime1">
              <a:rPr lang="fr-FR" smtClean="0">
                <a:solidFill>
                  <a:srgbClr val="464653"/>
                </a:solidFill>
              </a:rPr>
              <a:pPr/>
              <a:t>29/04/2012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64653"/>
                </a:solidFill>
              </a:rPr>
              <a:t>Mrabet Bellaaj Najiba</a:t>
            </a:r>
            <a:endParaRPr lang="en-US">
              <a:solidFill>
                <a:srgbClr val="46465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464653"/>
                </a:solidFill>
              </a:rPr>
              <a:pPr/>
              <a:t>‹N°›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40068" y="2128168"/>
            <a:ext cx="4770596" cy="4028317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490686" y="2128168"/>
            <a:ext cx="4770596" cy="4028317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70" y="228018"/>
            <a:ext cx="9721215" cy="912072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8617-677C-4555-A2EF-250605BD34CD}" type="datetime1">
              <a:rPr lang="fr-FR" smtClean="0">
                <a:solidFill>
                  <a:srgbClr val="464653"/>
                </a:solidFill>
              </a:rPr>
              <a:pPr/>
              <a:t>29/04/2012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64653"/>
                </a:solidFill>
              </a:rPr>
              <a:t>Mrabet Bellaaj Najiba</a:t>
            </a:r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464653"/>
                </a:solidFill>
              </a:rPr>
              <a:pPr/>
              <a:t>‹N°›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12603" y="6439952"/>
            <a:ext cx="190363" cy="142121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95063-FACB-4547-92B1-345E521BD408}" type="datetime1">
              <a:rPr lang="fr-FR" smtClean="0">
                <a:solidFill>
                  <a:srgbClr val="464653"/>
                </a:solidFill>
              </a:rPr>
              <a:pPr/>
              <a:t>29/04/2012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64653"/>
                </a:solidFill>
              </a:rPr>
              <a:t>Mrabet Bellaaj Najiba</a:t>
            </a:r>
            <a:endParaRPr lang="en-US">
              <a:solidFill>
                <a:srgbClr val="46465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464653"/>
                </a:solidFill>
              </a:rPr>
              <a:pPr/>
              <a:t>‹N°›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540070" y="6336998"/>
            <a:ext cx="972121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12603" y="6439952"/>
            <a:ext cx="190363" cy="142121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0936" y="304024"/>
            <a:ext cx="2970371" cy="836066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470936" y="1216096"/>
            <a:ext cx="2970371" cy="4831130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5CF02-30B5-4B24-9119-E2A251E02B5F}" type="datetime1">
              <a:rPr lang="fr-FR" smtClean="0">
                <a:solidFill>
                  <a:srgbClr val="464653"/>
                </a:solidFill>
              </a:rPr>
              <a:pPr/>
              <a:t>29/04/2012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64653"/>
                </a:solidFill>
              </a:rPr>
              <a:t>Mrabet Bellaaj Najiba</a:t>
            </a:r>
            <a:endParaRPr lang="en-US">
              <a:solidFill>
                <a:srgbClr val="46465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464653"/>
                </a:solidFill>
              </a:rPr>
              <a:pPr/>
              <a:t>‹N°›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40070" y="6336998"/>
            <a:ext cx="972121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4288123" y="3315761"/>
            <a:ext cx="6019673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12603" y="6439952"/>
            <a:ext cx="190363" cy="142121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60045" y="304024"/>
            <a:ext cx="6750844" cy="5700448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81A05F-62F1-4911-A8AB-E8FBD465B373}" type="datetime1">
              <a:rPr lang="fr-FR" smtClean="0"/>
              <a:pPr>
                <a:defRPr/>
              </a:pPr>
              <a:t>29/04/2012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Mrabet Bellaaj Najiba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BF5CDA-D31B-4A26-B8E1-C685351A4A88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70" y="499581"/>
            <a:ext cx="9721215" cy="672970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0070" y="1900149"/>
            <a:ext cx="9721215" cy="4259375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0070" y="1216096"/>
            <a:ext cx="9721215" cy="532042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F5EC0-5C82-4B06-BEFD-FD8FE13EBCDA}" type="datetime1">
              <a:rPr lang="fr-FR" smtClean="0">
                <a:solidFill>
                  <a:srgbClr val="DDE9EC"/>
                </a:solidFill>
              </a:rPr>
              <a:pPr/>
              <a:t>29/04/2012</a:t>
            </a:fld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DDE9EC"/>
                </a:solidFill>
              </a:rPr>
              <a:t>Mrabet Bellaaj Najiba</a:t>
            </a: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DE9EC"/>
                </a:solidFill>
              </a:rPr>
              <a:pPr/>
              <a:t>‹N°›</a:t>
            </a:fld>
            <a:endParaRPr lang="en-US">
              <a:solidFill>
                <a:srgbClr val="DDE9EC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40070" y="6336998"/>
            <a:ext cx="972121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12603" y="6439952"/>
            <a:ext cx="190363" cy="142121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0070" y="499581"/>
            <a:ext cx="216027" cy="684054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33ECA-5C22-40AE-A49E-7128133B76B5}" type="datetime1">
              <a:rPr lang="fr-FR" smtClean="0">
                <a:solidFill>
                  <a:srgbClr val="464653"/>
                </a:solidFill>
              </a:rPr>
              <a:pPr/>
              <a:t>29/04/2012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64653"/>
                </a:solidFill>
              </a:rPr>
              <a:t>Mrabet Bellaaj Najiba</a:t>
            </a:r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464653"/>
                </a:solidFill>
              </a:rPr>
              <a:pPr/>
              <a:t>‹N°›</a:t>
            </a:fld>
            <a:endParaRPr lang="en-US">
              <a:solidFill>
                <a:srgbClr val="464653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30979" y="273940"/>
            <a:ext cx="2430304" cy="5836626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0069" y="273940"/>
            <a:ext cx="7110889" cy="5836626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BF474-DAB7-4BD8-B0F5-AA2BFA639E74}" type="datetime1">
              <a:rPr lang="fr-FR" smtClean="0">
                <a:solidFill>
                  <a:srgbClr val="464653"/>
                </a:solidFill>
              </a:rPr>
              <a:pPr/>
              <a:t>29/04/2012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64653"/>
                </a:solidFill>
              </a:rPr>
              <a:t>Mrabet Bellaaj Najiba</a:t>
            </a:r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464653"/>
                </a:solidFill>
              </a:rPr>
              <a:pPr/>
              <a:t>‹N°›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40070" y="6336998"/>
            <a:ext cx="972121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512603" y="6439952"/>
            <a:ext cx="190363" cy="142121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4825278" y="3193799"/>
            <a:ext cx="5837259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-91782" y="-9605"/>
            <a:ext cx="11030633" cy="6840538"/>
            <a:chOff x="0" y="0"/>
            <a:chExt cx="9144000" cy="6858000"/>
          </a:xfrm>
          <a:solidFill>
            <a:schemeClr val="bg1"/>
          </a:solidFill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1053464" y="5603470"/>
            <a:ext cx="8721092" cy="535842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69381" y="1014402"/>
            <a:ext cx="8481060" cy="4819341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202165" y="268052"/>
            <a:ext cx="10504242" cy="6320569"/>
          </a:xfrm>
          <a:prstGeom prst="rect">
            <a:avLst/>
          </a:prstGeom>
          <a:solidFill>
            <a:schemeClr val="tx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35684">
            <a:off x="5078633" y="5895"/>
            <a:ext cx="670750" cy="56638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08" y="44510"/>
            <a:ext cx="10207134" cy="854523"/>
          </a:xfrm>
        </p:spPr>
        <p:txBody>
          <a:bodyPr anchor="b">
            <a:noAutofit/>
          </a:bodyPr>
          <a:lstStyle>
            <a:lvl1pPr>
              <a:defRPr lang="en-US" sz="3200" b="1" kern="1200" cap="none" spc="50" dirty="0">
                <a:ln w="11430"/>
                <a:gradFill>
                  <a:gsLst>
                    <a:gs pos="25000">
                      <a:schemeClr val="accent2">
                        <a:lumMod val="7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800000">
                      <a:alpha val="64706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6292" y="6575482"/>
            <a:ext cx="1433826" cy="36419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4F3D947E-78D0-4016-88D3-E84AAC266108}" type="datetime1">
              <a:rPr lang="fr-FR" smtClean="0"/>
              <a:pPr>
                <a:defRPr/>
              </a:pPr>
              <a:t>29/04/2012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336" y="6503658"/>
            <a:ext cx="2495319" cy="364195"/>
          </a:xfrm>
        </p:spPr>
        <p:txBody>
          <a:bodyPr/>
          <a:lstStyle>
            <a:lvl1pPr>
              <a:defRPr sz="2400">
                <a:latin typeface="Palace Script MT" pitchFamily="66" charset="0"/>
              </a:defRPr>
            </a:lvl1pPr>
          </a:lstStyle>
          <a:p>
            <a:pPr>
              <a:defRPr/>
            </a:pPr>
            <a:r>
              <a:rPr lang="fr-FR" dirty="0" err="1" smtClean="0"/>
              <a:t>Mrabet</a:t>
            </a:r>
            <a:r>
              <a:rPr lang="fr-FR" dirty="0" smtClean="0"/>
              <a:t> </a:t>
            </a:r>
            <a:r>
              <a:rPr lang="fr-FR" dirty="0" err="1" smtClean="0"/>
              <a:t>Bellaaj</a:t>
            </a:r>
            <a:r>
              <a:rPr lang="fr-FR" dirty="0" smtClean="0"/>
              <a:t> </a:t>
            </a:r>
            <a:r>
              <a:rPr lang="fr-FR" dirty="0" err="1" smtClean="0"/>
              <a:t>Najiba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46911" y="6575482"/>
            <a:ext cx="654440" cy="364195"/>
          </a:xfrm>
        </p:spPr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 hasCustomPrompt="1"/>
          </p:nvPr>
        </p:nvSpPr>
        <p:spPr>
          <a:xfrm>
            <a:off x="225025" y="1476053"/>
            <a:ext cx="10179971" cy="3338026"/>
          </a:xfrm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Wingdings 2" pitchFamily="18" charset="2"/>
              <a:buChar char=""/>
              <a:defRPr lang="fr-FR" sz="2400" b="1" kern="1200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Wingdings" pitchFamily="2" charset="2"/>
              <a:buChar char="ü"/>
              <a:defRPr lang="fr-FR" sz="2200" b="1" kern="1200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+mn-cs"/>
              </a:defRPr>
            </a:lvl2pPr>
            <a:lvl3pPr marL="914400" indent="-274320" algn="l" defTabSz="914400" rtl="0" eaLnBrk="1" latinLnBrk="0" hangingPunct="1">
              <a:spcBef>
                <a:spcPct val="20000"/>
              </a:spcBef>
              <a:buClr>
                <a:srgbClr val="800000"/>
              </a:buClr>
              <a:buSzPct val="150000"/>
              <a:buFont typeface="Arial" pitchFamily="34" charset="0"/>
              <a:buChar char="•"/>
              <a:defRPr lang="fr-FR" sz="2000" b="1" kern="1200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+mn-cs"/>
              </a:defRPr>
            </a:lvl3pPr>
            <a:lvl4pPr indent="-274320" algn="l" defTabSz="9144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defRPr lang="fr-FR" sz="1800" b="0" kern="1200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+mn-cs"/>
              </a:defRPr>
            </a:lvl4pPr>
            <a:lvl5pPr indent="-274320" algn="l" defTabSz="9144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defRPr lang="ar-TN" sz="2400" b="1" kern="1200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fr-FR" dirty="0" smtClean="0"/>
              <a:t> Cliquez pour modifier les styles du texte du masque</a:t>
            </a:r>
          </a:p>
          <a:p>
            <a:pPr lvl="1"/>
            <a:r>
              <a:rPr lang="fr-FR" dirty="0" smtClean="0"/>
              <a:t> Deuxième niveau</a:t>
            </a:r>
          </a:p>
          <a:p>
            <a:pPr lvl="2"/>
            <a:r>
              <a:rPr lang="fr-FR" dirty="0" smtClean="0"/>
              <a:t> 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ar-TN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8060" y="2414725"/>
            <a:ext cx="8227696" cy="1199423"/>
          </a:xfr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952BB0-BE4D-46E2-88BE-F4A30F01C616}" type="datetime1">
              <a:rPr lang="fr-FR" smtClean="0"/>
              <a:pPr>
                <a:defRPr/>
              </a:pPr>
              <a:t>29/04/2012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Mrabet Bellaaj Najiba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82E653-C317-4D31-9A44-FDCA164CCB2B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78069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10801350" cy="6840538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746762" y="6042613"/>
            <a:ext cx="9121141" cy="535842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5278857" y="603623"/>
            <a:ext cx="4475687" cy="570772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5281861" y="601968"/>
            <a:ext cx="4475687" cy="570772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885000" y="575400"/>
            <a:ext cx="4475687" cy="570772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885713" y="574606"/>
            <a:ext cx="4475687" cy="570772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800870" y="293205"/>
            <a:ext cx="670750" cy="566384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469934" y="280215"/>
            <a:ext cx="565484" cy="66968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309980" y="2014900"/>
            <a:ext cx="3620327" cy="149921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5734133" y="1148064"/>
            <a:ext cx="3568311" cy="4613711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356223" y="3614522"/>
            <a:ext cx="3601502" cy="209505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7491131" y="5870687"/>
            <a:ext cx="1433826" cy="364195"/>
          </a:xfrm>
        </p:spPr>
        <p:txBody>
          <a:bodyPr/>
          <a:lstStyle/>
          <a:p>
            <a:pPr>
              <a:defRPr/>
            </a:pPr>
            <a:fld id="{30726F29-4CCF-4D46-B897-99E24B2D35AB}" type="datetime1">
              <a:rPr lang="fr-FR" smtClean="0"/>
              <a:pPr>
                <a:defRPr/>
              </a:pPr>
              <a:t>29/04/2012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3447" y="6445712"/>
            <a:ext cx="4161080" cy="364195"/>
          </a:xfrm>
        </p:spPr>
        <p:txBody>
          <a:bodyPr/>
          <a:lstStyle/>
          <a:p>
            <a:pPr>
              <a:defRPr/>
            </a:pPr>
            <a:r>
              <a:rPr lang="fr-FR" smtClean="0"/>
              <a:t>Mrabet Bellaaj Najiba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8927076" y="5881948"/>
            <a:ext cx="654440" cy="364195"/>
          </a:xfrm>
        </p:spPr>
        <p:txBody>
          <a:bodyPr/>
          <a:lstStyle/>
          <a:p>
            <a:pPr>
              <a:defRPr/>
            </a:pPr>
            <a:fld id="{39D2EC93-9DB8-49BF-AA3D-750FD532B170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-11718" y="-874918"/>
            <a:ext cx="10801350" cy="6840538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746762" y="6042613"/>
            <a:ext cx="9121141" cy="535842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885000" y="575400"/>
            <a:ext cx="4475687" cy="570772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 rot="21540000">
            <a:off x="880102" y="574304"/>
            <a:ext cx="4475687" cy="570772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5278857" y="603623"/>
            <a:ext cx="4475687" cy="570772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 userDrawn="1"/>
        </p:nvSpPr>
        <p:spPr>
          <a:xfrm rot="60000">
            <a:off x="5333573" y="570263"/>
            <a:ext cx="4475687" cy="570772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860433" y="261086"/>
            <a:ext cx="670750" cy="566384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529497" y="248096"/>
            <a:ext cx="565484" cy="66968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306963" y="2015678"/>
            <a:ext cx="3618452" cy="149579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Cliquez pour modifier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5786491" y="1204198"/>
            <a:ext cx="3442001" cy="4527854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360970" y="3611804"/>
            <a:ext cx="3596850" cy="2097765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02416" y="6495420"/>
            <a:ext cx="1433826" cy="36419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1DB7FDC-3C21-4AC0-B927-9DC4360C81BB}" type="datetime1">
              <a:rPr lang="fr-FR" smtClean="0"/>
              <a:pPr>
                <a:defRPr/>
              </a:pPr>
              <a:t>29/04/2012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476343"/>
            <a:ext cx="3920620" cy="3641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 dirty="0" smtClean="0"/>
              <a:t>Mrabet </a:t>
            </a:r>
            <a:r>
              <a:rPr lang="fr-FR" dirty="0" err="1" smtClean="0"/>
              <a:t>Bellaaj</a:t>
            </a:r>
            <a:r>
              <a:rPr lang="fr-FR" dirty="0" smtClean="0"/>
              <a:t> </a:t>
            </a:r>
            <a:r>
              <a:rPr lang="fr-FR" dirty="0" err="1" smtClean="0"/>
              <a:t>Najiba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143196" y="6471551"/>
            <a:ext cx="654440" cy="3641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6BC2B76-BDB5-474C-A0E4-96345A29561F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5D6E9F-7B8A-487F-8D97-2ACDD1A20482}" type="datetime1">
              <a:rPr lang="fr-FR" smtClean="0"/>
              <a:pPr>
                <a:defRPr/>
              </a:pPr>
              <a:t>29/04/2012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Mrabet Bellaaj Najiba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BC2B76-BDB5-474C-A0E4-96345A29561F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232" y="4395680"/>
            <a:ext cx="9181148" cy="135860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232" y="2899313"/>
            <a:ext cx="9181148" cy="149636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748895-9071-437C-AA1F-65E81B94EDBB}" type="datetime1">
              <a:rPr lang="fr-FR" smtClean="0"/>
              <a:pPr>
                <a:defRPr/>
              </a:pPr>
              <a:t>29/04/2012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Mrabet Bellaaj Najiba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90283-9903-47C3-B3AA-717E383E5E0B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30980" y="923334"/>
            <a:ext cx="1690212" cy="475178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 dirty="0" smtClean="0"/>
              <a:t>Cliquez pour modifier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3526" y="1103495"/>
            <a:ext cx="6117433" cy="4391457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3CBC34-4AE4-4E3D-81B1-6AFE8AE9D792}" type="datetime1">
              <a:rPr lang="fr-FR" smtClean="0"/>
              <a:pPr>
                <a:defRPr/>
              </a:pPr>
              <a:t>29/04/2012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Mrabet Bellaaj Najiba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BC2B76-BDB5-474C-A0E4-96345A29561F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0068" y="1596126"/>
            <a:ext cx="4770596" cy="45144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0686" y="1596126"/>
            <a:ext cx="4770596" cy="45144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906259-08B6-4CB3-9DF0-7A4695933BDC}" type="datetime1">
              <a:rPr lang="fr-FR" smtClean="0"/>
              <a:pPr>
                <a:defRPr/>
              </a:pPr>
              <a:t>29/04/2012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Mrabet Bellaaj Najiba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459832-6E4B-4218-80DB-4AA1E33F216D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068" y="1531204"/>
            <a:ext cx="4772472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0068" y="2169338"/>
            <a:ext cx="4772472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86938" y="1531204"/>
            <a:ext cx="4774347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86938" y="2169338"/>
            <a:ext cx="4774347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6F3F5C-84AE-4E9A-AB3F-7103C4C7B6FB}" type="datetime1">
              <a:rPr lang="fr-FR" smtClean="0"/>
              <a:pPr>
                <a:defRPr/>
              </a:pPr>
              <a:t>29/04/2012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Mrabet Bellaaj Najiba</a:t>
            </a: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AAFD08-F0DC-452B-8772-865525430ACD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317485-69C8-46C8-ACD8-9FAE94780DC1}" type="datetime1">
              <a:rPr lang="fr-FR" smtClean="0"/>
              <a:pPr>
                <a:defRPr/>
              </a:pPr>
              <a:t>29/04/2012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Mrabet Bellaaj Najiba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82E653-C317-4D31-9A44-FDCA164CCB2B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D5F8F6-2E77-433E-8054-2CA8175FF540}" type="datetime1">
              <a:rPr lang="fr-FR" smtClean="0"/>
              <a:pPr>
                <a:defRPr/>
              </a:pPr>
              <a:t>29/04/2012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Mrabet Bellaaj Najiba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CD7BC7-467A-499A-BE16-D3994D401C9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68" y="272355"/>
            <a:ext cx="3553570" cy="11590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3030" y="272356"/>
            <a:ext cx="6038255" cy="58382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0068" y="1431447"/>
            <a:ext cx="3553570" cy="46791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0147BD-7549-417E-9273-A278342490E7}" type="datetime1">
              <a:rPr lang="fr-FR" smtClean="0"/>
              <a:pPr>
                <a:defRPr/>
              </a:pPr>
              <a:t>29/04/2012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Mrabet Bellaaj Najiba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D2EC93-9DB8-49BF-AA3D-750FD532B170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7140" y="4788378"/>
            <a:ext cx="6480810" cy="56529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17140" y="611216"/>
            <a:ext cx="6480810" cy="410432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17140" y="5353672"/>
            <a:ext cx="6480810" cy="8028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D4AF60-612A-4B7F-A6DD-87A25EB01CAD}" type="datetime1">
              <a:rPr lang="fr-FR" smtClean="0"/>
              <a:pPr>
                <a:defRPr/>
              </a:pPr>
              <a:t>29/04/2012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Mrabet Bellaaj Najiba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4000C-4C6D-4765-94C0-26E2E7F760EE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0070" y="273939"/>
            <a:ext cx="9721215" cy="1140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pour 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070" y="1596126"/>
            <a:ext cx="9721215" cy="4514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068" y="6340167"/>
            <a:ext cx="2520315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5182BCE-3949-4EBE-813F-EF980B1C43BC}" type="datetime1">
              <a:rPr lang="fr-FR" smtClean="0"/>
              <a:pPr>
                <a:defRPr/>
              </a:pPr>
              <a:t>29/04/2012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90461" y="6340167"/>
            <a:ext cx="3420428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 smtClean="0"/>
              <a:t>Mrabet Bellaaj Najiba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0970" y="6340167"/>
            <a:ext cx="2520315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6BC2B76-BDB5-474C-A0E4-96345A29561F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</p:sldLayoutIdLst>
  <p:transition spd="med">
    <p:wipe dir="r"/>
  </p:transition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540070" y="152013"/>
            <a:ext cx="9721215" cy="988078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540070" y="1216097"/>
            <a:ext cx="9721215" cy="489782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560945" y="6340166"/>
            <a:ext cx="2703938" cy="364829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89942BF-6F53-4BA2-AE57-DD0996739270}" type="datetime1">
              <a:rPr lang="fr-FR" smtClean="0">
                <a:solidFill>
                  <a:srgbClr val="464653"/>
                </a:solidFill>
              </a:rPr>
              <a:pPr/>
              <a:t>29/04/2012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24028" y="6340166"/>
            <a:ext cx="4140518" cy="364829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464653"/>
                </a:solidFill>
              </a:rPr>
              <a:t>Mrabet Bellaaj Najiba</a:t>
            </a:r>
            <a:endParaRPr lang="en-US">
              <a:solidFill>
                <a:srgbClr val="464653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23692" y="6340166"/>
            <a:ext cx="2340293" cy="364829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464653"/>
                </a:solidFill>
              </a:rPr>
              <a:pPr/>
              <a:t>‹N°›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540070" y="6336998"/>
            <a:ext cx="972121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540070" y="1140090"/>
            <a:ext cx="972121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512603" y="6439952"/>
            <a:ext cx="190363" cy="142121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0801350" cy="6840538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742595" y="6053876"/>
            <a:ext cx="9356671" cy="535842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64108" y="573845"/>
            <a:ext cx="9091136" cy="570044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64108" y="574605"/>
            <a:ext cx="9091136" cy="5700448"/>
          </a:xfrm>
          <a:prstGeom prst="rect">
            <a:avLst/>
          </a:prstGeom>
          <a:blipFill dpi="0" rotWithShape="1">
            <a:blip r:embed="rId10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435684">
            <a:off x="642295" y="272396"/>
            <a:ext cx="670750" cy="566384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4096196">
            <a:off x="9638038" y="245304"/>
            <a:ext cx="565484" cy="669684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3496" y="815502"/>
            <a:ext cx="8227696" cy="1199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8219" y="2113862"/>
            <a:ext cx="7319503" cy="35946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4483" y="5794362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>
              <a:defRPr/>
            </a:pPr>
            <a:fld id="{2E6D9426-755F-470A-99E9-218D4AA2B6F8}" type="datetime1">
              <a:rPr lang="fr-FR" smtClean="0"/>
              <a:pPr>
                <a:defRPr/>
              </a:pPr>
              <a:t>29/04/2012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0138" y="5794362"/>
            <a:ext cx="6544347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>
              <a:defRPr/>
            </a:pPr>
            <a:r>
              <a:rPr lang="fr-FR" smtClean="0"/>
              <a:t>Mrabet Bellaaj Najiba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60427" y="5794362"/>
            <a:ext cx="654440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>
              <a:defRPr/>
            </a:pPr>
            <a:fld id="{C6BC2B76-BDB5-474C-A0E4-96345A29561F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5" r:id="rId2"/>
    <p:sldLayoutId id="2147484081" r:id="rId3"/>
    <p:sldLayoutId id="2147484076" r:id="rId4"/>
    <p:sldLayoutId id="2147484077" r:id="rId5"/>
    <p:sldLayoutId id="2147484078" r:id="rId6"/>
    <p:sldLayoutId id="2147484079" r:id="rId7"/>
    <p:sldLayoutId id="2147484080" r:id="rId8"/>
  </p:sldLayoutIdLst>
  <p:transition spd="med">
    <p:wipe dir="r"/>
  </p:transition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170000"/>
        <a:buFont typeface="Rage Italic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170000"/>
        <a:buFont typeface="Rage Italic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170000"/>
        <a:buFont typeface="Rage Italic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170000"/>
        <a:buFont typeface="Rage Italic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170000"/>
        <a:buFont typeface="Rage Italic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160000"/>
        <a:buFont typeface="Rage Italic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160000"/>
        <a:buFont typeface="Rage Italic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160000"/>
        <a:buFont typeface="Rage Italic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160000"/>
        <a:buFont typeface="Rage Italic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17.gif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diagramColors" Target="../diagrams/colors1.xml"/><Relationship Id="rId5" Type="http://schemas.openxmlformats.org/officeDocument/2006/relationships/oleObject" Target="../embeddings/oleObject3.bin"/><Relationship Id="rId10" Type="http://schemas.openxmlformats.org/officeDocument/2006/relationships/diagramQuickStyle" Target="../diagrams/quickStyle1.xml"/><Relationship Id="rId4" Type="http://schemas.openxmlformats.org/officeDocument/2006/relationships/oleObject" Target="../embeddings/oleObject2.bin"/><Relationship Id="rId9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image" Target="../media/image60.jpeg"/><Relationship Id="rId7" Type="http://schemas.openxmlformats.org/officeDocument/2006/relationships/image" Target="../media/image64.wm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17.gif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8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9.emf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7" Type="http://schemas.openxmlformats.org/officeDocument/2006/relationships/image" Target="../media/image94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3.gif"/><Relationship Id="rId5" Type="http://schemas.openxmlformats.org/officeDocument/2006/relationships/image" Target="../media/image92.emf"/><Relationship Id="rId4" Type="http://schemas.openxmlformats.org/officeDocument/2006/relationships/image" Target="../media/image9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4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7.png"/><Relationship Id="rId5" Type="http://schemas.microsoft.com/office/2007/relationships/hdphoto" Target="../media/hdphoto4.wdp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4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1.png"/><Relationship Id="rId7" Type="http://schemas.openxmlformats.org/officeDocument/2006/relationships/image" Target="../media/image103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5.xml"/><Relationship Id="rId6" Type="http://schemas.microsoft.com/office/2007/relationships/hdphoto" Target="../media/hdphoto5.wdp"/><Relationship Id="rId5" Type="http://schemas.openxmlformats.org/officeDocument/2006/relationships/image" Target="../media/image102.png"/><Relationship Id="rId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7.gif"/><Relationship Id="rId7" Type="http://schemas.microsoft.com/office/2007/relationships/hdphoto" Target="../media/hdphoto8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8.png"/><Relationship Id="rId5" Type="http://schemas.microsoft.com/office/2007/relationships/hdphoto" Target="../media/hdphoto7.wdp"/><Relationship Id="rId4" Type="http://schemas.openxmlformats.org/officeDocument/2006/relationships/image" Target="../media/image10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2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mamatus.centerblog.net/rub-reseau-electrique-.html" TargetMode="External"/><Relationship Id="rId13" Type="http://schemas.openxmlformats.org/officeDocument/2006/relationships/image" Target="../media/image116.jpeg"/><Relationship Id="rId18" Type="http://schemas.openxmlformats.org/officeDocument/2006/relationships/diagramColors" Target="../diagrams/colors3.xml"/><Relationship Id="rId3" Type="http://schemas.openxmlformats.org/officeDocument/2006/relationships/diagramData" Target="../diagrams/data2.xml"/><Relationship Id="rId7" Type="http://schemas.openxmlformats.org/officeDocument/2006/relationships/image" Target="../media/image113.wmf"/><Relationship Id="rId12" Type="http://schemas.openxmlformats.org/officeDocument/2006/relationships/hyperlink" Target="http://www.argentsurinternet.net/gagnerbeaucoupargent/images/gagnerbeaucoupargent.jpg" TargetMode="External"/><Relationship Id="rId17" Type="http://schemas.openxmlformats.org/officeDocument/2006/relationships/diagramQuickStyle" Target="../diagrams/quickStyle3.xml"/><Relationship Id="rId2" Type="http://schemas.openxmlformats.org/officeDocument/2006/relationships/notesSlide" Target="../notesSlides/notesSlide8.xml"/><Relationship Id="rId16" Type="http://schemas.openxmlformats.org/officeDocument/2006/relationships/diagramLayout" Target="../diagrams/layout3.xml"/><Relationship Id="rId20" Type="http://schemas.microsoft.com/office/2007/relationships/diagramDrawing" Target="../diagrams/drawing7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15.jpeg"/><Relationship Id="rId5" Type="http://schemas.openxmlformats.org/officeDocument/2006/relationships/diagramQuickStyle" Target="../diagrams/quickStyle2.xml"/><Relationship Id="rId15" Type="http://schemas.openxmlformats.org/officeDocument/2006/relationships/diagramData" Target="../diagrams/data3.xml"/><Relationship Id="rId10" Type="http://schemas.openxmlformats.org/officeDocument/2006/relationships/hyperlink" Target="http://images.google.com/imgres?imgurl=http://www.lavoixeco.com/mediastore/VoixEco/phototheque/Energie_et_Environnement/rte_mortagne.jpg&amp;imgrefurl=http://www.lavoixeco.com/actualite/Secteurs_activites/Energie_et_Environnement/2008/05/13/article_les-reseaux-electriques-regionaux-branch.shtml&amp;usg=__q-WCrDqKrVou7OrJhM3zz-j-l8I=&amp;h=267&amp;w=400&amp;sz=124&amp;hl=fr&amp;start=91&amp;itbs=1&amp;tbnid=Lii7NLMajiCpJM:&amp;tbnh=83&amp;tbnw=124&amp;prev=/images?q=dispatching+%C3%A9conomique&amp;start=90&amp;hl=fr&amp;sa=N&amp;gbv=2&amp;ndsp=18&amp;tbs=isch:1" TargetMode="External"/><Relationship Id="rId19" Type="http://schemas.microsoft.com/office/2007/relationships/diagramDrawing" Target="../diagrams/drawing6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14.png"/><Relationship Id="rId14" Type="http://schemas.openxmlformats.org/officeDocument/2006/relationships/image" Target="../media/image11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gif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8.xm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5.xml"/><Relationship Id="rId6" Type="http://schemas.microsoft.com/office/2007/relationships/hdphoto" Target="../media/hdphoto19.wdp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9.xm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5.xml"/><Relationship Id="rId4" Type="http://schemas.microsoft.com/office/2007/relationships/hdphoto" Target="../media/hdphoto25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5.xml"/><Relationship Id="rId6" Type="http://schemas.microsoft.com/office/2007/relationships/hdphoto" Target="../media/hdphoto27.wdp"/><Relationship Id="rId5" Type="http://schemas.openxmlformats.org/officeDocument/2006/relationships/image" Target="../media/image139.png"/><Relationship Id="rId4" Type="http://schemas.microsoft.com/office/2007/relationships/hdphoto" Target="../media/hdphoto26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5.xml"/><Relationship Id="rId6" Type="http://schemas.microsoft.com/office/2007/relationships/hdphoto" Target="../media/hdphoto29.wdp"/><Relationship Id="rId5" Type="http://schemas.openxmlformats.org/officeDocument/2006/relationships/image" Target="../media/image141.png"/><Relationship Id="rId4" Type="http://schemas.microsoft.com/office/2007/relationships/hdphoto" Target="../media/hdphoto28.wdp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3" Type="http://schemas.openxmlformats.org/officeDocument/2006/relationships/image" Target="../media/image142.png"/><Relationship Id="rId7" Type="http://schemas.openxmlformats.org/officeDocument/2006/relationships/image" Target="../media/image144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5.xml"/><Relationship Id="rId6" Type="http://schemas.microsoft.com/office/2007/relationships/hdphoto" Target="../media/hdphoto31.wdp"/><Relationship Id="rId5" Type="http://schemas.openxmlformats.org/officeDocument/2006/relationships/image" Target="../media/image143.png"/><Relationship Id="rId4" Type="http://schemas.microsoft.com/office/2007/relationships/hdphoto" Target="../media/hdphoto30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6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NULL"/><Relationship Id="rId13" Type="http://schemas.openxmlformats.org/officeDocument/2006/relationships/image" Target="../media/image152.png"/><Relationship Id="rId3" Type="http://schemas.openxmlformats.org/officeDocument/2006/relationships/image" Target="../media/image147.png"/><Relationship Id="rId7" Type="http://schemas.openxmlformats.org/officeDocument/2006/relationships/image" Target="../media/image149.png"/><Relationship Id="rId12" Type="http://schemas.microsoft.com/office/2007/relationships/hdphoto" Target="../media/hdphoto39.wdp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5.xml"/><Relationship Id="rId6" Type="http://schemas.microsoft.com/office/2007/relationships/hdphoto" Target="../media/hdphoto36.wdp"/><Relationship Id="rId11" Type="http://schemas.openxmlformats.org/officeDocument/2006/relationships/image" Target="../media/image151.png"/><Relationship Id="rId5" Type="http://schemas.openxmlformats.org/officeDocument/2006/relationships/image" Target="../media/image148.png"/><Relationship Id="rId10" Type="http://schemas.microsoft.com/office/2007/relationships/hdphoto" Target="../media/hdphoto38.wdp"/><Relationship Id="rId4" Type="http://schemas.microsoft.com/office/2007/relationships/hdphoto" Target="../media/hdphoto35.wdp"/><Relationship Id="rId9" Type="http://schemas.openxmlformats.org/officeDocument/2006/relationships/image" Target="../media/image150.png"/><Relationship Id="rId14" Type="http://schemas.microsoft.com/office/2007/relationships/hdphoto" Target="../media/hdphoto40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53.gif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openxmlformats.org/officeDocument/2006/relationships/image" Target="../media/image154.png"/><Relationship Id="rId2" Type="http://schemas.openxmlformats.org/officeDocument/2006/relationships/image" Target="../media/image153.gif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53.gi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6.png"/><Relationship Id="rId5" Type="http://schemas.openxmlformats.org/officeDocument/2006/relationships/image" Target="../media/image93.gif"/><Relationship Id="rId4" Type="http://schemas.openxmlformats.org/officeDocument/2006/relationships/image" Target="../media/image155.gi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gif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microsoft.com/office/2007/relationships/hdphoto" Target="../media/hdphoto1.wdp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emf"/><Relationship Id="rId3" Type="http://schemas.openxmlformats.org/officeDocument/2006/relationships/image" Target="../media/image153.gif"/><Relationship Id="rId7" Type="http://schemas.openxmlformats.org/officeDocument/2006/relationships/image" Target="../media/image161.gif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0.gif"/><Relationship Id="rId5" Type="http://schemas.openxmlformats.org/officeDocument/2006/relationships/image" Target="../media/image159.png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158.emf"/><Relationship Id="rId9" Type="http://schemas.openxmlformats.org/officeDocument/2006/relationships/image" Target="../media/image163.gi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image" Target="../media/image153.gif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172.pn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11" Type="http://schemas.openxmlformats.org/officeDocument/2006/relationships/oleObject" Target="../embeddings/oleObject17.bin"/><Relationship Id="rId5" Type="http://schemas.openxmlformats.org/officeDocument/2006/relationships/image" Target="../media/image171.png"/><Relationship Id="rId10" Type="http://schemas.openxmlformats.org/officeDocument/2006/relationships/oleObject" Target="../embeddings/oleObject16.bin"/><Relationship Id="rId19" Type="http://schemas.microsoft.com/office/2007/relationships/hdphoto" Target="../media/hdphoto10.wdp"/><Relationship Id="rId4" Type="http://schemas.openxmlformats.org/officeDocument/2006/relationships/image" Target="../media/image170.png"/><Relationship Id="rId9" Type="http://schemas.openxmlformats.org/officeDocument/2006/relationships/oleObject" Target="../embeddings/oleObject15.bin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73.gif"/><Relationship Id="rId7" Type="http://schemas.openxmlformats.org/officeDocument/2006/relationships/image" Target="../media/image177.gif"/><Relationship Id="rId2" Type="http://schemas.openxmlformats.org/officeDocument/2006/relationships/image" Target="../media/image153.gi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3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42.wdp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wmf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28577" y="276997"/>
            <a:ext cx="10215634" cy="62865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828643" y="2920203"/>
            <a:ext cx="9016302" cy="352402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26" tIns="45713" rIns="91426" bIns="45713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fr-FR" sz="16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  <a:p>
            <a:pPr algn="ctr">
              <a:spcBef>
                <a:spcPct val="50000"/>
              </a:spcBef>
              <a:defRPr/>
            </a:pPr>
            <a:r>
              <a:rPr lang="fr-FR" sz="1600" b="1" dirty="0" smtClean="0">
                <a:solidFill>
                  <a:srgbClr val="000099"/>
                </a:solidFill>
                <a:latin typeface="Batang" pitchFamily="18" charset="-127"/>
                <a:ea typeface="Batang" pitchFamily="18" charset="-127"/>
              </a:rPr>
              <a:t>Maître de conférences </a:t>
            </a:r>
            <a:endParaRPr lang="fr-FR" sz="1600" b="1" dirty="0">
              <a:solidFill>
                <a:srgbClr val="000099"/>
              </a:solidFill>
              <a:latin typeface="Batang" pitchFamily="18" charset="-127"/>
              <a:ea typeface="Batang" pitchFamily="18" charset="-127"/>
            </a:endParaRPr>
          </a:p>
          <a:p>
            <a:pPr algn="ctr">
              <a:spcBef>
                <a:spcPct val="50000"/>
              </a:spcBef>
              <a:defRPr/>
            </a:pPr>
            <a:r>
              <a:rPr lang="fr-FR" dirty="0">
                <a:solidFill>
                  <a:schemeClr val="tx1"/>
                </a:solidFill>
              </a:rPr>
              <a:t>L’Institut Supérieur d’Informatique</a:t>
            </a:r>
          </a:p>
          <a:p>
            <a:pPr algn="ctr">
              <a:spcBef>
                <a:spcPct val="50000"/>
              </a:spcBef>
              <a:defRPr/>
            </a:pPr>
            <a:r>
              <a:rPr lang="fr-FR" sz="1600" b="1" dirty="0" smtClean="0">
                <a:solidFill>
                  <a:srgbClr val="000099"/>
                </a:solidFill>
                <a:latin typeface="Batang" pitchFamily="18" charset="-127"/>
                <a:ea typeface="Batang" pitchFamily="18" charset="-127"/>
              </a:rPr>
              <a:t>Chercheur permanent</a:t>
            </a:r>
            <a:endParaRPr lang="fr-FR" sz="1600" b="1" dirty="0">
              <a:solidFill>
                <a:srgbClr val="000099"/>
              </a:solidFill>
              <a:latin typeface="Batang" pitchFamily="18" charset="-127"/>
              <a:ea typeface="Batang" pitchFamily="18" charset="-127"/>
            </a:endParaRPr>
          </a:p>
          <a:p>
            <a:pPr algn="ctr">
              <a:spcBef>
                <a:spcPct val="50000"/>
              </a:spcBef>
              <a:defRPr/>
            </a:pPr>
            <a:r>
              <a:rPr lang="fr-FR" dirty="0" smtClean="0">
                <a:solidFill>
                  <a:schemeClr val="tx1"/>
                </a:solidFill>
              </a:rPr>
              <a:t>Laboratoire des Systèmes Electriques  </a:t>
            </a:r>
            <a:endParaRPr lang="fr-FR" dirty="0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  <a:defRPr/>
            </a:pPr>
            <a:r>
              <a:rPr lang="fr-FR" sz="1600" b="1" dirty="0">
                <a:solidFill>
                  <a:schemeClr val="tx1"/>
                </a:solidFill>
                <a:latin typeface="David" pitchFamily="34" charset="-79"/>
                <a:ea typeface="Batang" pitchFamily="18" charset="-127"/>
                <a:cs typeface="David" pitchFamily="34" charset="-79"/>
              </a:rPr>
              <a:t>  </a:t>
            </a:r>
            <a:r>
              <a:rPr lang="fr-FR" dirty="0">
                <a:solidFill>
                  <a:schemeClr val="tx1"/>
                </a:solidFill>
              </a:rPr>
              <a:t>L’École Nationale d’Ingénieurs de </a:t>
            </a:r>
            <a:r>
              <a:rPr lang="fr-FR" dirty="0" smtClean="0">
                <a:solidFill>
                  <a:schemeClr val="tx1"/>
                </a:solidFill>
              </a:rPr>
              <a:t>Tunis</a:t>
            </a:r>
          </a:p>
          <a:p>
            <a:pPr algn="ctr">
              <a:spcBef>
                <a:spcPct val="50000"/>
              </a:spcBef>
              <a:defRPr/>
            </a:pPr>
            <a:r>
              <a:rPr lang="fr-FR" sz="1600" b="1" dirty="0" smtClean="0">
                <a:solidFill>
                  <a:srgbClr val="000099"/>
                </a:solidFill>
                <a:latin typeface="Batang" pitchFamily="18" charset="-127"/>
                <a:ea typeface="Batang" pitchFamily="18" charset="-127"/>
              </a:rPr>
              <a:t>Membre</a:t>
            </a:r>
          </a:p>
          <a:p>
            <a:pPr algn="ctr">
              <a:spcBef>
                <a:spcPct val="50000"/>
              </a:spcBef>
              <a:defRPr/>
            </a:pPr>
            <a:r>
              <a:rPr lang="fr-FR" dirty="0" smtClean="0">
                <a:solidFill>
                  <a:schemeClr val="tx1"/>
                </a:solidFill>
              </a:rPr>
              <a:t>Association Tunisienne de l’Intelligence Artificielle  </a:t>
            </a:r>
          </a:p>
          <a:p>
            <a:pPr algn="ctr">
              <a:spcBef>
                <a:spcPct val="50000"/>
              </a:spcBef>
              <a:defRPr/>
            </a:pPr>
            <a:r>
              <a:rPr lang="fr-FR" dirty="0" smtClean="0">
                <a:solidFill>
                  <a:schemeClr val="tx1"/>
                </a:solidFill>
              </a:rPr>
              <a:t> 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0" name="Imag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205" y="3277393"/>
            <a:ext cx="2313952" cy="6234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614725" y="2782089"/>
            <a:ext cx="3511987" cy="5232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bg1"/>
              </a:contourClr>
            </a:sp3d>
          </a:bodyPr>
          <a:lstStyle/>
          <a:p>
            <a:pPr algn="ctr"/>
            <a:r>
              <a:rPr lang="fr-FR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Mrabet </a:t>
            </a:r>
            <a:r>
              <a:rPr lang="fr-FR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Bellaaj</a:t>
            </a:r>
            <a:r>
              <a:rPr lang="fr-FR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Najiba</a:t>
            </a:r>
            <a:endParaRPr lang="fr-FR" sz="2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7" name="Imag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86757" y="4491839"/>
            <a:ext cx="828404" cy="674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53" y="491311"/>
            <a:ext cx="9929811" cy="2357438"/>
          </a:xfrm>
          <a:prstGeom prst="rect">
            <a:avLst/>
          </a:prstGeom>
          <a:ln w="3175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577" y="6206351"/>
            <a:ext cx="45243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43947" y="6277789"/>
            <a:ext cx="1962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4692" name="Picture 4" descr="http://www.atia.rnu.tn/images/banner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71519" y="5206219"/>
            <a:ext cx="1714512" cy="857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3665" name="Picture 1" descr="D:\najiba\ENIT_LSE\1_Logo LSE Fevr 2011 (1)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00081" y="4134649"/>
            <a:ext cx="1771650" cy="8910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5927064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07468" y="47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10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0" y="0"/>
            <a:ext cx="10801350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 smtClean="0"/>
              <a:t>Technique des RNA</a:t>
            </a:r>
            <a:endParaRPr lang="fr-FR" sz="3200" dirty="0"/>
          </a:p>
        </p:txBody>
      </p:sp>
      <p:pic>
        <p:nvPicPr>
          <p:cNvPr id="11" name="Picture 9" descr="neuronbg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9187" y="35893"/>
            <a:ext cx="757403" cy="66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ce réservé du texte 4"/>
          <p:cNvSpPr txBox="1">
            <a:spLocks/>
          </p:cNvSpPr>
          <p:nvPr/>
        </p:nvSpPr>
        <p:spPr>
          <a:xfrm>
            <a:off x="0" y="777063"/>
            <a:ext cx="10358510" cy="44291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Wingdings 2" pitchFamily="18" charset="2"/>
              <a:buChar char=""/>
              <a:defRPr lang="fr-FR" sz="2400" b="1" kern="1200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Wingdings" pitchFamily="2" charset="2"/>
              <a:buChar char="ü"/>
              <a:defRPr lang="fr-FR" sz="2200" b="1" kern="1200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+mn-cs"/>
              </a:defRPr>
            </a:lvl2pPr>
            <a:lvl3pPr marL="914400" indent="-274320" algn="l" defTabSz="914400" rtl="0" eaLnBrk="1" latinLnBrk="0" hangingPunct="1">
              <a:spcBef>
                <a:spcPct val="20000"/>
              </a:spcBef>
              <a:buClr>
                <a:srgbClr val="800000"/>
              </a:buClr>
              <a:buSzPct val="150000"/>
              <a:buFont typeface="Arial" pitchFamily="34" charset="0"/>
              <a:buChar char="•"/>
              <a:defRPr lang="fr-FR" sz="2000" b="1" kern="1200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+mn-cs"/>
              </a:defRPr>
            </a:lvl3pPr>
            <a:lvl4pPr marL="1280160" indent="-274320" algn="l" defTabSz="9144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Rage Italic" pitchFamily="66" charset="0"/>
              <a:buChar char="o"/>
              <a:defRPr lang="fr-FR" sz="1800" b="0" kern="1200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+mn-cs"/>
              </a:defRPr>
            </a:lvl4pPr>
            <a:lvl5pPr marL="1645920" indent="-274320" algn="l" defTabSz="9144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Rage Italic" pitchFamily="66" charset="0"/>
              <a:buChar char="o"/>
              <a:defRPr lang="ar-TN" sz="2400" b="1" kern="1200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3700">
                <a:solidFill>
                  <a:schemeClr val="tx1"/>
                </a:solidFill>
                <a:latin typeface="Baskerville Old Face" pitchFamily="18" charset="0"/>
              </a:rPr>
              <a:t> </a:t>
            </a:r>
            <a:r>
              <a:rPr sz="3200">
                <a:solidFill>
                  <a:schemeClr val="tx1"/>
                </a:solidFill>
                <a:latin typeface="Baskerville Old Face" pitchFamily="18" charset="0"/>
              </a:rPr>
              <a:t>Optimisation de la structure neuronale </a:t>
            </a:r>
            <a:r>
              <a:rPr lang="fr-FR" sz="2200" dirty="0" smtClean="0">
                <a:solidFill>
                  <a:srgbClr val="420042"/>
                </a:solidFill>
              </a:rPr>
              <a:t>:</a:t>
            </a:r>
            <a:r>
              <a:rPr lang="fr-FR" sz="2000" dirty="0" smtClean="0">
                <a:solidFill>
                  <a:srgbClr val="420042"/>
                </a:solidFill>
              </a:rPr>
              <a:t> Principe de la validation croisée</a:t>
            </a:r>
          </a:p>
          <a:p>
            <a:pPr lvl="1"/>
            <a:r>
              <a:rPr lang="fr-FR" sz="2000" dirty="0" smtClean="0">
                <a:solidFill>
                  <a:srgbClr val="420042"/>
                </a:solidFill>
              </a:rPr>
              <a:t> Structure </a:t>
            </a:r>
            <a:r>
              <a:rPr lang="fr-FR" sz="2000" dirty="0">
                <a:solidFill>
                  <a:srgbClr val="420042"/>
                </a:solidFill>
              </a:rPr>
              <a:t>externe </a:t>
            </a:r>
            <a:r>
              <a:rPr lang="fr-FR" sz="2000" dirty="0" smtClean="0">
                <a:solidFill>
                  <a:srgbClr val="420042"/>
                </a:solidFill>
              </a:rPr>
              <a:t>(entrées-sorties</a:t>
            </a:r>
            <a:r>
              <a:rPr lang="fr-FR" sz="2000" dirty="0">
                <a:solidFill>
                  <a:srgbClr val="420042"/>
                </a:solidFill>
              </a:rPr>
              <a:t>) </a:t>
            </a:r>
            <a:endParaRPr lang="fr-FR" sz="2000" dirty="0" smtClean="0">
              <a:solidFill>
                <a:srgbClr val="420042"/>
              </a:solidFill>
            </a:endParaRPr>
          </a:p>
          <a:p>
            <a:pPr lvl="1"/>
            <a:r>
              <a:rPr lang="fr-FR" sz="2000" dirty="0" smtClean="0">
                <a:solidFill>
                  <a:srgbClr val="420042"/>
                </a:solidFill>
              </a:rPr>
              <a:t> Interne </a:t>
            </a:r>
            <a:r>
              <a:rPr lang="fr-FR" sz="2000" dirty="0">
                <a:solidFill>
                  <a:srgbClr val="420042"/>
                </a:solidFill>
              </a:rPr>
              <a:t>(nombre de couches </a:t>
            </a:r>
            <a:r>
              <a:rPr lang="fr-FR" sz="2000" dirty="0" smtClean="0">
                <a:solidFill>
                  <a:srgbClr val="420042"/>
                </a:solidFill>
              </a:rPr>
              <a:t>cachées </a:t>
            </a:r>
            <a:r>
              <a:rPr lang="fr-FR" sz="2000" dirty="0">
                <a:solidFill>
                  <a:srgbClr val="420042"/>
                </a:solidFill>
              </a:rPr>
              <a:t>et de </a:t>
            </a:r>
            <a:r>
              <a:rPr lang="fr-FR" sz="2000" dirty="0" smtClean="0">
                <a:solidFill>
                  <a:srgbClr val="420042"/>
                </a:solidFill>
              </a:rPr>
              <a:t>neurones dans </a:t>
            </a:r>
            <a:r>
              <a:rPr lang="fr-FR" sz="2000" dirty="0">
                <a:solidFill>
                  <a:srgbClr val="420042"/>
                </a:solidFill>
              </a:rPr>
              <a:t>chaque couche)</a:t>
            </a:r>
          </a:p>
          <a:p>
            <a:endParaRPr lang="fr-FR" dirty="0" smtClean="0">
              <a:solidFill>
                <a:srgbClr val="420042"/>
              </a:solidFill>
            </a:endParaRPr>
          </a:p>
        </p:txBody>
      </p:sp>
      <p:graphicFrame>
        <p:nvGraphicFramePr>
          <p:cNvPr id="14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805045168"/>
              </p:ext>
            </p:extLst>
          </p:nvPr>
        </p:nvGraphicFramePr>
        <p:xfrm>
          <a:off x="5784501" y="3768395"/>
          <a:ext cx="990600" cy="2159000"/>
        </p:xfrm>
        <a:graphic>
          <a:graphicData uri="http://schemas.openxmlformats.org/presentationml/2006/ole">
            <p:oleObj spid="_x0000_s190466" name="Visio" r:id="rId4" imgW="657149" imgH="1723949" progId="">
              <p:embed/>
            </p:oleObj>
          </a:graphicData>
        </a:graphic>
      </p:graphicFrame>
      <p:graphicFrame>
        <p:nvGraphicFramePr>
          <p:cNvPr id="15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69252431"/>
              </p:ext>
            </p:extLst>
          </p:nvPr>
        </p:nvGraphicFramePr>
        <p:xfrm>
          <a:off x="5874988" y="5155870"/>
          <a:ext cx="809625" cy="1257300"/>
        </p:xfrm>
        <a:graphic>
          <a:graphicData uri="http://schemas.openxmlformats.org/presentationml/2006/ole">
            <p:oleObj spid="_x0000_s190467" name="Visio" r:id="rId5" imgW="801624" imgH="1243889" progId="">
              <p:embed/>
            </p:oleObj>
          </a:graphicData>
        </a:graphic>
      </p:graphicFrame>
      <p:grpSp>
        <p:nvGrpSpPr>
          <p:cNvPr id="16" name="Groupe 15"/>
          <p:cNvGrpSpPr/>
          <p:nvPr/>
        </p:nvGrpSpPr>
        <p:grpSpPr>
          <a:xfrm>
            <a:off x="4300672" y="3265099"/>
            <a:ext cx="4994275" cy="3106738"/>
            <a:chOff x="2051012" y="3656034"/>
            <a:chExt cx="4994275" cy="3106738"/>
          </a:xfrm>
        </p:grpSpPr>
        <p:graphicFrame>
          <p:nvGraphicFramePr>
            <p:cNvPr id="17" name="Object 10"/>
            <p:cNvGraphicFramePr>
              <a:graphicFrameLocks noChangeAspect="1"/>
            </p:cNvGraphicFramePr>
            <p:nvPr/>
          </p:nvGraphicFramePr>
          <p:xfrm>
            <a:off x="2051012" y="3656034"/>
            <a:ext cx="4408487" cy="3106738"/>
          </p:xfrm>
          <a:graphic>
            <a:graphicData uri="http://schemas.openxmlformats.org/presentationml/2006/ole">
              <p:oleObj spid="_x0000_s190468" name="Visio" r:id="rId6" imgW="3312262" imgH="2332939" progId="">
                <p:embed/>
              </p:oleObj>
            </a:graphicData>
          </a:graphic>
        </p:graphicFrame>
        <p:sp>
          <p:nvSpPr>
            <p:cNvPr id="18" name="Text Box 30"/>
            <p:cNvSpPr txBox="1">
              <a:spLocks noChangeArrowheads="1"/>
            </p:cNvSpPr>
            <p:nvPr/>
          </p:nvSpPr>
          <p:spPr bwMode="auto">
            <a:xfrm>
              <a:off x="5813883" y="5595165"/>
              <a:ext cx="1214437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800" b="1" dirty="0">
                  <a:solidFill>
                    <a:srgbClr val="42004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EQMA</a:t>
              </a:r>
            </a:p>
          </p:txBody>
        </p:sp>
        <p:grpSp>
          <p:nvGrpSpPr>
            <p:cNvPr id="19" name="Groupe 16"/>
            <p:cNvGrpSpPr/>
            <p:nvPr/>
          </p:nvGrpSpPr>
          <p:grpSpPr>
            <a:xfrm>
              <a:off x="2951124" y="3875109"/>
              <a:ext cx="4094163" cy="1581150"/>
              <a:chOff x="2951124" y="3875109"/>
              <a:chExt cx="4094163" cy="1581150"/>
            </a:xfrm>
          </p:grpSpPr>
          <p:graphicFrame>
            <p:nvGraphicFramePr>
              <p:cNvPr id="20" name="Object 12"/>
              <p:cNvGraphicFramePr>
                <a:graphicFrameLocks noChangeAspect="1"/>
              </p:cNvGraphicFramePr>
              <p:nvPr/>
            </p:nvGraphicFramePr>
            <p:xfrm>
              <a:off x="2951124" y="4106884"/>
              <a:ext cx="3060700" cy="1349375"/>
            </p:xfrm>
            <a:graphic>
              <a:graphicData uri="http://schemas.openxmlformats.org/presentationml/2006/ole">
                <p:oleObj spid="_x0000_s190469" name="Visio" r:id="rId7" imgW="2120189" imgH="933602" progId="">
                  <p:embed/>
                </p:oleObj>
              </a:graphicData>
            </a:graphic>
          </p:graphicFrame>
          <p:sp>
            <p:nvSpPr>
              <p:cNvPr id="21" name="Text Box 31"/>
              <p:cNvSpPr txBox="1">
                <a:spLocks noChangeArrowheads="1"/>
              </p:cNvSpPr>
              <p:nvPr/>
            </p:nvSpPr>
            <p:spPr bwMode="auto">
              <a:xfrm>
                <a:off x="5830849" y="3875109"/>
                <a:ext cx="1214438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1800" b="1">
                    <a:solidFill>
                      <a:srgbClr val="42004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EQMT</a:t>
                </a:r>
              </a:p>
            </p:txBody>
          </p:sp>
        </p:grpSp>
      </p:grpSp>
      <p:grpSp>
        <p:nvGrpSpPr>
          <p:cNvPr id="22" name="Groupe 21"/>
          <p:cNvGrpSpPr/>
          <p:nvPr/>
        </p:nvGrpSpPr>
        <p:grpSpPr>
          <a:xfrm>
            <a:off x="3047045" y="4944221"/>
            <a:ext cx="3245797" cy="449262"/>
            <a:chOff x="23774" y="5653014"/>
            <a:chExt cx="3245797" cy="449262"/>
          </a:xfrm>
        </p:grpSpPr>
        <p:sp>
          <p:nvSpPr>
            <p:cNvPr id="23" name="AutoShape 32"/>
            <p:cNvSpPr>
              <a:spLocks noChangeArrowheads="1"/>
            </p:cNvSpPr>
            <p:nvPr/>
          </p:nvSpPr>
          <p:spPr bwMode="auto">
            <a:xfrm flipV="1">
              <a:off x="2540729" y="5834078"/>
              <a:ext cx="728842" cy="158299"/>
            </a:xfrm>
            <a:prstGeom prst="rightArrow">
              <a:avLst>
                <a:gd name="adj1" fmla="val 50000"/>
                <a:gd name="adj2" fmla="val 15853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>
                <a:solidFill>
                  <a:srgbClr val="420042"/>
                </a:solidFill>
              </a:endParaRPr>
            </a:p>
          </p:txBody>
        </p:sp>
        <p:sp>
          <p:nvSpPr>
            <p:cNvPr id="24" name="AutoShape 35"/>
            <p:cNvSpPr>
              <a:spLocks noChangeArrowheads="1"/>
            </p:cNvSpPr>
            <p:nvPr/>
          </p:nvSpPr>
          <p:spPr bwMode="auto">
            <a:xfrm>
              <a:off x="23774" y="5653014"/>
              <a:ext cx="2489163" cy="449262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r>
                <a:rPr lang="fr-FR" sz="1800" b="1" dirty="0">
                  <a:solidFill>
                    <a:srgbClr val="42004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itchFamily="34" charset="0"/>
                </a:rPr>
                <a:t>Sous- apprentissage</a:t>
              </a:r>
            </a:p>
          </p:txBody>
        </p:sp>
      </p:grpSp>
      <p:sp>
        <p:nvSpPr>
          <p:cNvPr id="25" name="AutoShape 37"/>
          <p:cNvSpPr>
            <a:spLocks noChangeArrowheads="1"/>
          </p:cNvSpPr>
          <p:nvPr/>
        </p:nvSpPr>
        <p:spPr bwMode="auto">
          <a:xfrm>
            <a:off x="7475717" y="4719590"/>
            <a:ext cx="2251075" cy="44926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r-FR" sz="1800" b="1" dirty="0">
                <a:solidFill>
                  <a:srgbClr val="42004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Sur- apprentissage</a:t>
            </a:r>
          </a:p>
        </p:txBody>
      </p:sp>
      <p:sp>
        <p:nvSpPr>
          <p:cNvPr id="26" name="Text Box 40"/>
          <p:cNvSpPr txBox="1">
            <a:spLocks noChangeArrowheads="1"/>
          </p:cNvSpPr>
          <p:nvPr/>
        </p:nvSpPr>
        <p:spPr bwMode="auto">
          <a:xfrm>
            <a:off x="448465" y="1696708"/>
            <a:ext cx="5807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sz="1800">
              <a:solidFill>
                <a:srgbClr val="420042"/>
              </a:solidFill>
              <a:latin typeface="Arial" pitchFamily="34" charset="0"/>
            </a:endParaRPr>
          </a:p>
        </p:txBody>
      </p:sp>
      <p:grpSp>
        <p:nvGrpSpPr>
          <p:cNvPr id="27" name="Groupe 26"/>
          <p:cNvGrpSpPr/>
          <p:nvPr/>
        </p:nvGrpSpPr>
        <p:grpSpPr>
          <a:xfrm>
            <a:off x="4968627" y="3075428"/>
            <a:ext cx="2565400" cy="1212852"/>
            <a:chOff x="2952732" y="3190872"/>
            <a:chExt cx="2565400" cy="1212852"/>
          </a:xfrm>
        </p:grpSpPr>
        <p:sp>
          <p:nvSpPr>
            <p:cNvPr id="29" name="Line 29"/>
            <p:cNvSpPr>
              <a:spLocks noChangeShapeType="1"/>
            </p:cNvSpPr>
            <p:nvPr/>
          </p:nvSpPr>
          <p:spPr bwMode="auto">
            <a:xfrm>
              <a:off x="4238616" y="3548062"/>
              <a:ext cx="0" cy="855662"/>
            </a:xfrm>
            <a:prstGeom prst="line">
              <a:avLst/>
            </a:prstGeom>
            <a:noFill/>
            <a:ln w="10160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>
                <a:solidFill>
                  <a:srgbClr val="420042"/>
                </a:solidFill>
              </a:endParaRPr>
            </a:p>
          </p:txBody>
        </p:sp>
        <p:sp>
          <p:nvSpPr>
            <p:cNvPr id="30" name="AutoShape 28"/>
            <p:cNvSpPr>
              <a:spLocks noChangeArrowheads="1"/>
            </p:cNvSpPr>
            <p:nvPr/>
          </p:nvSpPr>
          <p:spPr bwMode="auto">
            <a:xfrm>
              <a:off x="2952732" y="3190872"/>
              <a:ext cx="2565400" cy="430213"/>
            </a:xfrm>
            <a:prstGeom prst="flowChartAlternateProcess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r>
                <a:rPr lang="fr-FR" sz="1800" b="1" dirty="0">
                  <a:solidFill>
                    <a:srgbClr val="42004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itchFamily="34" charset="0"/>
                </a:rPr>
                <a:t>Bonne généralisation</a:t>
              </a:r>
            </a:p>
          </p:txBody>
        </p:sp>
      </p:grpSp>
      <p:graphicFrame>
        <p:nvGraphicFramePr>
          <p:cNvPr id="31" name="Diagramme 30"/>
          <p:cNvGraphicFramePr/>
          <p:nvPr>
            <p:extLst>
              <p:ext uri="{D42A27DB-BD31-4B8C-83A1-F6EECF244321}">
                <p14:modId xmlns:p14="http://schemas.microsoft.com/office/powerpoint/2010/main" xmlns="" val="3109085132"/>
              </p:ext>
            </p:extLst>
          </p:nvPr>
        </p:nvGraphicFramePr>
        <p:xfrm>
          <a:off x="508627" y="2268141"/>
          <a:ext cx="3782999" cy="2020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xmlns="" val="37188447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4294967295"/>
          </p:nvPr>
        </p:nvSpPr>
        <p:spPr>
          <a:xfrm>
            <a:off x="4890319" y="6517909"/>
            <a:ext cx="1433826" cy="364195"/>
          </a:xfrm>
        </p:spPr>
        <p:txBody>
          <a:bodyPr/>
          <a:lstStyle/>
          <a:p>
            <a:pPr>
              <a:defRPr/>
            </a:pPr>
            <a:fld id="{BF0A0B29-E221-4508-902E-556CCE49F450}" type="datetime1">
              <a:rPr lang="fr-FR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294967295"/>
          </p:nvPr>
        </p:nvSpPr>
        <p:spPr>
          <a:xfrm>
            <a:off x="2" y="6518476"/>
            <a:ext cx="6544347" cy="364195"/>
          </a:xfrm>
        </p:spPr>
        <p:txBody>
          <a:bodyPr/>
          <a:lstStyle/>
          <a:p>
            <a:pPr>
              <a:defRPr/>
            </a:pPr>
            <a:r>
              <a:rPr lang="fr-FR" dirty="0" smtClean="0">
                <a:solidFill>
                  <a:schemeClr val="bg1"/>
                </a:solidFill>
              </a:rPr>
              <a:t>Mrabet </a:t>
            </a:r>
            <a:r>
              <a:rPr lang="fr-FR" dirty="0" err="1" smtClean="0">
                <a:solidFill>
                  <a:schemeClr val="bg1"/>
                </a:solidFill>
              </a:rPr>
              <a:t>Bellaaj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10145073" y="6508730"/>
            <a:ext cx="654440" cy="3042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11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-5105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198" name="Imag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0775036" cy="645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672558" y="971997"/>
            <a:ext cx="712879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4400" dirty="0" smtClean="0">
                <a:solidFill>
                  <a:srgbClr val="FFFF00"/>
                </a:solidFill>
              </a:rPr>
              <a:t>Estimation du flux </a:t>
            </a:r>
            <a:r>
              <a:rPr lang="fr-FR" sz="4400" dirty="0" err="1" smtClean="0">
                <a:solidFill>
                  <a:srgbClr val="FFFF00"/>
                </a:solidFill>
              </a:rPr>
              <a:t>rotorique</a:t>
            </a:r>
            <a:r>
              <a:rPr lang="fr-FR" sz="4400" dirty="0" smtClean="0">
                <a:solidFill>
                  <a:srgbClr val="FFFF00"/>
                </a:solidFill>
              </a:rPr>
              <a:t> d’une MAS</a:t>
            </a:r>
            <a:endParaRPr lang="fr-FR" sz="4400" dirty="0">
              <a:solidFill>
                <a:srgbClr val="FFFF00"/>
              </a:solidFill>
            </a:endParaRPr>
          </a:p>
          <a:p>
            <a:endParaRPr lang="fr-F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35096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07468" y="47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12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0" y="0"/>
            <a:ext cx="10801350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 smtClean="0"/>
              <a:t>Estimation du flux </a:t>
            </a:r>
            <a:r>
              <a:rPr lang="fr-FR" sz="3200" dirty="0" err="1" smtClean="0"/>
              <a:t>rotorique</a:t>
            </a:r>
            <a:r>
              <a:rPr lang="fr-FR" sz="3200" dirty="0" smtClean="0"/>
              <a:t> pour une MAS</a:t>
            </a:r>
            <a:endParaRPr lang="fr-FR" sz="3200" dirty="0"/>
          </a:p>
        </p:txBody>
      </p:sp>
      <p:pic>
        <p:nvPicPr>
          <p:cNvPr id="11" name="Picture 9" descr="neuronbg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187" y="35893"/>
            <a:ext cx="757403" cy="66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4923" y="919939"/>
            <a:ext cx="264318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2047" y="3848897"/>
            <a:ext cx="233997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AutoShape 15"/>
          <p:cNvSpPr>
            <a:spLocks noChangeArrowheads="1"/>
          </p:cNvSpPr>
          <p:nvPr/>
        </p:nvSpPr>
        <p:spPr bwMode="auto">
          <a:xfrm>
            <a:off x="7258063" y="5634847"/>
            <a:ext cx="1781175" cy="70643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fr-FR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entury" pitchFamily="18" charset="0"/>
              </a:rPr>
              <a:t>Stator</a:t>
            </a:r>
          </a:p>
        </p:txBody>
      </p:sp>
      <p:sp>
        <p:nvSpPr>
          <p:cNvPr id="21" name="AutoShape 16"/>
          <p:cNvSpPr>
            <a:spLocks noChangeArrowheads="1"/>
          </p:cNvSpPr>
          <p:nvPr/>
        </p:nvSpPr>
        <p:spPr bwMode="auto">
          <a:xfrm>
            <a:off x="7686691" y="2634451"/>
            <a:ext cx="1844675" cy="64293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fr-FR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entury" pitchFamily="18" charset="0"/>
              </a:rPr>
              <a:t>rotor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3875" y="2405063"/>
            <a:ext cx="36004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Éclair 24"/>
          <p:cNvSpPr/>
          <p:nvPr/>
        </p:nvSpPr>
        <p:spPr>
          <a:xfrm rot="8588153">
            <a:off x="3439620" y="2863394"/>
            <a:ext cx="2061890" cy="477823"/>
          </a:xfrm>
          <a:prstGeom prst="lightningBol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Éclair 25"/>
          <p:cNvSpPr/>
          <p:nvPr/>
        </p:nvSpPr>
        <p:spPr>
          <a:xfrm rot="6679298">
            <a:off x="3391565" y="2860057"/>
            <a:ext cx="604786" cy="3768395"/>
          </a:xfrm>
          <a:prstGeom prst="lightningBol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7188447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07468" y="47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13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0" y="0"/>
            <a:ext cx="10801350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 smtClean="0"/>
              <a:t>Estimation du flux </a:t>
            </a:r>
            <a:r>
              <a:rPr lang="fr-FR" sz="3200" dirty="0" err="1" smtClean="0"/>
              <a:t>rotorique</a:t>
            </a:r>
            <a:r>
              <a:rPr lang="fr-FR" sz="3200" dirty="0" smtClean="0"/>
              <a:t> </a:t>
            </a:r>
            <a:r>
              <a:rPr lang="fr-FR" sz="3200" smtClean="0"/>
              <a:t>pour une MAS</a:t>
            </a:r>
            <a:endParaRPr lang="fr-FR" sz="3200" dirty="0"/>
          </a:p>
        </p:txBody>
      </p:sp>
      <p:pic>
        <p:nvPicPr>
          <p:cNvPr id="11" name="Picture 9" descr="neuronbg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187" y="35893"/>
            <a:ext cx="757403" cy="66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15" y="1420005"/>
            <a:ext cx="561975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ce réservé du texte 4"/>
          <p:cNvSpPr txBox="1">
            <a:spLocks/>
          </p:cNvSpPr>
          <p:nvPr/>
        </p:nvSpPr>
        <p:spPr>
          <a:xfrm>
            <a:off x="-1" y="696914"/>
            <a:ext cx="10615649" cy="7230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835981" lvl="1" indent="-313493">
              <a:spcBef>
                <a:spcPct val="20000"/>
              </a:spcBef>
              <a:buClr>
                <a:schemeClr val="accent2"/>
              </a:buClr>
              <a:buSzPct val="100000"/>
              <a:buFont typeface="Wingdings 2" pitchFamily="18" charset="2"/>
              <a:buChar char="E"/>
              <a:defRPr/>
            </a:pPr>
            <a:r>
              <a:rPr lang="fr-FR" sz="3700" dirty="0" smtClean="0">
                <a:latin typeface="Baskerville Old Face" pitchFamily="18" charset="0"/>
              </a:rPr>
              <a:t> Modélisation de la MAS</a:t>
            </a:r>
          </a:p>
          <a:p>
            <a:pPr marL="835981" marR="0" lvl="1" indent="-31349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170000"/>
              <a:tabLst/>
              <a:defRPr/>
            </a:pPr>
            <a:endParaRPr kumimoji="0" lang="fr-FR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01589" marR="0" lvl="0" indent="-36574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70000"/>
              <a:buFont typeface="Rage Italic" pitchFamily="66" charset="0"/>
              <a:buChar char="o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767" y="5063343"/>
            <a:ext cx="4786346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2245" y="1348567"/>
            <a:ext cx="4000500" cy="21621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3" name="Espace réservé du texte 4"/>
          <p:cNvSpPr txBox="1">
            <a:spLocks/>
          </p:cNvSpPr>
          <p:nvPr/>
        </p:nvSpPr>
        <p:spPr>
          <a:xfrm>
            <a:off x="0" y="4063211"/>
            <a:ext cx="10615649" cy="71438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835981" marR="0" lvl="1" indent="-31349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"/>
              <a:tabLst/>
              <a:defRPr/>
            </a:pPr>
            <a:r>
              <a:rPr lang="fr-FR" sz="3700" dirty="0" smtClean="0">
                <a:latin typeface="Baskerville Old Face" pitchFamily="18" charset="0"/>
              </a:rPr>
              <a:t>Discrétisation par Euler</a:t>
            </a:r>
          </a:p>
          <a:p>
            <a:pPr marL="835981" marR="0" lvl="1" indent="-31349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170000"/>
              <a:buFontTx/>
              <a:buNone/>
              <a:tabLst/>
              <a:defRPr/>
            </a:pPr>
            <a:endParaRPr kumimoji="0" lang="fr-FR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35981" marR="0" lvl="1" indent="-31349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170000"/>
              <a:buFont typeface="Rage Italic" pitchFamily="66" charset="0"/>
              <a:buChar char="o"/>
              <a:tabLst/>
              <a:defRPr/>
            </a:pPr>
            <a:endParaRPr kumimoji="0" lang="fr-FR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01589" marR="0" lvl="0" indent="-36574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70000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0015" y="2705889"/>
            <a:ext cx="5572125" cy="1143008"/>
          </a:xfrm>
          <a:prstGeom prst="rect">
            <a:avLst/>
          </a:prstGeom>
          <a:noFill/>
          <a:ln cmpd="dbl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7188447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07468" y="47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14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0" y="0"/>
            <a:ext cx="10801350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 smtClean="0"/>
              <a:t>Estimation du flux </a:t>
            </a:r>
            <a:r>
              <a:rPr lang="fr-FR" sz="3200" dirty="0" err="1" smtClean="0"/>
              <a:t>rotorique</a:t>
            </a:r>
            <a:r>
              <a:rPr lang="fr-FR" sz="3200" dirty="0" smtClean="0"/>
              <a:t> </a:t>
            </a:r>
            <a:r>
              <a:rPr lang="fr-FR" sz="3200" smtClean="0"/>
              <a:t>pour une MAS</a:t>
            </a:r>
            <a:endParaRPr lang="fr-FR" sz="3200" dirty="0"/>
          </a:p>
        </p:txBody>
      </p:sp>
      <p:pic>
        <p:nvPicPr>
          <p:cNvPr id="11" name="Picture 9" descr="neuronbg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187" y="35893"/>
            <a:ext cx="757403" cy="66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38" y="634187"/>
            <a:ext cx="4857750" cy="587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6" descr="bd14997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8750" y="3348812"/>
            <a:ext cx="5138738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8188" y="1705749"/>
            <a:ext cx="4000500" cy="2214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8188" y="4206062"/>
            <a:ext cx="4000500" cy="206692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sp>
        <p:nvSpPr>
          <p:cNvPr id="17" name="Espace réservé du texte 4"/>
          <p:cNvSpPr txBox="1">
            <a:spLocks/>
          </p:cNvSpPr>
          <p:nvPr/>
        </p:nvSpPr>
        <p:spPr>
          <a:xfrm>
            <a:off x="-1" y="696914"/>
            <a:ext cx="10615649" cy="7230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835981" lvl="1" indent="-313493">
              <a:spcBef>
                <a:spcPct val="20000"/>
              </a:spcBef>
              <a:buClr>
                <a:schemeClr val="accent2"/>
              </a:buClr>
              <a:buSzPct val="100000"/>
              <a:buFont typeface="Wingdings 2" pitchFamily="18" charset="2"/>
              <a:buChar char="E"/>
              <a:defRPr/>
            </a:pPr>
            <a:r>
              <a:rPr lang="fr-FR" sz="3700" dirty="0" smtClean="0">
                <a:latin typeface="Baskerville Old Face" pitchFamily="18" charset="0"/>
              </a:rPr>
              <a:t> Structure du RNA</a:t>
            </a:r>
          </a:p>
          <a:p>
            <a:pPr marL="835981" marR="0" lvl="1" indent="-31349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170000"/>
              <a:tabLst/>
              <a:defRPr/>
            </a:pPr>
            <a:endParaRPr kumimoji="0" lang="fr-FR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01589" marR="0" lvl="0" indent="-36574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70000"/>
              <a:buFont typeface="Rage Italic" pitchFamily="66" charset="0"/>
              <a:buChar char="o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88447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07468" y="47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15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0" y="0"/>
            <a:ext cx="10801350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 smtClean="0"/>
              <a:t>Estimation du flux </a:t>
            </a:r>
            <a:r>
              <a:rPr lang="fr-FR" sz="3200" dirty="0" err="1" smtClean="0"/>
              <a:t>rotorique</a:t>
            </a:r>
            <a:r>
              <a:rPr lang="fr-FR" sz="3200" dirty="0" smtClean="0"/>
              <a:t> </a:t>
            </a:r>
            <a:r>
              <a:rPr lang="fr-FR" sz="3200" smtClean="0"/>
              <a:t>pour une MAS</a:t>
            </a:r>
            <a:endParaRPr lang="fr-FR" sz="3200" dirty="0"/>
          </a:p>
        </p:txBody>
      </p:sp>
      <p:pic>
        <p:nvPicPr>
          <p:cNvPr id="11" name="Picture 9" descr="neuronbg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187" y="35893"/>
            <a:ext cx="757403" cy="66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243"/>
          <p:cNvSpPr txBox="1">
            <a:spLocks noChangeArrowheads="1"/>
          </p:cNvSpPr>
          <p:nvPr/>
        </p:nvSpPr>
        <p:spPr bwMode="auto">
          <a:xfrm>
            <a:off x="6400807" y="1777195"/>
            <a:ext cx="32972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 b="1" dirty="0">
                <a:latin typeface="Bookman Old Style" pitchFamily="18" charset="0"/>
              </a:rPr>
              <a:t>Séquence de test</a:t>
            </a:r>
            <a:endParaRPr lang="fr-FR" sz="2400" b="1" baseline="-25000" dirty="0">
              <a:latin typeface="Bookman Old Style" pitchFamily="18" charset="0"/>
            </a:endParaRPr>
          </a:p>
        </p:txBody>
      </p:sp>
      <p:sp>
        <p:nvSpPr>
          <p:cNvPr id="14" name="Text Box 255"/>
          <p:cNvSpPr txBox="1">
            <a:spLocks noChangeArrowheads="1"/>
          </p:cNvSpPr>
          <p:nvPr/>
        </p:nvSpPr>
        <p:spPr bwMode="auto">
          <a:xfrm>
            <a:off x="614329" y="1705757"/>
            <a:ext cx="45005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</a:pPr>
            <a:r>
              <a:rPr lang="fr-FR" dirty="0">
                <a:latin typeface="Bookman Old Style" pitchFamily="18" charset="0"/>
              </a:rPr>
              <a:t> </a:t>
            </a:r>
            <a:r>
              <a:rPr lang="fr-FR" sz="2400" b="1" dirty="0">
                <a:latin typeface="Bookman Old Style" pitchFamily="18" charset="0"/>
              </a:rPr>
              <a:t>Séquence d’apprentissage</a:t>
            </a: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8" y="2563008"/>
            <a:ext cx="4962525" cy="3519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95938" y="2563008"/>
            <a:ext cx="5018087" cy="35004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Espace réservé du texte 4"/>
          <p:cNvSpPr txBox="1">
            <a:spLocks/>
          </p:cNvSpPr>
          <p:nvPr/>
        </p:nvSpPr>
        <p:spPr>
          <a:xfrm>
            <a:off x="-1" y="696914"/>
            <a:ext cx="10615649" cy="7230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835981" lvl="1" indent="-313493">
              <a:spcBef>
                <a:spcPct val="20000"/>
              </a:spcBef>
              <a:buClr>
                <a:schemeClr val="accent2"/>
              </a:buClr>
              <a:buSzPct val="100000"/>
              <a:buFont typeface="Wingdings 2" pitchFamily="18" charset="2"/>
              <a:buChar char="E"/>
              <a:defRPr/>
            </a:pPr>
            <a:r>
              <a:rPr lang="fr-FR" sz="3700" dirty="0" smtClean="0">
                <a:latin typeface="Baskerville Old Face" pitchFamily="18" charset="0"/>
              </a:rPr>
              <a:t> Base de données</a:t>
            </a:r>
          </a:p>
          <a:p>
            <a:pPr marL="835981" marR="0" lvl="1" indent="-31349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170000"/>
              <a:tabLst/>
              <a:defRPr/>
            </a:pPr>
            <a:endParaRPr kumimoji="0" lang="fr-FR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01589" marR="0" lvl="0" indent="-36574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70000"/>
              <a:buFont typeface="Rage Italic" pitchFamily="66" charset="0"/>
              <a:buChar char="o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88447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07468" y="47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16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0" y="0"/>
            <a:ext cx="10801350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 smtClean="0"/>
              <a:t>Estimation du flux </a:t>
            </a:r>
            <a:r>
              <a:rPr lang="fr-FR" sz="3200" dirty="0" err="1" smtClean="0"/>
              <a:t>rotorique</a:t>
            </a:r>
            <a:r>
              <a:rPr lang="fr-FR" sz="3200" dirty="0" smtClean="0"/>
              <a:t> </a:t>
            </a:r>
            <a:r>
              <a:rPr lang="fr-FR" sz="3200" smtClean="0"/>
              <a:t>pour une MAS</a:t>
            </a:r>
            <a:endParaRPr lang="fr-FR" sz="3200" dirty="0"/>
          </a:p>
        </p:txBody>
      </p:sp>
      <p:pic>
        <p:nvPicPr>
          <p:cNvPr id="11" name="Picture 9" descr="neuronbg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187" y="35893"/>
            <a:ext cx="757403" cy="66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ce réservé du texte 4"/>
          <p:cNvSpPr txBox="1">
            <a:spLocks/>
          </p:cNvSpPr>
          <p:nvPr/>
        </p:nvSpPr>
        <p:spPr>
          <a:xfrm>
            <a:off x="-1" y="696914"/>
            <a:ext cx="10615649" cy="7230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835981" lvl="1" indent="-313493">
              <a:spcBef>
                <a:spcPct val="20000"/>
              </a:spcBef>
              <a:buClr>
                <a:schemeClr val="accent2"/>
              </a:buClr>
              <a:buSzPct val="100000"/>
              <a:buFont typeface="Wingdings 2" pitchFamily="18" charset="2"/>
              <a:buChar char="E"/>
              <a:defRPr/>
            </a:pPr>
            <a:r>
              <a:rPr lang="fr-FR" sz="3700" dirty="0" smtClean="0">
                <a:latin typeface="Baskerville Old Face" pitchFamily="18" charset="0"/>
              </a:rPr>
              <a:t> Choix du nombre de neurones</a:t>
            </a:r>
          </a:p>
          <a:p>
            <a:pPr marL="835981" marR="0" lvl="1" indent="-31349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170000"/>
              <a:tabLst/>
              <a:defRPr/>
            </a:pPr>
            <a:endParaRPr kumimoji="0" lang="fr-FR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01589" marR="0" lvl="0" indent="-36574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70000"/>
              <a:buFont typeface="Rage Italic" pitchFamily="66" charset="0"/>
              <a:buChar char="o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3"/>
          <a:srcRect l="2571" t="1559" r="4041"/>
          <a:stretch>
            <a:fillRect/>
          </a:stretch>
        </p:blipFill>
        <p:spPr bwMode="auto">
          <a:xfrm>
            <a:off x="881063" y="1705757"/>
            <a:ext cx="4500562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0" y="5345895"/>
            <a:ext cx="72834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i="1" dirty="0">
                <a:latin typeface="Bookman Old Style" pitchFamily="18" charset="0"/>
              </a:rPr>
              <a:t> </a:t>
            </a:r>
            <a:r>
              <a:rPr lang="en-US" i="1" dirty="0">
                <a:latin typeface="Bookman Old Style" pitchFamily="18" charset="0"/>
              </a:rPr>
              <a:t>Evolution de </a:t>
            </a:r>
            <a:r>
              <a:rPr lang="en-US" i="1" dirty="0" err="1">
                <a:latin typeface="Bookman Old Style" pitchFamily="18" charset="0"/>
              </a:rPr>
              <a:t>l'</a:t>
            </a:r>
            <a:r>
              <a:rPr lang="en-US" b="1" i="1" dirty="0" err="1">
                <a:latin typeface="Bookman Old Style" pitchFamily="18" charset="0"/>
              </a:rPr>
              <a:t>EQMA</a:t>
            </a:r>
            <a:r>
              <a:rPr lang="en-US" i="1" dirty="0">
                <a:latin typeface="Bookman Old Style" pitchFamily="18" charset="0"/>
              </a:rPr>
              <a:t> et </a:t>
            </a:r>
            <a:r>
              <a:rPr lang="en-US" i="1" dirty="0" err="1">
                <a:latin typeface="Bookman Old Style" pitchFamily="18" charset="0"/>
              </a:rPr>
              <a:t>l’</a:t>
            </a:r>
            <a:r>
              <a:rPr lang="en-US" b="1" i="1" dirty="0" err="1">
                <a:latin typeface="Bookman Old Style" pitchFamily="18" charset="0"/>
              </a:rPr>
              <a:t>EQMT</a:t>
            </a:r>
            <a:r>
              <a:rPr lang="en-US" i="1" dirty="0">
                <a:latin typeface="Bookman Old Style" pitchFamily="18" charset="0"/>
              </a:rPr>
              <a:t> pour </a:t>
            </a:r>
            <a:r>
              <a:rPr lang="en-US" i="1" dirty="0" err="1">
                <a:latin typeface="Bookman Old Style" pitchFamily="18" charset="0"/>
              </a:rPr>
              <a:t>différents</a:t>
            </a:r>
            <a:r>
              <a:rPr lang="en-US" i="1" dirty="0">
                <a:latin typeface="Bookman Old Style" pitchFamily="18" charset="0"/>
              </a:rPr>
              <a:t> </a:t>
            </a:r>
            <a:r>
              <a:rPr lang="en-US" i="1" dirty="0" err="1">
                <a:latin typeface="Bookman Old Style" pitchFamily="18" charset="0"/>
              </a:rPr>
              <a:t>nombres</a:t>
            </a:r>
            <a:r>
              <a:rPr lang="en-US" i="1" dirty="0">
                <a:latin typeface="Bookman Old Style" pitchFamily="18" charset="0"/>
              </a:rPr>
              <a:t> </a:t>
            </a:r>
          </a:p>
          <a:p>
            <a:pPr algn="ctr"/>
            <a:r>
              <a:rPr lang="fr-FR" i="1" dirty="0">
                <a:latin typeface="Bookman Old Style" pitchFamily="18" charset="0"/>
              </a:rPr>
              <a:t>  de neurones dans la couche cachée </a:t>
            </a:r>
            <a:r>
              <a:rPr lang="fr-FR" i="1" dirty="0">
                <a:solidFill>
                  <a:srgbClr val="FF0000"/>
                </a:solidFill>
                <a:latin typeface="Bookman Old Style" pitchFamily="18" charset="0"/>
              </a:rPr>
              <a:t>(axe </a:t>
            </a:r>
            <a:r>
              <a:rPr lang="fr-FR" i="1" dirty="0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fr-FR" i="1" dirty="0">
                <a:solidFill>
                  <a:srgbClr val="FF0000"/>
                </a:solidFill>
                <a:latin typeface="Bookman Old Style" pitchFamily="18" charset="0"/>
              </a:rPr>
              <a:t>)</a:t>
            </a:r>
            <a:r>
              <a:rPr lang="en-US" i="1" dirty="0">
                <a:solidFill>
                  <a:srgbClr val="FF0000"/>
                </a:solidFill>
                <a:latin typeface="Tahoma" pitchFamily="34" charset="0"/>
              </a:rPr>
              <a:t> 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16" name="Picture 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7375" y="1705757"/>
            <a:ext cx="4429125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188447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07468" y="47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17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0" y="0"/>
            <a:ext cx="10801350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 smtClean="0"/>
              <a:t>Estimation du flux </a:t>
            </a:r>
            <a:r>
              <a:rPr lang="fr-FR" sz="3200" dirty="0" err="1" smtClean="0"/>
              <a:t>rotorique</a:t>
            </a:r>
            <a:r>
              <a:rPr lang="fr-FR" sz="3200" dirty="0" smtClean="0"/>
              <a:t> </a:t>
            </a:r>
            <a:r>
              <a:rPr lang="fr-FR" sz="3200" smtClean="0"/>
              <a:t>pour une MAS</a:t>
            </a:r>
            <a:endParaRPr lang="fr-FR" sz="3200" dirty="0"/>
          </a:p>
        </p:txBody>
      </p:sp>
      <p:pic>
        <p:nvPicPr>
          <p:cNvPr id="11" name="Picture 9" descr="neuronbg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187" y="35893"/>
            <a:ext cx="757403" cy="66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ce réservé du texte 4"/>
          <p:cNvSpPr txBox="1">
            <a:spLocks/>
          </p:cNvSpPr>
          <p:nvPr/>
        </p:nvSpPr>
        <p:spPr>
          <a:xfrm>
            <a:off x="-1" y="696914"/>
            <a:ext cx="10615649" cy="7230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835981" lvl="1" indent="-313493">
              <a:spcBef>
                <a:spcPct val="20000"/>
              </a:spcBef>
              <a:buClr>
                <a:schemeClr val="accent2"/>
              </a:buClr>
              <a:buSzPct val="100000"/>
              <a:buFont typeface="Wingdings 2" pitchFamily="18" charset="2"/>
              <a:buChar char="E"/>
              <a:defRPr/>
            </a:pPr>
            <a:r>
              <a:rPr lang="fr-FR" sz="3700" dirty="0" smtClean="0">
                <a:latin typeface="Baskerville Old Face" pitchFamily="18" charset="0"/>
              </a:rPr>
              <a:t> Choix du nombre de neurones</a:t>
            </a:r>
          </a:p>
          <a:p>
            <a:pPr marL="835981" marR="0" lvl="1" indent="-31349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170000"/>
              <a:tabLst/>
              <a:defRPr/>
            </a:pPr>
            <a:endParaRPr kumimoji="0" lang="fr-FR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01589" marR="0" lvl="0" indent="-36574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70000"/>
              <a:buFont typeface="Rage Italic" pitchFamily="66" charset="0"/>
              <a:buChar char="o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1471581" y="5350657"/>
            <a:ext cx="72834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i="1" dirty="0">
                <a:latin typeface="Bookman Old Style" pitchFamily="18" charset="0"/>
              </a:rPr>
              <a:t> </a:t>
            </a:r>
            <a:r>
              <a:rPr lang="en-US" i="1" dirty="0">
                <a:latin typeface="Bookman Old Style" pitchFamily="18" charset="0"/>
              </a:rPr>
              <a:t>Evolution de </a:t>
            </a:r>
            <a:r>
              <a:rPr lang="en-US" i="1" dirty="0" err="1">
                <a:latin typeface="Bookman Old Style" pitchFamily="18" charset="0"/>
              </a:rPr>
              <a:t>l'</a:t>
            </a:r>
            <a:r>
              <a:rPr lang="en-US" b="1" i="1" dirty="0" err="1">
                <a:latin typeface="Bookman Old Style" pitchFamily="18" charset="0"/>
              </a:rPr>
              <a:t>EQMA</a:t>
            </a:r>
            <a:r>
              <a:rPr lang="en-US" i="1" dirty="0">
                <a:latin typeface="Bookman Old Style" pitchFamily="18" charset="0"/>
              </a:rPr>
              <a:t> et </a:t>
            </a:r>
            <a:r>
              <a:rPr lang="en-US" i="1" dirty="0" err="1">
                <a:latin typeface="Bookman Old Style" pitchFamily="18" charset="0"/>
              </a:rPr>
              <a:t>l’</a:t>
            </a:r>
            <a:r>
              <a:rPr lang="en-US" b="1" i="1" dirty="0" err="1">
                <a:latin typeface="Bookman Old Style" pitchFamily="18" charset="0"/>
              </a:rPr>
              <a:t>EQMT</a:t>
            </a:r>
            <a:r>
              <a:rPr lang="en-US" i="1" dirty="0">
                <a:latin typeface="Bookman Old Style" pitchFamily="18" charset="0"/>
              </a:rPr>
              <a:t> pour </a:t>
            </a:r>
            <a:r>
              <a:rPr lang="en-US" i="1" dirty="0" err="1">
                <a:latin typeface="Bookman Old Style" pitchFamily="18" charset="0"/>
              </a:rPr>
              <a:t>différents</a:t>
            </a:r>
            <a:r>
              <a:rPr lang="en-US" i="1" dirty="0">
                <a:latin typeface="Bookman Old Style" pitchFamily="18" charset="0"/>
              </a:rPr>
              <a:t> </a:t>
            </a:r>
            <a:r>
              <a:rPr lang="en-US" i="1" dirty="0" err="1">
                <a:latin typeface="Bookman Old Style" pitchFamily="18" charset="0"/>
              </a:rPr>
              <a:t>nombres</a:t>
            </a:r>
            <a:r>
              <a:rPr lang="en-US" i="1" dirty="0">
                <a:latin typeface="Bookman Old Style" pitchFamily="18" charset="0"/>
              </a:rPr>
              <a:t> </a:t>
            </a:r>
          </a:p>
          <a:p>
            <a:pPr algn="ctr"/>
            <a:r>
              <a:rPr lang="fr-FR" i="1" dirty="0">
                <a:latin typeface="Bookman Old Style" pitchFamily="18" charset="0"/>
              </a:rPr>
              <a:t>  de neurones dans la couche cachée (</a:t>
            </a:r>
            <a:r>
              <a:rPr lang="fr-FR" i="1" dirty="0">
                <a:solidFill>
                  <a:srgbClr val="FF0000"/>
                </a:solidFill>
                <a:latin typeface="Bookman Old Style" pitchFamily="18" charset="0"/>
              </a:rPr>
              <a:t>axe </a:t>
            </a:r>
            <a:r>
              <a:rPr lang="fr-FR" i="1" dirty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fr-FR" i="1" dirty="0">
                <a:solidFill>
                  <a:srgbClr val="FF0000"/>
                </a:solidFill>
                <a:latin typeface="Bookman Old Style" pitchFamily="18" charset="0"/>
              </a:rPr>
              <a:t>)</a:t>
            </a:r>
            <a:r>
              <a:rPr lang="en-US" i="1" dirty="0">
                <a:solidFill>
                  <a:srgbClr val="FF0000"/>
                </a:solidFill>
                <a:latin typeface="Tahoma" pitchFamily="34" charset="0"/>
              </a:rPr>
              <a:t> 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21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19" y="1634319"/>
            <a:ext cx="4376737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14956" y="1639082"/>
            <a:ext cx="4357688" cy="32718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188447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07468" y="47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18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0" y="0"/>
            <a:ext cx="10801350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 smtClean="0"/>
              <a:t>Estimation du flux </a:t>
            </a:r>
            <a:r>
              <a:rPr lang="fr-FR" sz="3200" dirty="0" err="1" smtClean="0"/>
              <a:t>rotorique</a:t>
            </a:r>
            <a:r>
              <a:rPr lang="fr-FR" sz="3200" dirty="0" smtClean="0"/>
              <a:t> </a:t>
            </a:r>
            <a:r>
              <a:rPr lang="fr-FR" sz="3200" smtClean="0"/>
              <a:t>pour une MAS</a:t>
            </a:r>
            <a:endParaRPr lang="fr-FR" sz="3200" dirty="0"/>
          </a:p>
        </p:txBody>
      </p:sp>
      <p:pic>
        <p:nvPicPr>
          <p:cNvPr id="11" name="Picture 9" descr="neuronbg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187" y="35893"/>
            <a:ext cx="757403" cy="66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8250" y="4134643"/>
            <a:ext cx="5643563" cy="785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8250" y="4991893"/>
            <a:ext cx="4572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66782" y="1491443"/>
            <a:ext cx="5715000" cy="23574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95375" y="5706268"/>
            <a:ext cx="8286750" cy="3571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Forme libre 19"/>
          <p:cNvSpPr/>
          <p:nvPr/>
        </p:nvSpPr>
        <p:spPr>
          <a:xfrm>
            <a:off x="3624263" y="4147343"/>
            <a:ext cx="1604962" cy="828675"/>
          </a:xfrm>
          <a:custGeom>
            <a:avLst/>
            <a:gdLst>
              <a:gd name="connsiteX0" fmla="*/ 1512916 w 1604356"/>
              <a:gd name="connsiteY0" fmla="*/ 326968 h 828501"/>
              <a:gd name="connsiteX1" fmla="*/ 964276 w 1604356"/>
              <a:gd name="connsiteY1" fmla="*/ 376844 h 828501"/>
              <a:gd name="connsiteX2" fmla="*/ 847898 w 1604356"/>
              <a:gd name="connsiteY2" fmla="*/ 94211 h 828501"/>
              <a:gd name="connsiteX3" fmla="*/ 99753 w 1604356"/>
              <a:gd name="connsiteY3" fmla="*/ 94211 h 828501"/>
              <a:gd name="connsiteX4" fmla="*/ 249382 w 1604356"/>
              <a:gd name="connsiteY4" fmla="*/ 659477 h 828501"/>
              <a:gd name="connsiteX5" fmla="*/ 1230284 w 1604356"/>
              <a:gd name="connsiteY5" fmla="*/ 742604 h 828501"/>
              <a:gd name="connsiteX6" fmla="*/ 1512916 w 1604356"/>
              <a:gd name="connsiteY6" fmla="*/ 759229 h 828501"/>
              <a:gd name="connsiteX7" fmla="*/ 1512916 w 1604356"/>
              <a:gd name="connsiteY7" fmla="*/ 326968 h 82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04356" h="828501">
                <a:moveTo>
                  <a:pt x="1512916" y="326968"/>
                </a:moveTo>
                <a:cubicBezTo>
                  <a:pt x="1421476" y="263237"/>
                  <a:pt x="1075112" y="415637"/>
                  <a:pt x="964276" y="376844"/>
                </a:cubicBezTo>
                <a:cubicBezTo>
                  <a:pt x="853440" y="338051"/>
                  <a:pt x="991985" y="141316"/>
                  <a:pt x="847898" y="94211"/>
                </a:cubicBezTo>
                <a:cubicBezTo>
                  <a:pt x="703811" y="47106"/>
                  <a:pt x="199506" y="0"/>
                  <a:pt x="99753" y="94211"/>
                </a:cubicBezTo>
                <a:cubicBezTo>
                  <a:pt x="0" y="188422"/>
                  <a:pt x="60960" y="551412"/>
                  <a:pt x="249382" y="659477"/>
                </a:cubicBezTo>
                <a:cubicBezTo>
                  <a:pt x="437804" y="767542"/>
                  <a:pt x="1019695" y="725979"/>
                  <a:pt x="1230284" y="742604"/>
                </a:cubicBezTo>
                <a:cubicBezTo>
                  <a:pt x="1440873" y="759229"/>
                  <a:pt x="1463040" y="828501"/>
                  <a:pt x="1512916" y="759229"/>
                </a:cubicBezTo>
                <a:cubicBezTo>
                  <a:pt x="1562792" y="689957"/>
                  <a:pt x="1604356" y="390699"/>
                  <a:pt x="1512916" y="326968"/>
                </a:cubicBez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1" name="Forme libre 20"/>
          <p:cNvSpPr/>
          <p:nvPr/>
        </p:nvSpPr>
        <p:spPr>
          <a:xfrm>
            <a:off x="2052638" y="4183855"/>
            <a:ext cx="1820862" cy="722313"/>
          </a:xfrm>
          <a:custGeom>
            <a:avLst/>
            <a:gdLst>
              <a:gd name="connsiteX0" fmla="*/ 241070 w 1820488"/>
              <a:gd name="connsiteY0" fmla="*/ 290946 h 723208"/>
              <a:gd name="connsiteX1" fmla="*/ 839586 w 1820488"/>
              <a:gd name="connsiteY1" fmla="*/ 290946 h 723208"/>
              <a:gd name="connsiteX2" fmla="*/ 989215 w 1820488"/>
              <a:gd name="connsiteY2" fmla="*/ 207818 h 723208"/>
              <a:gd name="connsiteX3" fmla="*/ 1072342 w 1820488"/>
              <a:gd name="connsiteY3" fmla="*/ 58189 h 723208"/>
              <a:gd name="connsiteX4" fmla="*/ 1521230 w 1820488"/>
              <a:gd name="connsiteY4" fmla="*/ 74815 h 723208"/>
              <a:gd name="connsiteX5" fmla="*/ 1604357 w 1820488"/>
              <a:gd name="connsiteY5" fmla="*/ 507077 h 723208"/>
              <a:gd name="connsiteX6" fmla="*/ 224444 w 1820488"/>
              <a:gd name="connsiteY6" fmla="*/ 689957 h 723208"/>
              <a:gd name="connsiteX7" fmla="*/ 241070 w 1820488"/>
              <a:gd name="connsiteY7" fmla="*/ 290946 h 723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20488" h="723208">
                <a:moveTo>
                  <a:pt x="241070" y="290946"/>
                </a:moveTo>
                <a:cubicBezTo>
                  <a:pt x="343593" y="224444"/>
                  <a:pt x="714895" y="304801"/>
                  <a:pt x="839586" y="290946"/>
                </a:cubicBezTo>
                <a:cubicBezTo>
                  <a:pt x="964277" y="277091"/>
                  <a:pt x="950422" y="246611"/>
                  <a:pt x="989215" y="207818"/>
                </a:cubicBezTo>
                <a:cubicBezTo>
                  <a:pt x="1028008" y="169025"/>
                  <a:pt x="983673" y="80356"/>
                  <a:pt x="1072342" y="58189"/>
                </a:cubicBezTo>
                <a:cubicBezTo>
                  <a:pt x="1161011" y="36022"/>
                  <a:pt x="1432561" y="0"/>
                  <a:pt x="1521230" y="74815"/>
                </a:cubicBezTo>
                <a:cubicBezTo>
                  <a:pt x="1609899" y="149630"/>
                  <a:pt x="1820488" y="404553"/>
                  <a:pt x="1604357" y="507077"/>
                </a:cubicBezTo>
                <a:cubicBezTo>
                  <a:pt x="1388226" y="609601"/>
                  <a:pt x="448888" y="723208"/>
                  <a:pt x="224444" y="689957"/>
                </a:cubicBezTo>
                <a:cubicBezTo>
                  <a:pt x="0" y="656706"/>
                  <a:pt x="138547" y="357448"/>
                  <a:pt x="241070" y="290946"/>
                </a:cubicBezTo>
                <a:close/>
              </a:path>
            </a:pathLst>
          </a:cu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Espace réservé du texte 4"/>
          <p:cNvSpPr txBox="1">
            <a:spLocks/>
          </p:cNvSpPr>
          <p:nvPr/>
        </p:nvSpPr>
        <p:spPr>
          <a:xfrm>
            <a:off x="-1" y="696914"/>
            <a:ext cx="10615649" cy="7230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835981" lvl="1" indent="-313493">
              <a:spcBef>
                <a:spcPct val="20000"/>
              </a:spcBef>
              <a:buClr>
                <a:schemeClr val="accent2"/>
              </a:buClr>
              <a:buSzPct val="100000"/>
              <a:buFont typeface="Wingdings 2" pitchFamily="18" charset="2"/>
              <a:buChar char="E"/>
              <a:defRPr/>
            </a:pPr>
            <a:r>
              <a:rPr lang="fr-FR" sz="3700" dirty="0" smtClean="0">
                <a:latin typeface="Baskerville Old Face" pitchFamily="18" charset="0"/>
              </a:rPr>
              <a:t> Interprétation de certains poids</a:t>
            </a:r>
          </a:p>
          <a:p>
            <a:pPr marL="835981" marR="0" lvl="1" indent="-31349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170000"/>
              <a:tabLst/>
              <a:defRPr/>
            </a:pPr>
            <a:endParaRPr kumimoji="0" lang="fr-FR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01589" marR="0" lvl="0" indent="-36574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70000"/>
              <a:buFont typeface="Rage Italic" pitchFamily="66" charset="0"/>
              <a:buChar char="o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88447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ltats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807468" y="47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19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0" y="0"/>
            <a:ext cx="10801350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 smtClean="0"/>
              <a:t>Estimation du flux </a:t>
            </a:r>
            <a:r>
              <a:rPr lang="fr-FR" sz="3200" dirty="0" err="1" smtClean="0"/>
              <a:t>rotorique</a:t>
            </a:r>
            <a:r>
              <a:rPr lang="fr-FR" sz="3200" dirty="0" smtClean="0"/>
              <a:t> </a:t>
            </a:r>
            <a:r>
              <a:rPr lang="fr-FR" sz="3200" smtClean="0"/>
              <a:t>pour une MAS</a:t>
            </a:r>
            <a:endParaRPr lang="fr-FR" sz="3200" dirty="0"/>
          </a:p>
        </p:txBody>
      </p:sp>
      <p:pic>
        <p:nvPicPr>
          <p:cNvPr id="11" name="Picture 9" descr="neuronbg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187" y="35893"/>
            <a:ext cx="757403" cy="66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28"/>
          <p:cNvGrpSpPr>
            <a:grpSpLocks/>
          </p:cNvGrpSpPr>
          <p:nvPr/>
        </p:nvGrpSpPr>
        <p:grpSpPr bwMode="auto">
          <a:xfrm>
            <a:off x="2238375" y="1976438"/>
            <a:ext cx="6215063" cy="3714750"/>
            <a:chOff x="576" y="1488"/>
            <a:chExt cx="2976" cy="1536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6" y="1488"/>
              <a:ext cx="2958" cy="153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</p:spPr>
        </p:pic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576" y="1488"/>
              <a:ext cx="2976" cy="153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prstDash val="sysDot"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AutoShape 6"/>
            <p:cNvSpPr>
              <a:spLocks noChangeArrowheads="1"/>
            </p:cNvSpPr>
            <p:nvPr/>
          </p:nvSpPr>
          <p:spPr bwMode="auto">
            <a:xfrm>
              <a:off x="1374" y="2608"/>
              <a:ext cx="509" cy="162"/>
            </a:xfrm>
            <a:prstGeom prst="wedgeRoundRectCallout">
              <a:avLst>
                <a:gd name="adj1" fmla="val -98134"/>
                <a:gd name="adj2" fmla="val -20986"/>
                <a:gd name="adj3" fmla="val 16667"/>
              </a:avLst>
            </a:prstGeom>
            <a:solidFill>
              <a:srgbClr val="FFFFFF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60000"/>
                </a:lnSpc>
              </a:pPr>
              <a:r>
                <a:rPr lang="fr-FR" sz="1200" i="1">
                  <a:latin typeface="Symbol" pitchFamily="18" charset="2"/>
                </a:rPr>
                <a:t>f</a:t>
              </a:r>
              <a:r>
                <a:rPr lang="fr-FR" sz="1200" baseline="-25000"/>
                <a:t>r</a:t>
              </a:r>
              <a:r>
                <a:rPr lang="fr-FR" sz="1200" baseline="-25000">
                  <a:latin typeface="Symbol" pitchFamily="18" charset="2"/>
                </a:rPr>
                <a:t>a</a:t>
              </a:r>
              <a:r>
                <a:rPr lang="fr-FR" sz="1200">
                  <a:latin typeface="Symbol" pitchFamily="18" charset="2"/>
                </a:rPr>
                <a:t>-</a:t>
              </a:r>
              <a:r>
                <a:rPr lang="fr-FR" sz="1200" i="1">
                  <a:latin typeface="Symbol" pitchFamily="18" charset="2"/>
                </a:rPr>
                <a:t>f</a:t>
              </a:r>
              <a:r>
                <a:rPr lang="fr-FR" sz="1200" baseline="-25000"/>
                <a:t>r</a:t>
              </a:r>
              <a:r>
                <a:rPr lang="fr-FR" sz="1200" baseline="-25000">
                  <a:latin typeface="Symbol" pitchFamily="18" charset="2"/>
                </a:rPr>
                <a:t>a_</a:t>
              </a:r>
              <a:r>
                <a:rPr lang="fr-FR" sz="1200" baseline="-25000"/>
                <a:t>rn</a:t>
              </a:r>
              <a:endParaRPr lang="fr-FR" sz="1200"/>
            </a:p>
          </p:txBody>
        </p:sp>
      </p:grp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452438" y="5905500"/>
            <a:ext cx="10144125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ctr">
              <a:lnSpc>
                <a:spcPct val="80000"/>
              </a:lnSpc>
            </a:pPr>
            <a:r>
              <a:rPr lang="en-US" sz="2400">
                <a:latin typeface="Bookman Old Style" pitchFamily="18" charset="0"/>
              </a:rPr>
              <a:t>(a) : EQMA,     (b): (</a:t>
            </a:r>
            <a:r>
              <a:rPr lang="en-US" sz="2400" i="1">
                <a:latin typeface="Symbol" pitchFamily="18" charset="2"/>
              </a:rPr>
              <a:t>f</a:t>
            </a:r>
            <a:r>
              <a:rPr lang="en-US" sz="2400" baseline="-30000">
                <a:latin typeface="Bookman Old Style" pitchFamily="18" charset="0"/>
              </a:rPr>
              <a:t>r</a:t>
            </a:r>
            <a:r>
              <a:rPr lang="en-US" sz="2400" baseline="-30000">
                <a:latin typeface="Symbol" pitchFamily="18" charset="2"/>
              </a:rPr>
              <a:t>a</a:t>
            </a:r>
            <a:r>
              <a:rPr lang="en-US" sz="2400">
                <a:latin typeface="Symbol" pitchFamily="18" charset="2"/>
              </a:rPr>
              <a:t>-</a:t>
            </a:r>
            <a:r>
              <a:rPr lang="en-US" sz="2400" i="1">
                <a:latin typeface="Symbol" pitchFamily="18" charset="2"/>
              </a:rPr>
              <a:t>f</a:t>
            </a:r>
            <a:r>
              <a:rPr lang="en-US" sz="2400" baseline="-30000">
                <a:latin typeface="Bookman Old Style" pitchFamily="18" charset="0"/>
              </a:rPr>
              <a:t>r</a:t>
            </a:r>
            <a:r>
              <a:rPr lang="en-US" sz="2400" baseline="-30000">
                <a:latin typeface="Symbol" pitchFamily="18" charset="2"/>
              </a:rPr>
              <a:t>a_</a:t>
            </a:r>
            <a:r>
              <a:rPr lang="en-US" sz="2400" baseline="-30000"/>
              <a:t>rn</a:t>
            </a:r>
            <a:r>
              <a:rPr lang="en-US" sz="2400"/>
              <a:t>)  &amp;</a:t>
            </a:r>
            <a:r>
              <a:rPr lang="en-US" sz="2400">
                <a:latin typeface="Bookman Old Style" pitchFamily="18" charset="0"/>
              </a:rPr>
              <a:t> </a:t>
            </a:r>
            <a:r>
              <a:rPr lang="en-US" sz="2400" i="1">
                <a:latin typeface="Symbol" pitchFamily="18" charset="2"/>
              </a:rPr>
              <a:t>f</a:t>
            </a:r>
            <a:r>
              <a:rPr lang="en-US" sz="2400" baseline="-30000">
                <a:latin typeface="Bookman Old Style" pitchFamily="18" charset="0"/>
              </a:rPr>
              <a:t>r</a:t>
            </a:r>
            <a:r>
              <a:rPr lang="en-US" sz="2400" baseline="-30000">
                <a:latin typeface="Symbol" pitchFamily="18" charset="2"/>
              </a:rPr>
              <a:t>a</a:t>
            </a:r>
            <a:r>
              <a:rPr lang="en-US" sz="2400">
                <a:latin typeface="Symbol" pitchFamily="18" charset="2"/>
              </a:rPr>
              <a:t>/1000</a:t>
            </a:r>
          </a:p>
          <a:p>
            <a:pPr marL="457200" indent="-457200" algn="ctr">
              <a:lnSpc>
                <a:spcPct val="80000"/>
              </a:lnSpc>
              <a:buFontTx/>
              <a:buChar char="•"/>
            </a:pPr>
            <a:endParaRPr lang="en-US" sz="1200" b="1">
              <a:latin typeface="Bookman Old Style" pitchFamily="18" charset="0"/>
            </a:endParaRPr>
          </a:p>
        </p:txBody>
      </p:sp>
      <p:sp>
        <p:nvSpPr>
          <p:cNvPr id="19" name="Espace réservé du texte 4"/>
          <p:cNvSpPr txBox="1">
            <a:spLocks/>
          </p:cNvSpPr>
          <p:nvPr/>
        </p:nvSpPr>
        <p:spPr>
          <a:xfrm>
            <a:off x="-1" y="696914"/>
            <a:ext cx="10615649" cy="7230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835981" lvl="1" indent="-313493">
              <a:spcBef>
                <a:spcPct val="20000"/>
              </a:spcBef>
              <a:buClr>
                <a:schemeClr val="accent2"/>
              </a:buClr>
              <a:buSzPct val="100000"/>
              <a:buFont typeface="Wingdings 2" pitchFamily="18" charset="2"/>
              <a:buChar char="E"/>
              <a:defRPr/>
            </a:pPr>
            <a:r>
              <a:rPr lang="fr-FR" sz="3700" dirty="0" smtClean="0">
                <a:latin typeface="Baskerville Old Face" pitchFamily="18" charset="0"/>
              </a:rPr>
              <a:t> Résultats de test</a:t>
            </a:r>
          </a:p>
          <a:p>
            <a:pPr marL="835981" marR="0" lvl="1" indent="-31349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170000"/>
              <a:tabLst/>
              <a:defRPr/>
            </a:pPr>
            <a:endParaRPr kumimoji="0" lang="fr-FR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01589" marR="0" lvl="0" indent="-36574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70000"/>
              <a:buFont typeface="Rage Italic" pitchFamily="66" charset="0"/>
              <a:buChar char="o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88447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07468" y="47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2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0" y="0"/>
            <a:ext cx="10801350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endParaRPr lang="fr-FR" sz="3200" dirty="0"/>
          </a:p>
        </p:txBody>
      </p:sp>
      <p:sp>
        <p:nvSpPr>
          <p:cNvPr id="18" name="Titre 5"/>
          <p:cNvSpPr txBox="1">
            <a:spLocks/>
          </p:cNvSpPr>
          <p:nvPr/>
        </p:nvSpPr>
        <p:spPr>
          <a:xfrm>
            <a:off x="380964" y="0"/>
            <a:ext cx="10317483" cy="619104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R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3100" dirty="0" smtClean="0">
                <a:latin typeface="+mj-lt"/>
                <a:ea typeface="+mj-ea"/>
                <a:cs typeface="+mj-cs"/>
              </a:rPr>
              <a:t>Méthodes de l’Intelligence Artificielle</a:t>
            </a:r>
            <a:endParaRPr lang="fr-FR" sz="3100" dirty="0">
              <a:latin typeface="+mj-lt"/>
              <a:ea typeface="+mj-ea"/>
              <a:cs typeface="+mj-cs"/>
            </a:endParaRPr>
          </a:p>
        </p:txBody>
      </p:sp>
      <p:sp>
        <p:nvSpPr>
          <p:cNvPr id="20" name="Espace réservé du contenu 2"/>
          <p:cNvSpPr txBox="1">
            <a:spLocks/>
          </p:cNvSpPr>
          <p:nvPr/>
        </p:nvSpPr>
        <p:spPr>
          <a:xfrm>
            <a:off x="471453" y="634187"/>
            <a:ext cx="10072688" cy="5929312"/>
          </a:xfrm>
          <a:prstGeom prst="rect">
            <a:avLst/>
          </a:prstGeom>
        </p:spPr>
        <p:txBody>
          <a:bodyPr lIns="62699" tIns="104498" rIns="104498" bIns="52249">
            <a:normAutofit fontScale="92500" lnSpcReduction="20000"/>
          </a:bodyPr>
          <a:lstStyle/>
          <a:p>
            <a:pPr marL="501589" indent="-365742"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Blip>
                <a:blip r:embed="rId3"/>
              </a:buBlip>
              <a:defRPr/>
            </a:pPr>
            <a:r>
              <a:rPr lang="fr-FR" sz="3300" dirty="0">
                <a:latin typeface="Arial Rounded MT Bold" pitchFamily="34" charset="0"/>
                <a:cs typeface="+mn-cs"/>
              </a:rPr>
              <a:t>Reconnaissance des formes</a:t>
            </a:r>
          </a:p>
          <a:p>
            <a:pPr marL="501589" indent="-365742"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Blip>
                <a:blip r:embed="rId3"/>
              </a:buBlip>
              <a:defRPr/>
            </a:pPr>
            <a:r>
              <a:rPr lang="fr-FR" sz="3300" dirty="0">
                <a:latin typeface="Arial Rounded MT Bold" pitchFamily="34" charset="0"/>
                <a:cs typeface="+mn-cs"/>
              </a:rPr>
              <a:t>Réseaux de </a:t>
            </a:r>
            <a:r>
              <a:rPr lang="fr-FR" sz="3300" dirty="0" smtClean="0">
                <a:latin typeface="Arial Rounded MT Bold" pitchFamily="34" charset="0"/>
                <a:cs typeface="+mn-cs"/>
              </a:rPr>
              <a:t>Neurones Artificiels</a:t>
            </a:r>
            <a:endParaRPr lang="fr-FR" sz="3300" dirty="0">
              <a:latin typeface="Arial Rounded MT Bold" pitchFamily="34" charset="0"/>
              <a:cs typeface="+mn-cs"/>
            </a:endParaRPr>
          </a:p>
          <a:p>
            <a:pPr marL="501589" indent="-365742"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Blip>
                <a:blip r:embed="rId3"/>
              </a:buBlip>
              <a:defRPr/>
            </a:pPr>
            <a:r>
              <a:rPr lang="fr-FR" sz="3300" dirty="0">
                <a:latin typeface="Arial Rounded MT Bold" pitchFamily="34" charset="0"/>
                <a:cs typeface="+mn-cs"/>
              </a:rPr>
              <a:t>Systèmes </a:t>
            </a:r>
            <a:r>
              <a:rPr lang="fr-FR" sz="3300" dirty="0" smtClean="0">
                <a:latin typeface="Arial Rounded MT Bold" pitchFamily="34" charset="0"/>
                <a:cs typeface="+mn-cs"/>
              </a:rPr>
              <a:t>Experts</a:t>
            </a:r>
            <a:endParaRPr lang="fr-FR" sz="3300" dirty="0">
              <a:latin typeface="Arial Rounded MT Bold" pitchFamily="34" charset="0"/>
              <a:cs typeface="+mn-cs"/>
            </a:endParaRPr>
          </a:p>
          <a:p>
            <a:pPr marL="501589" indent="-365742"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Blip>
                <a:blip r:embed="rId3"/>
              </a:buBlip>
              <a:defRPr/>
            </a:pPr>
            <a:r>
              <a:rPr lang="fr-FR" sz="3300" dirty="0">
                <a:latin typeface="Arial Rounded MT Bold" pitchFamily="34" charset="0"/>
                <a:cs typeface="+mn-cs"/>
              </a:rPr>
              <a:t>Logique </a:t>
            </a:r>
            <a:r>
              <a:rPr lang="fr-FR" sz="3300" dirty="0" smtClean="0">
                <a:latin typeface="Arial Rounded MT Bold" pitchFamily="34" charset="0"/>
                <a:cs typeface="+mn-cs"/>
              </a:rPr>
              <a:t>Floue</a:t>
            </a:r>
            <a:endParaRPr lang="fr-FR" sz="3300" dirty="0">
              <a:latin typeface="Arial Rounded MT Bold" pitchFamily="34" charset="0"/>
              <a:cs typeface="+mn-cs"/>
            </a:endParaRPr>
          </a:p>
          <a:p>
            <a:pPr marL="501589" indent="-365742"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Blip>
                <a:blip r:embed="rId3"/>
              </a:buBlip>
              <a:defRPr/>
            </a:pPr>
            <a:r>
              <a:rPr lang="fr-FR" sz="3300" dirty="0">
                <a:latin typeface="Arial Rounded MT Bold" pitchFamily="34" charset="0"/>
                <a:cs typeface="+mn-cs"/>
              </a:rPr>
              <a:t>Algorithmes </a:t>
            </a:r>
            <a:r>
              <a:rPr lang="fr-FR" sz="3300" dirty="0" smtClean="0">
                <a:latin typeface="Arial Rounded MT Bold" pitchFamily="34" charset="0"/>
                <a:cs typeface="+mn-cs"/>
              </a:rPr>
              <a:t>Génétiques</a:t>
            </a:r>
            <a:endParaRPr lang="fr-FR" sz="3300" dirty="0">
              <a:latin typeface="Arial Rounded MT Bold" pitchFamily="34" charset="0"/>
              <a:cs typeface="+mn-cs"/>
            </a:endParaRPr>
          </a:p>
          <a:p>
            <a:pPr marL="501589" indent="-365742"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Blip>
                <a:blip r:embed="rId3"/>
              </a:buBlip>
              <a:defRPr/>
            </a:pPr>
            <a:r>
              <a:rPr lang="fr-FR" sz="3300" dirty="0">
                <a:latin typeface="Arial Rounded MT Bold" pitchFamily="34" charset="0"/>
                <a:cs typeface="+mn-cs"/>
              </a:rPr>
              <a:t>Approches </a:t>
            </a:r>
            <a:r>
              <a:rPr lang="fr-FR" sz="3300" dirty="0" smtClean="0">
                <a:latin typeface="Arial Rounded MT Bold" pitchFamily="34" charset="0"/>
                <a:cs typeface="+mn-cs"/>
              </a:rPr>
              <a:t>Markoviennes</a:t>
            </a:r>
          </a:p>
          <a:p>
            <a:pPr marL="501589" indent="-365742"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Blip>
                <a:blip r:embed="rId3"/>
              </a:buBlip>
              <a:defRPr/>
            </a:pPr>
            <a:r>
              <a:rPr lang="fr-FR" sz="3300" dirty="0" smtClean="0">
                <a:latin typeface="Arial Rounded MT Bold" pitchFamily="34" charset="0"/>
              </a:rPr>
              <a:t>Systèmes Multi Agents</a:t>
            </a:r>
            <a:endParaRPr lang="fr-FR" sz="3300" dirty="0">
              <a:latin typeface="Arial Rounded MT Bold" pitchFamily="34" charset="0"/>
              <a:cs typeface="+mn-cs"/>
            </a:endParaRPr>
          </a:p>
          <a:p>
            <a:pPr marL="501589" indent="-365742"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Blip>
                <a:blip r:embed="rId3"/>
              </a:buBlip>
              <a:defRPr/>
            </a:pPr>
            <a:r>
              <a:rPr lang="fr-FR" sz="3300" dirty="0">
                <a:latin typeface="Arial Rounded MT Bold" pitchFamily="34" charset="0"/>
                <a:cs typeface="+mn-cs"/>
              </a:rPr>
              <a:t>…</a:t>
            </a:r>
          </a:p>
        </p:txBody>
      </p:sp>
      <p:sp>
        <p:nvSpPr>
          <p:cNvPr id="21" name="Espace réservé du contenu 2"/>
          <p:cNvSpPr txBox="1">
            <a:spLocks/>
          </p:cNvSpPr>
          <p:nvPr/>
        </p:nvSpPr>
        <p:spPr>
          <a:xfrm>
            <a:off x="471453" y="634187"/>
            <a:ext cx="10072688" cy="5929312"/>
          </a:xfrm>
          <a:prstGeom prst="rect">
            <a:avLst/>
          </a:prstGeom>
        </p:spPr>
        <p:txBody>
          <a:bodyPr lIns="62699" tIns="104498" rIns="104498" bIns="52249">
            <a:normAutofit fontScale="92500" lnSpcReduction="20000"/>
          </a:bodyPr>
          <a:lstStyle/>
          <a:p>
            <a:pPr marL="501589" indent="-365742"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Blip>
                <a:blip r:embed="rId3"/>
              </a:buBlip>
              <a:defRPr/>
            </a:pPr>
            <a:r>
              <a:rPr lang="fr-FR" sz="3300" dirty="0">
                <a:latin typeface="Arial Rounded MT Bold" pitchFamily="34" charset="0"/>
                <a:cs typeface="+mn-cs"/>
              </a:rPr>
              <a:t>Reconnaissance des formes</a:t>
            </a:r>
          </a:p>
          <a:p>
            <a:pPr marL="501589" indent="-365742"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Blip>
                <a:blip r:embed="rId3"/>
              </a:buBlip>
              <a:defRPr/>
            </a:pPr>
            <a:r>
              <a:rPr lang="fr-FR" sz="3300" dirty="0">
                <a:solidFill>
                  <a:schemeClr val="accent2"/>
                </a:solidFill>
                <a:latin typeface="Arial Rounded MT Bold" pitchFamily="34" charset="0"/>
                <a:cs typeface="+mn-cs"/>
              </a:rPr>
              <a:t>Réseaux de </a:t>
            </a:r>
            <a:r>
              <a:rPr lang="fr-FR" sz="3300" dirty="0" smtClean="0">
                <a:solidFill>
                  <a:schemeClr val="accent2"/>
                </a:solidFill>
                <a:latin typeface="Arial Rounded MT Bold" pitchFamily="34" charset="0"/>
                <a:cs typeface="+mn-cs"/>
              </a:rPr>
              <a:t>Neurones Artificiels</a:t>
            </a:r>
            <a:endParaRPr lang="fr-FR" sz="3300" dirty="0">
              <a:solidFill>
                <a:schemeClr val="accent2"/>
              </a:solidFill>
              <a:latin typeface="Arial Rounded MT Bold" pitchFamily="34" charset="0"/>
              <a:cs typeface="+mn-cs"/>
            </a:endParaRPr>
          </a:p>
          <a:p>
            <a:pPr marL="501589" indent="-365742"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Blip>
                <a:blip r:embed="rId3"/>
              </a:buBlip>
              <a:defRPr/>
            </a:pPr>
            <a:r>
              <a:rPr lang="fr-FR" sz="3300" dirty="0">
                <a:latin typeface="Arial Rounded MT Bold" pitchFamily="34" charset="0"/>
                <a:cs typeface="+mn-cs"/>
              </a:rPr>
              <a:t>Systèmes </a:t>
            </a:r>
            <a:r>
              <a:rPr lang="fr-FR" sz="3300" dirty="0" smtClean="0">
                <a:latin typeface="Arial Rounded MT Bold" pitchFamily="34" charset="0"/>
                <a:cs typeface="+mn-cs"/>
              </a:rPr>
              <a:t>Experts</a:t>
            </a:r>
            <a:endParaRPr lang="fr-FR" sz="3300" dirty="0">
              <a:latin typeface="Arial Rounded MT Bold" pitchFamily="34" charset="0"/>
              <a:cs typeface="+mn-cs"/>
            </a:endParaRPr>
          </a:p>
          <a:p>
            <a:pPr marL="501589" indent="-365742"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Blip>
                <a:blip r:embed="rId3"/>
              </a:buBlip>
              <a:defRPr/>
            </a:pPr>
            <a:r>
              <a:rPr lang="fr-FR" sz="3300" dirty="0">
                <a:latin typeface="Arial Rounded MT Bold" pitchFamily="34" charset="0"/>
                <a:cs typeface="+mn-cs"/>
              </a:rPr>
              <a:t>Logique </a:t>
            </a:r>
            <a:r>
              <a:rPr lang="fr-FR" sz="3300" dirty="0" smtClean="0">
                <a:latin typeface="Arial Rounded MT Bold" pitchFamily="34" charset="0"/>
                <a:cs typeface="+mn-cs"/>
              </a:rPr>
              <a:t>Floue</a:t>
            </a:r>
            <a:endParaRPr lang="fr-FR" sz="3300" dirty="0">
              <a:latin typeface="Arial Rounded MT Bold" pitchFamily="34" charset="0"/>
              <a:cs typeface="+mn-cs"/>
            </a:endParaRPr>
          </a:p>
          <a:p>
            <a:pPr marL="501589" indent="-365742"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Blip>
                <a:blip r:embed="rId3"/>
              </a:buBlip>
              <a:defRPr/>
            </a:pPr>
            <a:r>
              <a:rPr lang="fr-FR" sz="3300" dirty="0">
                <a:solidFill>
                  <a:schemeClr val="accent2"/>
                </a:solidFill>
                <a:latin typeface="Arial Rounded MT Bold" pitchFamily="34" charset="0"/>
                <a:cs typeface="+mn-cs"/>
              </a:rPr>
              <a:t>Algorithmes </a:t>
            </a:r>
            <a:r>
              <a:rPr lang="fr-FR" sz="3300" dirty="0" smtClean="0">
                <a:solidFill>
                  <a:schemeClr val="accent2"/>
                </a:solidFill>
                <a:latin typeface="Arial Rounded MT Bold" pitchFamily="34" charset="0"/>
                <a:cs typeface="+mn-cs"/>
              </a:rPr>
              <a:t>Génétiques</a:t>
            </a:r>
            <a:endParaRPr lang="fr-FR" sz="3300" dirty="0">
              <a:solidFill>
                <a:schemeClr val="accent2"/>
              </a:solidFill>
              <a:latin typeface="Arial Rounded MT Bold" pitchFamily="34" charset="0"/>
              <a:cs typeface="+mn-cs"/>
            </a:endParaRPr>
          </a:p>
          <a:p>
            <a:pPr marL="501589" indent="-365742"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Blip>
                <a:blip r:embed="rId3"/>
              </a:buBlip>
              <a:defRPr/>
            </a:pPr>
            <a:r>
              <a:rPr lang="fr-FR" sz="3300" dirty="0">
                <a:latin typeface="Arial Rounded MT Bold" pitchFamily="34" charset="0"/>
                <a:cs typeface="+mn-cs"/>
              </a:rPr>
              <a:t>Approches </a:t>
            </a:r>
            <a:r>
              <a:rPr lang="fr-FR" sz="3300" dirty="0" smtClean="0">
                <a:latin typeface="Arial Rounded MT Bold" pitchFamily="34" charset="0"/>
                <a:cs typeface="+mn-cs"/>
              </a:rPr>
              <a:t>Markoviennes</a:t>
            </a:r>
          </a:p>
          <a:p>
            <a:pPr marL="501589" indent="-365742"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Blip>
                <a:blip r:embed="rId3"/>
              </a:buBlip>
              <a:defRPr/>
            </a:pPr>
            <a:r>
              <a:rPr lang="fr-FR" sz="3300" dirty="0" smtClean="0">
                <a:latin typeface="Arial Rounded MT Bold" pitchFamily="34" charset="0"/>
              </a:rPr>
              <a:t>Systèmes Multi Agents</a:t>
            </a:r>
            <a:endParaRPr lang="fr-FR" sz="3300" dirty="0">
              <a:latin typeface="Arial Rounded MT Bold" pitchFamily="34" charset="0"/>
              <a:cs typeface="+mn-cs"/>
            </a:endParaRPr>
          </a:p>
          <a:p>
            <a:pPr marL="501589" indent="-365742"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Blip>
                <a:blip r:embed="rId3"/>
              </a:buBlip>
              <a:defRPr/>
            </a:pPr>
            <a:r>
              <a:rPr lang="fr-FR" sz="3300" dirty="0">
                <a:latin typeface="Arial Rounded MT Bold" pitchFamily="34" charset="0"/>
                <a:cs typeface="+mn-cs"/>
              </a:rPr>
              <a:t>…</a:t>
            </a:r>
          </a:p>
        </p:txBody>
      </p:sp>
      <p:pic>
        <p:nvPicPr>
          <p:cNvPr id="11" name="Image 2" descr="http://www.dtreg.com/GearHead.gif"/>
          <p:cNvPicPr>
            <a:picLocks noChangeAspect="1" noChangeArrowheads="1" noCrop="1"/>
          </p:cNvPicPr>
          <p:nvPr/>
        </p:nvPicPr>
        <p:blipFill>
          <a:blip r:embed="rId4">
            <a:lum brigh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43064" y="705626"/>
            <a:ext cx="1929708" cy="157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7907442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4294967295"/>
          </p:nvPr>
        </p:nvSpPr>
        <p:spPr>
          <a:xfrm>
            <a:off x="4890319" y="6517909"/>
            <a:ext cx="1433826" cy="364195"/>
          </a:xfrm>
        </p:spPr>
        <p:txBody>
          <a:bodyPr/>
          <a:lstStyle/>
          <a:p>
            <a:pPr>
              <a:defRPr/>
            </a:pPr>
            <a:fld id="{BF0A0B29-E221-4508-902E-556CCE49F450}" type="datetime1">
              <a:rPr lang="fr-FR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294967295"/>
          </p:nvPr>
        </p:nvSpPr>
        <p:spPr>
          <a:xfrm>
            <a:off x="2" y="6518476"/>
            <a:ext cx="6544347" cy="364195"/>
          </a:xfrm>
        </p:spPr>
        <p:txBody>
          <a:bodyPr/>
          <a:lstStyle/>
          <a:p>
            <a:pPr>
              <a:defRPr/>
            </a:pPr>
            <a:r>
              <a:rPr lang="fr-FR" dirty="0" smtClean="0">
                <a:solidFill>
                  <a:schemeClr val="bg1"/>
                </a:solidFill>
              </a:rPr>
              <a:t>Mrabet </a:t>
            </a:r>
            <a:r>
              <a:rPr lang="fr-FR" dirty="0" err="1" smtClean="0">
                <a:solidFill>
                  <a:schemeClr val="bg1"/>
                </a:solidFill>
              </a:rPr>
              <a:t>Bellaaj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10145073" y="6508730"/>
            <a:ext cx="654440" cy="3042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20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-5105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198" name="Imag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0775036" cy="645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672558" y="971997"/>
            <a:ext cx="712879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4400" dirty="0" smtClean="0">
                <a:solidFill>
                  <a:srgbClr val="FFFF00"/>
                </a:solidFill>
              </a:rPr>
              <a:t>Diagnostic des </a:t>
            </a:r>
            <a:r>
              <a:rPr lang="fr-FR" sz="4400" dirty="0">
                <a:solidFill>
                  <a:srgbClr val="FFFF00"/>
                </a:solidFill>
              </a:rPr>
              <a:t>machines </a:t>
            </a:r>
            <a:r>
              <a:rPr lang="fr-FR" sz="4400" dirty="0" smtClean="0">
                <a:solidFill>
                  <a:srgbClr val="FFFF00"/>
                </a:solidFill>
              </a:rPr>
              <a:t>électriques</a:t>
            </a:r>
          </a:p>
          <a:p>
            <a:pPr lvl="0" algn="ctr"/>
            <a:endParaRPr lang="fr-FR" sz="4400" dirty="0" smtClean="0">
              <a:solidFill>
                <a:srgbClr val="FFFF00"/>
              </a:solidFill>
            </a:endParaRPr>
          </a:p>
          <a:p>
            <a:pPr lvl="0" algn="ctr"/>
            <a:endParaRPr lang="fr-FR" sz="4400" dirty="0" smtClean="0">
              <a:solidFill>
                <a:srgbClr val="FFFF00"/>
              </a:solidFill>
            </a:endParaRPr>
          </a:p>
          <a:p>
            <a:pPr lvl="0" algn="ctr"/>
            <a:r>
              <a:rPr lang="fr-FR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(Thèse </a:t>
            </a:r>
            <a:r>
              <a:rPr lang="fr-FR" sz="28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Monia</a:t>
            </a:r>
            <a:r>
              <a:rPr lang="fr-FR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8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Bouzid</a:t>
            </a:r>
            <a:r>
              <a:rPr lang="fr-FR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)</a:t>
            </a:r>
            <a:endParaRPr lang="fr-FR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fr-F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35096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07468" y="47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21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0" y="0"/>
            <a:ext cx="10801350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/>
              <a:t>Supervision de défaillances dans une MAS</a:t>
            </a:r>
          </a:p>
        </p:txBody>
      </p:sp>
      <p:pic>
        <p:nvPicPr>
          <p:cNvPr id="11" name="Picture 9" descr="neuronbg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187" y="35893"/>
            <a:ext cx="757403" cy="66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7" descr="C:\Documents and Settings\Jun Yang\My Documents\webwork\training\Image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5787" y="1044005"/>
            <a:ext cx="5056090" cy="4020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9" descr="C:\Documents and Settings\Jun Yang\My Documents\webwork\training\Image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0770" y="1044005"/>
            <a:ext cx="2073561" cy="1980085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7" name="Picture 18" descr="C:\Documents and Settings\Jun Yang\My Documents\webwork\training\Image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07232" y="1044005"/>
            <a:ext cx="5126156" cy="39975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C:\Documents and Settings\Jun Yang\My Documents\webwork\training\Image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42267" y="1044005"/>
            <a:ext cx="1948336" cy="1506051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19" name="Espace réservé du texte 4"/>
          <p:cNvSpPr txBox="1">
            <a:spLocks/>
          </p:cNvSpPr>
          <p:nvPr/>
        </p:nvSpPr>
        <p:spPr>
          <a:xfrm>
            <a:off x="315687" y="5148461"/>
            <a:ext cx="5084988" cy="1080120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5847" lvl="1" indent="0" algn="ctr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r>
              <a:rPr lang="fr-FR" sz="2800" dirty="0" smtClean="0">
                <a:latin typeface="Baskerville Old Face" pitchFamily="18" charset="0"/>
              </a:rPr>
              <a:t>Défaut Rotor </a:t>
            </a:r>
          </a:p>
          <a:p>
            <a:pPr marL="135847" lvl="1" indent="0" algn="ctr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r>
              <a:rPr lang="fr-FR" sz="2800" dirty="0" smtClean="0">
                <a:latin typeface="Baskerville Old Face" pitchFamily="18" charset="0"/>
              </a:rPr>
              <a:t>Rupture de barres</a:t>
            </a:r>
            <a:endParaRPr lang="fr-FR" sz="2800" dirty="0"/>
          </a:p>
        </p:txBody>
      </p:sp>
      <p:sp>
        <p:nvSpPr>
          <p:cNvPr id="20" name="Espace réservé du texte 4"/>
          <p:cNvSpPr txBox="1">
            <a:spLocks/>
          </p:cNvSpPr>
          <p:nvPr/>
        </p:nvSpPr>
        <p:spPr>
          <a:xfrm>
            <a:off x="5664418" y="5220469"/>
            <a:ext cx="5084988" cy="1080120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5847" lvl="1" indent="0" algn="ctr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r>
              <a:rPr lang="fr-FR" sz="2800" dirty="0" smtClean="0">
                <a:latin typeface="Baskerville Old Face" pitchFamily="18" charset="0"/>
              </a:rPr>
              <a:t>Défaut Stator </a:t>
            </a:r>
          </a:p>
          <a:p>
            <a:pPr marL="135847" lvl="1" indent="0" algn="ctr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r>
              <a:rPr lang="fr-FR" sz="2800" dirty="0" smtClean="0">
                <a:latin typeface="Baskerville Old Face" pitchFamily="18" charset="0"/>
              </a:rPr>
              <a:t>Court circuit entre spires</a:t>
            </a:r>
            <a:endParaRPr lang="fr-FR" sz="2800" dirty="0"/>
          </a:p>
        </p:txBody>
      </p:sp>
      <p:sp>
        <p:nvSpPr>
          <p:cNvPr id="2" name="Flèche droite rayée 1"/>
          <p:cNvSpPr/>
          <p:nvPr/>
        </p:nvSpPr>
        <p:spPr>
          <a:xfrm>
            <a:off x="4890319" y="5490499"/>
            <a:ext cx="1433826" cy="540060"/>
          </a:xfrm>
          <a:prstGeom prst="striped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43050944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07468" y="47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22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0" y="0"/>
            <a:ext cx="10801350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/>
              <a:t>Supervision de défaillances dans une MAS</a:t>
            </a:r>
          </a:p>
        </p:txBody>
      </p:sp>
      <p:pic>
        <p:nvPicPr>
          <p:cNvPr id="11" name="Picture 9" descr="neuronbg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187" y="35893"/>
            <a:ext cx="757403" cy="66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ce réservé du texte 4"/>
          <p:cNvSpPr txBox="1">
            <a:spLocks/>
          </p:cNvSpPr>
          <p:nvPr/>
        </p:nvSpPr>
        <p:spPr>
          <a:xfrm>
            <a:off x="-75" y="713453"/>
            <a:ext cx="10801350" cy="906616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1589" lvl="1" indent="-365742">
              <a:spcBef>
                <a:spcPts val="0"/>
              </a:spcBef>
              <a:buClr>
                <a:srgbClr val="800000"/>
              </a:buClr>
              <a:buFont typeface="Wingdings 2" pitchFamily="18" charset="2"/>
              <a:buChar char="E"/>
            </a:pPr>
            <a:r>
              <a:rPr lang="fr-FR" dirty="0" smtClean="0"/>
              <a:t> </a:t>
            </a:r>
            <a:r>
              <a:rPr lang="fr-FR" sz="3700" dirty="0" smtClean="0">
                <a:latin typeface="Baskerville Old Face" pitchFamily="18" charset="0"/>
              </a:rPr>
              <a:t>Défaut stator </a:t>
            </a:r>
            <a:r>
              <a:rPr lang="fr-FR" sz="3200" dirty="0" smtClean="0">
                <a:latin typeface="Baskerville Old Face" pitchFamily="18" charset="0"/>
              </a:rPr>
              <a:t>: </a:t>
            </a:r>
            <a:r>
              <a:rPr lang="fr-FR" sz="3200" dirty="0">
                <a:latin typeface="Harlow Solid Italic" pitchFamily="82" charset="0"/>
              </a:rPr>
              <a:t>court circuit entre </a:t>
            </a:r>
            <a:r>
              <a:rPr lang="fr-FR" sz="3200" dirty="0" smtClean="0">
                <a:latin typeface="Harlow Solid Italic" pitchFamily="82" charset="0"/>
              </a:rPr>
              <a:t>spires</a:t>
            </a:r>
            <a:endParaRPr lang="fr-FR" sz="3200" dirty="0" smtClean="0">
              <a:latin typeface="Baskerville Old Face" pitchFamily="18" charset="0"/>
            </a:endParaRPr>
          </a:p>
          <a:p>
            <a:pPr lvl="1">
              <a:buFont typeface="Rage Italic" pitchFamily="66" charset="0"/>
              <a:buNone/>
            </a:pPr>
            <a:endParaRPr lang="fr-FR" dirty="0" smtClean="0"/>
          </a:p>
          <a:p>
            <a:pPr lvl="1">
              <a:buFont typeface="Rage Italic" pitchFamily="66" charset="0"/>
              <a:buNone/>
            </a:pPr>
            <a:endParaRPr lang="fr-FR" dirty="0" smtClean="0"/>
          </a:p>
          <a:p>
            <a:pPr lvl="1">
              <a:buFont typeface="Rage Italic" pitchFamily="66" charset="0"/>
              <a:buNone/>
            </a:pPr>
            <a:endParaRPr lang="fr-FR" dirty="0" smtClean="0"/>
          </a:p>
          <a:p>
            <a:pPr>
              <a:buFont typeface="Rage Italic" pitchFamily="66" charset="0"/>
              <a:buNone/>
            </a:pPr>
            <a:endParaRPr lang="fr-FR" dirty="0"/>
          </a:p>
        </p:txBody>
      </p:sp>
      <p:pic>
        <p:nvPicPr>
          <p:cNvPr id="15" name="Picture 17" descr="C:\Documents and Settings\Jun Yang\My Documents\webwork\training\Image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88422" y="713453"/>
            <a:ext cx="834621" cy="6451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033" y="4052769"/>
            <a:ext cx="3286125" cy="928687"/>
          </a:xfrm>
          <a:prstGeom prst="rect">
            <a:avLst/>
          </a:prstGeom>
          <a:ln>
            <a:solidFill>
              <a:schemeClr val="tx1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3" name="Picture 2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7468" y="5226174"/>
            <a:ext cx="3071813" cy="714375"/>
          </a:xfrm>
          <a:prstGeom prst="rect">
            <a:avLst/>
          </a:prstGeom>
          <a:ln w="28575">
            <a:solidFill>
              <a:srgbClr val="80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172" name="Imag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115" y="1405834"/>
            <a:ext cx="54483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Légende encadrée 1 1"/>
          <p:cNvSpPr/>
          <p:nvPr/>
        </p:nvSpPr>
        <p:spPr>
          <a:xfrm>
            <a:off x="2592363" y="4578102"/>
            <a:ext cx="720080" cy="432048"/>
          </a:xfrm>
          <a:prstGeom prst="borderCallout1">
            <a:avLst>
              <a:gd name="adj1" fmla="val 18750"/>
              <a:gd name="adj2" fmla="val -8333"/>
              <a:gd name="adj3" fmla="val 138955"/>
              <a:gd name="adj4" fmla="val -34365"/>
            </a:avLst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TN"/>
          </a:p>
        </p:txBody>
      </p:sp>
      <p:pic>
        <p:nvPicPr>
          <p:cNvPr id="24" name="Picture 2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24203" y="2052117"/>
            <a:ext cx="3429000" cy="303771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25" name="Oval 36"/>
          <p:cNvSpPr>
            <a:spLocks noChangeArrowheads="1"/>
          </p:cNvSpPr>
          <p:nvPr/>
        </p:nvSpPr>
        <p:spPr bwMode="auto">
          <a:xfrm>
            <a:off x="8036669" y="2058806"/>
            <a:ext cx="287337" cy="10795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6689278" y="5278636"/>
            <a:ext cx="3429000" cy="36988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3">
            <a:schemeClr val="lt1"/>
          </a:lnRef>
          <a:fillRef idx="1002">
            <a:schemeClr val="dk2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fr-FR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Court circuit sur la phase a</a:t>
            </a:r>
            <a:r>
              <a:rPr lang="fr-FR" baseline="-25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</a:t>
            </a:r>
          </a:p>
        </p:txBody>
      </p:sp>
      <p:pic>
        <p:nvPicPr>
          <p:cNvPr id="27" name="Picture 3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96819" y="2052117"/>
            <a:ext cx="3496527" cy="319125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29" name="Oval 37"/>
          <p:cNvSpPr>
            <a:spLocks noChangeArrowheads="1"/>
          </p:cNvSpPr>
          <p:nvPr/>
        </p:nvSpPr>
        <p:spPr bwMode="auto">
          <a:xfrm>
            <a:off x="8000728" y="3185195"/>
            <a:ext cx="229724" cy="928688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" name="ZoneTexte 29"/>
          <p:cNvSpPr txBox="1"/>
          <p:nvPr/>
        </p:nvSpPr>
        <p:spPr>
          <a:xfrm>
            <a:off x="6696820" y="5271947"/>
            <a:ext cx="3496527" cy="36988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3">
            <a:schemeClr val="lt1"/>
          </a:lnRef>
          <a:fillRef idx="1002">
            <a:schemeClr val="dk2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FR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Court circuit sur la phase b</a:t>
            </a:r>
            <a:r>
              <a:rPr lang="fr-FR" baseline="-25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</a:t>
            </a:r>
          </a:p>
        </p:txBody>
      </p:sp>
      <p:pic>
        <p:nvPicPr>
          <p:cNvPr id="31" name="Picture 3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96819" y="2052117"/>
            <a:ext cx="3496528" cy="319601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2" name="Oval 38"/>
          <p:cNvSpPr>
            <a:spLocks noChangeArrowheads="1"/>
          </p:cNvSpPr>
          <p:nvPr/>
        </p:nvSpPr>
        <p:spPr bwMode="auto">
          <a:xfrm>
            <a:off x="7982694" y="4105134"/>
            <a:ext cx="305736" cy="1008063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" name="ZoneTexte 32"/>
          <p:cNvSpPr txBox="1"/>
          <p:nvPr/>
        </p:nvSpPr>
        <p:spPr>
          <a:xfrm>
            <a:off x="6696819" y="5287822"/>
            <a:ext cx="3572540" cy="36988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3">
            <a:schemeClr val="lt1"/>
          </a:lnRef>
          <a:fillRef idx="1002">
            <a:schemeClr val="dk2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FR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Court circuit sur la phase </a:t>
            </a:r>
            <a:r>
              <a:rPr lang="fr-FR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</a:t>
            </a:r>
            <a:r>
              <a:rPr lang="fr-FR" baseline="-250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</a:t>
            </a:r>
            <a:endParaRPr lang="fr-FR" baseline="-25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4" name="Image 69"/>
          <p:cNvPicPr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859395" y="1729649"/>
            <a:ext cx="4929222" cy="3693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ZoneTexte 34"/>
          <p:cNvSpPr txBox="1"/>
          <p:nvPr/>
        </p:nvSpPr>
        <p:spPr>
          <a:xfrm>
            <a:off x="6696820" y="5355922"/>
            <a:ext cx="3594775" cy="369887"/>
          </a:xfrm>
          <a:prstGeom prst="rect">
            <a:avLst/>
          </a:prstGeom>
          <a:solidFill>
            <a:sysClr val="windowText" lastClr="000000">
              <a:lumMod val="65000"/>
              <a:lumOff val="35000"/>
            </a:sysClr>
          </a:solidFill>
          <a:ln w="48500" cap="flat" cmpd="thickThin" algn="ctr">
            <a:solidFill>
              <a:sysClr val="window" lastClr="FFFFFF"/>
            </a:solidFill>
            <a:prstDash val="solid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Déséquilibre entre les phases</a:t>
            </a:r>
            <a:endParaRPr kumimoji="0" lang="fr-FR" sz="1800" b="0" i="0" u="none" strike="noStrike" kern="0" cap="none" spc="0" normalizeH="0" baseline="-2500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368391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9" grpId="0" animBg="1"/>
      <p:bldP spid="32" grpId="0" animBg="1"/>
      <p:bldP spid="3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23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0" y="0"/>
            <a:ext cx="10801350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/>
              <a:t>Supervision de défaillances dans une MAS</a:t>
            </a:r>
          </a:p>
        </p:txBody>
      </p:sp>
      <p:pic>
        <p:nvPicPr>
          <p:cNvPr id="11" name="Picture 9" descr="neuronbg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187" y="35893"/>
            <a:ext cx="757403" cy="66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Espace réservé du texte 4"/>
          <p:cNvSpPr txBox="1">
            <a:spLocks/>
          </p:cNvSpPr>
          <p:nvPr/>
        </p:nvSpPr>
        <p:spPr>
          <a:xfrm>
            <a:off x="-75" y="713453"/>
            <a:ext cx="10801350" cy="906616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1589" lvl="1" indent="-365742">
              <a:spcBef>
                <a:spcPts val="0"/>
              </a:spcBef>
              <a:buClr>
                <a:srgbClr val="800000"/>
              </a:buClr>
              <a:buFont typeface="Wingdings 2" pitchFamily="18" charset="2"/>
              <a:buChar char="E"/>
            </a:pPr>
            <a:r>
              <a:rPr lang="fr-FR" dirty="0" smtClean="0"/>
              <a:t> </a:t>
            </a:r>
            <a:r>
              <a:rPr lang="fr-FR" sz="3700" dirty="0" smtClean="0">
                <a:latin typeface="Baskerville Old Face" pitchFamily="18" charset="0"/>
              </a:rPr>
              <a:t>Défaut rotor : </a:t>
            </a:r>
            <a:r>
              <a:rPr lang="fr-FR" sz="3200" dirty="0" smtClean="0">
                <a:latin typeface="Harlow Solid Italic" pitchFamily="82" charset="0"/>
              </a:rPr>
              <a:t>rupture de barres </a:t>
            </a:r>
            <a:endParaRPr lang="fr-FR" dirty="0" smtClean="0"/>
          </a:p>
          <a:p>
            <a:pPr lvl="1">
              <a:buFont typeface="Rage Italic" pitchFamily="66" charset="0"/>
              <a:buNone/>
            </a:pPr>
            <a:endParaRPr lang="fr-FR" dirty="0" smtClean="0"/>
          </a:p>
          <a:p>
            <a:pPr>
              <a:buFont typeface="Rage Italic" pitchFamily="66" charset="0"/>
              <a:buNone/>
            </a:pPr>
            <a:endParaRPr lang="fr-FR" dirty="0"/>
          </a:p>
        </p:txBody>
      </p:sp>
      <p:pic>
        <p:nvPicPr>
          <p:cNvPr id="8194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58" y="1343874"/>
            <a:ext cx="6048375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8187" y="5523741"/>
            <a:ext cx="2876550" cy="7858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6000" t="-10989" r="-3201" b="-15385"/>
          <a:stretch>
            <a:fillRect/>
          </a:stretch>
        </p:blipFill>
        <p:spPr bwMode="auto">
          <a:xfrm>
            <a:off x="664818" y="4147994"/>
            <a:ext cx="4409242" cy="1173469"/>
          </a:xfrm>
          <a:prstGeom prst="rect">
            <a:avLst/>
          </a:prstGeom>
          <a:ln w="38100">
            <a:solidFill>
              <a:srgbClr val="8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" name="Légende encadrée 1 2"/>
          <p:cNvSpPr/>
          <p:nvPr/>
        </p:nvSpPr>
        <p:spPr>
          <a:xfrm>
            <a:off x="1800275" y="5578666"/>
            <a:ext cx="792088" cy="289875"/>
          </a:xfrm>
          <a:prstGeom prst="borderCallout1">
            <a:avLst>
              <a:gd name="adj1" fmla="val -16800"/>
              <a:gd name="adj2" fmla="val 33646"/>
              <a:gd name="adj3" fmla="val -83025"/>
              <a:gd name="adj4" fmla="val 16764"/>
            </a:avLst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TN"/>
          </a:p>
        </p:txBody>
      </p:sp>
      <p:pic>
        <p:nvPicPr>
          <p:cNvPr id="23" name="Picture 29" descr="C:\Documents and Settings\Jun Yang\My Documents\webwork\training\Image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41224" y="734850"/>
            <a:ext cx="79216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56108" y="1908101"/>
            <a:ext cx="4093984" cy="3340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7" name="Picture 3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51916" y="1908101"/>
            <a:ext cx="4381471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" name="Picture 3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24145" y="1908101"/>
            <a:ext cx="4453461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203081406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07468" y="47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24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0" y="0"/>
            <a:ext cx="10801350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/>
              <a:t>Supervision de défaillances dans une MAS</a:t>
            </a:r>
          </a:p>
        </p:txBody>
      </p:sp>
      <p:pic>
        <p:nvPicPr>
          <p:cNvPr id="11" name="Picture 9" descr="neuronbg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187" y="35893"/>
            <a:ext cx="757403" cy="66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Espace réservé du texte 4"/>
          <p:cNvSpPr txBox="1">
            <a:spLocks/>
          </p:cNvSpPr>
          <p:nvPr/>
        </p:nvSpPr>
        <p:spPr>
          <a:xfrm>
            <a:off x="-75" y="713453"/>
            <a:ext cx="10801350" cy="76260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1589" lvl="1" indent="-365742">
              <a:spcBef>
                <a:spcPts val="0"/>
              </a:spcBef>
              <a:buClr>
                <a:srgbClr val="800000"/>
              </a:buClr>
              <a:buFont typeface="Wingdings 2" pitchFamily="18" charset="2"/>
              <a:buChar char="E"/>
            </a:pPr>
            <a:r>
              <a:rPr lang="fr-FR" dirty="0" smtClean="0"/>
              <a:t> </a:t>
            </a:r>
            <a:r>
              <a:rPr lang="fr-FR" sz="3700" dirty="0" smtClean="0">
                <a:latin typeface="Baskerville Old Face" pitchFamily="18" charset="0"/>
              </a:rPr>
              <a:t>Défaut simultané</a:t>
            </a:r>
            <a:r>
              <a:rPr lang="fr-FR" sz="3200" dirty="0" smtClean="0">
                <a:latin typeface="Harlow Solid Italic" pitchFamily="82" charset="0"/>
              </a:rPr>
              <a:t> stator/rotor</a:t>
            </a:r>
            <a:endParaRPr lang="fr-FR" sz="3200" dirty="0">
              <a:latin typeface="Harlow Solid Italic" pitchFamily="82" charset="0"/>
            </a:endParaRPr>
          </a:p>
          <a:p>
            <a:pPr marL="501589" lvl="1" indent="-365742">
              <a:spcBef>
                <a:spcPts val="0"/>
              </a:spcBef>
              <a:buClr>
                <a:srgbClr val="800000"/>
              </a:buClr>
              <a:buFont typeface="Wingdings 2" pitchFamily="18" charset="2"/>
              <a:buChar char="E"/>
            </a:pPr>
            <a:endParaRPr lang="fr-FR" dirty="0" smtClean="0"/>
          </a:p>
          <a:p>
            <a:pPr lvl="1">
              <a:buFont typeface="Rage Italic" pitchFamily="66" charset="0"/>
              <a:buNone/>
            </a:pPr>
            <a:endParaRPr lang="fr-FR" dirty="0" smtClean="0"/>
          </a:p>
          <a:p>
            <a:pPr>
              <a:buFont typeface="Rage Italic" pitchFamily="66" charset="0"/>
              <a:buNone/>
            </a:pPr>
            <a:endParaRPr lang="fr-FR" dirty="0"/>
          </a:p>
        </p:txBody>
      </p:sp>
      <p:pic>
        <p:nvPicPr>
          <p:cNvPr id="18" name="Picture 17" descr="C:\Documents and Settings\Jun Yang\My Documents\webwork\training\Image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88422" y="713453"/>
            <a:ext cx="834621" cy="6451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29" descr="C:\Documents and Settings\Jun Yang\My Documents\webwork\training\Image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075" y="710859"/>
            <a:ext cx="79216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6" name="Imag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0275" y="1476053"/>
            <a:ext cx="6677025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Image 62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70110" y="4068341"/>
            <a:ext cx="3860979" cy="2296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188447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3875" y="2465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25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0" y="0"/>
            <a:ext cx="10801350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/>
              <a:t>Supervision de défaillances dans une MAS</a:t>
            </a:r>
          </a:p>
        </p:txBody>
      </p:sp>
      <p:pic>
        <p:nvPicPr>
          <p:cNvPr id="11" name="Picture 9" descr="neuronbg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9187" y="35893"/>
            <a:ext cx="757403" cy="66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387472400"/>
              </p:ext>
            </p:extLst>
          </p:nvPr>
        </p:nvGraphicFramePr>
        <p:xfrm>
          <a:off x="360115" y="2531339"/>
          <a:ext cx="3715767" cy="1596727"/>
        </p:xfrm>
        <a:graphic>
          <a:graphicData uri="http://schemas.openxmlformats.org/presentationml/2006/ole">
            <p:oleObj spid="_x0000_s22538" name="Visio" r:id="rId4" imgW="1591970" imgH="683666" progId="">
              <p:embed/>
            </p:oleObj>
          </a:graphicData>
        </a:graphic>
      </p:graphicFrame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898105452"/>
              </p:ext>
            </p:extLst>
          </p:nvPr>
        </p:nvGraphicFramePr>
        <p:xfrm>
          <a:off x="4438458" y="3552003"/>
          <a:ext cx="3771373" cy="2420909"/>
        </p:xfrm>
        <a:graphic>
          <a:graphicData uri="http://schemas.openxmlformats.org/presentationml/2006/ole">
            <p:oleObj spid="_x0000_s22539" name="Visio" r:id="rId5" imgW="2049170" imgH="1230478" progId="">
              <p:embed/>
            </p:oleObj>
          </a:graphicData>
        </a:graphic>
      </p:graphicFrame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857783749"/>
              </p:ext>
            </p:extLst>
          </p:nvPr>
        </p:nvGraphicFramePr>
        <p:xfrm>
          <a:off x="4280851" y="887707"/>
          <a:ext cx="4504200" cy="2232248"/>
        </p:xfrm>
        <a:graphic>
          <a:graphicData uri="http://schemas.openxmlformats.org/presentationml/2006/ole">
            <p:oleObj spid="_x0000_s22540" name="Visio" r:id="rId6" imgW="2472233" imgH="1264310" progId="">
              <p:embed/>
            </p:oleObj>
          </a:graphicData>
        </a:graphic>
      </p:graphicFrame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808925679"/>
              </p:ext>
            </p:extLst>
          </p:nvPr>
        </p:nvGraphicFramePr>
        <p:xfrm>
          <a:off x="3903728" y="2020164"/>
          <a:ext cx="5048360" cy="1122079"/>
        </p:xfrm>
        <a:graphic>
          <a:graphicData uri="http://schemas.openxmlformats.org/presentationml/2006/ole">
            <p:oleObj spid="_x0000_s22541" name="Visio" r:id="rId7" imgW="2842565" imgH="632460" progId="">
              <p:embed/>
            </p:oleObj>
          </a:graphicData>
        </a:graphic>
      </p:graphicFrame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91019520"/>
              </p:ext>
            </p:extLst>
          </p:nvPr>
        </p:nvGraphicFramePr>
        <p:xfrm>
          <a:off x="3937080" y="3480665"/>
          <a:ext cx="5032470" cy="1181658"/>
        </p:xfrm>
        <a:graphic>
          <a:graphicData uri="http://schemas.openxmlformats.org/presentationml/2006/ole">
            <p:oleObj spid="_x0000_s22542" name="Visio" r:id="rId8" imgW="2828239" imgH="624535" progId="">
              <p:embed/>
            </p:oleObj>
          </a:graphicData>
        </a:graphic>
      </p:graphicFrame>
      <p:grpSp>
        <p:nvGrpSpPr>
          <p:cNvPr id="22" name="Groupe 21"/>
          <p:cNvGrpSpPr/>
          <p:nvPr/>
        </p:nvGrpSpPr>
        <p:grpSpPr>
          <a:xfrm>
            <a:off x="4517388" y="1311183"/>
            <a:ext cx="533751" cy="570957"/>
            <a:chOff x="4434716" y="1633772"/>
            <a:chExt cx="635614" cy="635614"/>
          </a:xfrm>
        </p:grpSpPr>
        <p:pic>
          <p:nvPicPr>
            <p:cNvPr id="25" name="Image 511"/>
            <p:cNvPicPr>
              <a:picLocks noChangeAspect="1" noChangeArrowheads="1"/>
            </p:cNvPicPr>
            <p:nvPr/>
          </p:nvPicPr>
          <p:blipFill>
            <a:blip r:embed="rId9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4716" y="1633772"/>
              <a:ext cx="635614" cy="635614"/>
            </a:xfrm>
            <a:prstGeom prst="ellipse">
              <a:avLst/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26" name="Rectangle 25"/>
            <p:cNvSpPr/>
            <p:nvPr/>
          </p:nvSpPr>
          <p:spPr>
            <a:xfrm>
              <a:off x="4536580" y="1636747"/>
              <a:ext cx="460509" cy="58247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ctr"/>
              <a:r>
                <a:rPr lang="fr-FR" sz="2800" b="1" cap="none" spc="0" dirty="0" smtClean="0">
                  <a:ln/>
                  <a:solidFill>
                    <a:sysClr val="windowText" lastClr="000000"/>
                  </a:solidFill>
                  <a:effectLst/>
                </a:rPr>
                <a:t>?</a:t>
              </a:r>
              <a:endParaRPr lang="fr-FR" sz="2800" b="1" cap="none" spc="0" dirty="0">
                <a:ln/>
                <a:solidFill>
                  <a:sysClr val="windowText" lastClr="000000"/>
                </a:solidFill>
                <a:effectLst/>
              </a:endParaRPr>
            </a:p>
          </p:txBody>
        </p:sp>
      </p:grpSp>
      <p:pic>
        <p:nvPicPr>
          <p:cNvPr id="32" name="Image 511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52" y="3415505"/>
            <a:ext cx="533751" cy="57095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3" name="Rectangle 32"/>
          <p:cNvSpPr/>
          <p:nvPr/>
        </p:nvSpPr>
        <p:spPr>
          <a:xfrm>
            <a:off x="677791" y="3415505"/>
            <a:ext cx="38670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r-FR" sz="2800" b="1" cap="none" spc="0" dirty="0" smtClean="0">
                <a:ln/>
                <a:solidFill>
                  <a:sysClr val="windowText" lastClr="000000"/>
                </a:solidFill>
                <a:effectLst/>
              </a:rPr>
              <a:t>?</a:t>
            </a:r>
            <a:endParaRPr lang="fr-FR" sz="2800" b="1" cap="none" spc="0" dirty="0">
              <a:ln/>
              <a:solidFill>
                <a:sysClr val="windowText" lastClr="000000"/>
              </a:solidFill>
              <a:effectLst/>
            </a:endParaRPr>
          </a:p>
        </p:txBody>
      </p:sp>
      <p:pic>
        <p:nvPicPr>
          <p:cNvPr id="34" name="Image 511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8892" y="5580852"/>
            <a:ext cx="533751" cy="57095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5" name="Rectangle 34"/>
          <p:cNvSpPr/>
          <p:nvPr/>
        </p:nvSpPr>
        <p:spPr>
          <a:xfrm>
            <a:off x="4664431" y="5583524"/>
            <a:ext cx="38670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r-FR" sz="2800" b="1" cap="none" spc="0" dirty="0" smtClean="0">
                <a:ln/>
                <a:solidFill>
                  <a:sysClr val="windowText" lastClr="000000"/>
                </a:solidFill>
                <a:effectLst/>
              </a:rPr>
              <a:t>?</a:t>
            </a:r>
            <a:endParaRPr lang="fr-FR" sz="2800" b="1" cap="none" spc="0" dirty="0">
              <a:ln/>
              <a:solidFill>
                <a:sysClr val="windowText" lastClr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345506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07468" y="47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26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1381916" y="0"/>
            <a:ext cx="9419434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/>
              <a:t>Supervision de défaillances dans une MAS</a:t>
            </a:r>
          </a:p>
        </p:txBody>
      </p:sp>
      <p:pic>
        <p:nvPicPr>
          <p:cNvPr id="11" name="Picture 9" descr="neuronbg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187" y="35893"/>
            <a:ext cx="757403" cy="66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re 5"/>
          <p:cNvSpPr txBox="1">
            <a:spLocks/>
          </p:cNvSpPr>
          <p:nvPr/>
        </p:nvSpPr>
        <p:spPr>
          <a:xfrm>
            <a:off x="-3474" y="0"/>
            <a:ext cx="1362530" cy="619104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 smtClean="0"/>
              <a:t>AXE 1</a:t>
            </a:r>
            <a:endParaRPr lang="fr-FR" sz="3200" dirty="0"/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1309722" y="199358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144090" y="713453"/>
            <a:ext cx="10556107" cy="5740444"/>
            <a:chOff x="-101152" y="713453"/>
            <a:chExt cx="10801350" cy="5740444"/>
          </a:xfrm>
        </p:grpSpPr>
        <p:sp>
          <p:nvSpPr>
            <p:cNvPr id="12" name="Espace réservé du texte 4"/>
            <p:cNvSpPr txBox="1">
              <a:spLocks/>
            </p:cNvSpPr>
            <p:nvPr/>
          </p:nvSpPr>
          <p:spPr>
            <a:xfrm>
              <a:off x="-101152" y="713453"/>
              <a:ext cx="10801350" cy="1285884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74320" indent="-27432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70000"/>
                <a:buFont typeface="Rage Italic" pitchFamily="66" charset="0"/>
                <a:buChar char="o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7432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70000"/>
                <a:buFont typeface="Rage Italic" pitchFamily="66" charset="0"/>
                <a:buChar char="o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70000"/>
                <a:buFont typeface="Rage Italic" pitchFamily="66" charset="0"/>
                <a:buChar char="o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80160" indent="-22860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70000"/>
                <a:buFont typeface="Rage Italic" pitchFamily="66" charset="0"/>
                <a:buChar char="o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45920" indent="-22860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70000"/>
                <a:buFont typeface="Rage Italic" pitchFamily="66" charset="0"/>
                <a:buChar char="o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1680" indent="-22860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60000"/>
                <a:buFont typeface="Rage Italic" pitchFamily="66" charset="0"/>
                <a:buChar char="o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77440" indent="-22860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60000"/>
                <a:buFont typeface="Rage Italic" pitchFamily="66" charset="0"/>
                <a:buChar char="o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43200" indent="-22860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60000"/>
                <a:buFont typeface="Rage Italic" pitchFamily="66" charset="0"/>
                <a:buChar char="o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08960" indent="-22860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60000"/>
                <a:buFont typeface="Rage Italic" pitchFamily="66" charset="0"/>
                <a:buChar char="o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01589" lvl="1" indent="-365742">
                <a:spcBef>
                  <a:spcPts val="0"/>
                </a:spcBef>
                <a:buClr>
                  <a:srgbClr val="800000"/>
                </a:buClr>
                <a:buFont typeface="Wingdings 2" pitchFamily="18" charset="2"/>
                <a:buChar char="E"/>
              </a:pPr>
              <a:r>
                <a:rPr lang="fr-FR" dirty="0" smtClean="0"/>
                <a:t> </a:t>
              </a:r>
              <a:r>
                <a:rPr lang="fr-FR" sz="3700" dirty="0" smtClean="0">
                  <a:latin typeface="Baskerville Old Face" pitchFamily="18" charset="0"/>
                </a:rPr>
                <a:t>Détection robuste des défauts</a:t>
              </a:r>
              <a:endParaRPr lang="fr-FR" sz="3200" dirty="0">
                <a:latin typeface="Baskerville Old Face" pitchFamily="18" charset="0"/>
              </a:endParaRPr>
            </a:p>
            <a:p>
              <a:pPr marL="896090" lvl="2" indent="-457200">
                <a:spcBef>
                  <a:spcPts val="0"/>
                </a:spcBef>
                <a:buClr>
                  <a:srgbClr val="800000"/>
                </a:buClr>
                <a:buSzPct val="100000"/>
                <a:buFont typeface="Wingdings" pitchFamily="2" charset="2"/>
                <a:buChar char="ü"/>
              </a:pPr>
              <a:r>
                <a:rPr lang="fr-FR" sz="2400" dirty="0">
                  <a:solidFill>
                    <a:srgbClr val="C00000"/>
                  </a:solidFill>
                  <a:latin typeface="Georgia" pitchFamily="18" charset="0"/>
                  <a:cs typeface="David Transparent" pitchFamily="2" charset="-79"/>
                </a:rPr>
                <a:t>Analyse du DSP du résidu des courants </a:t>
              </a:r>
              <a:r>
                <a:rPr lang="fr-FR" sz="2400" dirty="0" smtClean="0">
                  <a:latin typeface="Georgia" pitchFamily="18" charset="0"/>
                  <a:cs typeface="David Transparent" pitchFamily="2" charset="-79"/>
                </a:rPr>
                <a:t>(</a:t>
              </a:r>
              <a:r>
                <a:rPr lang="fr-FR" sz="2400" dirty="0">
                  <a:latin typeface="Georgia" pitchFamily="18" charset="0"/>
                  <a:cs typeface="David Transparent" pitchFamily="2" charset="-79"/>
                </a:rPr>
                <a:t>défaut stator, n )</a:t>
              </a:r>
            </a:p>
            <a:p>
              <a:pPr marL="896090" lvl="2" indent="-457200">
                <a:spcBef>
                  <a:spcPts val="0"/>
                </a:spcBef>
                <a:buClr>
                  <a:srgbClr val="800000"/>
                </a:buClr>
                <a:buSzPct val="100000"/>
                <a:buFont typeface="Wingdings" pitchFamily="2" charset="2"/>
                <a:buChar char="ü"/>
              </a:pPr>
              <a:endParaRPr lang="fr-FR" dirty="0"/>
            </a:p>
            <a:p>
              <a:pPr lvl="1">
                <a:buFont typeface="Rage Italic" pitchFamily="66" charset="0"/>
                <a:buNone/>
              </a:pPr>
              <a:endParaRPr lang="fr-FR" dirty="0" smtClean="0"/>
            </a:p>
            <a:p>
              <a:pPr lvl="1">
                <a:buFont typeface="Rage Italic" pitchFamily="66" charset="0"/>
                <a:buNone/>
              </a:pPr>
              <a:endParaRPr lang="fr-FR" dirty="0" smtClean="0"/>
            </a:p>
            <a:p>
              <a:pPr lvl="1">
                <a:buFont typeface="Rage Italic" pitchFamily="66" charset="0"/>
                <a:buNone/>
              </a:pPr>
              <a:endParaRPr lang="fr-FR" dirty="0" smtClean="0"/>
            </a:p>
            <a:p>
              <a:pPr>
                <a:buFont typeface="Rage Italic" pitchFamily="66" charset="0"/>
                <a:buNone/>
              </a:pPr>
              <a:endParaRPr lang="fr-FR" dirty="0"/>
            </a:p>
          </p:txBody>
        </p:sp>
        <p:cxnSp>
          <p:nvCxnSpPr>
            <p:cNvPr id="20" name="Connecteur droit avec flèche 19"/>
            <p:cNvCxnSpPr/>
            <p:nvPr/>
          </p:nvCxnSpPr>
          <p:spPr>
            <a:xfrm rot="5400000" flipH="1" flipV="1">
              <a:off x="7982970" y="1268274"/>
              <a:ext cx="571504" cy="500066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1738286" y="5334012"/>
              <a:ext cx="7167574" cy="64633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3">
              <a:schemeClr val="lt1"/>
            </a:lnRef>
            <a:fillRef idx="1002">
              <a:schemeClr val="dk2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hangingPunct="0"/>
              <a:r>
                <a:rPr lang="fr-FR" b="1" i="1" dirty="0" smtClean="0">
                  <a:latin typeface="Corbel" pitchFamily="34" charset="0"/>
                </a:rPr>
                <a:t>DSP des résidus avec un défaut de court-circuit sur la phase a</a:t>
              </a:r>
              <a:r>
                <a:rPr lang="fr-FR" b="1" i="1" baseline="-25000" dirty="0" smtClean="0">
                  <a:latin typeface="Corbel" pitchFamily="34" charset="0"/>
                </a:rPr>
                <a:t>s</a:t>
              </a:r>
              <a:endParaRPr lang="fr-FR" b="1" i="1" dirty="0" smtClean="0">
                <a:latin typeface="Corbel" pitchFamily="34" charset="0"/>
              </a:endParaRPr>
            </a:p>
            <a:p>
              <a:pPr lvl="0" algn="ctr" hangingPunct="0"/>
              <a:r>
                <a:rPr lang="fr-FR" b="1" i="1" dirty="0" smtClean="0">
                  <a:latin typeface="Corbel" pitchFamily="34" charset="0"/>
                </a:rPr>
                <a:t>(a) 1 spire     (b) 5 spires      (c) 10 spires</a:t>
              </a:r>
              <a:endParaRPr lang="fr-FR" b="1" i="1" dirty="0">
                <a:latin typeface="Corbel" pitchFamily="34" charset="0"/>
              </a:endParaRPr>
            </a:p>
          </p:txBody>
        </p:sp>
        <p:pic>
          <p:nvPicPr>
            <p:cNvPr id="22" name="Image 21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66716" y="1976426"/>
              <a:ext cx="9787006" cy="3214709"/>
            </a:xfrm>
            <a:prstGeom prst="rect">
              <a:avLst/>
            </a:prstGeom>
            <a:ln w="12700" cap="sq">
              <a:solidFill>
                <a:schemeClr val="tx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3" name="ZoneTexte 22"/>
            <p:cNvSpPr txBox="1"/>
            <p:nvPr/>
          </p:nvSpPr>
          <p:spPr>
            <a:xfrm>
              <a:off x="2595542" y="6084565"/>
              <a:ext cx="5643602" cy="369332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bg1"/>
                  </a:solidFill>
                </a:rPr>
                <a:t>Amplitudes différentes &amp; fréquence constante</a:t>
              </a:r>
              <a:endParaRPr lang="fr-FR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Imag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17840" y="667617"/>
            <a:ext cx="583435" cy="462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e 17"/>
          <p:cNvGrpSpPr/>
          <p:nvPr/>
        </p:nvGrpSpPr>
        <p:grpSpPr>
          <a:xfrm>
            <a:off x="173160" y="683965"/>
            <a:ext cx="10628115" cy="5694724"/>
            <a:chOff x="-101152" y="713453"/>
            <a:chExt cx="10801350" cy="5694724"/>
          </a:xfrm>
        </p:grpSpPr>
        <p:sp>
          <p:nvSpPr>
            <p:cNvPr id="24" name="Espace réservé du texte 4"/>
            <p:cNvSpPr txBox="1">
              <a:spLocks/>
            </p:cNvSpPr>
            <p:nvPr/>
          </p:nvSpPr>
          <p:spPr>
            <a:xfrm>
              <a:off x="-101152" y="713453"/>
              <a:ext cx="10801350" cy="1285884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74320" indent="-27432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70000"/>
                <a:buFont typeface="Rage Italic" pitchFamily="66" charset="0"/>
                <a:buChar char="o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7432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70000"/>
                <a:buFont typeface="Rage Italic" pitchFamily="66" charset="0"/>
                <a:buChar char="o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70000"/>
                <a:buFont typeface="Rage Italic" pitchFamily="66" charset="0"/>
                <a:buChar char="o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80160" indent="-22860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70000"/>
                <a:buFont typeface="Rage Italic" pitchFamily="66" charset="0"/>
                <a:buChar char="o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45920" indent="-22860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70000"/>
                <a:buFont typeface="Rage Italic" pitchFamily="66" charset="0"/>
                <a:buChar char="o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1680" indent="-22860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60000"/>
                <a:buFont typeface="Rage Italic" pitchFamily="66" charset="0"/>
                <a:buChar char="o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77440" indent="-22860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60000"/>
                <a:buFont typeface="Rage Italic" pitchFamily="66" charset="0"/>
                <a:buChar char="o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43200" indent="-22860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60000"/>
                <a:buFont typeface="Rage Italic" pitchFamily="66" charset="0"/>
                <a:buChar char="o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08960" indent="-22860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60000"/>
                <a:buFont typeface="Rage Italic" pitchFamily="66" charset="0"/>
                <a:buChar char="o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01589" lvl="1" indent="-365742">
                <a:spcBef>
                  <a:spcPts val="0"/>
                </a:spcBef>
                <a:buClr>
                  <a:srgbClr val="800000"/>
                </a:buClr>
                <a:buFont typeface="Wingdings 2" pitchFamily="18" charset="2"/>
                <a:buChar char="E"/>
              </a:pPr>
              <a:r>
                <a:rPr lang="fr-FR" dirty="0" smtClean="0"/>
                <a:t> </a:t>
              </a:r>
              <a:r>
                <a:rPr lang="fr-FR" sz="3700" dirty="0" smtClean="0">
                  <a:latin typeface="Baskerville Old Face" pitchFamily="18" charset="0"/>
                </a:rPr>
                <a:t>Détection robuste des défauts</a:t>
              </a:r>
              <a:endParaRPr lang="fr-FR" sz="3200" dirty="0">
                <a:latin typeface="Baskerville Old Face" pitchFamily="18" charset="0"/>
              </a:endParaRPr>
            </a:p>
            <a:p>
              <a:pPr marL="896090" lvl="2" indent="-457200">
                <a:spcBef>
                  <a:spcPts val="0"/>
                </a:spcBef>
                <a:buClr>
                  <a:srgbClr val="800000"/>
                </a:buClr>
                <a:buSzPct val="100000"/>
                <a:buFont typeface="Wingdings" pitchFamily="2" charset="2"/>
                <a:buChar char="ü"/>
              </a:pPr>
              <a:r>
                <a:rPr lang="fr-FR" sz="2400" dirty="0">
                  <a:solidFill>
                    <a:srgbClr val="C00000"/>
                  </a:solidFill>
                  <a:latin typeface="Georgia" pitchFamily="18" charset="0"/>
                  <a:cs typeface="David Transparent" pitchFamily="2" charset="-79"/>
                </a:rPr>
                <a:t>Analyse du DSP du résidu des courants </a:t>
              </a:r>
              <a:r>
                <a:rPr lang="fr-FR" sz="2400" dirty="0" smtClean="0">
                  <a:latin typeface="Georgia" pitchFamily="18" charset="0"/>
                  <a:cs typeface="David Transparent" pitchFamily="2" charset="-79"/>
                </a:rPr>
                <a:t>(</a:t>
              </a:r>
              <a:r>
                <a:rPr lang="fr-FR" sz="2400" dirty="0">
                  <a:latin typeface="Georgia" pitchFamily="18" charset="0"/>
                  <a:cs typeface="David Transparent" pitchFamily="2" charset="-79"/>
                </a:rPr>
                <a:t>défaut stator, </a:t>
              </a:r>
              <a:r>
                <a:rPr lang="fr-FR" sz="2400" dirty="0" smtClean="0">
                  <a:latin typeface="Georgia" pitchFamily="18" charset="0"/>
                  <a:cs typeface="David Transparent" pitchFamily="2" charset="-79"/>
                </a:rPr>
                <a:t>Cr)</a:t>
              </a:r>
              <a:endParaRPr lang="fr-FR" sz="2400" dirty="0">
                <a:latin typeface="Georgia" pitchFamily="18" charset="0"/>
                <a:cs typeface="David Transparent" pitchFamily="2" charset="-79"/>
              </a:endParaRPr>
            </a:p>
            <a:p>
              <a:pPr marL="896090" lvl="2" indent="-457200">
                <a:spcBef>
                  <a:spcPts val="0"/>
                </a:spcBef>
                <a:buClr>
                  <a:srgbClr val="800000"/>
                </a:buClr>
                <a:buSzPct val="100000"/>
                <a:buFont typeface="Wingdings" pitchFamily="2" charset="2"/>
                <a:buChar char="ü"/>
              </a:pPr>
              <a:endParaRPr lang="fr-FR" dirty="0"/>
            </a:p>
            <a:p>
              <a:pPr lvl="1">
                <a:buFont typeface="Rage Italic" pitchFamily="66" charset="0"/>
                <a:buNone/>
              </a:pPr>
              <a:endParaRPr lang="fr-FR" dirty="0" smtClean="0"/>
            </a:p>
            <a:p>
              <a:pPr lvl="1">
                <a:buFont typeface="Rage Italic" pitchFamily="66" charset="0"/>
                <a:buNone/>
              </a:pPr>
              <a:endParaRPr lang="fr-FR" dirty="0" smtClean="0"/>
            </a:p>
            <a:p>
              <a:pPr lvl="1">
                <a:buFont typeface="Rage Italic" pitchFamily="66" charset="0"/>
                <a:buNone/>
              </a:pPr>
              <a:endParaRPr lang="fr-FR" dirty="0" smtClean="0"/>
            </a:p>
            <a:p>
              <a:pPr>
                <a:buFont typeface="Rage Italic" pitchFamily="66" charset="0"/>
                <a:buNone/>
              </a:pPr>
              <a:endParaRPr lang="fr-FR" dirty="0"/>
            </a:p>
          </p:txBody>
        </p:sp>
        <p:cxnSp>
          <p:nvCxnSpPr>
            <p:cNvPr id="25" name="Connecteur droit avec flèche 24"/>
            <p:cNvCxnSpPr/>
            <p:nvPr/>
          </p:nvCxnSpPr>
          <p:spPr>
            <a:xfrm rot="5400000" flipH="1" flipV="1">
              <a:off x="7982970" y="1268274"/>
              <a:ext cx="571504" cy="500066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6" name="ZoneTexte 25"/>
            <p:cNvSpPr txBox="1"/>
            <p:nvPr/>
          </p:nvSpPr>
          <p:spPr>
            <a:xfrm>
              <a:off x="2595542" y="6038845"/>
              <a:ext cx="5643602" cy="369332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bg1"/>
                  </a:solidFill>
                </a:rPr>
                <a:t>Amplitude Constante &amp;  fréquence variable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pic>
          <p:nvPicPr>
            <p:cNvPr id="27" name="Image 26"/>
            <p:cNvPicPr/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90342" y="1876067"/>
              <a:ext cx="9501254" cy="3272394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9" name="ZoneTexte 28"/>
            <p:cNvSpPr txBox="1"/>
            <p:nvPr/>
          </p:nvSpPr>
          <p:spPr>
            <a:xfrm>
              <a:off x="1881162" y="5294218"/>
              <a:ext cx="7167574" cy="64633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3">
              <a:schemeClr val="lt1"/>
            </a:lnRef>
            <a:fillRef idx="1002">
              <a:schemeClr val="dk2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hangingPunct="0"/>
              <a:r>
                <a:rPr lang="fr-FR" b="1" i="1" dirty="0" smtClean="0">
                  <a:latin typeface="Corbel" pitchFamily="34" charset="0"/>
                </a:rPr>
                <a:t>DSP de </a:t>
              </a:r>
              <a:r>
                <a:rPr lang="fr-FR" b="1" i="1" dirty="0" err="1" smtClean="0">
                  <a:latin typeface="Corbel" pitchFamily="34" charset="0"/>
                </a:rPr>
                <a:t>res</a:t>
              </a:r>
              <a:r>
                <a:rPr lang="fr-FR" b="1" i="1" dirty="0" smtClean="0">
                  <a:latin typeface="Corbel" pitchFamily="34" charset="0"/>
                </a:rPr>
                <a:t>- </a:t>
              </a:r>
              <a:r>
                <a:rPr lang="fr-FR" b="1" i="1" dirty="0" err="1" smtClean="0">
                  <a:latin typeface="Corbel" pitchFamily="34" charset="0"/>
                </a:rPr>
                <a:t>i</a:t>
              </a:r>
              <a:r>
                <a:rPr lang="fr-FR" b="1" i="1" baseline="-25000" dirty="0" err="1" smtClean="0">
                  <a:latin typeface="Corbel" pitchFamily="34" charset="0"/>
                </a:rPr>
                <a:t>ds</a:t>
              </a:r>
              <a:r>
                <a:rPr lang="fr-FR" b="1" i="1" dirty="0" smtClean="0">
                  <a:latin typeface="Corbel" pitchFamily="34" charset="0"/>
                </a:rPr>
                <a:t> en fonction de la variation de la charge </a:t>
              </a:r>
            </a:p>
            <a:p>
              <a:pPr hangingPunct="0"/>
              <a:r>
                <a:rPr lang="fr-FR" b="1" i="1" dirty="0" smtClean="0">
                  <a:latin typeface="Corbel" pitchFamily="34" charset="0"/>
                </a:rPr>
                <a:t>(a) charge nominale             (b) demi-charge           (c) à vide </a:t>
              </a:r>
            </a:p>
          </p:txBody>
        </p:sp>
      </p:grpSp>
      <p:grpSp>
        <p:nvGrpSpPr>
          <p:cNvPr id="36" name="Groupe 35"/>
          <p:cNvGrpSpPr/>
          <p:nvPr/>
        </p:nvGrpSpPr>
        <p:grpSpPr>
          <a:xfrm>
            <a:off x="173085" y="713453"/>
            <a:ext cx="10700198" cy="5694724"/>
            <a:chOff x="-101152" y="713453"/>
            <a:chExt cx="10801350" cy="5694724"/>
          </a:xfrm>
        </p:grpSpPr>
        <p:sp>
          <p:nvSpPr>
            <p:cNvPr id="37" name="Espace réservé du texte 4"/>
            <p:cNvSpPr txBox="1">
              <a:spLocks/>
            </p:cNvSpPr>
            <p:nvPr/>
          </p:nvSpPr>
          <p:spPr>
            <a:xfrm>
              <a:off x="-101152" y="713453"/>
              <a:ext cx="10801350" cy="1285884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74320" indent="-27432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70000"/>
                <a:buFont typeface="Rage Italic" pitchFamily="66" charset="0"/>
                <a:buChar char="o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7432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70000"/>
                <a:buFont typeface="Rage Italic" pitchFamily="66" charset="0"/>
                <a:buChar char="o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70000"/>
                <a:buFont typeface="Rage Italic" pitchFamily="66" charset="0"/>
                <a:buChar char="o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80160" indent="-22860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70000"/>
                <a:buFont typeface="Rage Italic" pitchFamily="66" charset="0"/>
                <a:buChar char="o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45920" indent="-22860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70000"/>
                <a:buFont typeface="Rage Italic" pitchFamily="66" charset="0"/>
                <a:buChar char="o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1680" indent="-22860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60000"/>
                <a:buFont typeface="Rage Italic" pitchFamily="66" charset="0"/>
                <a:buChar char="o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77440" indent="-22860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60000"/>
                <a:buFont typeface="Rage Italic" pitchFamily="66" charset="0"/>
                <a:buChar char="o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43200" indent="-22860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60000"/>
                <a:buFont typeface="Rage Italic" pitchFamily="66" charset="0"/>
                <a:buChar char="o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08960" indent="-22860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60000"/>
                <a:buFont typeface="Rage Italic" pitchFamily="66" charset="0"/>
                <a:buChar char="o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01589" lvl="1" indent="-365742">
                <a:spcBef>
                  <a:spcPts val="0"/>
                </a:spcBef>
                <a:buClr>
                  <a:srgbClr val="800000"/>
                </a:buClr>
                <a:buFont typeface="Wingdings 2" pitchFamily="18" charset="2"/>
                <a:buChar char="E"/>
              </a:pPr>
              <a:r>
                <a:rPr lang="fr-FR" dirty="0" smtClean="0"/>
                <a:t> </a:t>
              </a:r>
              <a:r>
                <a:rPr lang="fr-FR" sz="3700" dirty="0" smtClean="0">
                  <a:latin typeface="Baskerville Old Face" pitchFamily="18" charset="0"/>
                </a:rPr>
                <a:t>Détection robuste des défauts</a:t>
              </a:r>
              <a:endParaRPr lang="fr-FR" sz="3200" dirty="0">
                <a:latin typeface="Baskerville Old Face" pitchFamily="18" charset="0"/>
              </a:endParaRPr>
            </a:p>
            <a:p>
              <a:pPr marL="896090" lvl="2" indent="-457200">
                <a:spcBef>
                  <a:spcPts val="0"/>
                </a:spcBef>
                <a:buClr>
                  <a:srgbClr val="800000"/>
                </a:buClr>
                <a:buSzPct val="100000"/>
                <a:buFont typeface="Wingdings" pitchFamily="2" charset="2"/>
                <a:buChar char="ü"/>
              </a:pPr>
              <a:r>
                <a:rPr lang="fr-FR" sz="2400" dirty="0">
                  <a:solidFill>
                    <a:srgbClr val="C00000"/>
                  </a:solidFill>
                  <a:latin typeface="Georgia" pitchFamily="18" charset="0"/>
                  <a:cs typeface="David Transparent" pitchFamily="2" charset="-79"/>
                </a:rPr>
                <a:t>Analyse du DSP du résidu des courants </a:t>
              </a:r>
              <a:r>
                <a:rPr lang="fr-FR" sz="2800" dirty="0" smtClean="0">
                  <a:latin typeface="Georgia" pitchFamily="18" charset="0"/>
                  <a:cs typeface="David Transparent" pitchFamily="2" charset="-79"/>
                </a:rPr>
                <a:t>(</a:t>
              </a:r>
              <a:r>
                <a:rPr lang="fr-FR" sz="2800" dirty="0">
                  <a:latin typeface="Georgia" pitchFamily="18" charset="0"/>
                  <a:cs typeface="David Transparent" pitchFamily="2" charset="-79"/>
                </a:rPr>
                <a:t>défaut </a:t>
              </a:r>
              <a:r>
                <a:rPr lang="fr-FR" sz="2800" dirty="0" smtClean="0">
                  <a:latin typeface="Georgia" pitchFamily="18" charset="0"/>
                  <a:cs typeface="David Transparent" pitchFamily="2" charset="-79"/>
                </a:rPr>
                <a:t>rotor, N)</a:t>
              </a:r>
              <a:endParaRPr lang="fr-FR" sz="2800" dirty="0">
                <a:latin typeface="Georgia" pitchFamily="18" charset="0"/>
                <a:cs typeface="David Transparent" pitchFamily="2" charset="-79"/>
              </a:endParaRPr>
            </a:p>
            <a:p>
              <a:pPr marL="896090" lvl="2" indent="-457200">
                <a:spcBef>
                  <a:spcPts val="0"/>
                </a:spcBef>
                <a:buClr>
                  <a:srgbClr val="800000"/>
                </a:buClr>
                <a:buSzPct val="100000"/>
                <a:buFont typeface="Wingdings" pitchFamily="2" charset="2"/>
                <a:buChar char="ü"/>
              </a:pPr>
              <a:endParaRPr lang="fr-FR" dirty="0"/>
            </a:p>
            <a:p>
              <a:pPr lvl="1">
                <a:buFont typeface="Rage Italic" pitchFamily="66" charset="0"/>
                <a:buNone/>
              </a:pPr>
              <a:endParaRPr lang="fr-FR" dirty="0" smtClean="0"/>
            </a:p>
            <a:p>
              <a:pPr lvl="1">
                <a:buFont typeface="Rage Italic" pitchFamily="66" charset="0"/>
                <a:buNone/>
              </a:pPr>
              <a:endParaRPr lang="fr-FR" dirty="0" smtClean="0"/>
            </a:p>
            <a:p>
              <a:pPr lvl="1">
                <a:buFont typeface="Rage Italic" pitchFamily="66" charset="0"/>
                <a:buNone/>
              </a:pPr>
              <a:endParaRPr lang="fr-FR" dirty="0" smtClean="0"/>
            </a:p>
            <a:p>
              <a:pPr>
                <a:buFont typeface="Rage Italic" pitchFamily="66" charset="0"/>
                <a:buNone/>
              </a:pPr>
              <a:endParaRPr lang="fr-FR" dirty="0"/>
            </a:p>
          </p:txBody>
        </p:sp>
        <p:cxnSp>
          <p:nvCxnSpPr>
            <p:cNvPr id="38" name="Connecteur droit avec flèche 37"/>
            <p:cNvCxnSpPr/>
            <p:nvPr/>
          </p:nvCxnSpPr>
          <p:spPr>
            <a:xfrm rot="5400000" flipH="1" flipV="1">
              <a:off x="8310582" y="1277821"/>
              <a:ext cx="571504" cy="500066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9" name="ZoneTexte 38"/>
            <p:cNvSpPr txBox="1"/>
            <p:nvPr/>
          </p:nvSpPr>
          <p:spPr>
            <a:xfrm>
              <a:off x="2595542" y="6038845"/>
              <a:ext cx="5643602" cy="369332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bg1"/>
                  </a:solidFill>
                </a:rPr>
                <a:t>Amplitude variable &amp;  fréquence fixe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pic>
          <p:nvPicPr>
            <p:cNvPr id="40" name="Image 39"/>
            <p:cNvPicPr/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23841" y="1836093"/>
              <a:ext cx="10001320" cy="3341957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1" name="ZoneTexte 40"/>
            <p:cNvSpPr txBox="1"/>
            <p:nvPr/>
          </p:nvSpPr>
          <p:spPr>
            <a:xfrm>
              <a:off x="2116927" y="5292477"/>
              <a:ext cx="6500858" cy="64633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3">
              <a:schemeClr val="lt1"/>
            </a:lnRef>
            <a:fillRef idx="1002">
              <a:schemeClr val="dk2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hangingPunct="0"/>
              <a:r>
                <a:rPr lang="fr-FR" b="1" i="1" dirty="0" smtClean="0">
                  <a:latin typeface="Corbel" pitchFamily="34" charset="0"/>
                </a:rPr>
                <a:t>DSP des résidus d’estimation pour le cas de défaut  au rotor</a:t>
              </a:r>
            </a:p>
            <a:p>
              <a:pPr algn="ctr"/>
              <a:r>
                <a:rPr lang="fr-FR" dirty="0" smtClean="0">
                  <a:latin typeface="Corbel" pitchFamily="34" charset="0"/>
                </a:rPr>
                <a:t>1 barre cassée   (b) 2 barres cassées  (c) 3 barres cassées</a:t>
              </a:r>
              <a:endParaRPr lang="fr-FR" b="1" i="1" dirty="0" smtClean="0">
                <a:latin typeface="Corbel" pitchFamily="34" charset="0"/>
              </a:endParaRPr>
            </a:p>
          </p:txBody>
        </p:sp>
      </p:grpSp>
      <p:grpSp>
        <p:nvGrpSpPr>
          <p:cNvPr id="42" name="Groupe 41"/>
          <p:cNvGrpSpPr/>
          <p:nvPr/>
        </p:nvGrpSpPr>
        <p:grpSpPr>
          <a:xfrm>
            <a:off x="72008" y="704161"/>
            <a:ext cx="10729267" cy="5668436"/>
            <a:chOff x="-101152" y="713453"/>
            <a:chExt cx="10902502" cy="5668436"/>
          </a:xfrm>
        </p:grpSpPr>
        <p:sp>
          <p:nvSpPr>
            <p:cNvPr id="43" name="Espace réservé du texte 4"/>
            <p:cNvSpPr txBox="1">
              <a:spLocks/>
            </p:cNvSpPr>
            <p:nvPr/>
          </p:nvSpPr>
          <p:spPr>
            <a:xfrm>
              <a:off x="-101152" y="713453"/>
              <a:ext cx="10801350" cy="1285884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74320" indent="-27432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70000"/>
                <a:buFont typeface="Rage Italic" pitchFamily="66" charset="0"/>
                <a:buChar char="o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7432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70000"/>
                <a:buFont typeface="Rage Italic" pitchFamily="66" charset="0"/>
                <a:buChar char="o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70000"/>
                <a:buFont typeface="Rage Italic" pitchFamily="66" charset="0"/>
                <a:buChar char="o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80160" indent="-22860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70000"/>
                <a:buFont typeface="Rage Italic" pitchFamily="66" charset="0"/>
                <a:buChar char="o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45920" indent="-22860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70000"/>
                <a:buFont typeface="Rage Italic" pitchFamily="66" charset="0"/>
                <a:buChar char="o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1680" indent="-22860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60000"/>
                <a:buFont typeface="Rage Italic" pitchFamily="66" charset="0"/>
                <a:buChar char="o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77440" indent="-22860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60000"/>
                <a:buFont typeface="Rage Italic" pitchFamily="66" charset="0"/>
                <a:buChar char="o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43200" indent="-22860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60000"/>
                <a:buFont typeface="Rage Italic" pitchFamily="66" charset="0"/>
                <a:buChar char="o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08960" indent="-22860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60000"/>
                <a:buFont typeface="Rage Italic" pitchFamily="66" charset="0"/>
                <a:buChar char="o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01589" lvl="1" indent="-365742">
                <a:spcBef>
                  <a:spcPts val="0"/>
                </a:spcBef>
                <a:buClr>
                  <a:srgbClr val="800000"/>
                </a:buClr>
                <a:buFont typeface="Wingdings 2" pitchFamily="18" charset="2"/>
                <a:buChar char="E"/>
              </a:pPr>
              <a:r>
                <a:rPr lang="fr-FR" dirty="0" smtClean="0"/>
                <a:t> </a:t>
              </a:r>
              <a:r>
                <a:rPr lang="fr-FR" sz="3700" dirty="0" smtClean="0">
                  <a:latin typeface="Baskerville Old Face" pitchFamily="18" charset="0"/>
                </a:rPr>
                <a:t>Détection robuste des défauts</a:t>
              </a:r>
              <a:endParaRPr lang="fr-FR" sz="3200" dirty="0">
                <a:latin typeface="Baskerville Old Face" pitchFamily="18" charset="0"/>
              </a:endParaRPr>
            </a:p>
            <a:p>
              <a:pPr marL="896090" lvl="2" indent="-457200">
                <a:spcBef>
                  <a:spcPts val="0"/>
                </a:spcBef>
                <a:buClr>
                  <a:srgbClr val="800000"/>
                </a:buClr>
                <a:buSzPct val="100000"/>
                <a:buFont typeface="Wingdings" pitchFamily="2" charset="2"/>
                <a:buChar char="ü"/>
              </a:pPr>
              <a:r>
                <a:rPr lang="fr-FR" sz="2400" dirty="0">
                  <a:solidFill>
                    <a:srgbClr val="C00000"/>
                  </a:solidFill>
                  <a:latin typeface="Georgia" pitchFamily="18" charset="0"/>
                  <a:cs typeface="David Transparent" pitchFamily="2" charset="-79"/>
                </a:rPr>
                <a:t>Analyse du DSP du résidu des courants </a:t>
              </a:r>
              <a:r>
                <a:rPr lang="fr-FR" sz="2800" dirty="0" smtClean="0">
                  <a:latin typeface="Georgia" pitchFamily="18" charset="0"/>
                  <a:cs typeface="David Transparent" pitchFamily="2" charset="-79"/>
                </a:rPr>
                <a:t>(</a:t>
              </a:r>
              <a:r>
                <a:rPr lang="fr-FR" sz="2800" dirty="0">
                  <a:latin typeface="Georgia" pitchFamily="18" charset="0"/>
                  <a:cs typeface="David Transparent" pitchFamily="2" charset="-79"/>
                </a:rPr>
                <a:t>défaut </a:t>
              </a:r>
              <a:r>
                <a:rPr lang="fr-FR" sz="2800" dirty="0" smtClean="0">
                  <a:latin typeface="Georgia" pitchFamily="18" charset="0"/>
                  <a:cs typeface="David Transparent" pitchFamily="2" charset="-79"/>
                </a:rPr>
                <a:t>rotor, Cr)</a:t>
              </a:r>
              <a:endParaRPr lang="fr-FR" sz="2800" dirty="0">
                <a:latin typeface="Georgia" pitchFamily="18" charset="0"/>
                <a:cs typeface="David Transparent" pitchFamily="2" charset="-79"/>
              </a:endParaRPr>
            </a:p>
            <a:p>
              <a:pPr marL="896090" lvl="2" indent="-457200">
                <a:spcBef>
                  <a:spcPts val="0"/>
                </a:spcBef>
                <a:buClr>
                  <a:srgbClr val="800000"/>
                </a:buClr>
                <a:buSzPct val="100000"/>
                <a:buFont typeface="Wingdings" pitchFamily="2" charset="2"/>
                <a:buChar char="ü"/>
              </a:pPr>
              <a:endParaRPr lang="fr-FR" dirty="0"/>
            </a:p>
            <a:p>
              <a:pPr lvl="1">
                <a:buFont typeface="Rage Italic" pitchFamily="66" charset="0"/>
                <a:buNone/>
              </a:pPr>
              <a:endParaRPr lang="fr-FR" dirty="0" smtClean="0"/>
            </a:p>
            <a:p>
              <a:pPr lvl="1">
                <a:buFont typeface="Rage Italic" pitchFamily="66" charset="0"/>
                <a:buNone/>
              </a:pPr>
              <a:endParaRPr lang="fr-FR" dirty="0" smtClean="0"/>
            </a:p>
            <a:p>
              <a:pPr lvl="1">
                <a:buFont typeface="Rage Italic" pitchFamily="66" charset="0"/>
                <a:buNone/>
              </a:pPr>
              <a:endParaRPr lang="fr-FR" dirty="0" smtClean="0"/>
            </a:p>
            <a:p>
              <a:pPr>
                <a:buFont typeface="Rage Italic" pitchFamily="66" charset="0"/>
                <a:buNone/>
              </a:pPr>
              <a:endParaRPr lang="fr-FR" dirty="0"/>
            </a:p>
          </p:txBody>
        </p:sp>
        <p:cxnSp>
          <p:nvCxnSpPr>
            <p:cNvPr id="44" name="Connecteur droit avec flèche 43"/>
            <p:cNvCxnSpPr/>
            <p:nvPr/>
          </p:nvCxnSpPr>
          <p:spPr>
            <a:xfrm rot="5400000" flipH="1" flipV="1">
              <a:off x="8310582" y="1268274"/>
              <a:ext cx="571504" cy="500066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5" name="ZoneTexte 44"/>
            <p:cNvSpPr txBox="1"/>
            <p:nvPr/>
          </p:nvSpPr>
          <p:spPr>
            <a:xfrm>
              <a:off x="1197233" y="6012557"/>
              <a:ext cx="5643602" cy="369332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bg1"/>
                  </a:solidFill>
                </a:rPr>
                <a:t>Amplitude variable &amp;  fréquence variable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pic>
          <p:nvPicPr>
            <p:cNvPr id="46" name="Image 45"/>
            <p:cNvPicPr/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09592" y="1806768"/>
              <a:ext cx="9215502" cy="3286148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7" name="ZoneTexte 46"/>
            <p:cNvSpPr txBox="1"/>
            <p:nvPr/>
          </p:nvSpPr>
          <p:spPr>
            <a:xfrm>
              <a:off x="1309722" y="5247617"/>
              <a:ext cx="8080884" cy="64633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3">
              <a:schemeClr val="lt1"/>
            </a:lnRef>
            <a:fillRef idx="1002">
              <a:schemeClr val="dk2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hangingPunct="0"/>
              <a:r>
                <a:rPr lang="fr-FR" b="1" i="1" dirty="0">
                  <a:latin typeface="Corbel" pitchFamily="34" charset="0"/>
                </a:rPr>
                <a:t>DSP du résidu </a:t>
              </a:r>
              <a:r>
                <a:rPr lang="fr-FR" b="1" i="1" dirty="0" err="1">
                  <a:latin typeface="Corbel" pitchFamily="34" charset="0"/>
                </a:rPr>
                <a:t>res</a:t>
              </a:r>
              <a:r>
                <a:rPr lang="fr-FR" b="1" i="1" dirty="0">
                  <a:latin typeface="Corbel" pitchFamily="34" charset="0"/>
                </a:rPr>
                <a:t>- </a:t>
              </a:r>
              <a:r>
                <a:rPr lang="fr-FR" b="1" i="1" dirty="0" err="1">
                  <a:latin typeface="Corbel" pitchFamily="34" charset="0"/>
                </a:rPr>
                <a:t>ids</a:t>
              </a:r>
              <a:r>
                <a:rPr lang="fr-FR" b="1" i="1" dirty="0">
                  <a:latin typeface="Corbel" pitchFamily="34" charset="0"/>
                </a:rPr>
                <a:t> pour le cas d’un défaut d’une barre cassée au rotor</a:t>
              </a:r>
            </a:p>
            <a:p>
              <a:pPr algn="ctr" hangingPunct="0"/>
              <a:r>
                <a:rPr lang="fr-FR" b="1" i="1" dirty="0">
                  <a:latin typeface="Corbel" pitchFamily="34" charset="0"/>
                </a:rPr>
                <a:t>(a) à vide           (b) en demi charge      (c) en charge nominale</a:t>
              </a: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9443383" y="5436493"/>
              <a:ext cx="1285884" cy="369332"/>
            </a:xfrm>
            <a:prstGeom prst="rect">
              <a:avLst/>
            </a:prstGeom>
            <a:no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dirty="0" smtClean="0"/>
                <a:t>F</a:t>
              </a:r>
              <a:r>
                <a:rPr lang="fr-FR" baseline="-25000" dirty="0" smtClean="0"/>
                <a:t>raie</a:t>
              </a:r>
              <a:r>
                <a:rPr lang="fr-FR" dirty="0" smtClean="0"/>
                <a:t>= </a:t>
              </a:r>
              <a:r>
                <a:rPr lang="fr-FR" dirty="0" err="1" smtClean="0"/>
                <a:t>g.f</a:t>
              </a:r>
              <a:r>
                <a:rPr lang="fr-FR" baseline="-25000" dirty="0" err="1" smtClean="0"/>
                <a:t>s</a:t>
              </a:r>
              <a:endParaRPr lang="fr-FR" dirty="0"/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6912843" y="6012557"/>
              <a:ext cx="3888507" cy="369332"/>
            </a:xfrm>
            <a:prstGeom prst="rect">
              <a:avLst/>
            </a:prstGeom>
            <a:no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A(dB) = 20.(log(</a:t>
              </a:r>
              <a:r>
                <a:rPr lang="fr-FR" dirty="0" err="1" smtClean="0"/>
                <a:t>k.f</a:t>
              </a:r>
              <a:r>
                <a:rPr lang="fr-FR" baseline="-25000" dirty="0" err="1" smtClean="0"/>
                <a:t>raie</a:t>
              </a:r>
              <a:r>
                <a:rPr lang="fr-FR" dirty="0" smtClean="0"/>
                <a:t>) + log (N)) 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39048525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07468" y="47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27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0" y="0"/>
            <a:ext cx="10801350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/>
              <a:t>Supervision de défaillances dans une MAS</a:t>
            </a:r>
          </a:p>
        </p:txBody>
      </p:sp>
      <p:pic>
        <p:nvPicPr>
          <p:cNvPr id="11" name="Picture 9" descr="neuronbg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187" y="35893"/>
            <a:ext cx="757403" cy="66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ce réservé du texte 4"/>
          <p:cNvSpPr txBox="1">
            <a:spLocks/>
          </p:cNvSpPr>
          <p:nvPr/>
        </p:nvSpPr>
        <p:spPr>
          <a:xfrm>
            <a:off x="-101152" y="713453"/>
            <a:ext cx="10801350" cy="64294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1589" lvl="1" indent="-365742">
              <a:spcBef>
                <a:spcPts val="0"/>
              </a:spcBef>
              <a:buClr>
                <a:srgbClr val="800000"/>
              </a:buClr>
              <a:buFont typeface="Wingdings 2" pitchFamily="18" charset="2"/>
              <a:buChar char="E"/>
            </a:pPr>
            <a:r>
              <a:rPr lang="fr-FR" dirty="0" smtClean="0"/>
              <a:t> </a:t>
            </a:r>
            <a:r>
              <a:rPr lang="fr-FR" sz="3700" dirty="0" smtClean="0">
                <a:latin typeface="Baskerville Old Face" pitchFamily="18" charset="0"/>
              </a:rPr>
              <a:t>Détection robuste des défauts </a:t>
            </a:r>
            <a:r>
              <a:rPr lang="fr-FR" sz="3700" dirty="0" smtClean="0">
                <a:solidFill>
                  <a:srgbClr val="800000"/>
                </a:solidFill>
                <a:latin typeface="Baskerville Old Face" pitchFamily="18" charset="0"/>
              </a:rPr>
              <a:t>(Défauts simultanés)</a:t>
            </a:r>
            <a:endParaRPr lang="fr-FR" sz="3200" dirty="0">
              <a:solidFill>
                <a:srgbClr val="800000"/>
              </a:solidFill>
              <a:latin typeface="Baskerville Old Face" pitchFamily="18" charset="0"/>
            </a:endParaRPr>
          </a:p>
          <a:p>
            <a:pPr lvl="1">
              <a:buFont typeface="Rage Italic" pitchFamily="66" charset="0"/>
              <a:buNone/>
            </a:pPr>
            <a:endParaRPr lang="fr-FR" dirty="0" smtClean="0">
              <a:solidFill>
                <a:srgbClr val="800000"/>
              </a:solidFill>
            </a:endParaRPr>
          </a:p>
          <a:p>
            <a:pPr lvl="1">
              <a:buFont typeface="Rage Italic" pitchFamily="66" charset="0"/>
              <a:buNone/>
            </a:pPr>
            <a:endParaRPr lang="fr-FR" dirty="0" smtClean="0">
              <a:solidFill>
                <a:srgbClr val="800000"/>
              </a:solidFill>
            </a:endParaRPr>
          </a:p>
          <a:p>
            <a:pPr lvl="1">
              <a:buFont typeface="Rage Italic" pitchFamily="66" charset="0"/>
              <a:buNone/>
            </a:pPr>
            <a:endParaRPr lang="fr-FR" dirty="0" smtClean="0">
              <a:solidFill>
                <a:srgbClr val="800000"/>
              </a:solidFill>
            </a:endParaRPr>
          </a:p>
          <a:p>
            <a:pPr>
              <a:buFont typeface="Rage Italic" pitchFamily="66" charset="0"/>
              <a:buNone/>
            </a:pPr>
            <a:endParaRPr lang="fr-FR" dirty="0"/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1309722" y="199358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pic>
        <p:nvPicPr>
          <p:cNvPr id="18" name="Image 1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2665" y="1294229"/>
            <a:ext cx="6715172" cy="428628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ZoneTexte 20"/>
          <p:cNvSpPr txBox="1"/>
          <p:nvPr/>
        </p:nvSpPr>
        <p:spPr>
          <a:xfrm>
            <a:off x="1763607" y="5726266"/>
            <a:ext cx="7654296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3">
            <a:schemeClr val="lt1"/>
          </a:lnRef>
          <a:fillRef idx="1002">
            <a:schemeClr val="dk2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hangingPunct="0"/>
            <a:r>
              <a:rPr lang="fr-FR" b="1" i="1" dirty="0" smtClean="0">
                <a:latin typeface="Corbel" pitchFamily="34" charset="0"/>
                <a:ea typeface="Batang" pitchFamily="18" charset="-127"/>
              </a:rPr>
              <a:t>DSP des résidus pour deux défauts simultané s</a:t>
            </a:r>
          </a:p>
          <a:p>
            <a:pPr algn="ctr" hangingPunct="0"/>
            <a:r>
              <a:rPr lang="fr-FR" b="1" dirty="0" smtClean="0">
                <a:latin typeface="Corbel" pitchFamily="34" charset="0"/>
                <a:ea typeface="Batang" pitchFamily="18" charset="-127"/>
              </a:rPr>
              <a:t>(a) N=1 &amp; n=5   (b)   N=1 &amp; n=10   (c) N=2 &amp; n=5   (d) N=2 &amp; n=10</a:t>
            </a:r>
            <a:endParaRPr lang="fr-FR" b="1" dirty="0">
              <a:latin typeface="Corbel" pitchFamily="34" charset="0"/>
              <a:ea typeface="Batang" pitchFamily="18" charset="-127"/>
            </a:endParaRPr>
          </a:p>
        </p:txBody>
      </p:sp>
      <p:grpSp>
        <p:nvGrpSpPr>
          <p:cNvPr id="22" name="Groupe 21"/>
          <p:cNvGrpSpPr/>
          <p:nvPr/>
        </p:nvGrpSpPr>
        <p:grpSpPr>
          <a:xfrm>
            <a:off x="864171" y="2628181"/>
            <a:ext cx="5357850" cy="1819285"/>
            <a:chOff x="666716" y="3190872"/>
            <a:chExt cx="5357850" cy="1819285"/>
          </a:xfrm>
        </p:grpSpPr>
        <p:sp>
          <p:nvSpPr>
            <p:cNvPr id="25" name="Rectangle 19"/>
            <p:cNvSpPr>
              <a:spLocks noChangeArrowheads="1"/>
            </p:cNvSpPr>
            <p:nvPr/>
          </p:nvSpPr>
          <p:spPr bwMode="auto">
            <a:xfrm>
              <a:off x="666716" y="4548194"/>
              <a:ext cx="857250" cy="46196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pPr>
                <a:defRPr/>
              </a:pPr>
              <a:r>
                <a:rPr lang="en-GB" altLang="zh-CN" sz="2400" b="1" i="1" dirty="0">
                  <a:solidFill>
                    <a:srgbClr val="800000"/>
                  </a:solidFill>
                  <a:latin typeface="Monotype Corsiva" pitchFamily="66" charset="0"/>
                  <a:ea typeface="SimSun"/>
                  <a:cs typeface="SimSun"/>
                </a:rPr>
                <a:t>2.g.f</a:t>
              </a:r>
              <a:r>
                <a:rPr lang="fr-FR" altLang="zh-CN" sz="2400" b="1" dirty="0">
                  <a:solidFill>
                    <a:srgbClr val="800000"/>
                  </a:solidFill>
                  <a:latin typeface="Monotype Corsiva" pitchFamily="66" charset="0"/>
                  <a:ea typeface="SimSun"/>
                  <a:cs typeface="SimSun"/>
                </a:rPr>
                <a:t> </a:t>
              </a:r>
            </a:p>
          </p:txBody>
        </p:sp>
        <p:sp>
          <p:nvSpPr>
            <p:cNvPr id="30" name="Line 20"/>
            <p:cNvSpPr>
              <a:spLocks noChangeShapeType="1"/>
            </p:cNvSpPr>
            <p:nvPr/>
          </p:nvSpPr>
          <p:spPr bwMode="auto">
            <a:xfrm flipV="1">
              <a:off x="1595410" y="3762376"/>
              <a:ext cx="1214446" cy="78581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Line 22"/>
            <p:cNvSpPr>
              <a:spLocks noChangeShapeType="1"/>
            </p:cNvSpPr>
            <p:nvPr/>
          </p:nvSpPr>
          <p:spPr bwMode="auto">
            <a:xfrm flipV="1">
              <a:off x="1595410" y="3190872"/>
              <a:ext cx="4429156" cy="135732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5582309" y="2988221"/>
            <a:ext cx="4714910" cy="1104907"/>
            <a:chOff x="5453060" y="3690936"/>
            <a:chExt cx="4714910" cy="1104907"/>
          </a:xfrm>
        </p:grpSpPr>
        <p:sp>
          <p:nvSpPr>
            <p:cNvPr id="33" name="Line 21"/>
            <p:cNvSpPr>
              <a:spLocks noChangeShapeType="1"/>
            </p:cNvSpPr>
            <p:nvPr/>
          </p:nvSpPr>
          <p:spPr bwMode="auto">
            <a:xfrm flipH="1" flipV="1">
              <a:off x="8667772" y="3762374"/>
              <a:ext cx="500066" cy="57150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Line 23"/>
            <p:cNvSpPr>
              <a:spLocks noChangeShapeType="1"/>
            </p:cNvSpPr>
            <p:nvPr/>
          </p:nvSpPr>
          <p:spPr bwMode="auto">
            <a:xfrm flipH="1" flipV="1">
              <a:off x="5453060" y="3690936"/>
              <a:ext cx="3714777" cy="64294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" name="Text Box 24"/>
            <p:cNvSpPr txBox="1">
              <a:spLocks noChangeArrowheads="1"/>
            </p:cNvSpPr>
            <p:nvPr/>
          </p:nvSpPr>
          <p:spPr bwMode="auto">
            <a:xfrm>
              <a:off x="9167838" y="4333880"/>
              <a:ext cx="1000132" cy="46196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 b="1" i="1" dirty="0">
                  <a:solidFill>
                    <a:srgbClr val="800000"/>
                  </a:solidFill>
                  <a:latin typeface="Monotype Corsiva" pitchFamily="66" charset="0"/>
                </a:rPr>
                <a:t>≈ 2.f</a:t>
              </a:r>
            </a:p>
          </p:txBody>
        </p:sp>
      </p:grpSp>
      <p:pic>
        <p:nvPicPr>
          <p:cNvPr id="23" name="Imag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17840" y="667617"/>
            <a:ext cx="583435" cy="462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ZoneTexte 23"/>
          <p:cNvSpPr txBox="1"/>
          <p:nvPr/>
        </p:nvSpPr>
        <p:spPr>
          <a:xfrm>
            <a:off x="3087414" y="5666807"/>
            <a:ext cx="6330489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1600" dirty="0" smtClean="0"/>
              <a:t>I</a:t>
            </a:r>
            <a:r>
              <a:rPr lang="fr-FR" sz="1600" baseline="-25000" dirty="0" smtClean="0"/>
              <a:t>1</a:t>
            </a:r>
            <a:r>
              <a:rPr lang="fr-FR" sz="1600" dirty="0" smtClean="0"/>
              <a:t>, I</a:t>
            </a:r>
            <a:r>
              <a:rPr lang="fr-FR" sz="1600" baseline="-25000" dirty="0" smtClean="0"/>
              <a:t>2</a:t>
            </a:r>
            <a:r>
              <a:rPr lang="fr-FR" sz="1600" dirty="0" smtClean="0"/>
              <a:t> ,I</a:t>
            </a:r>
            <a:r>
              <a:rPr lang="fr-FR" sz="1600" baseline="-25000" dirty="0" smtClean="0"/>
              <a:t>3</a:t>
            </a:r>
            <a:r>
              <a:rPr lang="fr-FR" sz="1600" dirty="0" smtClean="0"/>
              <a:t> et I</a:t>
            </a:r>
            <a:r>
              <a:rPr lang="fr-FR" sz="1600" baseline="-25000" dirty="0" smtClean="0"/>
              <a:t>4</a:t>
            </a:r>
            <a:r>
              <a:rPr lang="fr-FR" sz="1600" dirty="0" smtClean="0"/>
              <a:t> : </a:t>
            </a:r>
            <a:r>
              <a:rPr lang="fr-FR" sz="1600" b="1" dirty="0" smtClean="0"/>
              <a:t>les surfaces</a:t>
            </a:r>
            <a:r>
              <a:rPr lang="fr-FR" sz="1600" dirty="0" smtClean="0"/>
              <a:t> de la raie respective de la DSP de </a:t>
            </a:r>
            <a:r>
              <a:rPr lang="fr-FR" sz="1600" dirty="0" err="1" smtClean="0"/>
              <a:t>res-i</a:t>
            </a:r>
            <a:r>
              <a:rPr lang="fr-FR" sz="1600" baseline="-25000" dirty="0" err="1" smtClean="0"/>
              <a:t>ds</a:t>
            </a:r>
            <a:r>
              <a:rPr lang="fr-FR" sz="1600" dirty="0" smtClean="0"/>
              <a:t> et </a:t>
            </a:r>
            <a:r>
              <a:rPr lang="fr-FR" sz="1600" dirty="0" err="1" smtClean="0"/>
              <a:t>res-i</a:t>
            </a:r>
            <a:r>
              <a:rPr lang="fr-FR" sz="1600" baseline="-25000" dirty="0" err="1" smtClean="0"/>
              <a:t>qs</a:t>
            </a:r>
            <a:r>
              <a:rPr lang="fr-FR" sz="1600" dirty="0" smtClean="0"/>
              <a:t> respectivement autour des fréquences </a:t>
            </a:r>
            <a:r>
              <a:rPr lang="fr-FR" sz="1600" dirty="0" smtClean="0">
                <a:latin typeface="Antique Olive Roman" pitchFamily="34" charset="0"/>
              </a:rPr>
              <a:t>2</a:t>
            </a:r>
            <a:r>
              <a:rPr lang="fr-FR" sz="1600" dirty="0" smtClean="0"/>
              <a:t>Hz et </a:t>
            </a:r>
            <a:r>
              <a:rPr lang="fr-FR" sz="1600" dirty="0" smtClean="0">
                <a:latin typeface="Antique Olive Roman" pitchFamily="34" charset="0"/>
              </a:rPr>
              <a:t>98</a:t>
            </a:r>
            <a:r>
              <a:rPr lang="fr-FR" sz="1600" dirty="0" smtClean="0"/>
              <a:t>Hz</a:t>
            </a:r>
            <a:endParaRPr lang="fr-FR" sz="1600" dirty="0"/>
          </a:p>
        </p:txBody>
      </p:sp>
      <p:sp>
        <p:nvSpPr>
          <p:cNvPr id="2" name="ZoneTexte 1"/>
          <p:cNvSpPr txBox="1"/>
          <p:nvPr/>
        </p:nvSpPr>
        <p:spPr>
          <a:xfrm>
            <a:off x="1792865" y="5757043"/>
            <a:ext cx="1293010" cy="5847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Entrées du RN </a:t>
            </a:r>
          </a:p>
        </p:txBody>
      </p:sp>
      <p:pic>
        <p:nvPicPr>
          <p:cNvPr id="26" name="Image 25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091" y="1414702"/>
            <a:ext cx="2088232" cy="177585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1098748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07468" y="47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28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0" y="0"/>
            <a:ext cx="10801350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/>
              <a:t>Supervision de défaillances dans une MAS</a:t>
            </a:r>
          </a:p>
        </p:txBody>
      </p:sp>
      <p:pic>
        <p:nvPicPr>
          <p:cNvPr id="11" name="Picture 9" descr="neuronbg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187" y="35893"/>
            <a:ext cx="757403" cy="66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ce réservé du texte 4"/>
          <p:cNvSpPr txBox="1">
            <a:spLocks/>
          </p:cNvSpPr>
          <p:nvPr/>
        </p:nvSpPr>
        <p:spPr>
          <a:xfrm>
            <a:off x="-101152" y="713453"/>
            <a:ext cx="10801350" cy="1285884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1589" lvl="1" indent="-365742">
              <a:spcBef>
                <a:spcPts val="0"/>
              </a:spcBef>
              <a:buClr>
                <a:srgbClr val="800000"/>
              </a:buClr>
              <a:buFont typeface="Wingdings 2" pitchFamily="18" charset="2"/>
              <a:buChar char="E"/>
            </a:pPr>
            <a:r>
              <a:rPr lang="fr-FR" dirty="0" smtClean="0"/>
              <a:t> </a:t>
            </a:r>
            <a:r>
              <a:rPr lang="fr-FR" sz="3700" dirty="0" smtClean="0">
                <a:latin typeface="Baskerville Old Face" pitchFamily="18" charset="0"/>
              </a:rPr>
              <a:t>Défaut stator : </a:t>
            </a:r>
            <a:r>
              <a:rPr lang="fr-FR" sz="2800" dirty="0" smtClean="0">
                <a:solidFill>
                  <a:srgbClr val="000099"/>
                </a:solidFill>
                <a:latin typeface="Baskerville Old Face" pitchFamily="18" charset="0"/>
              </a:rPr>
              <a:t>Localisation de la phase en défaut</a:t>
            </a:r>
          </a:p>
          <a:p>
            <a:pPr marL="896090" lvl="2" indent="-457200">
              <a:spcBef>
                <a:spcPts val="0"/>
              </a:spcBef>
              <a:buClr>
                <a:srgbClr val="800000"/>
              </a:buClr>
              <a:buSzPct val="100000"/>
              <a:buFont typeface="Wingdings" pitchFamily="2" charset="2"/>
              <a:buChar char="ü"/>
            </a:pPr>
            <a:r>
              <a:rPr lang="fr-FR" sz="2400" dirty="0" smtClean="0">
                <a:solidFill>
                  <a:srgbClr val="C00000"/>
                </a:solidFill>
                <a:latin typeface="Georgia" pitchFamily="18" charset="0"/>
                <a:cs typeface="David Transparent" pitchFamily="2" charset="-79"/>
              </a:rPr>
              <a:t>Utilisation des déphasages </a:t>
            </a:r>
            <a:endParaRPr lang="fr-FR" dirty="0" smtClean="0"/>
          </a:p>
          <a:p>
            <a:pPr lvl="1">
              <a:buFont typeface="Rage Italic" pitchFamily="66" charset="0"/>
              <a:buNone/>
            </a:pPr>
            <a:endParaRPr lang="fr-FR" dirty="0" smtClean="0"/>
          </a:p>
          <a:p>
            <a:pPr lvl="1">
              <a:buFont typeface="Rage Italic" pitchFamily="66" charset="0"/>
              <a:buNone/>
            </a:pPr>
            <a:endParaRPr lang="fr-FR" dirty="0" smtClean="0"/>
          </a:p>
          <a:p>
            <a:pPr>
              <a:buFont typeface="Rage Italic" pitchFamily="66" charset="0"/>
              <a:buNone/>
            </a:pPr>
            <a:endParaRPr lang="fr-FR" dirty="0"/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3906" y="1976426"/>
            <a:ext cx="2924175" cy="2397120"/>
          </a:xfrm>
          <a:prstGeom prst="rect">
            <a:avLst/>
          </a:prstGeom>
          <a:solidFill>
            <a:schemeClr val="bg2"/>
          </a:solidFill>
          <a:ln w="25400">
            <a:solidFill>
              <a:srgbClr val="000000"/>
            </a:solidFill>
          </a:ln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084606" y="1978786"/>
            <a:ext cx="2744788" cy="239712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</a:ln>
        </p:spPr>
      </p:pic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973856" y="1976426"/>
            <a:ext cx="2916238" cy="239712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</a:ln>
        </p:spPr>
      </p:pic>
      <p:sp>
        <p:nvSpPr>
          <p:cNvPr id="18" name="AutoShape 13"/>
          <p:cNvSpPr>
            <a:spLocks noChangeArrowheads="1"/>
          </p:cNvSpPr>
          <p:nvPr/>
        </p:nvSpPr>
        <p:spPr bwMode="auto">
          <a:xfrm>
            <a:off x="1023906" y="4373546"/>
            <a:ext cx="2835275" cy="449262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fr-FR" sz="1600" b="1" dirty="0">
                <a:solidFill>
                  <a:srgbClr val="FF0000"/>
                </a:solidFill>
                <a:latin typeface="Arial" pitchFamily="34" charset="0"/>
              </a:rPr>
              <a:t>Défauts sur la phase a</a:t>
            </a:r>
            <a:r>
              <a:rPr lang="fr-FR" sz="1600" b="1" baseline="-25000" dirty="0">
                <a:solidFill>
                  <a:srgbClr val="FF0000"/>
                </a:solidFill>
                <a:latin typeface="Arial" pitchFamily="34" charset="0"/>
              </a:rPr>
              <a:t>s</a:t>
            </a:r>
          </a:p>
        </p:txBody>
      </p:sp>
      <p:sp>
        <p:nvSpPr>
          <p:cNvPr id="19" name="AutoShape 14"/>
          <p:cNvSpPr>
            <a:spLocks noChangeArrowheads="1"/>
          </p:cNvSpPr>
          <p:nvPr/>
        </p:nvSpPr>
        <p:spPr bwMode="auto">
          <a:xfrm>
            <a:off x="4038569" y="4419583"/>
            <a:ext cx="2835275" cy="360363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fr-FR" sz="1600" b="1" dirty="0">
                <a:solidFill>
                  <a:srgbClr val="0000FF"/>
                </a:solidFill>
                <a:latin typeface="Arial" pitchFamily="34" charset="0"/>
              </a:rPr>
              <a:t>Défauts sur la phase b</a:t>
            </a:r>
            <a:r>
              <a:rPr lang="fr-FR" sz="1600" b="1" baseline="-25000" dirty="0">
                <a:solidFill>
                  <a:srgbClr val="0000FF"/>
                </a:solidFill>
                <a:latin typeface="Arial" pitchFamily="34" charset="0"/>
              </a:rPr>
              <a:t>s</a:t>
            </a:r>
          </a:p>
        </p:txBody>
      </p:sp>
      <p:sp>
        <p:nvSpPr>
          <p:cNvPr id="20" name="AutoShape 15"/>
          <p:cNvSpPr>
            <a:spLocks noChangeArrowheads="1"/>
          </p:cNvSpPr>
          <p:nvPr/>
        </p:nvSpPr>
        <p:spPr bwMode="auto">
          <a:xfrm>
            <a:off x="7099269" y="4373546"/>
            <a:ext cx="2835275" cy="404812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fr-FR" sz="1600" b="1" dirty="0">
                <a:solidFill>
                  <a:srgbClr val="33CC33"/>
                </a:solidFill>
                <a:latin typeface="Arial" pitchFamily="34" charset="0"/>
              </a:rPr>
              <a:t>Défauts sur la phase </a:t>
            </a:r>
            <a:r>
              <a:rPr lang="fr-FR" sz="1600" b="1" dirty="0" err="1">
                <a:solidFill>
                  <a:srgbClr val="33CC33"/>
                </a:solidFill>
                <a:latin typeface="Arial" pitchFamily="34" charset="0"/>
              </a:rPr>
              <a:t>c</a:t>
            </a:r>
            <a:r>
              <a:rPr lang="fr-FR" sz="1600" b="1" baseline="-25000" dirty="0" err="1">
                <a:solidFill>
                  <a:srgbClr val="33CC33"/>
                </a:solidFill>
                <a:latin typeface="Arial" pitchFamily="34" charset="0"/>
              </a:rPr>
              <a:t>s</a:t>
            </a:r>
            <a:endParaRPr lang="fr-FR" sz="1600" b="1" baseline="-25000" dirty="0">
              <a:solidFill>
                <a:srgbClr val="33CC33"/>
              </a:solidFill>
              <a:latin typeface="Arial" pitchFamily="34" charset="0"/>
            </a:endParaRPr>
          </a:p>
        </p:txBody>
      </p:sp>
      <p:sp>
        <p:nvSpPr>
          <p:cNvPr id="21" name="AutoShape 25"/>
          <p:cNvSpPr>
            <a:spLocks noChangeArrowheads="1"/>
          </p:cNvSpPr>
          <p:nvPr/>
        </p:nvSpPr>
        <p:spPr bwMode="auto">
          <a:xfrm rot="18718217">
            <a:off x="1731931" y="3170221"/>
            <a:ext cx="765175" cy="292100"/>
          </a:xfrm>
          <a:prstGeom prst="notchedRightArrow">
            <a:avLst>
              <a:gd name="adj1" fmla="val 50000"/>
              <a:gd name="adj2" fmla="val 6548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2" name="AutoShape 26"/>
          <p:cNvSpPr>
            <a:spLocks noChangeArrowheads="1"/>
          </p:cNvSpPr>
          <p:nvPr/>
        </p:nvSpPr>
        <p:spPr bwMode="auto">
          <a:xfrm rot="18793272">
            <a:off x="4770406" y="3344846"/>
            <a:ext cx="703263" cy="274637"/>
          </a:xfrm>
          <a:prstGeom prst="notchedRightArrow">
            <a:avLst>
              <a:gd name="adj1" fmla="val 50000"/>
              <a:gd name="adj2" fmla="val 64018"/>
            </a:avLst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3" name="AutoShape 27"/>
          <p:cNvSpPr>
            <a:spLocks noChangeArrowheads="1"/>
          </p:cNvSpPr>
          <p:nvPr/>
        </p:nvSpPr>
        <p:spPr bwMode="auto">
          <a:xfrm rot="19155230">
            <a:off x="7819994" y="3294046"/>
            <a:ext cx="628650" cy="269875"/>
          </a:xfrm>
          <a:prstGeom prst="notchedRightArrow">
            <a:avLst>
              <a:gd name="adj1" fmla="val 50000"/>
              <a:gd name="adj2" fmla="val 58235"/>
            </a:avLst>
          </a:prstGeom>
          <a:solidFill>
            <a:srgbClr val="33CC3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4" name="Text Box 29"/>
          <p:cNvSpPr txBox="1">
            <a:spLocks noChangeArrowheads="1"/>
          </p:cNvSpPr>
          <p:nvPr/>
        </p:nvSpPr>
        <p:spPr bwMode="auto">
          <a:xfrm>
            <a:off x="2238344" y="3609958"/>
            <a:ext cx="765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Phia</a:t>
            </a:r>
            <a:endParaRPr lang="fr-FR" sz="1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25" name="Text Box 30"/>
          <p:cNvSpPr txBox="1">
            <a:spLocks noChangeArrowheads="1"/>
          </p:cNvSpPr>
          <p:nvPr/>
        </p:nvSpPr>
        <p:spPr bwMode="auto">
          <a:xfrm>
            <a:off x="5073619" y="3654408"/>
            <a:ext cx="765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Phib</a:t>
            </a:r>
            <a:endParaRPr lang="fr-FR" sz="1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8043831" y="3557571"/>
            <a:ext cx="7651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800" b="1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Phic</a:t>
            </a:r>
          </a:p>
        </p:txBody>
      </p:sp>
      <p:sp>
        <p:nvSpPr>
          <p:cNvPr id="27" name="Espace réservé du texte 4"/>
          <p:cNvSpPr txBox="1">
            <a:spLocks/>
          </p:cNvSpPr>
          <p:nvPr/>
        </p:nvSpPr>
        <p:spPr>
          <a:xfrm>
            <a:off x="380964" y="5119698"/>
            <a:ext cx="10287072" cy="1402259"/>
          </a:xfrm>
          <a:prstGeom prst="rect">
            <a:avLst/>
          </a:prstGeom>
        </p:spPr>
        <p:txBody>
          <a:bodyPr vert="horz" lIns="62699" tIns="104498" rIns="104498" bIns="52249" rtlCol="0">
            <a:normAutofit/>
          </a:bodyPr>
          <a:lstStyle/>
          <a:p>
            <a:pPr marL="1139024" marR="0" lvl="2" indent="-261244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Tx/>
              <a:buBlip>
                <a:blip r:embed="rId6"/>
              </a:buBlip>
              <a:tabLst/>
              <a:defRPr/>
            </a:pPr>
            <a:r>
              <a:rPr kumimoji="0" lang="fr-FR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entury" pitchFamily="18" charset="0"/>
                <a:ea typeface="+mn-ea"/>
                <a:cs typeface="+mn-cs"/>
              </a:rPr>
              <a:t>Les trois déphasages sont distincts pour n’importe quel défaut</a:t>
            </a:r>
          </a:p>
          <a:p>
            <a:pPr marL="1139024" marR="0" lvl="2" indent="-261244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Tx/>
              <a:buBlip>
                <a:blip r:embed="rId6"/>
              </a:buBlip>
              <a:tabLst/>
              <a:defRPr/>
            </a:pPr>
            <a:r>
              <a:rPr kumimoji="0" lang="fr-FR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entury" pitchFamily="18" charset="0"/>
                <a:ea typeface="+mn-ea"/>
                <a:cs typeface="+mn-cs"/>
              </a:rPr>
              <a:t>Le plus petit  déphasage est celui de la phase  où s’est produit le défaut</a:t>
            </a:r>
          </a:p>
          <a:p>
            <a:pPr marL="1139024" marR="0" lvl="2" indent="-261244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Tx/>
              <a:buBlip>
                <a:blip r:embed="rId6"/>
              </a:buBlip>
              <a:tabLst/>
              <a:defRPr/>
            </a:pPr>
            <a:r>
              <a:rPr kumimoji="0" lang="fr-FR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entury" pitchFamily="18" charset="0"/>
                <a:ea typeface="+mn-ea"/>
                <a:cs typeface="+mn-cs"/>
              </a:rPr>
              <a:t>Il existe une permutation circulaire dans le sens indirect</a:t>
            </a:r>
            <a:endParaRPr kumimoji="0" lang="fr-FR" sz="24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  <a:p>
            <a:pPr marL="835981" marR="0" lvl="1" indent="-31349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90000"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Harlow Solid Italic" pitchFamily="82" charset="0"/>
              <a:ea typeface="+mn-ea"/>
              <a:cs typeface="David Transparent" pitchFamily="2" charset="-79"/>
            </a:endParaRPr>
          </a:p>
          <a:p>
            <a:pPr marL="835981" marR="0" lvl="1" indent="-31349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90000"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Harlow Solid Italic" pitchFamily="82" charset="0"/>
              <a:ea typeface="+mn-ea"/>
              <a:cs typeface="David Transparent" pitchFamily="2" charset="-79"/>
            </a:endParaRPr>
          </a:p>
          <a:p>
            <a:pPr marL="501589" marR="0" lvl="0" indent="-36574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endParaRPr kumimoji="0" lang="fr-FR" sz="3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skerville Old Face" pitchFamily="18" charset="0"/>
              <a:ea typeface="+mn-ea"/>
              <a:cs typeface="+mn-cs"/>
            </a:endParaRPr>
          </a:p>
        </p:txBody>
      </p:sp>
      <p:pic>
        <p:nvPicPr>
          <p:cNvPr id="29" name="Imag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98250" y="668946"/>
            <a:ext cx="592455" cy="447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1893291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07468" y="47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29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0" y="0"/>
            <a:ext cx="10801350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/>
              <a:t>Supervision de défaillances dans une MAS</a:t>
            </a:r>
          </a:p>
        </p:txBody>
      </p:sp>
      <p:pic>
        <p:nvPicPr>
          <p:cNvPr id="11" name="Picture 9" descr="neuronbg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187" y="35893"/>
            <a:ext cx="757403" cy="66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ce réservé du texte 4"/>
          <p:cNvSpPr txBox="1">
            <a:spLocks/>
          </p:cNvSpPr>
          <p:nvPr/>
        </p:nvSpPr>
        <p:spPr>
          <a:xfrm>
            <a:off x="-101152" y="713453"/>
            <a:ext cx="10801350" cy="1285884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1589" lvl="1" indent="-365742">
              <a:spcBef>
                <a:spcPts val="0"/>
              </a:spcBef>
              <a:buClr>
                <a:srgbClr val="800000"/>
              </a:buClr>
              <a:buFont typeface="Wingdings 2" pitchFamily="18" charset="2"/>
              <a:buChar char="E"/>
            </a:pPr>
            <a:r>
              <a:rPr lang="fr-FR" dirty="0" smtClean="0"/>
              <a:t> </a:t>
            </a:r>
            <a:r>
              <a:rPr lang="fr-FR" sz="3700" dirty="0" smtClean="0">
                <a:latin typeface="Baskerville Old Face" pitchFamily="18" charset="0"/>
              </a:rPr>
              <a:t>Défaut stator : </a:t>
            </a:r>
            <a:r>
              <a:rPr lang="fr-FR" sz="2800" dirty="0" smtClean="0">
                <a:solidFill>
                  <a:srgbClr val="000099"/>
                </a:solidFill>
                <a:latin typeface="Baskerville Old Face" pitchFamily="18" charset="0"/>
              </a:rPr>
              <a:t>Localisation de la phase en défaut</a:t>
            </a:r>
          </a:p>
          <a:p>
            <a:pPr marL="896090" lvl="2" indent="-457200">
              <a:spcBef>
                <a:spcPts val="0"/>
              </a:spcBef>
              <a:buClr>
                <a:srgbClr val="800000"/>
              </a:buClr>
              <a:buSzPct val="100000"/>
              <a:buFont typeface="Wingdings" pitchFamily="2" charset="2"/>
              <a:buChar char="ü"/>
            </a:pPr>
            <a:r>
              <a:rPr lang="fr-FR" sz="2400" dirty="0" smtClean="0">
                <a:solidFill>
                  <a:srgbClr val="C00000"/>
                </a:solidFill>
                <a:latin typeface="Georgia" pitchFamily="18" charset="0"/>
                <a:cs typeface="David Transparent" pitchFamily="2" charset="-79"/>
              </a:rPr>
              <a:t>Utilisation des déphasages </a:t>
            </a:r>
            <a:endParaRPr lang="fr-FR" dirty="0" smtClean="0"/>
          </a:p>
          <a:p>
            <a:pPr lvl="1">
              <a:buFont typeface="Rage Italic" pitchFamily="66" charset="0"/>
              <a:buNone/>
            </a:pPr>
            <a:endParaRPr lang="fr-FR" dirty="0" smtClean="0"/>
          </a:p>
          <a:p>
            <a:pPr lvl="1">
              <a:buFont typeface="Rage Italic" pitchFamily="66" charset="0"/>
              <a:buNone/>
            </a:pPr>
            <a:endParaRPr lang="fr-FR" dirty="0" smtClean="0"/>
          </a:p>
          <a:p>
            <a:pPr>
              <a:buFont typeface="Rage Italic" pitchFamily="66" charset="0"/>
              <a:buNone/>
            </a:pPr>
            <a:endParaRPr lang="fr-FR" dirty="0"/>
          </a:p>
        </p:txBody>
      </p:sp>
      <p:sp>
        <p:nvSpPr>
          <p:cNvPr id="29" name="Line 19"/>
          <p:cNvSpPr>
            <a:spLocks noChangeShapeType="1"/>
          </p:cNvSpPr>
          <p:nvPr/>
        </p:nvSpPr>
        <p:spPr bwMode="auto">
          <a:xfrm flipH="1">
            <a:off x="2870968" y="4926633"/>
            <a:ext cx="0" cy="674688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30" name="Text Box 20"/>
          <p:cNvSpPr txBox="1">
            <a:spLocks noChangeArrowheads="1"/>
          </p:cNvSpPr>
          <p:nvPr/>
        </p:nvSpPr>
        <p:spPr bwMode="auto">
          <a:xfrm>
            <a:off x="1863703" y="5811304"/>
            <a:ext cx="1979612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5 neurones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2381228" y="1692077"/>
            <a:ext cx="944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RNcc</a:t>
            </a:r>
            <a:endParaRPr lang="fr-FR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pitchFamily="18" charset="0"/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278" y="2154064"/>
            <a:ext cx="4276725" cy="3109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Image 163"/>
          <p:cNvPicPr>
            <a:picLocks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167442" y="1476053"/>
            <a:ext cx="435771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Image 166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67442" y="3976383"/>
            <a:ext cx="4357718" cy="2443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98250" y="668946"/>
            <a:ext cx="592455" cy="447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9355235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552286" y="188161"/>
            <a:ext cx="9866896" cy="854523"/>
          </a:xfrm>
        </p:spPr>
        <p:txBody>
          <a:bodyPr/>
          <a:lstStyle/>
          <a:p>
            <a:r>
              <a:rPr lang="fr-FR" dirty="0" smtClean="0"/>
              <a:t>Plan   </a:t>
            </a:r>
            <a:endParaRPr lang="fr-FR" dirty="0"/>
          </a:p>
        </p:txBody>
      </p:sp>
      <p:sp>
        <p:nvSpPr>
          <p:cNvPr id="12" name="Sous-titre 11"/>
          <p:cNvSpPr>
            <a:spLocks noGrp="1"/>
          </p:cNvSpPr>
          <p:nvPr>
            <p:ph type="subTitle" idx="4294967295"/>
          </p:nvPr>
        </p:nvSpPr>
        <p:spPr>
          <a:xfrm>
            <a:off x="185701" y="919939"/>
            <a:ext cx="10787138" cy="571504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250000"/>
              </a:lnSpc>
              <a:spcBef>
                <a:spcPts val="0"/>
              </a:spcBef>
              <a:buSzPct val="100000"/>
              <a:buFont typeface="Wingdings 2" pitchFamily="18" charset="2"/>
              <a:buChar char=""/>
            </a:pPr>
            <a:r>
              <a:rPr lang="fr-FR" sz="3200" b="1" dirty="0" smtClean="0">
                <a:solidFill>
                  <a:schemeClr val="bg1"/>
                </a:solidFill>
                <a:latin typeface="Black Chancery"/>
              </a:rPr>
              <a:t>  Technique des RN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SzPct val="100000"/>
              <a:buBlip>
                <a:blip r:embed="rId2"/>
              </a:buBlip>
            </a:pPr>
            <a:r>
              <a:rPr lang="fr-FR" sz="2800" b="1" dirty="0" smtClean="0">
                <a:solidFill>
                  <a:schemeClr val="bg1"/>
                </a:solidFill>
                <a:latin typeface="Black Chancery"/>
              </a:rPr>
              <a:t> Estimation du flux </a:t>
            </a:r>
            <a:r>
              <a:rPr lang="fr-FR" sz="2800" b="1" dirty="0" err="1" smtClean="0">
                <a:solidFill>
                  <a:schemeClr val="bg1"/>
                </a:solidFill>
                <a:latin typeface="Black Chancery"/>
              </a:rPr>
              <a:t>rotorique</a:t>
            </a:r>
            <a:r>
              <a:rPr lang="fr-FR" sz="2800" b="1" dirty="0" smtClean="0">
                <a:solidFill>
                  <a:schemeClr val="bg1"/>
                </a:solidFill>
                <a:latin typeface="Black Chancery"/>
              </a:rPr>
              <a:t> d’une MAS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SzPct val="100000"/>
              <a:buBlip>
                <a:blip r:embed="rId2"/>
              </a:buBlip>
            </a:pPr>
            <a:r>
              <a:rPr lang="fr-FR" sz="2800" b="1" dirty="0" smtClean="0">
                <a:solidFill>
                  <a:schemeClr val="bg1"/>
                </a:solidFill>
                <a:latin typeface="Black Chancery"/>
              </a:rPr>
              <a:t> Diagnostic des machines électriques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SzPct val="100000"/>
              <a:buBlip>
                <a:blip r:embed="rId2"/>
              </a:buBlip>
            </a:pPr>
            <a:r>
              <a:rPr lang="fr-FR" sz="2800" b="1" dirty="0" smtClean="0">
                <a:solidFill>
                  <a:schemeClr val="bg1"/>
                </a:solidFill>
                <a:latin typeface="Black Chancery"/>
              </a:rPr>
              <a:t> Intégration de l'énergie éolienne dans le Réseau électrique</a:t>
            </a:r>
          </a:p>
          <a:p>
            <a:pPr>
              <a:lnSpc>
                <a:spcPct val="250000"/>
              </a:lnSpc>
              <a:spcBef>
                <a:spcPts val="0"/>
              </a:spcBef>
              <a:buSzPct val="100000"/>
              <a:buFont typeface="Wingdings 2" pitchFamily="18" charset="2"/>
              <a:buChar char=""/>
            </a:pPr>
            <a:r>
              <a:rPr lang="fr-FR" sz="3200" b="1" dirty="0" smtClean="0">
                <a:solidFill>
                  <a:schemeClr val="bg1"/>
                </a:solidFill>
                <a:latin typeface="Black Chancery"/>
              </a:rPr>
              <a:t>  Technique des AG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SzPct val="100000"/>
              <a:buBlip>
                <a:blip r:embed="rId2"/>
              </a:buBlip>
            </a:pPr>
            <a:r>
              <a:rPr lang="fr-FR" sz="2800" b="1" dirty="0" smtClean="0">
                <a:solidFill>
                  <a:schemeClr val="bg1"/>
                </a:solidFill>
                <a:latin typeface="Black Chancery"/>
              </a:rPr>
              <a:t> Identification du modèle moyen d’un système de traction ferroviaire électrique</a:t>
            </a:r>
          </a:p>
          <a:p>
            <a:pPr>
              <a:lnSpc>
                <a:spcPct val="250000"/>
              </a:lnSpc>
              <a:spcBef>
                <a:spcPts val="0"/>
              </a:spcBef>
              <a:buSzPct val="100000"/>
              <a:buFont typeface="Wingdings 2" pitchFamily="18" charset="2"/>
              <a:buChar char=""/>
            </a:pPr>
            <a:r>
              <a:rPr lang="fr-FR" sz="3200" b="1" dirty="0" smtClean="0">
                <a:solidFill>
                  <a:schemeClr val="bg1"/>
                </a:solidFill>
                <a:latin typeface="Black Chancery"/>
              </a:rPr>
              <a:t>  Travaux en cours</a:t>
            </a:r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4294967295"/>
          </p:nvPr>
        </p:nvSpPr>
        <p:spPr>
          <a:xfrm>
            <a:off x="0" y="6556536"/>
            <a:ext cx="2763832" cy="364195"/>
          </a:xfrm>
        </p:spPr>
        <p:txBody>
          <a:bodyPr/>
          <a:lstStyle/>
          <a:p>
            <a:pPr>
              <a:defRPr/>
            </a:pPr>
            <a:r>
              <a:rPr lang="fr-FR" dirty="0" smtClean="0">
                <a:solidFill>
                  <a:schemeClr val="tx1"/>
                </a:solidFill>
              </a:rPr>
              <a:t>Mrabet </a:t>
            </a:r>
            <a:r>
              <a:rPr lang="fr-FR" dirty="0" err="1" smtClean="0">
                <a:solidFill>
                  <a:schemeClr val="tx1"/>
                </a:solidFill>
              </a:rPr>
              <a:t>Bellaaj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Najiba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fld id="{C6BC2B76-BDB5-474C-A0E4-96345A29561F}" type="slidenum">
              <a:rPr lang="fr-FR" smtClean="0">
                <a:solidFill>
                  <a:schemeClr val="tx1"/>
                </a:solidFill>
              </a:rPr>
              <a:pPr>
                <a:defRPr/>
              </a:pPr>
              <a:t>3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1161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577" y="348435"/>
            <a:ext cx="7239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Espace réservé de la date 2"/>
          <p:cNvSpPr txBox="1">
            <a:spLocks/>
          </p:cNvSpPr>
          <p:nvPr/>
        </p:nvSpPr>
        <p:spPr>
          <a:xfrm>
            <a:off x="4757733" y="6556536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tx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5028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07468" y="47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1381916" y="0"/>
            <a:ext cx="9419434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/>
              <a:t>Supervision de défaillances dans une MAS</a:t>
            </a:r>
          </a:p>
        </p:txBody>
      </p:sp>
      <p:pic>
        <p:nvPicPr>
          <p:cNvPr id="11" name="Picture 9" descr="neuronbg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187" y="35893"/>
            <a:ext cx="757403" cy="66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ce réservé du texte 4"/>
          <p:cNvSpPr txBox="1">
            <a:spLocks/>
          </p:cNvSpPr>
          <p:nvPr/>
        </p:nvSpPr>
        <p:spPr>
          <a:xfrm>
            <a:off x="-101152" y="713453"/>
            <a:ext cx="10801350" cy="1285884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1589" lvl="1" indent="-365742">
              <a:spcBef>
                <a:spcPts val="0"/>
              </a:spcBef>
              <a:buClr>
                <a:srgbClr val="800000"/>
              </a:buClr>
              <a:buFont typeface="Wingdings 2" pitchFamily="18" charset="2"/>
              <a:buChar char="E"/>
            </a:pPr>
            <a:r>
              <a:rPr lang="fr-FR" dirty="0" smtClean="0"/>
              <a:t> </a:t>
            </a:r>
            <a:r>
              <a:rPr lang="fr-FR" sz="3700" dirty="0" smtClean="0">
                <a:latin typeface="Baskerville Old Face" pitchFamily="18" charset="0"/>
              </a:rPr>
              <a:t>Défaut stator : </a:t>
            </a:r>
            <a:r>
              <a:rPr lang="fr-FR" sz="2800" dirty="0" smtClean="0">
                <a:solidFill>
                  <a:srgbClr val="000099"/>
                </a:solidFill>
                <a:latin typeface="Baskerville Old Face" pitchFamily="18" charset="0"/>
              </a:rPr>
              <a:t>Localisation de la phase en défaut</a:t>
            </a:r>
          </a:p>
          <a:p>
            <a:pPr marL="896090" lvl="2" indent="-457200">
              <a:spcBef>
                <a:spcPts val="0"/>
              </a:spcBef>
              <a:buClr>
                <a:srgbClr val="800000"/>
              </a:buClr>
              <a:buSzPct val="100000"/>
              <a:buFont typeface="Wingdings" pitchFamily="2" charset="2"/>
              <a:buChar char="ü"/>
            </a:pPr>
            <a:r>
              <a:rPr lang="fr-FR" sz="2400" dirty="0" smtClean="0">
                <a:solidFill>
                  <a:srgbClr val="C00000"/>
                </a:solidFill>
                <a:latin typeface="Georgia" pitchFamily="18" charset="0"/>
                <a:cs typeface="David Transparent" pitchFamily="2" charset="-79"/>
              </a:rPr>
              <a:t>Réalisation expérimentale</a:t>
            </a:r>
            <a:endParaRPr lang="fr-FR" dirty="0" smtClean="0"/>
          </a:p>
          <a:p>
            <a:pPr lvl="1">
              <a:buFont typeface="Rage Italic" pitchFamily="66" charset="0"/>
              <a:buNone/>
            </a:pPr>
            <a:endParaRPr lang="fr-FR" dirty="0" smtClean="0"/>
          </a:p>
          <a:p>
            <a:pPr lvl="1">
              <a:buFont typeface="Rage Italic" pitchFamily="66" charset="0"/>
              <a:buNone/>
            </a:pPr>
            <a:endParaRPr lang="fr-FR" dirty="0" smtClean="0"/>
          </a:p>
          <a:p>
            <a:pPr>
              <a:buFont typeface="Rage Italic" pitchFamily="66" charset="0"/>
              <a:buNone/>
            </a:pPr>
            <a:endParaRPr lang="fr-FR" dirty="0"/>
          </a:p>
        </p:txBody>
      </p:sp>
      <p:sp>
        <p:nvSpPr>
          <p:cNvPr id="14" name="Titre 5"/>
          <p:cNvSpPr txBox="1">
            <a:spLocks/>
          </p:cNvSpPr>
          <p:nvPr/>
        </p:nvSpPr>
        <p:spPr>
          <a:xfrm>
            <a:off x="-3474" y="0"/>
            <a:ext cx="1362530" cy="619104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 smtClean="0"/>
              <a:t>AXE 1</a:t>
            </a:r>
            <a:endParaRPr lang="fr-FR" sz="3200" dirty="0"/>
          </a:p>
        </p:txBody>
      </p:sp>
      <p:pic>
        <p:nvPicPr>
          <p:cNvPr id="17" name="Image 210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091" y="1901681"/>
            <a:ext cx="4824536" cy="355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ZoneTexte 17"/>
          <p:cNvSpPr txBox="1"/>
          <p:nvPr/>
        </p:nvSpPr>
        <p:spPr>
          <a:xfrm>
            <a:off x="144091" y="5479586"/>
            <a:ext cx="4746228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hangingPunct="0"/>
            <a:r>
              <a:rPr lang="fr-FR" b="1" i="1" dirty="0" smtClean="0">
                <a:latin typeface="Candara" pitchFamily="34" charset="0"/>
              </a:rPr>
              <a:t>Schéma synoptique du banc d’essai expérimental</a:t>
            </a:r>
            <a:endParaRPr lang="fr-FR" b="1" i="1" dirty="0">
              <a:latin typeface="Candara" pitchFamily="34" charset="0"/>
            </a:endParaRPr>
          </a:p>
        </p:txBody>
      </p:sp>
      <p:pic>
        <p:nvPicPr>
          <p:cNvPr id="19" name="Image 22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0635" y="1907004"/>
            <a:ext cx="2981698" cy="2376265"/>
          </a:xfrm>
          <a:prstGeom prst="rect">
            <a:avLst/>
          </a:prstGeom>
          <a:noFill/>
        </p:spPr>
      </p:pic>
      <p:pic>
        <p:nvPicPr>
          <p:cNvPr id="20" name="Image 220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36979" y="1908101"/>
            <a:ext cx="2678058" cy="231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ZoneTexte 20"/>
          <p:cNvSpPr txBox="1"/>
          <p:nvPr/>
        </p:nvSpPr>
        <p:spPr>
          <a:xfrm>
            <a:off x="5400675" y="4463360"/>
            <a:ext cx="5121876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hangingPunct="0"/>
            <a:r>
              <a:rPr lang="fr-FR" b="1" i="1" dirty="0">
                <a:latin typeface="Candara" pitchFamily="34" charset="0"/>
              </a:rPr>
              <a:t>Configuration des points d’accès des enroulements statoriques des moteurs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453458" y="1524436"/>
            <a:ext cx="157163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b="1" dirty="0">
                <a:latin typeface="Aharoni" pitchFamily="2" charset="-79"/>
                <a:cs typeface="Aharoni" pitchFamily="2" charset="-79"/>
              </a:rPr>
              <a:t>M2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484857" y="1537672"/>
            <a:ext cx="157163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b="1" dirty="0" smtClean="0">
                <a:latin typeface="Aharoni" pitchFamily="2" charset="-79"/>
                <a:cs typeface="Aharoni" pitchFamily="2" charset="-79"/>
              </a:rPr>
              <a:t>M1</a:t>
            </a:r>
            <a:endParaRPr lang="fr-FR" b="1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25" name="Imag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98250" y="668946"/>
            <a:ext cx="592455" cy="447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3139317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07468" y="47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31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1381916" y="0"/>
            <a:ext cx="9419434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/>
              <a:t>Supervision de défaillances dans une MAS</a:t>
            </a:r>
          </a:p>
        </p:txBody>
      </p:sp>
      <p:pic>
        <p:nvPicPr>
          <p:cNvPr id="11" name="Picture 9" descr="neuronbg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187" y="35893"/>
            <a:ext cx="757403" cy="66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ce réservé du texte 4"/>
          <p:cNvSpPr txBox="1">
            <a:spLocks/>
          </p:cNvSpPr>
          <p:nvPr/>
        </p:nvSpPr>
        <p:spPr>
          <a:xfrm>
            <a:off x="-101152" y="713453"/>
            <a:ext cx="10801350" cy="1285884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1589" lvl="1" indent="-365742">
              <a:spcBef>
                <a:spcPts val="0"/>
              </a:spcBef>
              <a:buClr>
                <a:srgbClr val="800000"/>
              </a:buClr>
              <a:buFont typeface="Wingdings 2" pitchFamily="18" charset="2"/>
              <a:buChar char="E"/>
            </a:pPr>
            <a:r>
              <a:rPr lang="fr-FR" dirty="0" smtClean="0"/>
              <a:t> </a:t>
            </a:r>
            <a:r>
              <a:rPr lang="fr-FR" sz="3700" dirty="0" smtClean="0">
                <a:latin typeface="Baskerville Old Face" pitchFamily="18" charset="0"/>
              </a:rPr>
              <a:t>Défaut stator : </a:t>
            </a:r>
            <a:r>
              <a:rPr lang="fr-FR" sz="2800" dirty="0" smtClean="0">
                <a:solidFill>
                  <a:srgbClr val="000099"/>
                </a:solidFill>
                <a:latin typeface="Baskerville Old Face" pitchFamily="18" charset="0"/>
              </a:rPr>
              <a:t>Localisation de la phase en défaut</a:t>
            </a:r>
          </a:p>
          <a:p>
            <a:pPr marL="896090" lvl="2" indent="-457200">
              <a:spcBef>
                <a:spcPts val="0"/>
              </a:spcBef>
              <a:buClr>
                <a:srgbClr val="800000"/>
              </a:buClr>
              <a:buSzPct val="100000"/>
              <a:buFont typeface="Wingdings" pitchFamily="2" charset="2"/>
              <a:buChar char="ü"/>
            </a:pPr>
            <a:r>
              <a:rPr lang="fr-FR" sz="2400" dirty="0" smtClean="0">
                <a:solidFill>
                  <a:srgbClr val="C00000"/>
                </a:solidFill>
                <a:latin typeface="Georgia" pitchFamily="18" charset="0"/>
                <a:cs typeface="David Transparent" pitchFamily="2" charset="-79"/>
              </a:rPr>
              <a:t>Réalisation expérimentale</a:t>
            </a:r>
            <a:endParaRPr lang="fr-FR" dirty="0" smtClean="0"/>
          </a:p>
          <a:p>
            <a:pPr lvl="1">
              <a:buFont typeface="Rage Italic" pitchFamily="66" charset="0"/>
              <a:buNone/>
            </a:pPr>
            <a:endParaRPr lang="fr-FR" dirty="0" smtClean="0"/>
          </a:p>
          <a:p>
            <a:pPr lvl="1">
              <a:buFont typeface="Rage Italic" pitchFamily="66" charset="0"/>
              <a:buNone/>
            </a:pPr>
            <a:endParaRPr lang="fr-FR" dirty="0" smtClean="0"/>
          </a:p>
          <a:p>
            <a:pPr>
              <a:buFont typeface="Rage Italic" pitchFamily="66" charset="0"/>
              <a:buNone/>
            </a:pPr>
            <a:endParaRPr lang="fr-FR" dirty="0"/>
          </a:p>
        </p:txBody>
      </p:sp>
      <p:sp>
        <p:nvSpPr>
          <p:cNvPr id="14" name="Titre 5"/>
          <p:cNvSpPr txBox="1">
            <a:spLocks/>
          </p:cNvSpPr>
          <p:nvPr/>
        </p:nvSpPr>
        <p:spPr>
          <a:xfrm>
            <a:off x="-3474" y="0"/>
            <a:ext cx="1362530" cy="619104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 smtClean="0"/>
              <a:t>AXE 1</a:t>
            </a:r>
            <a:endParaRPr lang="fr-FR" sz="3200" dirty="0"/>
          </a:p>
        </p:txBody>
      </p:sp>
      <p:pic>
        <p:nvPicPr>
          <p:cNvPr id="22" name="Image 22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403" y="1908101"/>
            <a:ext cx="5777717" cy="194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ZoneTexte 24"/>
          <p:cNvSpPr txBox="1"/>
          <p:nvPr/>
        </p:nvSpPr>
        <p:spPr>
          <a:xfrm>
            <a:off x="275676" y="3924325"/>
            <a:ext cx="5815957" cy="47565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hangingPunct="0"/>
            <a:r>
              <a:rPr lang="fr-FR" sz="1400" dirty="0" smtClean="0">
                <a:latin typeface="Corbel" pitchFamily="34" charset="0"/>
              </a:rPr>
              <a:t>Courbes des déphasages expérimentaux en fonction du nombre de spires en défaut sur (a) la  phase as        (b) la  phase  bs                           (c) la  phase </a:t>
            </a:r>
            <a:r>
              <a:rPr lang="fr-FR" sz="1400" dirty="0" err="1" smtClean="0">
                <a:latin typeface="Corbel" pitchFamily="34" charset="0"/>
              </a:rPr>
              <a:t>cs</a:t>
            </a:r>
            <a:endParaRPr lang="fr-FR" sz="1400" b="1" i="1" dirty="0" smtClean="0">
              <a:latin typeface="Corbel" pitchFamily="34" charset="0"/>
            </a:endParaRPr>
          </a:p>
        </p:txBody>
      </p:sp>
      <p:pic>
        <p:nvPicPr>
          <p:cNvPr id="16" name="Imag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98250" y="668946"/>
            <a:ext cx="592455" cy="447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Image 53"/>
          <p:cNvPicPr>
            <a:picLocks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277620" y="1907910"/>
            <a:ext cx="4422578" cy="1944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6741457" y="4399980"/>
            <a:ext cx="36292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dirty="0" smtClean="0"/>
              <a:t> </a:t>
            </a:r>
            <a:r>
              <a:rPr lang="fr-FR" sz="1400" dirty="0" smtClean="0"/>
              <a:t>n= 3, 6, 9, 12, 21 sur chaque phase</a:t>
            </a:r>
          </a:p>
          <a:p>
            <a:pPr>
              <a:buFont typeface="Wingdings" pitchFamily="2" charset="2"/>
              <a:buChar char="ü"/>
            </a:pPr>
            <a:r>
              <a:rPr lang="fr-FR" sz="1400" dirty="0" smtClean="0"/>
              <a:t> Cr = 7, 5, 3 Nm</a:t>
            </a:r>
            <a:endParaRPr lang="fr-FR" sz="1400" dirty="0"/>
          </a:p>
        </p:txBody>
      </p:sp>
      <p:sp>
        <p:nvSpPr>
          <p:cNvPr id="18" name="ZoneTexte 17"/>
          <p:cNvSpPr txBox="1"/>
          <p:nvPr/>
        </p:nvSpPr>
        <p:spPr>
          <a:xfrm>
            <a:off x="6436759" y="3924325"/>
            <a:ext cx="4079105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1400" dirty="0" smtClean="0">
                <a:latin typeface="Corbel" pitchFamily="34" charset="0"/>
              </a:rPr>
              <a:t>Performances d’apprentissage du </a:t>
            </a:r>
            <a:r>
              <a:rPr lang="fr-FR" sz="1400" dirty="0" err="1" smtClean="0">
                <a:latin typeface="Corbel" pitchFamily="34" charset="0"/>
              </a:rPr>
              <a:t>RNcc</a:t>
            </a:r>
            <a:r>
              <a:rPr lang="fr-FR" sz="1400" dirty="0" smtClean="0">
                <a:latin typeface="Corbel" pitchFamily="34" charset="0"/>
              </a:rPr>
              <a:t> sur M1</a:t>
            </a:r>
            <a:endParaRPr lang="fr-FR" sz="1400" dirty="0">
              <a:latin typeface="Corbel" pitchFamily="34" charset="0"/>
            </a:endParaRPr>
          </a:p>
        </p:txBody>
      </p:sp>
      <p:pic>
        <p:nvPicPr>
          <p:cNvPr id="23" name="Image 1"/>
          <p:cNvPicPr>
            <a:picLocks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8577" y="1848633"/>
            <a:ext cx="5685211" cy="309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1381916" y="5548326"/>
            <a:ext cx="4143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dirty="0" smtClean="0"/>
              <a:t> n=18, 29, 40, 58 sur chaque phase</a:t>
            </a:r>
          </a:p>
          <a:p>
            <a:pPr>
              <a:buFont typeface="Wingdings" pitchFamily="2" charset="2"/>
              <a:buChar char="ü"/>
            </a:pPr>
            <a:r>
              <a:rPr lang="fr-FR" dirty="0" smtClean="0"/>
              <a:t> Cr = 0, 2, 4 Nm</a:t>
            </a:r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1385910" y="5076453"/>
            <a:ext cx="378621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dirty="0" smtClean="0">
                <a:latin typeface="Corbel" pitchFamily="34" charset="0"/>
              </a:rPr>
              <a:t>Performances de Test du </a:t>
            </a:r>
            <a:r>
              <a:rPr lang="fr-FR" dirty="0" err="1" smtClean="0">
                <a:latin typeface="Corbel" pitchFamily="34" charset="0"/>
              </a:rPr>
              <a:t>RNcc</a:t>
            </a:r>
            <a:r>
              <a:rPr lang="fr-FR" dirty="0" smtClean="0">
                <a:latin typeface="Corbel" pitchFamily="34" charset="0"/>
              </a:rPr>
              <a:t> sur M2</a:t>
            </a:r>
            <a:endParaRPr lang="fr-FR" dirty="0"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467753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7" grpId="0"/>
      <p:bldP spid="18" grpId="0" animBg="1"/>
      <p:bldP spid="24" grpId="0"/>
      <p:bldP spid="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07468" y="47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32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0" y="0"/>
            <a:ext cx="10801350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/>
              <a:t>Supervision de défaillances dans une MAS</a:t>
            </a:r>
          </a:p>
        </p:txBody>
      </p:sp>
      <p:pic>
        <p:nvPicPr>
          <p:cNvPr id="11" name="Picture 9" descr="neuronbg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187" y="35893"/>
            <a:ext cx="757403" cy="66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ce réservé du texte 4"/>
          <p:cNvSpPr txBox="1">
            <a:spLocks/>
          </p:cNvSpPr>
          <p:nvPr/>
        </p:nvSpPr>
        <p:spPr>
          <a:xfrm>
            <a:off x="-101152" y="713453"/>
            <a:ext cx="10801350" cy="1285884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1589" lvl="1" indent="-365742">
              <a:spcBef>
                <a:spcPts val="0"/>
              </a:spcBef>
              <a:buClr>
                <a:srgbClr val="800000"/>
              </a:buClr>
              <a:buFont typeface="Wingdings 2" pitchFamily="18" charset="2"/>
              <a:buChar char="E"/>
            </a:pPr>
            <a:r>
              <a:rPr lang="fr-FR" dirty="0" smtClean="0"/>
              <a:t> </a:t>
            </a:r>
            <a:r>
              <a:rPr lang="fr-FR" sz="3700" dirty="0" smtClean="0">
                <a:latin typeface="Baskerville Old Face" pitchFamily="18" charset="0"/>
              </a:rPr>
              <a:t>Défaut rotor : </a:t>
            </a:r>
            <a:r>
              <a:rPr lang="fr-FR" sz="2800" dirty="0" smtClean="0">
                <a:solidFill>
                  <a:srgbClr val="000099"/>
                </a:solidFill>
                <a:latin typeface="Baskerville Old Face" pitchFamily="18" charset="0"/>
              </a:rPr>
              <a:t>Quantification du nombre de barres cassés</a:t>
            </a:r>
          </a:p>
          <a:p>
            <a:pPr marL="896090" lvl="2" indent="-457200">
              <a:spcBef>
                <a:spcPts val="0"/>
              </a:spcBef>
              <a:buClr>
                <a:srgbClr val="800000"/>
              </a:buClr>
              <a:buSzPct val="100000"/>
              <a:buFont typeface="Wingdings" pitchFamily="2" charset="2"/>
              <a:buChar char="ü"/>
            </a:pPr>
            <a:r>
              <a:rPr lang="fr-FR" sz="2400" dirty="0" smtClean="0">
                <a:solidFill>
                  <a:srgbClr val="C00000"/>
                </a:solidFill>
                <a:latin typeface="Georgia" pitchFamily="18" charset="0"/>
                <a:cs typeface="David Transparent" pitchFamily="2" charset="-79"/>
              </a:rPr>
              <a:t>Utilisation de la DSP</a:t>
            </a:r>
            <a:endParaRPr lang="fr-FR" dirty="0" smtClean="0"/>
          </a:p>
          <a:p>
            <a:pPr lvl="1">
              <a:buFont typeface="Rage Italic" pitchFamily="66" charset="0"/>
              <a:buNone/>
            </a:pPr>
            <a:endParaRPr lang="fr-FR" dirty="0" smtClean="0"/>
          </a:p>
          <a:p>
            <a:pPr lvl="1">
              <a:buFont typeface="Rage Italic" pitchFamily="66" charset="0"/>
              <a:buNone/>
            </a:pPr>
            <a:endParaRPr lang="fr-FR" dirty="0" smtClean="0"/>
          </a:p>
          <a:p>
            <a:pPr>
              <a:buFont typeface="Rage Italic" pitchFamily="66" charset="0"/>
              <a:buNone/>
            </a:pPr>
            <a:endParaRPr lang="fr-FR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9265" y="1999337"/>
            <a:ext cx="9773731" cy="3069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Groupe 24"/>
          <p:cNvGrpSpPr/>
          <p:nvPr/>
        </p:nvGrpSpPr>
        <p:grpSpPr>
          <a:xfrm>
            <a:off x="6595005" y="2029451"/>
            <a:ext cx="3822266" cy="4271139"/>
            <a:chOff x="6480705" y="2055563"/>
            <a:chExt cx="3822266" cy="3803876"/>
          </a:xfrm>
          <a:solidFill>
            <a:schemeClr val="bg1"/>
          </a:solidFill>
        </p:grpSpPr>
        <p:sp>
          <p:nvSpPr>
            <p:cNvPr id="26" name="AutoShape 12"/>
            <p:cNvSpPr>
              <a:spLocks noChangeArrowheads="1"/>
            </p:cNvSpPr>
            <p:nvPr/>
          </p:nvSpPr>
          <p:spPr bwMode="auto">
            <a:xfrm rot="5400000">
              <a:off x="8221040" y="5065222"/>
              <a:ext cx="628856" cy="220913"/>
            </a:xfrm>
            <a:prstGeom prst="notchedRightArrow">
              <a:avLst>
                <a:gd name="adj1" fmla="val 50000"/>
                <a:gd name="adj2" fmla="val 64394"/>
              </a:avLst>
            </a:prstGeom>
            <a:grpFill/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fr-FR"/>
            </a:p>
          </p:txBody>
        </p:sp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480705" y="2055563"/>
              <a:ext cx="3822266" cy="2827785"/>
            </a:xfrm>
            <a:prstGeom prst="rect">
              <a:avLst/>
            </a:prstGeom>
            <a:grpFill/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9" name="Text Box 13"/>
            <p:cNvSpPr txBox="1">
              <a:spLocks noChangeArrowheads="1"/>
            </p:cNvSpPr>
            <p:nvPr/>
          </p:nvSpPr>
          <p:spPr bwMode="auto">
            <a:xfrm>
              <a:off x="7920955" y="5490107"/>
              <a:ext cx="1360063" cy="36933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fr-FR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Century" pitchFamily="18" charset="0"/>
                </a:rPr>
                <a:t>5 neurones</a:t>
              </a:r>
            </a:p>
          </p:txBody>
        </p:sp>
      </p:grpSp>
      <p:pic>
        <p:nvPicPr>
          <p:cNvPr id="10242" name="Imag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96732" y="683402"/>
            <a:ext cx="574133" cy="492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9052084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07468" y="47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33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0" y="0"/>
            <a:ext cx="10801350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/>
              <a:t>Supervision de défaillances dans une MAS</a:t>
            </a:r>
          </a:p>
        </p:txBody>
      </p:sp>
      <p:pic>
        <p:nvPicPr>
          <p:cNvPr id="11" name="Picture 9" descr="neuronbg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9187" y="35893"/>
            <a:ext cx="757403" cy="66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ce réservé du texte 4"/>
          <p:cNvSpPr txBox="1">
            <a:spLocks/>
          </p:cNvSpPr>
          <p:nvPr/>
        </p:nvSpPr>
        <p:spPr>
          <a:xfrm>
            <a:off x="-101152" y="622217"/>
            <a:ext cx="10801350" cy="1285884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1589" lvl="1" indent="-365742">
              <a:spcBef>
                <a:spcPts val="0"/>
              </a:spcBef>
              <a:buClr>
                <a:srgbClr val="800000"/>
              </a:buClr>
              <a:buFont typeface="Wingdings 2" pitchFamily="18" charset="2"/>
              <a:buChar char="E"/>
            </a:pPr>
            <a:r>
              <a:rPr lang="fr-FR" dirty="0" smtClean="0"/>
              <a:t> </a:t>
            </a:r>
            <a:r>
              <a:rPr lang="fr-FR" sz="3700" dirty="0" smtClean="0">
                <a:latin typeface="Baskerville Old Face" pitchFamily="18" charset="0"/>
              </a:rPr>
              <a:t>Défaut stator : </a:t>
            </a:r>
            <a:r>
              <a:rPr lang="fr-FR" sz="2800" dirty="0" smtClean="0">
                <a:solidFill>
                  <a:srgbClr val="000099"/>
                </a:solidFill>
                <a:latin typeface="Baskerville Old Face" pitchFamily="18" charset="0"/>
              </a:rPr>
              <a:t>Quantification du nombre de barres cassés</a:t>
            </a:r>
          </a:p>
          <a:p>
            <a:pPr marL="896090" lvl="2" indent="-457200">
              <a:spcBef>
                <a:spcPts val="0"/>
              </a:spcBef>
              <a:buClr>
                <a:srgbClr val="800000"/>
              </a:buClr>
              <a:buSzPct val="100000"/>
              <a:buFont typeface="Wingdings" pitchFamily="2" charset="2"/>
              <a:buChar char="ü"/>
            </a:pPr>
            <a:r>
              <a:rPr lang="fr-FR" sz="2400" dirty="0" smtClean="0">
                <a:solidFill>
                  <a:srgbClr val="C00000"/>
                </a:solidFill>
                <a:latin typeface="Georgia" pitchFamily="18" charset="0"/>
                <a:cs typeface="David Transparent" pitchFamily="2" charset="-79"/>
              </a:rPr>
              <a:t>Utilisation de la DSP</a:t>
            </a:r>
            <a:endParaRPr lang="fr-FR" dirty="0" smtClean="0"/>
          </a:p>
          <a:p>
            <a:pPr lvl="1">
              <a:buFont typeface="Rage Italic" pitchFamily="66" charset="0"/>
              <a:buNone/>
            </a:pPr>
            <a:endParaRPr lang="fr-FR" dirty="0" smtClean="0"/>
          </a:p>
          <a:p>
            <a:pPr>
              <a:buFont typeface="Rage Italic" pitchFamily="66" charset="0"/>
              <a:buNone/>
            </a:pPr>
            <a:endParaRPr lang="fr-FR" dirty="0"/>
          </a:p>
        </p:txBody>
      </p:sp>
      <p:pic>
        <p:nvPicPr>
          <p:cNvPr id="9219" name="Image 54"/>
          <p:cNvPicPr>
            <a:picLocks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114" y="3420269"/>
            <a:ext cx="4320481" cy="270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ZoneTexte 24"/>
          <p:cNvSpPr txBox="1"/>
          <p:nvPr/>
        </p:nvSpPr>
        <p:spPr>
          <a:xfrm>
            <a:off x="20913" y="6135045"/>
            <a:ext cx="4934699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1400" dirty="0">
                <a:latin typeface="Corbel" pitchFamily="34" charset="0"/>
              </a:rPr>
              <a:t>Séquence d’apprentissage du réseau </a:t>
            </a:r>
            <a:r>
              <a:rPr lang="fr-FR" sz="1400" dirty="0" err="1">
                <a:latin typeface="Corbel" pitchFamily="34" charset="0"/>
              </a:rPr>
              <a:t>RN</a:t>
            </a:r>
            <a:r>
              <a:rPr lang="fr-FR" sz="1400" baseline="-25000" dirty="0" err="1">
                <a:latin typeface="Corbel" pitchFamily="34" charset="0"/>
              </a:rPr>
              <a:t>bc</a:t>
            </a:r>
            <a:r>
              <a:rPr lang="fr-FR" sz="1400" dirty="0">
                <a:latin typeface="Corbel" pitchFamily="34" charset="0"/>
              </a:rPr>
              <a:t> </a:t>
            </a:r>
          </a:p>
        </p:txBody>
      </p:sp>
      <p:pic>
        <p:nvPicPr>
          <p:cNvPr id="9220" name="Image 1"/>
          <p:cNvPicPr>
            <a:picLocks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8787" y="3420269"/>
            <a:ext cx="418218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ZoneTexte 25"/>
          <p:cNvSpPr txBox="1"/>
          <p:nvPr/>
        </p:nvSpPr>
        <p:spPr>
          <a:xfrm>
            <a:off x="6324145" y="6135044"/>
            <a:ext cx="426683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1400" dirty="0">
                <a:latin typeface="Corbel" pitchFamily="34" charset="0"/>
              </a:rPr>
              <a:t>Performance de test du réseau </a:t>
            </a: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63560851"/>
              </p:ext>
            </p:extLst>
          </p:nvPr>
        </p:nvGraphicFramePr>
        <p:xfrm>
          <a:off x="6479215" y="1692077"/>
          <a:ext cx="4040730" cy="1472184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808146"/>
                <a:gridCol w="808146"/>
                <a:gridCol w="808146"/>
                <a:gridCol w="808146"/>
                <a:gridCol w="808146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Echantillons</a:t>
                      </a:r>
                      <a:endParaRPr lang="fr-FR" sz="12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Type de </a:t>
                      </a:r>
                      <a:r>
                        <a:rPr lang="en-US" sz="1100" dirty="0" err="1">
                          <a:effectLst/>
                        </a:rPr>
                        <a:t>défaut</a:t>
                      </a:r>
                      <a:endParaRPr lang="fr-FR" sz="12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Couple (Nm)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1 à 2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rotor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 à 6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rotor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1, 2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 à 10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simultané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1, 2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11 à 14</a:t>
                      </a:r>
                      <a:endParaRPr lang="fr-FR" sz="12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simultané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2, 3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 à 16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simultané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  <a:endParaRPr lang="fr-FR" sz="12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  <a:endParaRPr lang="fr-FR" sz="12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40905720"/>
              </p:ext>
            </p:extLst>
          </p:nvPr>
        </p:nvGraphicFramePr>
        <p:xfrm>
          <a:off x="144091" y="1692076"/>
          <a:ext cx="5463140" cy="1682496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092628"/>
                <a:gridCol w="1092628"/>
                <a:gridCol w="1092628"/>
                <a:gridCol w="1092628"/>
                <a:gridCol w="1092628"/>
              </a:tblGrid>
              <a:tr h="195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Echantillons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Type de défaut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Couple (Nm)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5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 à 3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sans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3, 5, 7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5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 à 8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rotor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3, 4, 5, 6,7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5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 à 18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simultané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 et 15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3, 4, 5, 6, 7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5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 à 23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rotor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3, 4, 5, 6, 7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5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 à 33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simultané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 et 15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3, 4, 5, 6, 7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5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34 à 38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rotor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3, 4, 5, 6, 7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5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39 à 48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simultané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1, 15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fr-FR" sz="12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3, 4, 5, 6, 7</a:t>
                      </a:r>
                      <a:endParaRPr lang="fr-FR" sz="12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7" name="Imag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96732" y="683402"/>
            <a:ext cx="574133" cy="492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7907442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4294967295"/>
          </p:nvPr>
        </p:nvSpPr>
        <p:spPr>
          <a:xfrm>
            <a:off x="4890319" y="6517909"/>
            <a:ext cx="1433826" cy="364195"/>
          </a:xfrm>
        </p:spPr>
        <p:txBody>
          <a:bodyPr/>
          <a:lstStyle/>
          <a:p>
            <a:pPr>
              <a:defRPr/>
            </a:pPr>
            <a:fld id="{BF0A0B29-E221-4508-902E-556CCE49F450}" type="datetime1">
              <a:rPr lang="fr-FR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294967295"/>
          </p:nvPr>
        </p:nvSpPr>
        <p:spPr>
          <a:xfrm>
            <a:off x="2" y="6518476"/>
            <a:ext cx="6544347" cy="364195"/>
          </a:xfrm>
        </p:spPr>
        <p:txBody>
          <a:bodyPr/>
          <a:lstStyle/>
          <a:p>
            <a:pPr>
              <a:defRPr/>
            </a:pPr>
            <a:r>
              <a:rPr lang="fr-FR" dirty="0" smtClean="0">
                <a:solidFill>
                  <a:schemeClr val="bg1"/>
                </a:solidFill>
              </a:rPr>
              <a:t>Mrabet </a:t>
            </a:r>
            <a:r>
              <a:rPr lang="fr-FR" dirty="0" err="1" smtClean="0">
                <a:solidFill>
                  <a:schemeClr val="bg1"/>
                </a:solidFill>
              </a:rPr>
              <a:t>Bellaaj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10145073" y="6508730"/>
            <a:ext cx="654440" cy="3042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34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-5105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338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13" y="0"/>
            <a:ext cx="10760712" cy="645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2828907" y="491311"/>
            <a:ext cx="712879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4400" dirty="0" smtClean="0">
                <a:solidFill>
                  <a:srgbClr val="800000"/>
                </a:solidFill>
              </a:rPr>
              <a:t>Intégration </a:t>
            </a:r>
            <a:r>
              <a:rPr lang="fr-FR" sz="4400" dirty="0">
                <a:solidFill>
                  <a:srgbClr val="800000"/>
                </a:solidFill>
              </a:rPr>
              <a:t>de l'énergie éolienne </a:t>
            </a:r>
            <a:r>
              <a:rPr lang="fr-FR" sz="4400" dirty="0" smtClean="0">
                <a:solidFill>
                  <a:srgbClr val="800000"/>
                </a:solidFill>
              </a:rPr>
              <a:t>dans le réseau électrique</a:t>
            </a:r>
            <a:endParaRPr lang="fr-FR" sz="4400" dirty="0">
              <a:solidFill>
                <a:srgbClr val="800000"/>
              </a:solidFill>
            </a:endParaRPr>
          </a:p>
          <a:p>
            <a:endParaRPr lang="fr-FR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66734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4294967295"/>
          </p:nvPr>
        </p:nvSpPr>
        <p:spPr>
          <a:xfrm>
            <a:off x="4890319" y="6517909"/>
            <a:ext cx="1433826" cy="364195"/>
          </a:xfrm>
        </p:spPr>
        <p:txBody>
          <a:bodyPr/>
          <a:lstStyle/>
          <a:p>
            <a:pPr>
              <a:defRPr/>
            </a:pPr>
            <a:fld id="{BF0A0B29-E221-4508-902E-556CCE49F450}" type="datetime1">
              <a:rPr lang="fr-FR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294967295"/>
          </p:nvPr>
        </p:nvSpPr>
        <p:spPr>
          <a:xfrm>
            <a:off x="2" y="6518476"/>
            <a:ext cx="6544347" cy="364195"/>
          </a:xfrm>
        </p:spPr>
        <p:txBody>
          <a:bodyPr/>
          <a:lstStyle/>
          <a:p>
            <a:pPr>
              <a:defRPr/>
            </a:pPr>
            <a:r>
              <a:rPr lang="fr-FR" dirty="0" smtClean="0">
                <a:solidFill>
                  <a:schemeClr val="bg1"/>
                </a:solidFill>
              </a:rPr>
              <a:t>Mrabet </a:t>
            </a:r>
            <a:r>
              <a:rPr lang="fr-FR" dirty="0" err="1" smtClean="0">
                <a:solidFill>
                  <a:schemeClr val="bg1"/>
                </a:solidFill>
              </a:rPr>
              <a:t>Bellaaj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10145073" y="6508730"/>
            <a:ext cx="654440" cy="3042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35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-75" y="-5105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 de texte 6"/>
          <p:cNvSpPr txBox="1">
            <a:spLocks noChangeArrowheads="1"/>
          </p:cNvSpPr>
          <p:nvPr/>
        </p:nvSpPr>
        <p:spPr bwMode="auto">
          <a:xfrm>
            <a:off x="864171" y="5508501"/>
            <a:ext cx="868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000" dirty="0">
                <a:latin typeface="Arial Black" pitchFamily="34" charset="0"/>
              </a:rPr>
              <a:t> L’électricité n’est pas </a:t>
            </a:r>
            <a:r>
              <a:rPr lang="fr-FR" sz="2000" dirty="0" smtClean="0">
                <a:latin typeface="Arial Black" pitchFamily="34" charset="0"/>
              </a:rPr>
              <a:t>stockable </a:t>
            </a:r>
            <a:r>
              <a:rPr lang="fr-FR" sz="2000" dirty="0" smtClean="0">
                <a:solidFill>
                  <a:srgbClr val="800000"/>
                </a:solidFill>
                <a:latin typeface="Arial Black" pitchFamily="34" charset="0"/>
              </a:rPr>
              <a:t>(cas de la Tunisie)</a:t>
            </a:r>
            <a:endParaRPr lang="fr-FR" sz="2000" dirty="0">
              <a:solidFill>
                <a:srgbClr val="800000"/>
              </a:solidFill>
              <a:latin typeface="Arial Black" pitchFamily="34" charset="0"/>
            </a:endParaRPr>
          </a:p>
        </p:txBody>
      </p:sp>
      <p:sp>
        <p:nvSpPr>
          <p:cNvPr id="9" name="Zone de texte 8"/>
          <p:cNvSpPr txBox="1">
            <a:spLocks noChangeArrowheads="1"/>
          </p:cNvSpPr>
          <p:nvPr/>
        </p:nvSpPr>
        <p:spPr bwMode="auto">
          <a:xfrm>
            <a:off x="2595563" y="5095558"/>
            <a:ext cx="6324600" cy="403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800" dirty="0">
                <a:latin typeface="Arial Black" pitchFamily="34" charset="0"/>
              </a:rPr>
              <a:t>L’offre doit toujours être égale à la demande</a:t>
            </a:r>
          </a:p>
        </p:txBody>
      </p:sp>
      <p:sp>
        <p:nvSpPr>
          <p:cNvPr id="10" name="Forme automatique 9"/>
          <p:cNvSpPr>
            <a:spLocks noChangeArrowheads="1"/>
          </p:cNvSpPr>
          <p:nvPr/>
        </p:nvSpPr>
        <p:spPr bwMode="auto">
          <a:xfrm>
            <a:off x="1614461" y="5063343"/>
            <a:ext cx="864096" cy="366712"/>
          </a:xfrm>
          <a:prstGeom prst="notchedRightArrow">
            <a:avLst>
              <a:gd name="adj1" fmla="val 55556"/>
              <a:gd name="adj2" fmla="val 80556"/>
            </a:avLst>
          </a:prstGeom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685899" y="276997"/>
            <a:ext cx="7443351" cy="400110"/>
          </a:xfrm>
          <a:prstGeom prst="rect">
            <a:avLst/>
          </a:prstGeom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 réseau électrique est devenu parmi les priorité nationales</a:t>
            </a:r>
          </a:p>
        </p:txBody>
      </p:sp>
      <p:pic>
        <p:nvPicPr>
          <p:cNvPr id="105473" name="Picture 1"/>
          <p:cNvPicPr>
            <a:picLocks noChangeAspect="1" noChangeArrowheads="1"/>
          </p:cNvPicPr>
          <p:nvPr/>
        </p:nvPicPr>
        <p:blipFill>
          <a:blip r:embed="rId3"/>
          <a:srcRect t="14857"/>
          <a:stretch>
            <a:fillRect/>
          </a:stretch>
        </p:blipFill>
        <p:spPr bwMode="auto">
          <a:xfrm>
            <a:off x="2400280" y="1062815"/>
            <a:ext cx="5929354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82380500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4294967295"/>
          </p:nvPr>
        </p:nvSpPr>
        <p:spPr>
          <a:xfrm>
            <a:off x="4890319" y="6517909"/>
            <a:ext cx="1433826" cy="364195"/>
          </a:xfrm>
        </p:spPr>
        <p:txBody>
          <a:bodyPr/>
          <a:lstStyle/>
          <a:p>
            <a:pPr>
              <a:defRPr/>
            </a:pPr>
            <a:fld id="{BF0A0B29-E221-4508-902E-556CCE49F450}" type="datetime1">
              <a:rPr lang="fr-FR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294967295"/>
          </p:nvPr>
        </p:nvSpPr>
        <p:spPr>
          <a:xfrm>
            <a:off x="2" y="6518476"/>
            <a:ext cx="6544347" cy="364195"/>
          </a:xfrm>
        </p:spPr>
        <p:txBody>
          <a:bodyPr/>
          <a:lstStyle/>
          <a:p>
            <a:pPr>
              <a:defRPr/>
            </a:pPr>
            <a:r>
              <a:rPr lang="fr-FR" dirty="0" smtClean="0">
                <a:solidFill>
                  <a:schemeClr val="bg1"/>
                </a:solidFill>
              </a:rPr>
              <a:t>Mrabet </a:t>
            </a:r>
            <a:r>
              <a:rPr lang="fr-FR" dirty="0" err="1" smtClean="0">
                <a:solidFill>
                  <a:schemeClr val="bg1"/>
                </a:solidFill>
              </a:rPr>
              <a:t>Bellaaj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10145073" y="6508730"/>
            <a:ext cx="654440" cy="3042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36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-75" y="-5105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Picture 7" descr="CroissanceConso_Shell20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53" y="419873"/>
            <a:ext cx="8001000" cy="6000750"/>
          </a:xfrm>
          <a:prstGeom prst="rect">
            <a:avLst/>
          </a:prstGeom>
          <a:noFill/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42862" y="-8755"/>
            <a:ext cx="10758487" cy="445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lnSpc>
                <a:spcPct val="70000"/>
              </a:lnSpc>
            </a:pPr>
            <a:r>
              <a:rPr lang="fr-FR" sz="3200" b="1" spc="50" dirty="0" smtClean="0">
                <a:ln w="11430"/>
                <a:gradFill>
                  <a:gsLst>
                    <a:gs pos="25000">
                      <a:srgbClr val="800000"/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Prévision de croissance et évolution des ressources </a:t>
            </a: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2667000" y="5628457"/>
            <a:ext cx="4516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chemeClr val="accent2"/>
                </a:solidFill>
              </a:rPr>
              <a:t>Prévisions d’un pétrolier (Shell) !</a:t>
            </a:r>
          </a:p>
        </p:txBody>
      </p:sp>
      <p:grpSp>
        <p:nvGrpSpPr>
          <p:cNvPr id="15" name="Group 10"/>
          <p:cNvGrpSpPr>
            <a:grpSpLocks/>
          </p:cNvGrpSpPr>
          <p:nvPr/>
        </p:nvGrpSpPr>
        <p:grpSpPr bwMode="auto">
          <a:xfrm>
            <a:off x="4613275" y="3266257"/>
            <a:ext cx="4530725" cy="2106613"/>
            <a:chOff x="2832" y="2381"/>
            <a:chExt cx="2854" cy="1327"/>
          </a:xfrm>
        </p:grpSpPr>
        <p:grpSp>
          <p:nvGrpSpPr>
            <p:cNvPr id="16" name="Group 11"/>
            <p:cNvGrpSpPr>
              <a:grpSpLocks/>
            </p:cNvGrpSpPr>
            <p:nvPr/>
          </p:nvGrpSpPr>
          <p:grpSpPr bwMode="auto">
            <a:xfrm>
              <a:off x="4990" y="2381"/>
              <a:ext cx="696" cy="1327"/>
              <a:chOff x="4927" y="2415"/>
              <a:chExt cx="696" cy="1327"/>
            </a:xfrm>
          </p:grpSpPr>
          <p:sp>
            <p:nvSpPr>
              <p:cNvPr id="18" name="Rectangle 12"/>
              <p:cNvSpPr>
                <a:spLocks noChangeArrowheads="1"/>
              </p:cNvSpPr>
              <p:nvPr/>
            </p:nvSpPr>
            <p:spPr bwMode="auto">
              <a:xfrm rot="16200000">
                <a:off x="4700" y="2820"/>
                <a:ext cx="1327" cy="5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2075" tIns="46038" rIns="92075" bIns="46038">
                <a:spAutoFit/>
              </a:bodyPr>
              <a:lstStyle/>
              <a:p>
                <a:pPr algn="ctr" eaLnBrk="0" hangingPunct="0"/>
                <a:r>
                  <a:rPr lang="fr-FR">
                    <a:solidFill>
                      <a:srgbClr val="CC3300"/>
                    </a:solidFill>
                  </a:rPr>
                  <a:t>non </a:t>
                </a:r>
              </a:p>
              <a:p>
                <a:pPr algn="ctr" eaLnBrk="0" hangingPunct="0"/>
                <a:r>
                  <a:rPr lang="fr-FR">
                    <a:solidFill>
                      <a:srgbClr val="CC3300"/>
                    </a:solidFill>
                  </a:rPr>
                  <a:t>renouvelables</a:t>
                </a:r>
              </a:p>
            </p:txBody>
          </p:sp>
          <p:sp>
            <p:nvSpPr>
              <p:cNvPr id="19" name="AutoShape 13"/>
              <p:cNvSpPr>
                <a:spLocks/>
              </p:cNvSpPr>
              <p:nvPr/>
            </p:nvSpPr>
            <p:spPr bwMode="auto">
              <a:xfrm>
                <a:off x="4927" y="2448"/>
                <a:ext cx="288" cy="912"/>
              </a:xfrm>
              <a:prstGeom prst="rightBrace">
                <a:avLst>
                  <a:gd name="adj1" fmla="val 26389"/>
                  <a:gd name="adj2" fmla="val 50000"/>
                </a:avLst>
              </a:prstGeom>
              <a:noFill/>
              <a:ln w="57150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7" name="Oval 14"/>
            <p:cNvSpPr>
              <a:spLocks noChangeArrowheads="1"/>
            </p:cNvSpPr>
            <p:nvPr/>
          </p:nvSpPr>
          <p:spPr bwMode="auto">
            <a:xfrm>
              <a:off x="2832" y="2928"/>
              <a:ext cx="144" cy="576"/>
            </a:xfrm>
            <a:prstGeom prst="ellips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20" name="Group 15"/>
          <p:cNvGrpSpPr>
            <a:grpSpLocks/>
          </p:cNvGrpSpPr>
          <p:nvPr/>
        </p:nvGrpSpPr>
        <p:grpSpPr bwMode="auto">
          <a:xfrm>
            <a:off x="6472245" y="1229533"/>
            <a:ext cx="2411413" cy="4191000"/>
            <a:chOff x="4128" y="1008"/>
            <a:chExt cx="1519" cy="2640"/>
          </a:xfrm>
        </p:grpSpPr>
        <p:grpSp>
          <p:nvGrpSpPr>
            <p:cNvPr id="21" name="Group 16"/>
            <p:cNvGrpSpPr>
              <a:grpSpLocks/>
            </p:cNvGrpSpPr>
            <p:nvPr/>
          </p:nvGrpSpPr>
          <p:grpSpPr bwMode="auto">
            <a:xfrm>
              <a:off x="5167" y="1144"/>
              <a:ext cx="480" cy="1304"/>
              <a:chOff x="5167" y="1144"/>
              <a:chExt cx="480" cy="1304"/>
            </a:xfrm>
          </p:grpSpPr>
          <p:sp>
            <p:nvSpPr>
              <p:cNvPr id="27" name="Rectangle 17"/>
              <p:cNvSpPr>
                <a:spLocks noChangeArrowheads="1"/>
              </p:cNvSpPr>
              <p:nvPr/>
            </p:nvSpPr>
            <p:spPr bwMode="auto">
              <a:xfrm rot="16200000">
                <a:off x="4879" y="1623"/>
                <a:ext cx="1247" cy="2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/>
                <a:r>
                  <a:rPr lang="fr-FR" b="1">
                    <a:solidFill>
                      <a:schemeClr val="accent1"/>
                    </a:solidFill>
                  </a:rPr>
                  <a:t>renouvelables</a:t>
                </a:r>
              </a:p>
            </p:txBody>
          </p:sp>
          <p:sp>
            <p:nvSpPr>
              <p:cNvPr id="28" name="AutoShape 18"/>
              <p:cNvSpPr>
                <a:spLocks/>
              </p:cNvSpPr>
              <p:nvPr/>
            </p:nvSpPr>
            <p:spPr bwMode="auto">
              <a:xfrm>
                <a:off x="5167" y="1152"/>
                <a:ext cx="288" cy="1296"/>
              </a:xfrm>
              <a:prstGeom prst="rightBrace">
                <a:avLst>
                  <a:gd name="adj1" fmla="val 37500"/>
                  <a:gd name="adj2" fmla="val 50000"/>
                </a:avLst>
              </a:prstGeom>
              <a:noFill/>
              <a:ln w="57150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22" name="Oval 19"/>
            <p:cNvSpPr>
              <a:spLocks noChangeArrowheads="1"/>
            </p:cNvSpPr>
            <p:nvPr/>
          </p:nvSpPr>
          <p:spPr bwMode="auto">
            <a:xfrm>
              <a:off x="4176" y="3408"/>
              <a:ext cx="816" cy="240"/>
            </a:xfrm>
            <a:prstGeom prst="ellips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 flipH="1">
              <a:off x="4800" y="2448"/>
              <a:ext cx="384" cy="960"/>
            </a:xfrm>
            <a:prstGeom prst="line">
              <a:avLst/>
            </a:prstGeom>
            <a:noFill/>
            <a:ln w="38100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Oval 21"/>
            <p:cNvSpPr>
              <a:spLocks noChangeArrowheads="1"/>
            </p:cNvSpPr>
            <p:nvPr/>
          </p:nvSpPr>
          <p:spPr bwMode="auto">
            <a:xfrm>
              <a:off x="4128" y="1008"/>
              <a:ext cx="1056" cy="1440"/>
            </a:xfrm>
            <a:prstGeom prst="ellips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5" name="Oval 22"/>
            <p:cNvSpPr>
              <a:spLocks noChangeArrowheads="1"/>
            </p:cNvSpPr>
            <p:nvPr/>
          </p:nvSpPr>
          <p:spPr bwMode="auto">
            <a:xfrm>
              <a:off x="4224" y="2544"/>
              <a:ext cx="816" cy="240"/>
            </a:xfrm>
            <a:prstGeom prst="ellips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 flipH="1">
              <a:off x="4944" y="2448"/>
              <a:ext cx="240" cy="144"/>
            </a:xfrm>
            <a:prstGeom prst="line">
              <a:avLst/>
            </a:prstGeom>
            <a:noFill/>
            <a:ln w="38100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30" name="Picture 11" descr="Animation_TripaleWindDK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15451" y="1848633"/>
            <a:ext cx="1500198" cy="27146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2380500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4294967295"/>
          </p:nvPr>
        </p:nvSpPr>
        <p:spPr>
          <a:xfrm>
            <a:off x="4890319" y="6517909"/>
            <a:ext cx="1433826" cy="364195"/>
          </a:xfrm>
        </p:spPr>
        <p:txBody>
          <a:bodyPr/>
          <a:lstStyle/>
          <a:p>
            <a:pPr>
              <a:defRPr/>
            </a:pPr>
            <a:fld id="{BF0A0B29-E221-4508-902E-556CCE49F450}" type="datetime1">
              <a:rPr lang="fr-FR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294967295"/>
          </p:nvPr>
        </p:nvSpPr>
        <p:spPr>
          <a:xfrm>
            <a:off x="2" y="6518476"/>
            <a:ext cx="6544347" cy="364195"/>
          </a:xfrm>
        </p:spPr>
        <p:txBody>
          <a:bodyPr/>
          <a:lstStyle/>
          <a:p>
            <a:pPr>
              <a:defRPr/>
            </a:pPr>
            <a:r>
              <a:rPr lang="fr-FR" dirty="0" smtClean="0">
                <a:solidFill>
                  <a:schemeClr val="bg1"/>
                </a:solidFill>
              </a:rPr>
              <a:t>Mrabet </a:t>
            </a:r>
            <a:r>
              <a:rPr lang="fr-FR" dirty="0" err="1" smtClean="0">
                <a:solidFill>
                  <a:schemeClr val="bg1"/>
                </a:solidFill>
              </a:rPr>
              <a:t>Bellaaj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10145073" y="6508730"/>
            <a:ext cx="654440" cy="3042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37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-75" y="-5105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26313" y="23796"/>
            <a:ext cx="10775037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3200" b="1" spc="50" dirty="0" smtClean="0">
                <a:ln w="11430"/>
                <a:gradFill>
                  <a:gsLst>
                    <a:gs pos="25000">
                      <a:srgbClr val="800000"/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THEME 2</a:t>
            </a:r>
            <a:endParaRPr lang="fr-FR" sz="3200" b="1" spc="50" dirty="0">
              <a:ln w="11430"/>
              <a:gradFill>
                <a:gsLst>
                  <a:gs pos="25000">
                    <a:srgbClr val="800000"/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88907" y="3647348"/>
            <a:ext cx="2088232" cy="243721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0" y="-5105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15" name="Diagramme 14"/>
          <p:cNvGraphicFramePr/>
          <p:nvPr>
            <p:extLst>
              <p:ext uri="{D42A27DB-BD31-4B8C-83A1-F6EECF244321}">
                <p14:modId xmlns:p14="http://schemas.microsoft.com/office/powerpoint/2010/main" xmlns="" val="3307439969"/>
              </p:ext>
            </p:extLst>
          </p:nvPr>
        </p:nvGraphicFramePr>
        <p:xfrm>
          <a:off x="509077" y="323925"/>
          <a:ext cx="9788141" cy="1594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6" name="Groupe 15"/>
          <p:cNvGrpSpPr/>
          <p:nvPr/>
        </p:nvGrpSpPr>
        <p:grpSpPr>
          <a:xfrm>
            <a:off x="8161752" y="4374552"/>
            <a:ext cx="1559403" cy="1782021"/>
            <a:chOff x="8161752" y="3745985"/>
            <a:chExt cx="1559403" cy="1782021"/>
          </a:xfrm>
        </p:grpSpPr>
        <p:grpSp>
          <p:nvGrpSpPr>
            <p:cNvPr id="17" name="Groupe 4"/>
            <p:cNvGrpSpPr>
              <a:grpSpLocks/>
            </p:cNvGrpSpPr>
            <p:nvPr/>
          </p:nvGrpSpPr>
          <p:grpSpPr bwMode="auto">
            <a:xfrm>
              <a:off x="8161752" y="3745985"/>
              <a:ext cx="1559403" cy="1009356"/>
              <a:chOff x="1304" y="3688"/>
              <a:chExt cx="1086" cy="527"/>
            </a:xfrm>
          </p:grpSpPr>
          <p:grpSp>
            <p:nvGrpSpPr>
              <p:cNvPr id="19" name="Groupe 5"/>
              <p:cNvGrpSpPr>
                <a:grpSpLocks/>
              </p:cNvGrpSpPr>
              <p:nvPr/>
            </p:nvGrpSpPr>
            <p:grpSpPr bwMode="auto">
              <a:xfrm>
                <a:off x="1304" y="3792"/>
                <a:ext cx="430" cy="415"/>
                <a:chOff x="1681" y="2880"/>
                <a:chExt cx="430" cy="415"/>
              </a:xfrm>
            </p:grpSpPr>
            <p:sp>
              <p:nvSpPr>
                <p:cNvPr id="413" name="Forme libre 6"/>
                <p:cNvSpPr>
                  <a:spLocks/>
                </p:cNvSpPr>
                <p:nvPr/>
              </p:nvSpPr>
              <p:spPr bwMode="auto">
                <a:xfrm>
                  <a:off x="2010" y="3007"/>
                  <a:ext cx="49" cy="115"/>
                </a:xfrm>
                <a:custGeom>
                  <a:avLst/>
                  <a:gdLst>
                    <a:gd name="T0" fmla="*/ 4 w 149"/>
                    <a:gd name="T1" fmla="*/ 43 h 458"/>
                    <a:gd name="T2" fmla="*/ 4 w 149"/>
                    <a:gd name="T3" fmla="*/ 3 h 458"/>
                    <a:gd name="T4" fmla="*/ 0 w 149"/>
                    <a:gd name="T5" fmla="*/ 0 h 458"/>
                    <a:gd name="T6" fmla="*/ 49 w 149"/>
                    <a:gd name="T7" fmla="*/ 0 h 458"/>
                    <a:gd name="T8" fmla="*/ 45 w 149"/>
                    <a:gd name="T9" fmla="*/ 3 h 458"/>
                    <a:gd name="T10" fmla="*/ 45 w 149"/>
                    <a:gd name="T11" fmla="*/ 115 h 458"/>
                    <a:gd name="T12" fmla="*/ 4 w 149"/>
                    <a:gd name="T13" fmla="*/ 43 h 45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49" h="458">
                      <a:moveTo>
                        <a:pt x="11" y="171"/>
                      </a:moveTo>
                      <a:lnTo>
                        <a:pt x="11" y="10"/>
                      </a:lnTo>
                      <a:lnTo>
                        <a:pt x="0" y="0"/>
                      </a:lnTo>
                      <a:lnTo>
                        <a:pt x="149" y="0"/>
                      </a:lnTo>
                      <a:lnTo>
                        <a:pt x="137" y="12"/>
                      </a:lnTo>
                      <a:lnTo>
                        <a:pt x="137" y="458"/>
                      </a:lnTo>
                      <a:lnTo>
                        <a:pt x="11" y="17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14" name="Forme libre 7"/>
                <p:cNvSpPr>
                  <a:spLocks/>
                </p:cNvSpPr>
                <p:nvPr/>
              </p:nvSpPr>
              <p:spPr bwMode="auto">
                <a:xfrm>
                  <a:off x="1697" y="3076"/>
                  <a:ext cx="173" cy="173"/>
                </a:xfrm>
                <a:custGeom>
                  <a:avLst/>
                  <a:gdLst>
                    <a:gd name="T0" fmla="*/ 0 w 518"/>
                    <a:gd name="T1" fmla="*/ 68 h 693"/>
                    <a:gd name="T2" fmla="*/ 0 w 518"/>
                    <a:gd name="T3" fmla="*/ 173 h 693"/>
                    <a:gd name="T4" fmla="*/ 173 w 518"/>
                    <a:gd name="T5" fmla="*/ 173 h 693"/>
                    <a:gd name="T6" fmla="*/ 173 w 518"/>
                    <a:gd name="T7" fmla="*/ 62 h 693"/>
                    <a:gd name="T8" fmla="*/ 86 w 518"/>
                    <a:gd name="T9" fmla="*/ 0 h 693"/>
                    <a:gd name="T10" fmla="*/ 0 w 518"/>
                    <a:gd name="T11" fmla="*/ 68 h 69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18" h="693">
                      <a:moveTo>
                        <a:pt x="0" y="271"/>
                      </a:moveTo>
                      <a:lnTo>
                        <a:pt x="0" y="693"/>
                      </a:lnTo>
                      <a:lnTo>
                        <a:pt x="518" y="693"/>
                      </a:lnTo>
                      <a:lnTo>
                        <a:pt x="518" y="250"/>
                      </a:lnTo>
                      <a:lnTo>
                        <a:pt x="258" y="0"/>
                      </a:lnTo>
                      <a:lnTo>
                        <a:pt x="0" y="271"/>
                      </a:lnTo>
                      <a:close/>
                    </a:path>
                  </a:pathLst>
                </a:custGeom>
                <a:solidFill>
                  <a:srgbClr val="FFE5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15" name="Rectangle 8"/>
                <p:cNvSpPr>
                  <a:spLocks noChangeArrowheads="1"/>
                </p:cNvSpPr>
                <p:nvPr/>
              </p:nvSpPr>
              <p:spPr bwMode="auto">
                <a:xfrm>
                  <a:off x="1870" y="3138"/>
                  <a:ext cx="174" cy="118"/>
                </a:xfrm>
                <a:prstGeom prst="rect">
                  <a:avLst/>
                </a:prstGeom>
                <a:solidFill>
                  <a:srgbClr val="FFE5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16" name="Rectangle 9"/>
                <p:cNvSpPr>
                  <a:spLocks noChangeArrowheads="1"/>
                </p:cNvSpPr>
                <p:nvPr/>
              </p:nvSpPr>
              <p:spPr bwMode="auto">
                <a:xfrm>
                  <a:off x="1969" y="3135"/>
                  <a:ext cx="36" cy="38"/>
                </a:xfrm>
                <a:prstGeom prst="rect">
                  <a:avLst/>
                </a:pr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17" name="Rectangle 10"/>
                <p:cNvSpPr>
                  <a:spLocks noChangeArrowheads="1"/>
                </p:cNvSpPr>
                <p:nvPr/>
              </p:nvSpPr>
              <p:spPr bwMode="auto">
                <a:xfrm>
                  <a:off x="1969" y="3135"/>
                  <a:ext cx="36" cy="38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18" name="Rectangle 11"/>
                <p:cNvSpPr>
                  <a:spLocks noChangeArrowheads="1"/>
                </p:cNvSpPr>
                <p:nvPr/>
              </p:nvSpPr>
              <p:spPr bwMode="auto">
                <a:xfrm>
                  <a:off x="1902" y="3135"/>
                  <a:ext cx="35" cy="38"/>
                </a:xfrm>
                <a:prstGeom prst="rect">
                  <a:avLst/>
                </a:pr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19" name="Rectangle 12"/>
                <p:cNvSpPr>
                  <a:spLocks noChangeArrowheads="1"/>
                </p:cNvSpPr>
                <p:nvPr/>
              </p:nvSpPr>
              <p:spPr bwMode="auto">
                <a:xfrm>
                  <a:off x="1902" y="3135"/>
                  <a:ext cx="35" cy="38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0" name="Rectangle 13"/>
                <p:cNvSpPr>
                  <a:spLocks noChangeArrowheads="1"/>
                </p:cNvSpPr>
                <p:nvPr/>
              </p:nvSpPr>
              <p:spPr bwMode="auto">
                <a:xfrm>
                  <a:off x="1969" y="3189"/>
                  <a:ext cx="61" cy="48"/>
                </a:xfrm>
                <a:prstGeom prst="rect">
                  <a:avLst/>
                </a:pr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1" name="Rectangle 14"/>
                <p:cNvSpPr>
                  <a:spLocks noChangeArrowheads="1"/>
                </p:cNvSpPr>
                <p:nvPr/>
              </p:nvSpPr>
              <p:spPr bwMode="auto">
                <a:xfrm>
                  <a:off x="1969" y="3189"/>
                  <a:ext cx="61" cy="48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2" name="Forme libre 15"/>
                <p:cNvSpPr>
                  <a:spLocks/>
                </p:cNvSpPr>
                <p:nvPr/>
              </p:nvSpPr>
              <p:spPr bwMode="auto">
                <a:xfrm>
                  <a:off x="1758" y="3092"/>
                  <a:ext cx="56" cy="18"/>
                </a:xfrm>
                <a:custGeom>
                  <a:avLst/>
                  <a:gdLst>
                    <a:gd name="T0" fmla="*/ 0 w 166"/>
                    <a:gd name="T1" fmla="*/ 18 h 74"/>
                    <a:gd name="T2" fmla="*/ 56 w 166"/>
                    <a:gd name="T3" fmla="*/ 18 h 74"/>
                    <a:gd name="T4" fmla="*/ 52 w 166"/>
                    <a:gd name="T5" fmla="*/ 10 h 74"/>
                    <a:gd name="T6" fmla="*/ 46 w 166"/>
                    <a:gd name="T7" fmla="*/ 5 h 74"/>
                    <a:gd name="T8" fmla="*/ 37 w 166"/>
                    <a:gd name="T9" fmla="*/ 1 h 74"/>
                    <a:gd name="T10" fmla="*/ 27 w 166"/>
                    <a:gd name="T11" fmla="*/ 0 h 74"/>
                    <a:gd name="T12" fmla="*/ 18 w 166"/>
                    <a:gd name="T13" fmla="*/ 1 h 74"/>
                    <a:gd name="T14" fmla="*/ 10 w 166"/>
                    <a:gd name="T15" fmla="*/ 4 h 74"/>
                    <a:gd name="T16" fmla="*/ 3 w 166"/>
                    <a:gd name="T17" fmla="*/ 10 h 74"/>
                    <a:gd name="T18" fmla="*/ 0 w 166"/>
                    <a:gd name="T19" fmla="*/ 18 h 7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66" h="74">
                      <a:moveTo>
                        <a:pt x="0" y="74"/>
                      </a:moveTo>
                      <a:lnTo>
                        <a:pt x="166" y="74"/>
                      </a:lnTo>
                      <a:lnTo>
                        <a:pt x="155" y="43"/>
                      </a:lnTo>
                      <a:lnTo>
                        <a:pt x="135" y="19"/>
                      </a:lnTo>
                      <a:lnTo>
                        <a:pt x="110" y="6"/>
                      </a:lnTo>
                      <a:lnTo>
                        <a:pt x="81" y="0"/>
                      </a:lnTo>
                      <a:lnTo>
                        <a:pt x="54" y="5"/>
                      </a:lnTo>
                      <a:lnTo>
                        <a:pt x="29" y="18"/>
                      </a:lnTo>
                      <a:lnTo>
                        <a:pt x="10" y="42"/>
                      </a:lnTo>
                      <a:lnTo>
                        <a:pt x="0" y="74"/>
                      </a:lnTo>
                      <a:close/>
                    </a:path>
                  </a:pathLst>
                </a:cu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3" name="Forme libre 16"/>
                <p:cNvSpPr>
                  <a:spLocks/>
                </p:cNvSpPr>
                <p:nvPr/>
              </p:nvSpPr>
              <p:spPr bwMode="auto">
                <a:xfrm>
                  <a:off x="1758" y="3092"/>
                  <a:ext cx="56" cy="18"/>
                </a:xfrm>
                <a:custGeom>
                  <a:avLst/>
                  <a:gdLst>
                    <a:gd name="T0" fmla="*/ 0 w 166"/>
                    <a:gd name="T1" fmla="*/ 18 h 74"/>
                    <a:gd name="T2" fmla="*/ 56 w 166"/>
                    <a:gd name="T3" fmla="*/ 18 h 74"/>
                    <a:gd name="T4" fmla="*/ 56 w 166"/>
                    <a:gd name="T5" fmla="*/ 18 h 74"/>
                    <a:gd name="T6" fmla="*/ 52 w 166"/>
                    <a:gd name="T7" fmla="*/ 10 h 74"/>
                    <a:gd name="T8" fmla="*/ 46 w 166"/>
                    <a:gd name="T9" fmla="*/ 5 h 74"/>
                    <a:gd name="T10" fmla="*/ 37 w 166"/>
                    <a:gd name="T11" fmla="*/ 1 h 74"/>
                    <a:gd name="T12" fmla="*/ 27 w 166"/>
                    <a:gd name="T13" fmla="*/ 0 h 74"/>
                    <a:gd name="T14" fmla="*/ 18 w 166"/>
                    <a:gd name="T15" fmla="*/ 1 h 74"/>
                    <a:gd name="T16" fmla="*/ 10 w 166"/>
                    <a:gd name="T17" fmla="*/ 4 h 74"/>
                    <a:gd name="T18" fmla="*/ 3 w 166"/>
                    <a:gd name="T19" fmla="*/ 10 h 74"/>
                    <a:gd name="T20" fmla="*/ 0 w 166"/>
                    <a:gd name="T21" fmla="*/ 18 h 7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6" h="74">
                      <a:moveTo>
                        <a:pt x="0" y="74"/>
                      </a:moveTo>
                      <a:lnTo>
                        <a:pt x="166" y="74"/>
                      </a:lnTo>
                      <a:lnTo>
                        <a:pt x="155" y="43"/>
                      </a:lnTo>
                      <a:lnTo>
                        <a:pt x="135" y="19"/>
                      </a:lnTo>
                      <a:lnTo>
                        <a:pt x="110" y="6"/>
                      </a:lnTo>
                      <a:lnTo>
                        <a:pt x="81" y="0"/>
                      </a:lnTo>
                      <a:lnTo>
                        <a:pt x="54" y="5"/>
                      </a:lnTo>
                      <a:lnTo>
                        <a:pt x="29" y="18"/>
                      </a:lnTo>
                      <a:lnTo>
                        <a:pt x="10" y="42"/>
                      </a:lnTo>
                      <a:lnTo>
                        <a:pt x="0" y="7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4" name="Rectangle 17"/>
                <p:cNvSpPr>
                  <a:spLocks noChangeArrowheads="1"/>
                </p:cNvSpPr>
                <p:nvPr/>
              </p:nvSpPr>
              <p:spPr bwMode="auto">
                <a:xfrm>
                  <a:off x="1733" y="3134"/>
                  <a:ext cx="36" cy="40"/>
                </a:xfrm>
                <a:prstGeom prst="rect">
                  <a:avLst/>
                </a:pr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5" name="Rectangle 18"/>
                <p:cNvSpPr>
                  <a:spLocks noChangeArrowheads="1"/>
                </p:cNvSpPr>
                <p:nvPr/>
              </p:nvSpPr>
              <p:spPr bwMode="auto">
                <a:xfrm>
                  <a:off x="1733" y="3134"/>
                  <a:ext cx="36" cy="4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6" name="Rectangle 19"/>
                <p:cNvSpPr>
                  <a:spLocks noChangeArrowheads="1"/>
                </p:cNvSpPr>
                <p:nvPr/>
              </p:nvSpPr>
              <p:spPr bwMode="auto">
                <a:xfrm>
                  <a:off x="1802" y="3133"/>
                  <a:ext cx="36" cy="41"/>
                </a:xfrm>
                <a:prstGeom prst="rect">
                  <a:avLst/>
                </a:pr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7" name="Rectangle 20"/>
                <p:cNvSpPr>
                  <a:spLocks noChangeArrowheads="1"/>
                </p:cNvSpPr>
                <p:nvPr/>
              </p:nvSpPr>
              <p:spPr bwMode="auto">
                <a:xfrm>
                  <a:off x="1802" y="3133"/>
                  <a:ext cx="36" cy="41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8" name="Rectangle 21"/>
                <p:cNvSpPr>
                  <a:spLocks noChangeArrowheads="1"/>
                </p:cNvSpPr>
                <p:nvPr/>
              </p:nvSpPr>
              <p:spPr bwMode="auto">
                <a:xfrm>
                  <a:off x="1895" y="3205"/>
                  <a:ext cx="24" cy="47"/>
                </a:xfrm>
                <a:prstGeom prst="rect">
                  <a:avLst/>
                </a:pr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9" name="Rectangle 22"/>
                <p:cNvSpPr>
                  <a:spLocks noChangeArrowheads="1"/>
                </p:cNvSpPr>
                <p:nvPr/>
              </p:nvSpPr>
              <p:spPr bwMode="auto">
                <a:xfrm>
                  <a:off x="1895" y="3205"/>
                  <a:ext cx="24" cy="47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0" name="Rectangle 23"/>
                <p:cNvSpPr>
                  <a:spLocks noChangeArrowheads="1"/>
                </p:cNvSpPr>
                <p:nvPr/>
              </p:nvSpPr>
              <p:spPr bwMode="auto">
                <a:xfrm>
                  <a:off x="1919" y="3205"/>
                  <a:ext cx="24" cy="47"/>
                </a:xfrm>
                <a:prstGeom prst="rect">
                  <a:avLst/>
                </a:pr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1" name="Rectangle 24"/>
                <p:cNvSpPr>
                  <a:spLocks noChangeArrowheads="1"/>
                </p:cNvSpPr>
                <p:nvPr/>
              </p:nvSpPr>
              <p:spPr bwMode="auto">
                <a:xfrm>
                  <a:off x="1919" y="3205"/>
                  <a:ext cx="24" cy="47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2" name="Rectangle 25"/>
                <p:cNvSpPr>
                  <a:spLocks noChangeArrowheads="1"/>
                </p:cNvSpPr>
                <p:nvPr/>
              </p:nvSpPr>
              <p:spPr bwMode="auto">
                <a:xfrm>
                  <a:off x="1738" y="3189"/>
                  <a:ext cx="105" cy="49"/>
                </a:xfrm>
                <a:prstGeom prst="rect">
                  <a:avLst/>
                </a:pr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3" name="Rectangle 26"/>
                <p:cNvSpPr>
                  <a:spLocks noChangeArrowheads="1"/>
                </p:cNvSpPr>
                <p:nvPr/>
              </p:nvSpPr>
              <p:spPr bwMode="auto">
                <a:xfrm>
                  <a:off x="1738" y="3189"/>
                  <a:ext cx="105" cy="4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4" name="Forme libre 27"/>
                <p:cNvSpPr>
                  <a:spLocks/>
                </p:cNvSpPr>
                <p:nvPr/>
              </p:nvSpPr>
              <p:spPr bwMode="auto">
                <a:xfrm>
                  <a:off x="1973" y="3158"/>
                  <a:ext cx="28" cy="12"/>
                </a:xfrm>
                <a:custGeom>
                  <a:avLst/>
                  <a:gdLst>
                    <a:gd name="T0" fmla="*/ 23 w 84"/>
                    <a:gd name="T1" fmla="*/ 0 h 49"/>
                    <a:gd name="T2" fmla="*/ 28 w 84"/>
                    <a:gd name="T3" fmla="*/ 0 h 49"/>
                    <a:gd name="T4" fmla="*/ 28 w 84"/>
                    <a:gd name="T5" fmla="*/ 12 h 49"/>
                    <a:gd name="T6" fmla="*/ 24 w 84"/>
                    <a:gd name="T7" fmla="*/ 12 h 49"/>
                    <a:gd name="T8" fmla="*/ 8 w 84"/>
                    <a:gd name="T9" fmla="*/ 12 h 49"/>
                    <a:gd name="T10" fmla="*/ 0 w 84"/>
                    <a:gd name="T11" fmla="*/ 12 h 49"/>
                    <a:gd name="T12" fmla="*/ 0 w 84"/>
                    <a:gd name="T13" fmla="*/ 0 h 49"/>
                    <a:gd name="T14" fmla="*/ 8 w 84"/>
                    <a:gd name="T15" fmla="*/ 0 h 49"/>
                    <a:gd name="T16" fmla="*/ 10 w 84"/>
                    <a:gd name="T17" fmla="*/ 0 h 49"/>
                    <a:gd name="T18" fmla="*/ 14 w 84"/>
                    <a:gd name="T19" fmla="*/ 0 h 49"/>
                    <a:gd name="T20" fmla="*/ 18 w 84"/>
                    <a:gd name="T21" fmla="*/ 0 h 49"/>
                    <a:gd name="T22" fmla="*/ 23 w 84"/>
                    <a:gd name="T23" fmla="*/ 0 h 4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84" h="49">
                      <a:moveTo>
                        <a:pt x="69" y="0"/>
                      </a:moveTo>
                      <a:lnTo>
                        <a:pt x="84" y="0"/>
                      </a:lnTo>
                      <a:lnTo>
                        <a:pt x="84" y="49"/>
                      </a:lnTo>
                      <a:lnTo>
                        <a:pt x="73" y="49"/>
                      </a:lnTo>
                      <a:lnTo>
                        <a:pt x="25" y="49"/>
                      </a:lnTo>
                      <a:lnTo>
                        <a:pt x="0" y="49"/>
                      </a:lnTo>
                      <a:lnTo>
                        <a:pt x="0" y="0"/>
                      </a:lnTo>
                      <a:lnTo>
                        <a:pt x="23" y="0"/>
                      </a:lnTo>
                      <a:lnTo>
                        <a:pt x="31" y="0"/>
                      </a:lnTo>
                      <a:lnTo>
                        <a:pt x="41" y="0"/>
                      </a:lnTo>
                      <a:lnTo>
                        <a:pt x="54" y="0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5" name="Forme libre 28"/>
                <p:cNvSpPr>
                  <a:spLocks/>
                </p:cNvSpPr>
                <p:nvPr/>
              </p:nvSpPr>
              <p:spPr bwMode="auto">
                <a:xfrm>
                  <a:off x="1973" y="3158"/>
                  <a:ext cx="28" cy="12"/>
                </a:xfrm>
                <a:custGeom>
                  <a:avLst/>
                  <a:gdLst>
                    <a:gd name="T0" fmla="*/ 23 w 84"/>
                    <a:gd name="T1" fmla="*/ 0 h 49"/>
                    <a:gd name="T2" fmla="*/ 28 w 84"/>
                    <a:gd name="T3" fmla="*/ 0 h 49"/>
                    <a:gd name="T4" fmla="*/ 28 w 84"/>
                    <a:gd name="T5" fmla="*/ 12 h 49"/>
                    <a:gd name="T6" fmla="*/ 24 w 84"/>
                    <a:gd name="T7" fmla="*/ 12 h 49"/>
                    <a:gd name="T8" fmla="*/ 8 w 84"/>
                    <a:gd name="T9" fmla="*/ 12 h 49"/>
                    <a:gd name="T10" fmla="*/ 0 w 84"/>
                    <a:gd name="T11" fmla="*/ 12 h 49"/>
                    <a:gd name="T12" fmla="*/ 0 w 84"/>
                    <a:gd name="T13" fmla="*/ 0 h 49"/>
                    <a:gd name="T14" fmla="*/ 8 w 84"/>
                    <a:gd name="T15" fmla="*/ 0 h 49"/>
                    <a:gd name="T16" fmla="*/ 10 w 84"/>
                    <a:gd name="T17" fmla="*/ 0 h 49"/>
                    <a:gd name="T18" fmla="*/ 14 w 84"/>
                    <a:gd name="T19" fmla="*/ 0 h 49"/>
                    <a:gd name="T20" fmla="*/ 18 w 84"/>
                    <a:gd name="T21" fmla="*/ 0 h 49"/>
                    <a:gd name="T22" fmla="*/ 23 w 84"/>
                    <a:gd name="T23" fmla="*/ 0 h 4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84" h="49">
                      <a:moveTo>
                        <a:pt x="69" y="0"/>
                      </a:moveTo>
                      <a:lnTo>
                        <a:pt x="84" y="0"/>
                      </a:lnTo>
                      <a:lnTo>
                        <a:pt x="84" y="49"/>
                      </a:lnTo>
                      <a:lnTo>
                        <a:pt x="73" y="49"/>
                      </a:lnTo>
                      <a:lnTo>
                        <a:pt x="25" y="49"/>
                      </a:lnTo>
                      <a:lnTo>
                        <a:pt x="0" y="49"/>
                      </a:lnTo>
                      <a:lnTo>
                        <a:pt x="0" y="0"/>
                      </a:lnTo>
                      <a:lnTo>
                        <a:pt x="23" y="0"/>
                      </a:lnTo>
                      <a:lnTo>
                        <a:pt x="31" y="0"/>
                      </a:lnTo>
                      <a:lnTo>
                        <a:pt x="41" y="0"/>
                      </a:lnTo>
                      <a:lnTo>
                        <a:pt x="54" y="0"/>
                      </a:lnTo>
                      <a:lnTo>
                        <a:pt x="6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6" name="Forme libre 29"/>
                <p:cNvSpPr>
                  <a:spLocks/>
                </p:cNvSpPr>
                <p:nvPr/>
              </p:nvSpPr>
              <p:spPr bwMode="auto">
                <a:xfrm>
                  <a:off x="1973" y="3137"/>
                  <a:ext cx="28" cy="20"/>
                </a:xfrm>
                <a:custGeom>
                  <a:avLst/>
                  <a:gdLst>
                    <a:gd name="T0" fmla="*/ 28 w 84"/>
                    <a:gd name="T1" fmla="*/ 20 h 81"/>
                    <a:gd name="T2" fmla="*/ 28 w 84"/>
                    <a:gd name="T3" fmla="*/ 0 h 81"/>
                    <a:gd name="T4" fmla="*/ 20 w 84"/>
                    <a:gd name="T5" fmla="*/ 0 h 81"/>
                    <a:gd name="T6" fmla="*/ 10 w 84"/>
                    <a:gd name="T7" fmla="*/ 0 h 81"/>
                    <a:gd name="T8" fmla="*/ 0 w 84"/>
                    <a:gd name="T9" fmla="*/ 0 h 81"/>
                    <a:gd name="T10" fmla="*/ 0 w 84"/>
                    <a:gd name="T11" fmla="*/ 20 h 81"/>
                    <a:gd name="T12" fmla="*/ 8 w 84"/>
                    <a:gd name="T13" fmla="*/ 20 h 81"/>
                    <a:gd name="T14" fmla="*/ 23 w 84"/>
                    <a:gd name="T15" fmla="*/ 20 h 81"/>
                    <a:gd name="T16" fmla="*/ 28 w 84"/>
                    <a:gd name="T17" fmla="*/ 20 h 8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4" h="81">
                      <a:moveTo>
                        <a:pt x="84" y="81"/>
                      </a:moveTo>
                      <a:lnTo>
                        <a:pt x="84" y="0"/>
                      </a:lnTo>
                      <a:lnTo>
                        <a:pt x="61" y="0"/>
                      </a:lnTo>
                      <a:lnTo>
                        <a:pt x="31" y="0"/>
                      </a:lnTo>
                      <a:lnTo>
                        <a:pt x="0" y="0"/>
                      </a:lnTo>
                      <a:lnTo>
                        <a:pt x="0" y="81"/>
                      </a:lnTo>
                      <a:lnTo>
                        <a:pt x="23" y="81"/>
                      </a:lnTo>
                      <a:lnTo>
                        <a:pt x="69" y="81"/>
                      </a:lnTo>
                      <a:lnTo>
                        <a:pt x="84" y="81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7" name="Forme libre 30"/>
                <p:cNvSpPr>
                  <a:spLocks/>
                </p:cNvSpPr>
                <p:nvPr/>
              </p:nvSpPr>
              <p:spPr bwMode="auto">
                <a:xfrm>
                  <a:off x="1973" y="3137"/>
                  <a:ext cx="28" cy="20"/>
                </a:xfrm>
                <a:custGeom>
                  <a:avLst/>
                  <a:gdLst>
                    <a:gd name="T0" fmla="*/ 28 w 84"/>
                    <a:gd name="T1" fmla="*/ 20 h 81"/>
                    <a:gd name="T2" fmla="*/ 28 w 84"/>
                    <a:gd name="T3" fmla="*/ 0 h 81"/>
                    <a:gd name="T4" fmla="*/ 20 w 84"/>
                    <a:gd name="T5" fmla="*/ 0 h 81"/>
                    <a:gd name="T6" fmla="*/ 10 w 84"/>
                    <a:gd name="T7" fmla="*/ 0 h 81"/>
                    <a:gd name="T8" fmla="*/ 0 w 84"/>
                    <a:gd name="T9" fmla="*/ 0 h 81"/>
                    <a:gd name="T10" fmla="*/ 0 w 84"/>
                    <a:gd name="T11" fmla="*/ 20 h 81"/>
                    <a:gd name="T12" fmla="*/ 8 w 84"/>
                    <a:gd name="T13" fmla="*/ 20 h 81"/>
                    <a:gd name="T14" fmla="*/ 23 w 84"/>
                    <a:gd name="T15" fmla="*/ 20 h 81"/>
                    <a:gd name="T16" fmla="*/ 28 w 84"/>
                    <a:gd name="T17" fmla="*/ 20 h 8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4" h="81">
                      <a:moveTo>
                        <a:pt x="84" y="81"/>
                      </a:moveTo>
                      <a:lnTo>
                        <a:pt x="84" y="0"/>
                      </a:lnTo>
                      <a:lnTo>
                        <a:pt x="61" y="0"/>
                      </a:lnTo>
                      <a:lnTo>
                        <a:pt x="31" y="0"/>
                      </a:lnTo>
                      <a:lnTo>
                        <a:pt x="0" y="0"/>
                      </a:lnTo>
                      <a:lnTo>
                        <a:pt x="0" y="81"/>
                      </a:lnTo>
                      <a:lnTo>
                        <a:pt x="23" y="81"/>
                      </a:lnTo>
                      <a:lnTo>
                        <a:pt x="69" y="81"/>
                      </a:lnTo>
                      <a:lnTo>
                        <a:pt x="84" y="8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8" name="Forme libre 31"/>
                <p:cNvSpPr>
                  <a:spLocks/>
                </p:cNvSpPr>
                <p:nvPr/>
              </p:nvSpPr>
              <p:spPr bwMode="auto">
                <a:xfrm>
                  <a:off x="1905" y="3158"/>
                  <a:ext cx="28" cy="12"/>
                </a:xfrm>
                <a:custGeom>
                  <a:avLst/>
                  <a:gdLst>
                    <a:gd name="T0" fmla="*/ 23 w 83"/>
                    <a:gd name="T1" fmla="*/ 0 h 49"/>
                    <a:gd name="T2" fmla="*/ 28 w 83"/>
                    <a:gd name="T3" fmla="*/ 0 h 49"/>
                    <a:gd name="T4" fmla="*/ 28 w 83"/>
                    <a:gd name="T5" fmla="*/ 12 h 49"/>
                    <a:gd name="T6" fmla="*/ 24 w 83"/>
                    <a:gd name="T7" fmla="*/ 12 h 49"/>
                    <a:gd name="T8" fmla="*/ 9 w 83"/>
                    <a:gd name="T9" fmla="*/ 12 h 49"/>
                    <a:gd name="T10" fmla="*/ 0 w 83"/>
                    <a:gd name="T11" fmla="*/ 12 h 49"/>
                    <a:gd name="T12" fmla="*/ 0 w 83"/>
                    <a:gd name="T13" fmla="*/ 0 h 49"/>
                    <a:gd name="T14" fmla="*/ 7 w 83"/>
                    <a:gd name="T15" fmla="*/ 0 h 49"/>
                    <a:gd name="T16" fmla="*/ 10 w 83"/>
                    <a:gd name="T17" fmla="*/ 0 h 49"/>
                    <a:gd name="T18" fmla="*/ 14 w 83"/>
                    <a:gd name="T19" fmla="*/ 0 h 49"/>
                    <a:gd name="T20" fmla="*/ 18 w 83"/>
                    <a:gd name="T21" fmla="*/ 0 h 49"/>
                    <a:gd name="T22" fmla="*/ 23 w 83"/>
                    <a:gd name="T23" fmla="*/ 0 h 4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83" h="49">
                      <a:moveTo>
                        <a:pt x="68" y="0"/>
                      </a:moveTo>
                      <a:lnTo>
                        <a:pt x="83" y="0"/>
                      </a:lnTo>
                      <a:lnTo>
                        <a:pt x="83" y="49"/>
                      </a:lnTo>
                      <a:lnTo>
                        <a:pt x="72" y="49"/>
                      </a:lnTo>
                      <a:lnTo>
                        <a:pt x="26" y="49"/>
                      </a:lnTo>
                      <a:lnTo>
                        <a:pt x="0" y="49"/>
                      </a:lnTo>
                      <a:lnTo>
                        <a:pt x="0" y="0"/>
                      </a:lnTo>
                      <a:lnTo>
                        <a:pt x="22" y="0"/>
                      </a:lnTo>
                      <a:lnTo>
                        <a:pt x="30" y="0"/>
                      </a:lnTo>
                      <a:lnTo>
                        <a:pt x="41" y="0"/>
                      </a:lnTo>
                      <a:lnTo>
                        <a:pt x="53" y="0"/>
                      </a:lnTo>
                      <a:lnTo>
                        <a:pt x="6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9" name="Forme libre 32"/>
                <p:cNvSpPr>
                  <a:spLocks/>
                </p:cNvSpPr>
                <p:nvPr/>
              </p:nvSpPr>
              <p:spPr bwMode="auto">
                <a:xfrm>
                  <a:off x="1905" y="3158"/>
                  <a:ext cx="28" cy="12"/>
                </a:xfrm>
                <a:custGeom>
                  <a:avLst/>
                  <a:gdLst>
                    <a:gd name="T0" fmla="*/ 23 w 83"/>
                    <a:gd name="T1" fmla="*/ 0 h 49"/>
                    <a:gd name="T2" fmla="*/ 28 w 83"/>
                    <a:gd name="T3" fmla="*/ 0 h 49"/>
                    <a:gd name="T4" fmla="*/ 28 w 83"/>
                    <a:gd name="T5" fmla="*/ 12 h 49"/>
                    <a:gd name="T6" fmla="*/ 24 w 83"/>
                    <a:gd name="T7" fmla="*/ 12 h 49"/>
                    <a:gd name="T8" fmla="*/ 9 w 83"/>
                    <a:gd name="T9" fmla="*/ 12 h 49"/>
                    <a:gd name="T10" fmla="*/ 0 w 83"/>
                    <a:gd name="T11" fmla="*/ 12 h 49"/>
                    <a:gd name="T12" fmla="*/ 0 w 83"/>
                    <a:gd name="T13" fmla="*/ 0 h 49"/>
                    <a:gd name="T14" fmla="*/ 7 w 83"/>
                    <a:gd name="T15" fmla="*/ 0 h 49"/>
                    <a:gd name="T16" fmla="*/ 10 w 83"/>
                    <a:gd name="T17" fmla="*/ 0 h 49"/>
                    <a:gd name="T18" fmla="*/ 14 w 83"/>
                    <a:gd name="T19" fmla="*/ 0 h 49"/>
                    <a:gd name="T20" fmla="*/ 18 w 83"/>
                    <a:gd name="T21" fmla="*/ 0 h 49"/>
                    <a:gd name="T22" fmla="*/ 23 w 83"/>
                    <a:gd name="T23" fmla="*/ 0 h 4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83" h="49">
                      <a:moveTo>
                        <a:pt x="68" y="0"/>
                      </a:moveTo>
                      <a:lnTo>
                        <a:pt x="83" y="0"/>
                      </a:lnTo>
                      <a:lnTo>
                        <a:pt x="83" y="49"/>
                      </a:lnTo>
                      <a:lnTo>
                        <a:pt x="72" y="49"/>
                      </a:lnTo>
                      <a:lnTo>
                        <a:pt x="26" y="49"/>
                      </a:lnTo>
                      <a:lnTo>
                        <a:pt x="0" y="49"/>
                      </a:lnTo>
                      <a:lnTo>
                        <a:pt x="0" y="0"/>
                      </a:lnTo>
                      <a:lnTo>
                        <a:pt x="22" y="0"/>
                      </a:lnTo>
                      <a:lnTo>
                        <a:pt x="30" y="0"/>
                      </a:lnTo>
                      <a:lnTo>
                        <a:pt x="41" y="0"/>
                      </a:lnTo>
                      <a:lnTo>
                        <a:pt x="53" y="0"/>
                      </a:lnTo>
                      <a:lnTo>
                        <a:pt x="6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0" name="Forme libre 33"/>
                <p:cNvSpPr>
                  <a:spLocks/>
                </p:cNvSpPr>
                <p:nvPr/>
              </p:nvSpPr>
              <p:spPr bwMode="auto">
                <a:xfrm>
                  <a:off x="1905" y="3137"/>
                  <a:ext cx="28" cy="20"/>
                </a:xfrm>
                <a:custGeom>
                  <a:avLst/>
                  <a:gdLst>
                    <a:gd name="T0" fmla="*/ 28 w 83"/>
                    <a:gd name="T1" fmla="*/ 20 h 81"/>
                    <a:gd name="T2" fmla="*/ 28 w 83"/>
                    <a:gd name="T3" fmla="*/ 0 h 81"/>
                    <a:gd name="T4" fmla="*/ 20 w 83"/>
                    <a:gd name="T5" fmla="*/ 0 h 81"/>
                    <a:gd name="T6" fmla="*/ 10 w 83"/>
                    <a:gd name="T7" fmla="*/ 0 h 81"/>
                    <a:gd name="T8" fmla="*/ 0 w 83"/>
                    <a:gd name="T9" fmla="*/ 0 h 81"/>
                    <a:gd name="T10" fmla="*/ 0 w 83"/>
                    <a:gd name="T11" fmla="*/ 20 h 81"/>
                    <a:gd name="T12" fmla="*/ 7 w 83"/>
                    <a:gd name="T13" fmla="*/ 20 h 81"/>
                    <a:gd name="T14" fmla="*/ 23 w 83"/>
                    <a:gd name="T15" fmla="*/ 20 h 81"/>
                    <a:gd name="T16" fmla="*/ 28 w 83"/>
                    <a:gd name="T17" fmla="*/ 20 h 8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3" h="81">
                      <a:moveTo>
                        <a:pt x="83" y="81"/>
                      </a:moveTo>
                      <a:lnTo>
                        <a:pt x="83" y="0"/>
                      </a:lnTo>
                      <a:lnTo>
                        <a:pt x="60" y="0"/>
                      </a:lnTo>
                      <a:lnTo>
                        <a:pt x="31" y="0"/>
                      </a:lnTo>
                      <a:lnTo>
                        <a:pt x="0" y="0"/>
                      </a:lnTo>
                      <a:lnTo>
                        <a:pt x="0" y="81"/>
                      </a:lnTo>
                      <a:lnTo>
                        <a:pt x="22" y="81"/>
                      </a:lnTo>
                      <a:lnTo>
                        <a:pt x="68" y="81"/>
                      </a:lnTo>
                      <a:lnTo>
                        <a:pt x="83" y="81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1" name="Forme libre 34"/>
                <p:cNvSpPr>
                  <a:spLocks/>
                </p:cNvSpPr>
                <p:nvPr/>
              </p:nvSpPr>
              <p:spPr bwMode="auto">
                <a:xfrm>
                  <a:off x="1905" y="3137"/>
                  <a:ext cx="28" cy="20"/>
                </a:xfrm>
                <a:custGeom>
                  <a:avLst/>
                  <a:gdLst>
                    <a:gd name="T0" fmla="*/ 28 w 83"/>
                    <a:gd name="T1" fmla="*/ 20 h 81"/>
                    <a:gd name="T2" fmla="*/ 28 w 83"/>
                    <a:gd name="T3" fmla="*/ 0 h 81"/>
                    <a:gd name="T4" fmla="*/ 20 w 83"/>
                    <a:gd name="T5" fmla="*/ 0 h 81"/>
                    <a:gd name="T6" fmla="*/ 10 w 83"/>
                    <a:gd name="T7" fmla="*/ 0 h 81"/>
                    <a:gd name="T8" fmla="*/ 0 w 83"/>
                    <a:gd name="T9" fmla="*/ 0 h 81"/>
                    <a:gd name="T10" fmla="*/ 0 w 83"/>
                    <a:gd name="T11" fmla="*/ 20 h 81"/>
                    <a:gd name="T12" fmla="*/ 7 w 83"/>
                    <a:gd name="T13" fmla="*/ 20 h 81"/>
                    <a:gd name="T14" fmla="*/ 23 w 83"/>
                    <a:gd name="T15" fmla="*/ 20 h 81"/>
                    <a:gd name="T16" fmla="*/ 28 w 83"/>
                    <a:gd name="T17" fmla="*/ 20 h 8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3" h="81">
                      <a:moveTo>
                        <a:pt x="83" y="81"/>
                      </a:moveTo>
                      <a:lnTo>
                        <a:pt x="83" y="0"/>
                      </a:lnTo>
                      <a:lnTo>
                        <a:pt x="60" y="0"/>
                      </a:lnTo>
                      <a:lnTo>
                        <a:pt x="31" y="0"/>
                      </a:lnTo>
                      <a:lnTo>
                        <a:pt x="0" y="0"/>
                      </a:lnTo>
                      <a:lnTo>
                        <a:pt x="0" y="81"/>
                      </a:lnTo>
                      <a:lnTo>
                        <a:pt x="22" y="81"/>
                      </a:lnTo>
                      <a:lnTo>
                        <a:pt x="68" y="81"/>
                      </a:lnTo>
                      <a:lnTo>
                        <a:pt x="83" y="8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2" name="Forme libre 35"/>
                <p:cNvSpPr>
                  <a:spLocks/>
                </p:cNvSpPr>
                <p:nvPr/>
              </p:nvSpPr>
              <p:spPr bwMode="auto">
                <a:xfrm>
                  <a:off x="1973" y="3192"/>
                  <a:ext cx="53" cy="42"/>
                </a:xfrm>
                <a:custGeom>
                  <a:avLst/>
                  <a:gdLst>
                    <a:gd name="T0" fmla="*/ 53 w 157"/>
                    <a:gd name="T1" fmla="*/ 42 h 168"/>
                    <a:gd name="T2" fmla="*/ 53 w 157"/>
                    <a:gd name="T3" fmla="*/ 21 h 168"/>
                    <a:gd name="T4" fmla="*/ 53 w 157"/>
                    <a:gd name="T5" fmla="*/ 9 h 168"/>
                    <a:gd name="T6" fmla="*/ 53 w 157"/>
                    <a:gd name="T7" fmla="*/ 0 h 168"/>
                    <a:gd name="T8" fmla="*/ 0 w 157"/>
                    <a:gd name="T9" fmla="*/ 0 h 168"/>
                    <a:gd name="T10" fmla="*/ 0 w 157"/>
                    <a:gd name="T11" fmla="*/ 10 h 168"/>
                    <a:gd name="T12" fmla="*/ 0 w 157"/>
                    <a:gd name="T13" fmla="*/ 21 h 168"/>
                    <a:gd name="T14" fmla="*/ 0 w 157"/>
                    <a:gd name="T15" fmla="*/ 42 h 168"/>
                    <a:gd name="T16" fmla="*/ 53 w 157"/>
                    <a:gd name="T17" fmla="*/ 42 h 16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57" h="168">
                      <a:moveTo>
                        <a:pt x="157" y="168"/>
                      </a:moveTo>
                      <a:lnTo>
                        <a:pt x="157" y="85"/>
                      </a:lnTo>
                      <a:lnTo>
                        <a:pt x="157" y="36"/>
                      </a:lnTo>
                      <a:lnTo>
                        <a:pt x="157" y="0"/>
                      </a:lnTo>
                      <a:lnTo>
                        <a:pt x="0" y="0"/>
                      </a:lnTo>
                      <a:lnTo>
                        <a:pt x="0" y="41"/>
                      </a:lnTo>
                      <a:lnTo>
                        <a:pt x="0" y="83"/>
                      </a:lnTo>
                      <a:lnTo>
                        <a:pt x="0" y="168"/>
                      </a:lnTo>
                      <a:lnTo>
                        <a:pt x="157" y="16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3" name="Forme libre 36"/>
                <p:cNvSpPr>
                  <a:spLocks/>
                </p:cNvSpPr>
                <p:nvPr/>
              </p:nvSpPr>
              <p:spPr bwMode="auto">
                <a:xfrm>
                  <a:off x="1973" y="3192"/>
                  <a:ext cx="53" cy="42"/>
                </a:xfrm>
                <a:custGeom>
                  <a:avLst/>
                  <a:gdLst>
                    <a:gd name="T0" fmla="*/ 53 w 157"/>
                    <a:gd name="T1" fmla="*/ 42 h 168"/>
                    <a:gd name="T2" fmla="*/ 53 w 157"/>
                    <a:gd name="T3" fmla="*/ 21 h 168"/>
                    <a:gd name="T4" fmla="*/ 53 w 157"/>
                    <a:gd name="T5" fmla="*/ 9 h 168"/>
                    <a:gd name="T6" fmla="*/ 53 w 157"/>
                    <a:gd name="T7" fmla="*/ 0 h 168"/>
                    <a:gd name="T8" fmla="*/ 0 w 157"/>
                    <a:gd name="T9" fmla="*/ 0 h 168"/>
                    <a:gd name="T10" fmla="*/ 0 w 157"/>
                    <a:gd name="T11" fmla="*/ 10 h 168"/>
                    <a:gd name="T12" fmla="*/ 0 w 157"/>
                    <a:gd name="T13" fmla="*/ 21 h 168"/>
                    <a:gd name="T14" fmla="*/ 0 w 157"/>
                    <a:gd name="T15" fmla="*/ 42 h 168"/>
                    <a:gd name="T16" fmla="*/ 53 w 157"/>
                    <a:gd name="T17" fmla="*/ 42 h 16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57" h="168">
                      <a:moveTo>
                        <a:pt x="157" y="168"/>
                      </a:moveTo>
                      <a:lnTo>
                        <a:pt x="157" y="85"/>
                      </a:lnTo>
                      <a:lnTo>
                        <a:pt x="157" y="36"/>
                      </a:lnTo>
                      <a:lnTo>
                        <a:pt x="157" y="0"/>
                      </a:lnTo>
                      <a:lnTo>
                        <a:pt x="0" y="0"/>
                      </a:lnTo>
                      <a:lnTo>
                        <a:pt x="0" y="41"/>
                      </a:lnTo>
                      <a:lnTo>
                        <a:pt x="0" y="83"/>
                      </a:lnTo>
                      <a:lnTo>
                        <a:pt x="0" y="168"/>
                      </a:lnTo>
                      <a:lnTo>
                        <a:pt x="157" y="16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4" name="Forme libre 37"/>
                <p:cNvSpPr>
                  <a:spLocks/>
                </p:cNvSpPr>
                <p:nvPr/>
              </p:nvSpPr>
              <p:spPr bwMode="auto">
                <a:xfrm>
                  <a:off x="1791" y="3099"/>
                  <a:ext cx="16" cy="8"/>
                </a:xfrm>
                <a:custGeom>
                  <a:avLst/>
                  <a:gdLst>
                    <a:gd name="T0" fmla="*/ 0 w 48"/>
                    <a:gd name="T1" fmla="*/ 8 h 33"/>
                    <a:gd name="T2" fmla="*/ 16 w 48"/>
                    <a:gd name="T3" fmla="*/ 8 h 33"/>
                    <a:gd name="T4" fmla="*/ 15 w 48"/>
                    <a:gd name="T5" fmla="*/ 5 h 33"/>
                    <a:gd name="T6" fmla="*/ 13 w 48"/>
                    <a:gd name="T7" fmla="*/ 3 h 33"/>
                    <a:gd name="T8" fmla="*/ 10 w 48"/>
                    <a:gd name="T9" fmla="*/ 1 h 33"/>
                    <a:gd name="T10" fmla="*/ 8 w 48"/>
                    <a:gd name="T11" fmla="*/ 0 h 33"/>
                    <a:gd name="T12" fmla="*/ 0 w 48"/>
                    <a:gd name="T13" fmla="*/ 8 h 3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8" h="33">
                      <a:moveTo>
                        <a:pt x="0" y="33"/>
                      </a:moveTo>
                      <a:lnTo>
                        <a:pt x="48" y="33"/>
                      </a:lnTo>
                      <a:lnTo>
                        <a:pt x="44" y="22"/>
                      </a:lnTo>
                      <a:lnTo>
                        <a:pt x="38" y="14"/>
                      </a:lnTo>
                      <a:lnTo>
                        <a:pt x="31" y="6"/>
                      </a:lnTo>
                      <a:lnTo>
                        <a:pt x="23" y="0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5" name="Forme libre 38"/>
                <p:cNvSpPr>
                  <a:spLocks/>
                </p:cNvSpPr>
                <p:nvPr/>
              </p:nvSpPr>
              <p:spPr bwMode="auto">
                <a:xfrm>
                  <a:off x="1764" y="3099"/>
                  <a:ext cx="16" cy="8"/>
                </a:xfrm>
                <a:custGeom>
                  <a:avLst/>
                  <a:gdLst>
                    <a:gd name="T0" fmla="*/ 16 w 47"/>
                    <a:gd name="T1" fmla="*/ 8 h 34"/>
                    <a:gd name="T2" fmla="*/ 0 w 47"/>
                    <a:gd name="T3" fmla="*/ 8 h 34"/>
                    <a:gd name="T4" fmla="*/ 1 w 47"/>
                    <a:gd name="T5" fmla="*/ 5 h 34"/>
                    <a:gd name="T6" fmla="*/ 3 w 47"/>
                    <a:gd name="T7" fmla="*/ 3 h 34"/>
                    <a:gd name="T8" fmla="*/ 5 w 47"/>
                    <a:gd name="T9" fmla="*/ 1 h 34"/>
                    <a:gd name="T10" fmla="*/ 7 w 47"/>
                    <a:gd name="T11" fmla="*/ 0 h 34"/>
                    <a:gd name="T12" fmla="*/ 16 w 47"/>
                    <a:gd name="T13" fmla="*/ 8 h 3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7" h="34">
                      <a:moveTo>
                        <a:pt x="47" y="33"/>
                      </a:moveTo>
                      <a:lnTo>
                        <a:pt x="0" y="34"/>
                      </a:lnTo>
                      <a:lnTo>
                        <a:pt x="3" y="23"/>
                      </a:lnTo>
                      <a:lnTo>
                        <a:pt x="8" y="14"/>
                      </a:lnTo>
                      <a:lnTo>
                        <a:pt x="15" y="5"/>
                      </a:lnTo>
                      <a:lnTo>
                        <a:pt x="22" y="0"/>
                      </a:lnTo>
                      <a:lnTo>
                        <a:pt x="47" y="3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6" name="Forme libre 39"/>
                <p:cNvSpPr>
                  <a:spLocks/>
                </p:cNvSpPr>
                <p:nvPr/>
              </p:nvSpPr>
              <p:spPr bwMode="auto">
                <a:xfrm>
                  <a:off x="1776" y="3096"/>
                  <a:ext cx="16" cy="11"/>
                </a:xfrm>
                <a:custGeom>
                  <a:avLst/>
                  <a:gdLst>
                    <a:gd name="T0" fmla="*/ 9 w 47"/>
                    <a:gd name="T1" fmla="*/ 11 h 41"/>
                    <a:gd name="T2" fmla="*/ 16 w 47"/>
                    <a:gd name="T3" fmla="*/ 2 h 41"/>
                    <a:gd name="T4" fmla="*/ 15 w 47"/>
                    <a:gd name="T5" fmla="*/ 1 h 41"/>
                    <a:gd name="T6" fmla="*/ 13 w 47"/>
                    <a:gd name="T7" fmla="*/ 0 h 41"/>
                    <a:gd name="T8" fmla="*/ 11 w 47"/>
                    <a:gd name="T9" fmla="*/ 0 h 41"/>
                    <a:gd name="T10" fmla="*/ 9 w 47"/>
                    <a:gd name="T11" fmla="*/ 0 h 41"/>
                    <a:gd name="T12" fmla="*/ 6 w 47"/>
                    <a:gd name="T13" fmla="*/ 0 h 41"/>
                    <a:gd name="T14" fmla="*/ 4 w 47"/>
                    <a:gd name="T15" fmla="*/ 0 h 41"/>
                    <a:gd name="T16" fmla="*/ 2 w 47"/>
                    <a:gd name="T17" fmla="*/ 1 h 41"/>
                    <a:gd name="T18" fmla="*/ 0 w 47"/>
                    <a:gd name="T19" fmla="*/ 1 h 41"/>
                    <a:gd name="T20" fmla="*/ 9 w 47"/>
                    <a:gd name="T21" fmla="*/ 11 h 4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47" h="41">
                      <a:moveTo>
                        <a:pt x="25" y="41"/>
                      </a:moveTo>
                      <a:lnTo>
                        <a:pt x="47" y="6"/>
                      </a:lnTo>
                      <a:lnTo>
                        <a:pt x="44" y="3"/>
                      </a:lnTo>
                      <a:lnTo>
                        <a:pt x="38" y="1"/>
                      </a:lnTo>
                      <a:lnTo>
                        <a:pt x="32" y="0"/>
                      </a:lnTo>
                      <a:lnTo>
                        <a:pt x="26" y="0"/>
                      </a:lnTo>
                      <a:lnTo>
                        <a:pt x="19" y="0"/>
                      </a:lnTo>
                      <a:lnTo>
                        <a:pt x="12" y="1"/>
                      </a:lnTo>
                      <a:lnTo>
                        <a:pt x="6" y="2"/>
                      </a:lnTo>
                      <a:lnTo>
                        <a:pt x="0" y="5"/>
                      </a:lnTo>
                      <a:lnTo>
                        <a:pt x="25" y="41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7" name="Forme libre 40"/>
                <p:cNvSpPr>
                  <a:spLocks/>
                </p:cNvSpPr>
                <p:nvPr/>
              </p:nvSpPr>
              <p:spPr bwMode="auto">
                <a:xfrm>
                  <a:off x="1737" y="3159"/>
                  <a:ext cx="28" cy="12"/>
                </a:xfrm>
                <a:custGeom>
                  <a:avLst/>
                  <a:gdLst>
                    <a:gd name="T0" fmla="*/ 23 w 83"/>
                    <a:gd name="T1" fmla="*/ 0 h 48"/>
                    <a:gd name="T2" fmla="*/ 28 w 83"/>
                    <a:gd name="T3" fmla="*/ 0 h 48"/>
                    <a:gd name="T4" fmla="*/ 28 w 83"/>
                    <a:gd name="T5" fmla="*/ 12 h 48"/>
                    <a:gd name="T6" fmla="*/ 24 w 83"/>
                    <a:gd name="T7" fmla="*/ 12 h 48"/>
                    <a:gd name="T8" fmla="*/ 8 w 83"/>
                    <a:gd name="T9" fmla="*/ 12 h 48"/>
                    <a:gd name="T10" fmla="*/ 0 w 83"/>
                    <a:gd name="T11" fmla="*/ 12 h 48"/>
                    <a:gd name="T12" fmla="*/ 0 w 83"/>
                    <a:gd name="T13" fmla="*/ 0 h 48"/>
                    <a:gd name="T14" fmla="*/ 7 w 83"/>
                    <a:gd name="T15" fmla="*/ 0 h 48"/>
                    <a:gd name="T16" fmla="*/ 10 w 83"/>
                    <a:gd name="T17" fmla="*/ 0 h 48"/>
                    <a:gd name="T18" fmla="*/ 13 w 83"/>
                    <a:gd name="T19" fmla="*/ 0 h 48"/>
                    <a:gd name="T20" fmla="*/ 18 w 83"/>
                    <a:gd name="T21" fmla="*/ 0 h 48"/>
                    <a:gd name="T22" fmla="*/ 23 w 83"/>
                    <a:gd name="T23" fmla="*/ 0 h 4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83" h="48">
                      <a:moveTo>
                        <a:pt x="68" y="0"/>
                      </a:moveTo>
                      <a:lnTo>
                        <a:pt x="83" y="0"/>
                      </a:lnTo>
                      <a:lnTo>
                        <a:pt x="83" y="48"/>
                      </a:lnTo>
                      <a:lnTo>
                        <a:pt x="72" y="48"/>
                      </a:lnTo>
                      <a:lnTo>
                        <a:pt x="25" y="48"/>
                      </a:lnTo>
                      <a:lnTo>
                        <a:pt x="0" y="48"/>
                      </a:lnTo>
                      <a:lnTo>
                        <a:pt x="0" y="0"/>
                      </a:lnTo>
                      <a:lnTo>
                        <a:pt x="21" y="0"/>
                      </a:lnTo>
                      <a:lnTo>
                        <a:pt x="29" y="0"/>
                      </a:lnTo>
                      <a:lnTo>
                        <a:pt x="40" y="0"/>
                      </a:lnTo>
                      <a:lnTo>
                        <a:pt x="52" y="0"/>
                      </a:lnTo>
                      <a:lnTo>
                        <a:pt x="6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8" name="Forme libre 41"/>
                <p:cNvSpPr>
                  <a:spLocks/>
                </p:cNvSpPr>
                <p:nvPr/>
              </p:nvSpPr>
              <p:spPr bwMode="auto">
                <a:xfrm>
                  <a:off x="1737" y="3159"/>
                  <a:ext cx="28" cy="12"/>
                </a:xfrm>
                <a:custGeom>
                  <a:avLst/>
                  <a:gdLst>
                    <a:gd name="T0" fmla="*/ 23 w 83"/>
                    <a:gd name="T1" fmla="*/ 0 h 48"/>
                    <a:gd name="T2" fmla="*/ 28 w 83"/>
                    <a:gd name="T3" fmla="*/ 0 h 48"/>
                    <a:gd name="T4" fmla="*/ 28 w 83"/>
                    <a:gd name="T5" fmla="*/ 12 h 48"/>
                    <a:gd name="T6" fmla="*/ 24 w 83"/>
                    <a:gd name="T7" fmla="*/ 12 h 48"/>
                    <a:gd name="T8" fmla="*/ 8 w 83"/>
                    <a:gd name="T9" fmla="*/ 12 h 48"/>
                    <a:gd name="T10" fmla="*/ 0 w 83"/>
                    <a:gd name="T11" fmla="*/ 12 h 48"/>
                    <a:gd name="T12" fmla="*/ 0 w 83"/>
                    <a:gd name="T13" fmla="*/ 0 h 48"/>
                    <a:gd name="T14" fmla="*/ 7 w 83"/>
                    <a:gd name="T15" fmla="*/ 0 h 48"/>
                    <a:gd name="T16" fmla="*/ 10 w 83"/>
                    <a:gd name="T17" fmla="*/ 0 h 48"/>
                    <a:gd name="T18" fmla="*/ 13 w 83"/>
                    <a:gd name="T19" fmla="*/ 0 h 48"/>
                    <a:gd name="T20" fmla="*/ 18 w 83"/>
                    <a:gd name="T21" fmla="*/ 0 h 48"/>
                    <a:gd name="T22" fmla="*/ 23 w 83"/>
                    <a:gd name="T23" fmla="*/ 0 h 4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83" h="48">
                      <a:moveTo>
                        <a:pt x="68" y="0"/>
                      </a:moveTo>
                      <a:lnTo>
                        <a:pt x="83" y="0"/>
                      </a:lnTo>
                      <a:lnTo>
                        <a:pt x="83" y="48"/>
                      </a:lnTo>
                      <a:lnTo>
                        <a:pt x="72" y="48"/>
                      </a:lnTo>
                      <a:lnTo>
                        <a:pt x="25" y="48"/>
                      </a:lnTo>
                      <a:lnTo>
                        <a:pt x="0" y="48"/>
                      </a:lnTo>
                      <a:lnTo>
                        <a:pt x="0" y="0"/>
                      </a:lnTo>
                      <a:lnTo>
                        <a:pt x="21" y="0"/>
                      </a:lnTo>
                      <a:lnTo>
                        <a:pt x="29" y="0"/>
                      </a:lnTo>
                      <a:lnTo>
                        <a:pt x="40" y="0"/>
                      </a:lnTo>
                      <a:lnTo>
                        <a:pt x="52" y="0"/>
                      </a:lnTo>
                      <a:lnTo>
                        <a:pt x="6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9" name="Forme libre 42"/>
                <p:cNvSpPr>
                  <a:spLocks/>
                </p:cNvSpPr>
                <p:nvPr/>
              </p:nvSpPr>
              <p:spPr bwMode="auto">
                <a:xfrm>
                  <a:off x="1737" y="3137"/>
                  <a:ext cx="27" cy="20"/>
                </a:xfrm>
                <a:custGeom>
                  <a:avLst/>
                  <a:gdLst>
                    <a:gd name="T0" fmla="*/ 27 w 82"/>
                    <a:gd name="T1" fmla="*/ 20 h 81"/>
                    <a:gd name="T2" fmla="*/ 27 w 82"/>
                    <a:gd name="T3" fmla="*/ 0 h 81"/>
                    <a:gd name="T4" fmla="*/ 20 w 82"/>
                    <a:gd name="T5" fmla="*/ 0 h 81"/>
                    <a:gd name="T6" fmla="*/ 10 w 82"/>
                    <a:gd name="T7" fmla="*/ 0 h 81"/>
                    <a:gd name="T8" fmla="*/ 0 w 82"/>
                    <a:gd name="T9" fmla="*/ 0 h 81"/>
                    <a:gd name="T10" fmla="*/ 0 w 82"/>
                    <a:gd name="T11" fmla="*/ 20 h 81"/>
                    <a:gd name="T12" fmla="*/ 7 w 82"/>
                    <a:gd name="T13" fmla="*/ 20 h 81"/>
                    <a:gd name="T14" fmla="*/ 22 w 82"/>
                    <a:gd name="T15" fmla="*/ 20 h 81"/>
                    <a:gd name="T16" fmla="*/ 27 w 82"/>
                    <a:gd name="T17" fmla="*/ 20 h 8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2" h="81">
                      <a:moveTo>
                        <a:pt x="82" y="81"/>
                      </a:moveTo>
                      <a:lnTo>
                        <a:pt x="82" y="0"/>
                      </a:lnTo>
                      <a:lnTo>
                        <a:pt x="60" y="0"/>
                      </a:lnTo>
                      <a:lnTo>
                        <a:pt x="31" y="0"/>
                      </a:lnTo>
                      <a:lnTo>
                        <a:pt x="0" y="0"/>
                      </a:lnTo>
                      <a:lnTo>
                        <a:pt x="0" y="81"/>
                      </a:lnTo>
                      <a:lnTo>
                        <a:pt x="21" y="81"/>
                      </a:lnTo>
                      <a:lnTo>
                        <a:pt x="68" y="81"/>
                      </a:lnTo>
                      <a:lnTo>
                        <a:pt x="82" y="81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0" name="Forme libre 43"/>
                <p:cNvSpPr>
                  <a:spLocks/>
                </p:cNvSpPr>
                <p:nvPr/>
              </p:nvSpPr>
              <p:spPr bwMode="auto">
                <a:xfrm>
                  <a:off x="1806" y="3159"/>
                  <a:ext cx="28" cy="12"/>
                </a:xfrm>
                <a:custGeom>
                  <a:avLst/>
                  <a:gdLst>
                    <a:gd name="T0" fmla="*/ 23 w 84"/>
                    <a:gd name="T1" fmla="*/ 0 h 48"/>
                    <a:gd name="T2" fmla="*/ 28 w 84"/>
                    <a:gd name="T3" fmla="*/ 0 h 48"/>
                    <a:gd name="T4" fmla="*/ 28 w 84"/>
                    <a:gd name="T5" fmla="*/ 12 h 48"/>
                    <a:gd name="T6" fmla="*/ 24 w 84"/>
                    <a:gd name="T7" fmla="*/ 12 h 48"/>
                    <a:gd name="T8" fmla="*/ 8 w 84"/>
                    <a:gd name="T9" fmla="*/ 12 h 48"/>
                    <a:gd name="T10" fmla="*/ 0 w 84"/>
                    <a:gd name="T11" fmla="*/ 12 h 48"/>
                    <a:gd name="T12" fmla="*/ 0 w 84"/>
                    <a:gd name="T13" fmla="*/ 0 h 48"/>
                    <a:gd name="T14" fmla="*/ 8 w 84"/>
                    <a:gd name="T15" fmla="*/ 0 h 48"/>
                    <a:gd name="T16" fmla="*/ 10 w 84"/>
                    <a:gd name="T17" fmla="*/ 0 h 48"/>
                    <a:gd name="T18" fmla="*/ 14 w 84"/>
                    <a:gd name="T19" fmla="*/ 0 h 48"/>
                    <a:gd name="T20" fmla="*/ 18 w 84"/>
                    <a:gd name="T21" fmla="*/ 0 h 48"/>
                    <a:gd name="T22" fmla="*/ 23 w 84"/>
                    <a:gd name="T23" fmla="*/ 0 h 4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84" h="48">
                      <a:moveTo>
                        <a:pt x="68" y="0"/>
                      </a:moveTo>
                      <a:lnTo>
                        <a:pt x="84" y="0"/>
                      </a:lnTo>
                      <a:lnTo>
                        <a:pt x="84" y="48"/>
                      </a:lnTo>
                      <a:lnTo>
                        <a:pt x="73" y="48"/>
                      </a:lnTo>
                      <a:lnTo>
                        <a:pt x="25" y="48"/>
                      </a:lnTo>
                      <a:lnTo>
                        <a:pt x="0" y="48"/>
                      </a:lnTo>
                      <a:lnTo>
                        <a:pt x="0" y="0"/>
                      </a:lnTo>
                      <a:lnTo>
                        <a:pt x="23" y="0"/>
                      </a:lnTo>
                      <a:lnTo>
                        <a:pt x="31" y="0"/>
                      </a:lnTo>
                      <a:lnTo>
                        <a:pt x="41" y="0"/>
                      </a:lnTo>
                      <a:lnTo>
                        <a:pt x="53" y="0"/>
                      </a:lnTo>
                      <a:lnTo>
                        <a:pt x="6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1" name="Forme libre 44"/>
                <p:cNvSpPr>
                  <a:spLocks/>
                </p:cNvSpPr>
                <p:nvPr/>
              </p:nvSpPr>
              <p:spPr bwMode="auto">
                <a:xfrm>
                  <a:off x="1806" y="3159"/>
                  <a:ext cx="28" cy="12"/>
                </a:xfrm>
                <a:custGeom>
                  <a:avLst/>
                  <a:gdLst>
                    <a:gd name="T0" fmla="*/ 23 w 84"/>
                    <a:gd name="T1" fmla="*/ 0 h 48"/>
                    <a:gd name="T2" fmla="*/ 28 w 84"/>
                    <a:gd name="T3" fmla="*/ 0 h 48"/>
                    <a:gd name="T4" fmla="*/ 28 w 84"/>
                    <a:gd name="T5" fmla="*/ 12 h 48"/>
                    <a:gd name="T6" fmla="*/ 24 w 84"/>
                    <a:gd name="T7" fmla="*/ 12 h 48"/>
                    <a:gd name="T8" fmla="*/ 8 w 84"/>
                    <a:gd name="T9" fmla="*/ 12 h 48"/>
                    <a:gd name="T10" fmla="*/ 0 w 84"/>
                    <a:gd name="T11" fmla="*/ 12 h 48"/>
                    <a:gd name="T12" fmla="*/ 0 w 84"/>
                    <a:gd name="T13" fmla="*/ 0 h 48"/>
                    <a:gd name="T14" fmla="*/ 8 w 84"/>
                    <a:gd name="T15" fmla="*/ 0 h 48"/>
                    <a:gd name="T16" fmla="*/ 10 w 84"/>
                    <a:gd name="T17" fmla="*/ 0 h 48"/>
                    <a:gd name="T18" fmla="*/ 14 w 84"/>
                    <a:gd name="T19" fmla="*/ 0 h 48"/>
                    <a:gd name="T20" fmla="*/ 18 w 84"/>
                    <a:gd name="T21" fmla="*/ 0 h 48"/>
                    <a:gd name="T22" fmla="*/ 23 w 84"/>
                    <a:gd name="T23" fmla="*/ 0 h 4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84" h="48">
                      <a:moveTo>
                        <a:pt x="68" y="0"/>
                      </a:moveTo>
                      <a:lnTo>
                        <a:pt x="84" y="0"/>
                      </a:lnTo>
                      <a:lnTo>
                        <a:pt x="84" y="48"/>
                      </a:lnTo>
                      <a:lnTo>
                        <a:pt x="73" y="48"/>
                      </a:lnTo>
                      <a:lnTo>
                        <a:pt x="25" y="48"/>
                      </a:lnTo>
                      <a:lnTo>
                        <a:pt x="0" y="48"/>
                      </a:lnTo>
                      <a:lnTo>
                        <a:pt x="0" y="0"/>
                      </a:lnTo>
                      <a:lnTo>
                        <a:pt x="23" y="0"/>
                      </a:lnTo>
                      <a:lnTo>
                        <a:pt x="31" y="0"/>
                      </a:lnTo>
                      <a:lnTo>
                        <a:pt x="41" y="0"/>
                      </a:lnTo>
                      <a:lnTo>
                        <a:pt x="53" y="0"/>
                      </a:lnTo>
                      <a:lnTo>
                        <a:pt x="6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2" name="Forme libre 45"/>
                <p:cNvSpPr>
                  <a:spLocks/>
                </p:cNvSpPr>
                <p:nvPr/>
              </p:nvSpPr>
              <p:spPr bwMode="auto">
                <a:xfrm>
                  <a:off x="1806" y="3137"/>
                  <a:ext cx="27" cy="20"/>
                </a:xfrm>
                <a:custGeom>
                  <a:avLst/>
                  <a:gdLst>
                    <a:gd name="T0" fmla="*/ 27 w 82"/>
                    <a:gd name="T1" fmla="*/ 20 h 82"/>
                    <a:gd name="T2" fmla="*/ 27 w 82"/>
                    <a:gd name="T3" fmla="*/ 0 h 82"/>
                    <a:gd name="T4" fmla="*/ 20 w 82"/>
                    <a:gd name="T5" fmla="*/ 0 h 82"/>
                    <a:gd name="T6" fmla="*/ 10 w 82"/>
                    <a:gd name="T7" fmla="*/ 0 h 82"/>
                    <a:gd name="T8" fmla="*/ 0 w 82"/>
                    <a:gd name="T9" fmla="*/ 0 h 82"/>
                    <a:gd name="T10" fmla="*/ 0 w 82"/>
                    <a:gd name="T11" fmla="*/ 20 h 82"/>
                    <a:gd name="T12" fmla="*/ 8 w 82"/>
                    <a:gd name="T13" fmla="*/ 20 h 82"/>
                    <a:gd name="T14" fmla="*/ 22 w 82"/>
                    <a:gd name="T15" fmla="*/ 20 h 82"/>
                    <a:gd name="T16" fmla="*/ 27 w 82"/>
                    <a:gd name="T17" fmla="*/ 20 h 8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2" h="82">
                      <a:moveTo>
                        <a:pt x="82" y="80"/>
                      </a:moveTo>
                      <a:lnTo>
                        <a:pt x="82" y="0"/>
                      </a:lnTo>
                      <a:lnTo>
                        <a:pt x="61" y="0"/>
                      </a:lnTo>
                      <a:lnTo>
                        <a:pt x="31" y="0"/>
                      </a:lnTo>
                      <a:lnTo>
                        <a:pt x="0" y="0"/>
                      </a:lnTo>
                      <a:lnTo>
                        <a:pt x="0" y="82"/>
                      </a:lnTo>
                      <a:lnTo>
                        <a:pt x="23" y="82"/>
                      </a:lnTo>
                      <a:lnTo>
                        <a:pt x="68" y="82"/>
                      </a:lnTo>
                      <a:lnTo>
                        <a:pt x="82" y="8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3" name="Forme libre 46"/>
                <p:cNvSpPr>
                  <a:spLocks/>
                </p:cNvSpPr>
                <p:nvPr/>
              </p:nvSpPr>
              <p:spPr bwMode="auto">
                <a:xfrm>
                  <a:off x="1742" y="3193"/>
                  <a:ext cx="96" cy="42"/>
                </a:xfrm>
                <a:custGeom>
                  <a:avLst/>
                  <a:gdLst>
                    <a:gd name="T0" fmla="*/ 20 w 289"/>
                    <a:gd name="T1" fmla="*/ 42 h 168"/>
                    <a:gd name="T2" fmla="*/ 73 w 289"/>
                    <a:gd name="T3" fmla="*/ 42 h 168"/>
                    <a:gd name="T4" fmla="*/ 96 w 289"/>
                    <a:gd name="T5" fmla="*/ 42 h 168"/>
                    <a:gd name="T6" fmla="*/ 96 w 289"/>
                    <a:gd name="T7" fmla="*/ 27 h 168"/>
                    <a:gd name="T8" fmla="*/ 96 w 289"/>
                    <a:gd name="T9" fmla="*/ 0 h 168"/>
                    <a:gd name="T10" fmla="*/ 53 w 289"/>
                    <a:gd name="T11" fmla="*/ 0 h 168"/>
                    <a:gd name="T12" fmla="*/ 39 w 289"/>
                    <a:gd name="T13" fmla="*/ 0 h 168"/>
                    <a:gd name="T14" fmla="*/ 0 w 289"/>
                    <a:gd name="T15" fmla="*/ 0 h 168"/>
                    <a:gd name="T16" fmla="*/ 0 w 289"/>
                    <a:gd name="T17" fmla="*/ 26 h 168"/>
                    <a:gd name="T18" fmla="*/ 0 w 289"/>
                    <a:gd name="T19" fmla="*/ 42 h 168"/>
                    <a:gd name="T20" fmla="*/ 20 w 289"/>
                    <a:gd name="T21" fmla="*/ 42 h 16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89" h="168">
                      <a:moveTo>
                        <a:pt x="60" y="168"/>
                      </a:moveTo>
                      <a:lnTo>
                        <a:pt x="220" y="168"/>
                      </a:lnTo>
                      <a:lnTo>
                        <a:pt x="289" y="168"/>
                      </a:lnTo>
                      <a:lnTo>
                        <a:pt x="289" y="107"/>
                      </a:lnTo>
                      <a:lnTo>
                        <a:pt x="289" y="0"/>
                      </a:lnTo>
                      <a:lnTo>
                        <a:pt x="160" y="0"/>
                      </a:lnTo>
                      <a:lnTo>
                        <a:pt x="116" y="0"/>
                      </a:lnTo>
                      <a:lnTo>
                        <a:pt x="0" y="0"/>
                      </a:lnTo>
                      <a:lnTo>
                        <a:pt x="0" y="105"/>
                      </a:lnTo>
                      <a:lnTo>
                        <a:pt x="0" y="168"/>
                      </a:lnTo>
                      <a:lnTo>
                        <a:pt x="60" y="16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4" name="Forme libre 47"/>
                <p:cNvSpPr>
                  <a:spLocks/>
                </p:cNvSpPr>
                <p:nvPr/>
              </p:nvSpPr>
              <p:spPr bwMode="auto">
                <a:xfrm>
                  <a:off x="1742" y="3193"/>
                  <a:ext cx="96" cy="42"/>
                </a:xfrm>
                <a:custGeom>
                  <a:avLst/>
                  <a:gdLst>
                    <a:gd name="T0" fmla="*/ 20 w 289"/>
                    <a:gd name="T1" fmla="*/ 42 h 168"/>
                    <a:gd name="T2" fmla="*/ 73 w 289"/>
                    <a:gd name="T3" fmla="*/ 42 h 168"/>
                    <a:gd name="T4" fmla="*/ 96 w 289"/>
                    <a:gd name="T5" fmla="*/ 42 h 168"/>
                    <a:gd name="T6" fmla="*/ 96 w 289"/>
                    <a:gd name="T7" fmla="*/ 27 h 168"/>
                    <a:gd name="T8" fmla="*/ 96 w 289"/>
                    <a:gd name="T9" fmla="*/ 0 h 168"/>
                    <a:gd name="T10" fmla="*/ 53 w 289"/>
                    <a:gd name="T11" fmla="*/ 0 h 168"/>
                    <a:gd name="T12" fmla="*/ 39 w 289"/>
                    <a:gd name="T13" fmla="*/ 0 h 168"/>
                    <a:gd name="T14" fmla="*/ 0 w 289"/>
                    <a:gd name="T15" fmla="*/ 0 h 168"/>
                    <a:gd name="T16" fmla="*/ 0 w 289"/>
                    <a:gd name="T17" fmla="*/ 26 h 168"/>
                    <a:gd name="T18" fmla="*/ 0 w 289"/>
                    <a:gd name="T19" fmla="*/ 42 h 168"/>
                    <a:gd name="T20" fmla="*/ 20 w 289"/>
                    <a:gd name="T21" fmla="*/ 42 h 16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89" h="168">
                      <a:moveTo>
                        <a:pt x="60" y="168"/>
                      </a:moveTo>
                      <a:lnTo>
                        <a:pt x="220" y="168"/>
                      </a:lnTo>
                      <a:lnTo>
                        <a:pt x="289" y="168"/>
                      </a:lnTo>
                      <a:lnTo>
                        <a:pt x="289" y="107"/>
                      </a:lnTo>
                      <a:lnTo>
                        <a:pt x="289" y="0"/>
                      </a:lnTo>
                      <a:lnTo>
                        <a:pt x="160" y="0"/>
                      </a:lnTo>
                      <a:lnTo>
                        <a:pt x="116" y="0"/>
                      </a:lnTo>
                      <a:lnTo>
                        <a:pt x="0" y="0"/>
                      </a:lnTo>
                      <a:lnTo>
                        <a:pt x="0" y="105"/>
                      </a:lnTo>
                      <a:lnTo>
                        <a:pt x="0" y="168"/>
                      </a:lnTo>
                      <a:lnTo>
                        <a:pt x="60" y="16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5" name="Forme libre 48"/>
                <p:cNvSpPr>
                  <a:spLocks/>
                </p:cNvSpPr>
                <p:nvPr/>
              </p:nvSpPr>
              <p:spPr bwMode="auto">
                <a:xfrm>
                  <a:off x="1983" y="3158"/>
                  <a:ext cx="8" cy="2"/>
                </a:xfrm>
                <a:custGeom>
                  <a:avLst/>
                  <a:gdLst>
                    <a:gd name="T0" fmla="*/ 8 w 23"/>
                    <a:gd name="T1" fmla="*/ 0 h 6"/>
                    <a:gd name="T2" fmla="*/ 3 w 23"/>
                    <a:gd name="T3" fmla="*/ 0 h 6"/>
                    <a:gd name="T4" fmla="*/ 0 w 23"/>
                    <a:gd name="T5" fmla="*/ 0 h 6"/>
                    <a:gd name="T6" fmla="*/ 1 w 23"/>
                    <a:gd name="T7" fmla="*/ 2 h 6"/>
                    <a:gd name="T8" fmla="*/ 4 w 23"/>
                    <a:gd name="T9" fmla="*/ 2 h 6"/>
                    <a:gd name="T10" fmla="*/ 7 w 23"/>
                    <a:gd name="T11" fmla="*/ 2 h 6"/>
                    <a:gd name="T12" fmla="*/ 8 w 23"/>
                    <a:gd name="T13" fmla="*/ 0 h 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" h="6">
                      <a:moveTo>
                        <a:pt x="23" y="0"/>
                      </a:move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12" y="6"/>
                      </a:lnTo>
                      <a:lnTo>
                        <a:pt x="19" y="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6" name="Forme libre 49"/>
                <p:cNvSpPr>
                  <a:spLocks/>
                </p:cNvSpPr>
                <p:nvPr/>
              </p:nvSpPr>
              <p:spPr bwMode="auto">
                <a:xfrm>
                  <a:off x="1983" y="3158"/>
                  <a:ext cx="8" cy="2"/>
                </a:xfrm>
                <a:custGeom>
                  <a:avLst/>
                  <a:gdLst>
                    <a:gd name="T0" fmla="*/ 8 w 23"/>
                    <a:gd name="T1" fmla="*/ 0 h 6"/>
                    <a:gd name="T2" fmla="*/ 3 w 23"/>
                    <a:gd name="T3" fmla="*/ 0 h 6"/>
                    <a:gd name="T4" fmla="*/ 0 w 23"/>
                    <a:gd name="T5" fmla="*/ 0 h 6"/>
                    <a:gd name="T6" fmla="*/ 0 w 23"/>
                    <a:gd name="T7" fmla="*/ 0 h 6"/>
                    <a:gd name="T8" fmla="*/ 1 w 23"/>
                    <a:gd name="T9" fmla="*/ 2 h 6"/>
                    <a:gd name="T10" fmla="*/ 4 w 23"/>
                    <a:gd name="T11" fmla="*/ 2 h 6"/>
                    <a:gd name="T12" fmla="*/ 7 w 23"/>
                    <a:gd name="T13" fmla="*/ 2 h 6"/>
                    <a:gd name="T14" fmla="*/ 8 w 23"/>
                    <a:gd name="T15" fmla="*/ 0 h 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3" h="6">
                      <a:moveTo>
                        <a:pt x="23" y="0"/>
                      </a:move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12" y="6"/>
                      </a:lnTo>
                      <a:lnTo>
                        <a:pt x="19" y="5"/>
                      </a:lnTo>
                      <a:lnTo>
                        <a:pt x="2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7" name="Forme libre 50"/>
                <p:cNvSpPr>
                  <a:spLocks/>
                </p:cNvSpPr>
                <p:nvPr/>
              </p:nvSpPr>
              <p:spPr bwMode="auto">
                <a:xfrm>
                  <a:off x="1915" y="3158"/>
                  <a:ext cx="8" cy="2"/>
                </a:xfrm>
                <a:custGeom>
                  <a:avLst/>
                  <a:gdLst>
                    <a:gd name="T0" fmla="*/ 8 w 23"/>
                    <a:gd name="T1" fmla="*/ 0 h 6"/>
                    <a:gd name="T2" fmla="*/ 4 w 23"/>
                    <a:gd name="T3" fmla="*/ 0 h 6"/>
                    <a:gd name="T4" fmla="*/ 0 w 23"/>
                    <a:gd name="T5" fmla="*/ 0 h 6"/>
                    <a:gd name="T6" fmla="*/ 1 w 23"/>
                    <a:gd name="T7" fmla="*/ 2 h 6"/>
                    <a:gd name="T8" fmla="*/ 4 w 23"/>
                    <a:gd name="T9" fmla="*/ 2 h 6"/>
                    <a:gd name="T10" fmla="*/ 7 w 23"/>
                    <a:gd name="T11" fmla="*/ 2 h 6"/>
                    <a:gd name="T12" fmla="*/ 8 w 23"/>
                    <a:gd name="T13" fmla="*/ 0 h 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" h="6">
                      <a:moveTo>
                        <a:pt x="23" y="0"/>
                      </a:move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12" y="6"/>
                      </a:lnTo>
                      <a:lnTo>
                        <a:pt x="19" y="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8" name="Forme libre 51"/>
                <p:cNvSpPr>
                  <a:spLocks/>
                </p:cNvSpPr>
                <p:nvPr/>
              </p:nvSpPr>
              <p:spPr bwMode="auto">
                <a:xfrm>
                  <a:off x="1915" y="3158"/>
                  <a:ext cx="8" cy="2"/>
                </a:xfrm>
                <a:custGeom>
                  <a:avLst/>
                  <a:gdLst>
                    <a:gd name="T0" fmla="*/ 8 w 23"/>
                    <a:gd name="T1" fmla="*/ 0 h 6"/>
                    <a:gd name="T2" fmla="*/ 4 w 23"/>
                    <a:gd name="T3" fmla="*/ 0 h 6"/>
                    <a:gd name="T4" fmla="*/ 0 w 23"/>
                    <a:gd name="T5" fmla="*/ 0 h 6"/>
                    <a:gd name="T6" fmla="*/ 0 w 23"/>
                    <a:gd name="T7" fmla="*/ 0 h 6"/>
                    <a:gd name="T8" fmla="*/ 1 w 23"/>
                    <a:gd name="T9" fmla="*/ 2 h 6"/>
                    <a:gd name="T10" fmla="*/ 4 w 23"/>
                    <a:gd name="T11" fmla="*/ 2 h 6"/>
                    <a:gd name="T12" fmla="*/ 7 w 23"/>
                    <a:gd name="T13" fmla="*/ 2 h 6"/>
                    <a:gd name="T14" fmla="*/ 8 w 23"/>
                    <a:gd name="T15" fmla="*/ 0 h 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3" h="6">
                      <a:moveTo>
                        <a:pt x="23" y="0"/>
                      </a:move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12" y="6"/>
                      </a:lnTo>
                      <a:lnTo>
                        <a:pt x="19" y="5"/>
                      </a:lnTo>
                      <a:lnTo>
                        <a:pt x="2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9" name="Forme libre 52"/>
                <p:cNvSpPr>
                  <a:spLocks/>
                </p:cNvSpPr>
                <p:nvPr/>
              </p:nvSpPr>
              <p:spPr bwMode="auto">
                <a:xfrm>
                  <a:off x="1747" y="3159"/>
                  <a:ext cx="7" cy="2"/>
                </a:xfrm>
                <a:custGeom>
                  <a:avLst/>
                  <a:gdLst>
                    <a:gd name="T0" fmla="*/ 7 w 23"/>
                    <a:gd name="T1" fmla="*/ 0 h 7"/>
                    <a:gd name="T2" fmla="*/ 3 w 23"/>
                    <a:gd name="T3" fmla="*/ 0 h 7"/>
                    <a:gd name="T4" fmla="*/ 0 w 23"/>
                    <a:gd name="T5" fmla="*/ 0 h 7"/>
                    <a:gd name="T6" fmla="*/ 1 w 23"/>
                    <a:gd name="T7" fmla="*/ 1 h 7"/>
                    <a:gd name="T8" fmla="*/ 4 w 23"/>
                    <a:gd name="T9" fmla="*/ 2 h 7"/>
                    <a:gd name="T10" fmla="*/ 6 w 23"/>
                    <a:gd name="T11" fmla="*/ 1 h 7"/>
                    <a:gd name="T12" fmla="*/ 7 w 23"/>
                    <a:gd name="T13" fmla="*/ 0 h 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" h="7">
                      <a:moveTo>
                        <a:pt x="23" y="0"/>
                      </a:move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12" y="7"/>
                      </a:lnTo>
                      <a:lnTo>
                        <a:pt x="20" y="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0" name="Forme libre 53"/>
                <p:cNvSpPr>
                  <a:spLocks/>
                </p:cNvSpPr>
                <p:nvPr/>
              </p:nvSpPr>
              <p:spPr bwMode="auto">
                <a:xfrm>
                  <a:off x="1747" y="3159"/>
                  <a:ext cx="7" cy="2"/>
                </a:xfrm>
                <a:custGeom>
                  <a:avLst/>
                  <a:gdLst>
                    <a:gd name="T0" fmla="*/ 7 w 23"/>
                    <a:gd name="T1" fmla="*/ 0 h 7"/>
                    <a:gd name="T2" fmla="*/ 3 w 23"/>
                    <a:gd name="T3" fmla="*/ 0 h 7"/>
                    <a:gd name="T4" fmla="*/ 0 w 23"/>
                    <a:gd name="T5" fmla="*/ 0 h 7"/>
                    <a:gd name="T6" fmla="*/ 0 w 23"/>
                    <a:gd name="T7" fmla="*/ 0 h 7"/>
                    <a:gd name="T8" fmla="*/ 1 w 23"/>
                    <a:gd name="T9" fmla="*/ 1 h 7"/>
                    <a:gd name="T10" fmla="*/ 4 w 23"/>
                    <a:gd name="T11" fmla="*/ 2 h 7"/>
                    <a:gd name="T12" fmla="*/ 6 w 23"/>
                    <a:gd name="T13" fmla="*/ 1 h 7"/>
                    <a:gd name="T14" fmla="*/ 7 w 23"/>
                    <a:gd name="T15" fmla="*/ 0 h 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3" h="7">
                      <a:moveTo>
                        <a:pt x="23" y="0"/>
                      </a:move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12" y="7"/>
                      </a:lnTo>
                      <a:lnTo>
                        <a:pt x="20" y="5"/>
                      </a:lnTo>
                      <a:lnTo>
                        <a:pt x="2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1" name="Forme libre 54"/>
                <p:cNvSpPr>
                  <a:spLocks/>
                </p:cNvSpPr>
                <p:nvPr/>
              </p:nvSpPr>
              <p:spPr bwMode="auto">
                <a:xfrm>
                  <a:off x="1816" y="3159"/>
                  <a:ext cx="7" cy="2"/>
                </a:xfrm>
                <a:custGeom>
                  <a:avLst/>
                  <a:gdLst>
                    <a:gd name="T0" fmla="*/ 7 w 22"/>
                    <a:gd name="T1" fmla="*/ 0 h 7"/>
                    <a:gd name="T2" fmla="*/ 3 w 22"/>
                    <a:gd name="T3" fmla="*/ 0 h 7"/>
                    <a:gd name="T4" fmla="*/ 0 w 22"/>
                    <a:gd name="T5" fmla="*/ 0 h 7"/>
                    <a:gd name="T6" fmla="*/ 1 w 22"/>
                    <a:gd name="T7" fmla="*/ 1 h 7"/>
                    <a:gd name="T8" fmla="*/ 4 w 22"/>
                    <a:gd name="T9" fmla="*/ 2 h 7"/>
                    <a:gd name="T10" fmla="*/ 6 w 22"/>
                    <a:gd name="T11" fmla="*/ 1 h 7"/>
                    <a:gd name="T12" fmla="*/ 7 w 22"/>
                    <a:gd name="T13" fmla="*/ 0 h 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2" h="7">
                      <a:moveTo>
                        <a:pt x="22" y="0"/>
                      </a:move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11" y="7"/>
                      </a:lnTo>
                      <a:lnTo>
                        <a:pt x="18" y="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2" name="Forme libre 55"/>
                <p:cNvSpPr>
                  <a:spLocks/>
                </p:cNvSpPr>
                <p:nvPr/>
              </p:nvSpPr>
              <p:spPr bwMode="auto">
                <a:xfrm>
                  <a:off x="1816" y="3159"/>
                  <a:ext cx="7" cy="2"/>
                </a:xfrm>
                <a:custGeom>
                  <a:avLst/>
                  <a:gdLst>
                    <a:gd name="T0" fmla="*/ 7 w 22"/>
                    <a:gd name="T1" fmla="*/ 0 h 7"/>
                    <a:gd name="T2" fmla="*/ 3 w 22"/>
                    <a:gd name="T3" fmla="*/ 0 h 7"/>
                    <a:gd name="T4" fmla="*/ 0 w 22"/>
                    <a:gd name="T5" fmla="*/ 0 h 7"/>
                    <a:gd name="T6" fmla="*/ 0 w 22"/>
                    <a:gd name="T7" fmla="*/ 0 h 7"/>
                    <a:gd name="T8" fmla="*/ 1 w 22"/>
                    <a:gd name="T9" fmla="*/ 1 h 7"/>
                    <a:gd name="T10" fmla="*/ 4 w 22"/>
                    <a:gd name="T11" fmla="*/ 2 h 7"/>
                    <a:gd name="T12" fmla="*/ 6 w 22"/>
                    <a:gd name="T13" fmla="*/ 1 h 7"/>
                    <a:gd name="T14" fmla="*/ 7 w 22"/>
                    <a:gd name="T15" fmla="*/ 0 h 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2" h="7">
                      <a:moveTo>
                        <a:pt x="22" y="0"/>
                      </a:move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11" y="7"/>
                      </a:lnTo>
                      <a:lnTo>
                        <a:pt x="18" y="4"/>
                      </a:lnTo>
                      <a:lnTo>
                        <a:pt x="2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3" name="Forme libre 56"/>
                <p:cNvSpPr>
                  <a:spLocks/>
                </p:cNvSpPr>
                <p:nvPr/>
              </p:nvSpPr>
              <p:spPr bwMode="auto">
                <a:xfrm>
                  <a:off x="1993" y="3159"/>
                  <a:ext cx="8" cy="12"/>
                </a:xfrm>
                <a:custGeom>
                  <a:avLst/>
                  <a:gdLst>
                    <a:gd name="T0" fmla="*/ 0 w 25"/>
                    <a:gd name="T1" fmla="*/ 0 h 48"/>
                    <a:gd name="T2" fmla="*/ 8 w 25"/>
                    <a:gd name="T3" fmla="*/ 0 h 48"/>
                    <a:gd name="T4" fmla="*/ 8 w 25"/>
                    <a:gd name="T5" fmla="*/ 12 h 48"/>
                    <a:gd name="T6" fmla="*/ 0 w 25"/>
                    <a:gd name="T7" fmla="*/ 12 h 48"/>
                    <a:gd name="T8" fmla="*/ 0 w 25"/>
                    <a:gd name="T9" fmla="*/ 9 h 48"/>
                    <a:gd name="T10" fmla="*/ 0 w 25"/>
                    <a:gd name="T11" fmla="*/ 6 h 48"/>
                    <a:gd name="T12" fmla="*/ 0 w 25"/>
                    <a:gd name="T13" fmla="*/ 3 h 48"/>
                    <a:gd name="T14" fmla="*/ 0 w 25"/>
                    <a:gd name="T15" fmla="*/ 0 h 4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5" h="48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25" y="48"/>
                      </a:lnTo>
                      <a:lnTo>
                        <a:pt x="0" y="48"/>
                      </a:lnTo>
                      <a:lnTo>
                        <a:pt x="0" y="37"/>
                      </a:lnTo>
                      <a:lnTo>
                        <a:pt x="0" y="23"/>
                      </a:lnTo>
                      <a:lnTo>
                        <a:pt x="0" y="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4" name="Forme libre 57"/>
                <p:cNvSpPr>
                  <a:spLocks/>
                </p:cNvSpPr>
                <p:nvPr/>
              </p:nvSpPr>
              <p:spPr bwMode="auto">
                <a:xfrm>
                  <a:off x="1972" y="3159"/>
                  <a:ext cx="9" cy="12"/>
                </a:xfrm>
                <a:custGeom>
                  <a:avLst/>
                  <a:gdLst>
                    <a:gd name="T0" fmla="*/ 9 w 25"/>
                    <a:gd name="T1" fmla="*/ 12 h 49"/>
                    <a:gd name="T2" fmla="*/ 0 w 25"/>
                    <a:gd name="T3" fmla="*/ 12 h 49"/>
                    <a:gd name="T4" fmla="*/ 0 w 25"/>
                    <a:gd name="T5" fmla="*/ 0 h 49"/>
                    <a:gd name="T6" fmla="*/ 8 w 25"/>
                    <a:gd name="T7" fmla="*/ 0 h 49"/>
                    <a:gd name="T8" fmla="*/ 8 w 25"/>
                    <a:gd name="T9" fmla="*/ 3 h 49"/>
                    <a:gd name="T10" fmla="*/ 9 w 25"/>
                    <a:gd name="T11" fmla="*/ 6 h 49"/>
                    <a:gd name="T12" fmla="*/ 9 w 25"/>
                    <a:gd name="T13" fmla="*/ 9 h 49"/>
                    <a:gd name="T14" fmla="*/ 9 w 25"/>
                    <a:gd name="T15" fmla="*/ 12 h 4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5" h="49">
                      <a:moveTo>
                        <a:pt x="25" y="49"/>
                      </a:moveTo>
                      <a:lnTo>
                        <a:pt x="0" y="48"/>
                      </a:lnTo>
                      <a:lnTo>
                        <a:pt x="0" y="0"/>
                      </a:lnTo>
                      <a:lnTo>
                        <a:pt x="21" y="0"/>
                      </a:lnTo>
                      <a:lnTo>
                        <a:pt x="23" y="12"/>
                      </a:lnTo>
                      <a:lnTo>
                        <a:pt x="24" y="25"/>
                      </a:lnTo>
                      <a:lnTo>
                        <a:pt x="24" y="36"/>
                      </a:lnTo>
                      <a:lnTo>
                        <a:pt x="25" y="49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5" name="Forme libre 58"/>
                <p:cNvSpPr>
                  <a:spLocks/>
                </p:cNvSpPr>
                <p:nvPr/>
              </p:nvSpPr>
              <p:spPr bwMode="auto">
                <a:xfrm>
                  <a:off x="1991" y="3137"/>
                  <a:ext cx="10" cy="20"/>
                </a:xfrm>
                <a:custGeom>
                  <a:avLst/>
                  <a:gdLst>
                    <a:gd name="T0" fmla="*/ 2 w 29"/>
                    <a:gd name="T1" fmla="*/ 20 h 80"/>
                    <a:gd name="T2" fmla="*/ 10 w 29"/>
                    <a:gd name="T3" fmla="*/ 20 h 80"/>
                    <a:gd name="T4" fmla="*/ 10 w 29"/>
                    <a:gd name="T5" fmla="*/ 0 h 80"/>
                    <a:gd name="T6" fmla="*/ 0 w 29"/>
                    <a:gd name="T7" fmla="*/ 0 h 80"/>
                    <a:gd name="T8" fmla="*/ 1 w 29"/>
                    <a:gd name="T9" fmla="*/ 5 h 80"/>
                    <a:gd name="T10" fmla="*/ 2 w 29"/>
                    <a:gd name="T11" fmla="*/ 10 h 80"/>
                    <a:gd name="T12" fmla="*/ 2 w 29"/>
                    <a:gd name="T13" fmla="*/ 16 h 80"/>
                    <a:gd name="T14" fmla="*/ 2 w 29"/>
                    <a:gd name="T15" fmla="*/ 20 h 8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9" h="80">
                      <a:moveTo>
                        <a:pt x="5" y="80"/>
                      </a:moveTo>
                      <a:lnTo>
                        <a:pt x="29" y="80"/>
                      </a:lnTo>
                      <a:lnTo>
                        <a:pt x="29" y="0"/>
                      </a:lnTo>
                      <a:lnTo>
                        <a:pt x="0" y="0"/>
                      </a:lnTo>
                      <a:lnTo>
                        <a:pt x="3" y="19"/>
                      </a:lnTo>
                      <a:lnTo>
                        <a:pt x="5" y="41"/>
                      </a:lnTo>
                      <a:lnTo>
                        <a:pt x="6" y="64"/>
                      </a:lnTo>
                      <a:lnTo>
                        <a:pt x="5" y="80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6" name="Forme libre 59"/>
                <p:cNvSpPr>
                  <a:spLocks/>
                </p:cNvSpPr>
                <p:nvPr/>
              </p:nvSpPr>
              <p:spPr bwMode="auto">
                <a:xfrm>
                  <a:off x="1972" y="3137"/>
                  <a:ext cx="7" cy="20"/>
                </a:xfrm>
                <a:custGeom>
                  <a:avLst/>
                  <a:gdLst>
                    <a:gd name="T0" fmla="*/ 7 w 21"/>
                    <a:gd name="T1" fmla="*/ 20 h 81"/>
                    <a:gd name="T2" fmla="*/ 0 w 21"/>
                    <a:gd name="T3" fmla="*/ 20 h 81"/>
                    <a:gd name="T4" fmla="*/ 0 w 21"/>
                    <a:gd name="T5" fmla="*/ 0 h 81"/>
                    <a:gd name="T6" fmla="*/ 6 w 21"/>
                    <a:gd name="T7" fmla="*/ 0 h 81"/>
                    <a:gd name="T8" fmla="*/ 6 w 21"/>
                    <a:gd name="T9" fmla="*/ 5 h 81"/>
                    <a:gd name="T10" fmla="*/ 7 w 21"/>
                    <a:gd name="T11" fmla="*/ 11 h 81"/>
                    <a:gd name="T12" fmla="*/ 7 w 21"/>
                    <a:gd name="T13" fmla="*/ 16 h 81"/>
                    <a:gd name="T14" fmla="*/ 7 w 21"/>
                    <a:gd name="T15" fmla="*/ 20 h 8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1" h="81">
                      <a:moveTo>
                        <a:pt x="21" y="79"/>
                      </a:moveTo>
                      <a:lnTo>
                        <a:pt x="0" y="81"/>
                      </a:lnTo>
                      <a:lnTo>
                        <a:pt x="0" y="0"/>
                      </a:lnTo>
                      <a:lnTo>
                        <a:pt x="19" y="0"/>
                      </a:lnTo>
                      <a:lnTo>
                        <a:pt x="19" y="20"/>
                      </a:lnTo>
                      <a:lnTo>
                        <a:pt x="20" y="44"/>
                      </a:lnTo>
                      <a:lnTo>
                        <a:pt x="20" y="65"/>
                      </a:lnTo>
                      <a:lnTo>
                        <a:pt x="21" y="79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7" name="Forme libre 60"/>
                <p:cNvSpPr>
                  <a:spLocks/>
                </p:cNvSpPr>
                <p:nvPr/>
              </p:nvSpPr>
              <p:spPr bwMode="auto">
                <a:xfrm>
                  <a:off x="1925" y="3159"/>
                  <a:ext cx="8" cy="12"/>
                </a:xfrm>
                <a:custGeom>
                  <a:avLst/>
                  <a:gdLst>
                    <a:gd name="T0" fmla="*/ 0 w 26"/>
                    <a:gd name="T1" fmla="*/ 0 h 48"/>
                    <a:gd name="T2" fmla="*/ 8 w 26"/>
                    <a:gd name="T3" fmla="*/ 0 h 48"/>
                    <a:gd name="T4" fmla="*/ 8 w 26"/>
                    <a:gd name="T5" fmla="*/ 12 h 48"/>
                    <a:gd name="T6" fmla="*/ 1 w 26"/>
                    <a:gd name="T7" fmla="*/ 12 h 48"/>
                    <a:gd name="T8" fmla="*/ 1 w 26"/>
                    <a:gd name="T9" fmla="*/ 9 h 48"/>
                    <a:gd name="T10" fmla="*/ 1 w 26"/>
                    <a:gd name="T11" fmla="*/ 6 h 48"/>
                    <a:gd name="T12" fmla="*/ 0 w 26"/>
                    <a:gd name="T13" fmla="*/ 3 h 48"/>
                    <a:gd name="T14" fmla="*/ 0 w 26"/>
                    <a:gd name="T15" fmla="*/ 0 h 4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6" h="48">
                      <a:moveTo>
                        <a:pt x="0" y="0"/>
                      </a:moveTo>
                      <a:lnTo>
                        <a:pt x="26" y="0"/>
                      </a:lnTo>
                      <a:lnTo>
                        <a:pt x="26" y="48"/>
                      </a:lnTo>
                      <a:lnTo>
                        <a:pt x="3" y="48"/>
                      </a:lnTo>
                      <a:lnTo>
                        <a:pt x="3" y="37"/>
                      </a:lnTo>
                      <a:lnTo>
                        <a:pt x="2" y="23"/>
                      </a:lnTo>
                      <a:lnTo>
                        <a:pt x="1" y="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" name="Forme libre 61"/>
                <p:cNvSpPr>
                  <a:spLocks/>
                </p:cNvSpPr>
                <p:nvPr/>
              </p:nvSpPr>
              <p:spPr bwMode="auto">
                <a:xfrm>
                  <a:off x="1905" y="3159"/>
                  <a:ext cx="7" cy="12"/>
                </a:xfrm>
                <a:custGeom>
                  <a:avLst/>
                  <a:gdLst>
                    <a:gd name="T0" fmla="*/ 6 w 21"/>
                    <a:gd name="T1" fmla="*/ 0 h 49"/>
                    <a:gd name="T2" fmla="*/ 0 w 21"/>
                    <a:gd name="T3" fmla="*/ 0 h 49"/>
                    <a:gd name="T4" fmla="*/ 0 w 21"/>
                    <a:gd name="T5" fmla="*/ 12 h 49"/>
                    <a:gd name="T6" fmla="*/ 7 w 21"/>
                    <a:gd name="T7" fmla="*/ 12 h 49"/>
                    <a:gd name="T8" fmla="*/ 6 w 21"/>
                    <a:gd name="T9" fmla="*/ 9 h 49"/>
                    <a:gd name="T10" fmla="*/ 6 w 21"/>
                    <a:gd name="T11" fmla="*/ 5 h 49"/>
                    <a:gd name="T12" fmla="*/ 6 w 21"/>
                    <a:gd name="T13" fmla="*/ 2 h 49"/>
                    <a:gd name="T14" fmla="*/ 6 w 21"/>
                    <a:gd name="T15" fmla="*/ 0 h 4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1" h="49">
                      <a:moveTo>
                        <a:pt x="19" y="0"/>
                      </a:moveTo>
                      <a:lnTo>
                        <a:pt x="0" y="0"/>
                      </a:lnTo>
                      <a:lnTo>
                        <a:pt x="0" y="49"/>
                      </a:lnTo>
                      <a:lnTo>
                        <a:pt x="21" y="49"/>
                      </a:lnTo>
                      <a:lnTo>
                        <a:pt x="19" y="36"/>
                      </a:lnTo>
                      <a:lnTo>
                        <a:pt x="19" y="21"/>
                      </a:lnTo>
                      <a:lnTo>
                        <a:pt x="19" y="8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" name="Forme libre 62"/>
                <p:cNvSpPr>
                  <a:spLocks/>
                </p:cNvSpPr>
                <p:nvPr/>
              </p:nvSpPr>
              <p:spPr bwMode="auto">
                <a:xfrm>
                  <a:off x="1925" y="3136"/>
                  <a:ext cx="9" cy="21"/>
                </a:xfrm>
                <a:custGeom>
                  <a:avLst/>
                  <a:gdLst>
                    <a:gd name="T0" fmla="*/ 1 w 26"/>
                    <a:gd name="T1" fmla="*/ 0 h 80"/>
                    <a:gd name="T2" fmla="*/ 9 w 26"/>
                    <a:gd name="T3" fmla="*/ 0 h 80"/>
                    <a:gd name="T4" fmla="*/ 9 w 26"/>
                    <a:gd name="T5" fmla="*/ 21 h 80"/>
                    <a:gd name="T6" fmla="*/ 0 w 26"/>
                    <a:gd name="T7" fmla="*/ 21 h 80"/>
                    <a:gd name="T8" fmla="*/ 0 w 26"/>
                    <a:gd name="T9" fmla="*/ 16 h 80"/>
                    <a:gd name="T10" fmla="*/ 1 w 26"/>
                    <a:gd name="T11" fmla="*/ 10 h 80"/>
                    <a:gd name="T12" fmla="*/ 2 w 26"/>
                    <a:gd name="T13" fmla="*/ 4 h 80"/>
                    <a:gd name="T14" fmla="*/ 1 w 26"/>
                    <a:gd name="T15" fmla="*/ 0 h 8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6" h="80">
                      <a:moveTo>
                        <a:pt x="4" y="0"/>
                      </a:moveTo>
                      <a:lnTo>
                        <a:pt x="26" y="0"/>
                      </a:lnTo>
                      <a:lnTo>
                        <a:pt x="26" y="80"/>
                      </a:lnTo>
                      <a:lnTo>
                        <a:pt x="0" y="80"/>
                      </a:lnTo>
                      <a:lnTo>
                        <a:pt x="1" y="61"/>
                      </a:lnTo>
                      <a:lnTo>
                        <a:pt x="4" y="38"/>
                      </a:lnTo>
                      <a:lnTo>
                        <a:pt x="5" y="15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0" name="Forme libre 63"/>
                <p:cNvSpPr>
                  <a:spLocks/>
                </p:cNvSpPr>
                <p:nvPr/>
              </p:nvSpPr>
              <p:spPr bwMode="auto">
                <a:xfrm>
                  <a:off x="1905" y="3137"/>
                  <a:ext cx="6" cy="20"/>
                </a:xfrm>
                <a:custGeom>
                  <a:avLst/>
                  <a:gdLst>
                    <a:gd name="T0" fmla="*/ 6 w 19"/>
                    <a:gd name="T1" fmla="*/ 20 h 81"/>
                    <a:gd name="T2" fmla="*/ 0 w 19"/>
                    <a:gd name="T3" fmla="*/ 20 h 81"/>
                    <a:gd name="T4" fmla="*/ 0 w 19"/>
                    <a:gd name="T5" fmla="*/ 0 h 81"/>
                    <a:gd name="T6" fmla="*/ 5 w 19"/>
                    <a:gd name="T7" fmla="*/ 0 h 81"/>
                    <a:gd name="T8" fmla="*/ 5 w 19"/>
                    <a:gd name="T9" fmla="*/ 4 h 81"/>
                    <a:gd name="T10" fmla="*/ 6 w 19"/>
                    <a:gd name="T11" fmla="*/ 10 h 81"/>
                    <a:gd name="T12" fmla="*/ 6 w 19"/>
                    <a:gd name="T13" fmla="*/ 16 h 81"/>
                    <a:gd name="T14" fmla="*/ 6 w 19"/>
                    <a:gd name="T15" fmla="*/ 20 h 8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9" h="81">
                      <a:moveTo>
                        <a:pt x="19" y="81"/>
                      </a:moveTo>
                      <a:lnTo>
                        <a:pt x="0" y="81"/>
                      </a:ln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16" y="18"/>
                      </a:lnTo>
                      <a:lnTo>
                        <a:pt x="18" y="42"/>
                      </a:lnTo>
                      <a:lnTo>
                        <a:pt x="19" y="65"/>
                      </a:lnTo>
                      <a:lnTo>
                        <a:pt x="19" y="81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1" name="Forme libre 64"/>
                <p:cNvSpPr>
                  <a:spLocks/>
                </p:cNvSpPr>
                <p:nvPr/>
              </p:nvSpPr>
              <p:spPr bwMode="auto">
                <a:xfrm>
                  <a:off x="1973" y="3212"/>
                  <a:ext cx="53" cy="22"/>
                </a:xfrm>
                <a:custGeom>
                  <a:avLst/>
                  <a:gdLst>
                    <a:gd name="T0" fmla="*/ 0 w 157"/>
                    <a:gd name="T1" fmla="*/ 22 h 87"/>
                    <a:gd name="T2" fmla="*/ 3 w 157"/>
                    <a:gd name="T3" fmla="*/ 0 h 87"/>
                    <a:gd name="T4" fmla="*/ 4 w 157"/>
                    <a:gd name="T5" fmla="*/ 1 h 87"/>
                    <a:gd name="T6" fmla="*/ 5 w 157"/>
                    <a:gd name="T7" fmla="*/ 1 h 87"/>
                    <a:gd name="T8" fmla="*/ 7 w 157"/>
                    <a:gd name="T9" fmla="*/ 1 h 87"/>
                    <a:gd name="T10" fmla="*/ 8 w 157"/>
                    <a:gd name="T11" fmla="*/ 1 h 87"/>
                    <a:gd name="T12" fmla="*/ 8 w 157"/>
                    <a:gd name="T13" fmla="*/ 1 h 87"/>
                    <a:gd name="T14" fmla="*/ 9 w 157"/>
                    <a:gd name="T15" fmla="*/ 0 h 87"/>
                    <a:gd name="T16" fmla="*/ 11 w 157"/>
                    <a:gd name="T17" fmla="*/ 0 h 87"/>
                    <a:gd name="T18" fmla="*/ 11 w 157"/>
                    <a:gd name="T19" fmla="*/ 1 h 87"/>
                    <a:gd name="T20" fmla="*/ 12 w 157"/>
                    <a:gd name="T21" fmla="*/ 1 h 87"/>
                    <a:gd name="T22" fmla="*/ 14 w 157"/>
                    <a:gd name="T23" fmla="*/ 1 h 87"/>
                    <a:gd name="T24" fmla="*/ 13 w 157"/>
                    <a:gd name="T25" fmla="*/ 1 h 87"/>
                    <a:gd name="T26" fmla="*/ 14 w 157"/>
                    <a:gd name="T27" fmla="*/ 0 h 87"/>
                    <a:gd name="T28" fmla="*/ 15 w 157"/>
                    <a:gd name="T29" fmla="*/ 1 h 87"/>
                    <a:gd name="T30" fmla="*/ 15 w 157"/>
                    <a:gd name="T31" fmla="*/ 1 h 87"/>
                    <a:gd name="T32" fmla="*/ 16 w 157"/>
                    <a:gd name="T33" fmla="*/ 1 h 87"/>
                    <a:gd name="T34" fmla="*/ 16 w 157"/>
                    <a:gd name="T35" fmla="*/ 1 h 87"/>
                    <a:gd name="T36" fmla="*/ 17 w 157"/>
                    <a:gd name="T37" fmla="*/ 1 h 87"/>
                    <a:gd name="T38" fmla="*/ 18 w 157"/>
                    <a:gd name="T39" fmla="*/ 0 h 87"/>
                    <a:gd name="T40" fmla="*/ 18 w 157"/>
                    <a:gd name="T41" fmla="*/ 0 h 87"/>
                    <a:gd name="T42" fmla="*/ 18 w 157"/>
                    <a:gd name="T43" fmla="*/ 1 h 87"/>
                    <a:gd name="T44" fmla="*/ 19 w 157"/>
                    <a:gd name="T45" fmla="*/ 1 h 87"/>
                    <a:gd name="T46" fmla="*/ 20 w 157"/>
                    <a:gd name="T47" fmla="*/ 1 h 87"/>
                    <a:gd name="T48" fmla="*/ 21 w 157"/>
                    <a:gd name="T49" fmla="*/ 1 h 87"/>
                    <a:gd name="T50" fmla="*/ 21 w 157"/>
                    <a:gd name="T51" fmla="*/ 0 h 87"/>
                    <a:gd name="T52" fmla="*/ 22 w 157"/>
                    <a:gd name="T53" fmla="*/ 0 h 87"/>
                    <a:gd name="T54" fmla="*/ 23 w 157"/>
                    <a:gd name="T55" fmla="*/ 1 h 87"/>
                    <a:gd name="T56" fmla="*/ 23 w 157"/>
                    <a:gd name="T57" fmla="*/ 1 h 87"/>
                    <a:gd name="T58" fmla="*/ 25 w 157"/>
                    <a:gd name="T59" fmla="*/ 1 h 87"/>
                    <a:gd name="T60" fmla="*/ 26 w 157"/>
                    <a:gd name="T61" fmla="*/ 1 h 87"/>
                    <a:gd name="T62" fmla="*/ 26 w 157"/>
                    <a:gd name="T63" fmla="*/ 0 h 87"/>
                    <a:gd name="T64" fmla="*/ 28 w 157"/>
                    <a:gd name="T65" fmla="*/ 0 h 87"/>
                    <a:gd name="T66" fmla="*/ 29 w 157"/>
                    <a:gd name="T67" fmla="*/ 0 h 87"/>
                    <a:gd name="T68" fmla="*/ 29 w 157"/>
                    <a:gd name="T69" fmla="*/ 1 h 87"/>
                    <a:gd name="T70" fmla="*/ 30 w 157"/>
                    <a:gd name="T71" fmla="*/ 1 h 87"/>
                    <a:gd name="T72" fmla="*/ 31 w 157"/>
                    <a:gd name="T73" fmla="*/ 2 h 87"/>
                    <a:gd name="T74" fmla="*/ 32 w 157"/>
                    <a:gd name="T75" fmla="*/ 1 h 87"/>
                    <a:gd name="T76" fmla="*/ 32 w 157"/>
                    <a:gd name="T77" fmla="*/ 0 h 87"/>
                    <a:gd name="T78" fmla="*/ 34 w 157"/>
                    <a:gd name="T79" fmla="*/ 0 h 87"/>
                    <a:gd name="T80" fmla="*/ 34 w 157"/>
                    <a:gd name="T81" fmla="*/ 1 h 87"/>
                    <a:gd name="T82" fmla="*/ 35 w 157"/>
                    <a:gd name="T83" fmla="*/ 1 h 87"/>
                    <a:gd name="T84" fmla="*/ 39 w 157"/>
                    <a:gd name="T85" fmla="*/ 2 h 87"/>
                    <a:gd name="T86" fmla="*/ 45 w 157"/>
                    <a:gd name="T87" fmla="*/ 1 h 87"/>
                    <a:gd name="T88" fmla="*/ 51 w 157"/>
                    <a:gd name="T89" fmla="*/ 1 h 87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157" h="87">
                      <a:moveTo>
                        <a:pt x="157" y="4"/>
                      </a:moveTo>
                      <a:lnTo>
                        <a:pt x="157" y="87"/>
                      </a:lnTo>
                      <a:lnTo>
                        <a:pt x="0" y="87"/>
                      </a:lnTo>
                      <a:lnTo>
                        <a:pt x="0" y="2"/>
                      </a:lnTo>
                      <a:lnTo>
                        <a:pt x="4" y="1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2" y="1"/>
                      </a:lnTo>
                      <a:lnTo>
                        <a:pt x="12" y="2"/>
                      </a:lnTo>
                      <a:lnTo>
                        <a:pt x="12" y="3"/>
                      </a:lnTo>
                      <a:lnTo>
                        <a:pt x="14" y="3"/>
                      </a:lnTo>
                      <a:lnTo>
                        <a:pt x="15" y="4"/>
                      </a:lnTo>
                      <a:lnTo>
                        <a:pt x="17" y="5"/>
                      </a:lnTo>
                      <a:lnTo>
                        <a:pt x="20" y="5"/>
                      </a:lnTo>
                      <a:lnTo>
                        <a:pt x="21" y="5"/>
                      </a:lnTo>
                      <a:lnTo>
                        <a:pt x="22" y="5"/>
                      </a:lnTo>
                      <a:lnTo>
                        <a:pt x="23" y="5"/>
                      </a:lnTo>
                      <a:lnTo>
                        <a:pt x="23" y="4"/>
                      </a:lnTo>
                      <a:lnTo>
                        <a:pt x="24" y="3"/>
                      </a:lnTo>
                      <a:lnTo>
                        <a:pt x="24" y="2"/>
                      </a:lnTo>
                      <a:lnTo>
                        <a:pt x="26" y="1"/>
                      </a:lnTo>
                      <a:lnTo>
                        <a:pt x="27" y="1"/>
                      </a:lnTo>
                      <a:lnTo>
                        <a:pt x="28" y="1"/>
                      </a:lnTo>
                      <a:lnTo>
                        <a:pt x="29" y="1"/>
                      </a:lnTo>
                      <a:lnTo>
                        <a:pt x="30" y="1"/>
                      </a:lnTo>
                      <a:lnTo>
                        <a:pt x="32" y="1"/>
                      </a:lnTo>
                      <a:lnTo>
                        <a:pt x="32" y="2"/>
                      </a:lnTo>
                      <a:lnTo>
                        <a:pt x="32" y="3"/>
                      </a:lnTo>
                      <a:lnTo>
                        <a:pt x="32" y="4"/>
                      </a:lnTo>
                      <a:lnTo>
                        <a:pt x="33" y="4"/>
                      </a:lnTo>
                      <a:lnTo>
                        <a:pt x="34" y="5"/>
                      </a:lnTo>
                      <a:lnTo>
                        <a:pt x="36" y="5"/>
                      </a:lnTo>
                      <a:lnTo>
                        <a:pt x="37" y="5"/>
                      </a:lnTo>
                      <a:lnTo>
                        <a:pt x="40" y="5"/>
                      </a:lnTo>
                      <a:lnTo>
                        <a:pt x="40" y="4"/>
                      </a:lnTo>
                      <a:lnTo>
                        <a:pt x="39" y="3"/>
                      </a:lnTo>
                      <a:lnTo>
                        <a:pt x="39" y="2"/>
                      </a:lnTo>
                      <a:lnTo>
                        <a:pt x="40" y="1"/>
                      </a:lnTo>
                      <a:lnTo>
                        <a:pt x="40" y="0"/>
                      </a:lnTo>
                      <a:lnTo>
                        <a:pt x="41" y="0"/>
                      </a:lnTo>
                      <a:lnTo>
                        <a:pt x="43" y="2"/>
                      </a:lnTo>
                      <a:lnTo>
                        <a:pt x="43" y="3"/>
                      </a:lnTo>
                      <a:lnTo>
                        <a:pt x="43" y="4"/>
                      </a:lnTo>
                      <a:lnTo>
                        <a:pt x="45" y="4"/>
                      </a:lnTo>
                      <a:lnTo>
                        <a:pt x="46" y="4"/>
                      </a:lnTo>
                      <a:lnTo>
                        <a:pt x="47" y="4"/>
                      </a:lnTo>
                      <a:lnTo>
                        <a:pt x="48" y="4"/>
                      </a:lnTo>
                      <a:lnTo>
                        <a:pt x="49" y="3"/>
                      </a:lnTo>
                      <a:lnTo>
                        <a:pt x="49" y="2"/>
                      </a:lnTo>
                      <a:lnTo>
                        <a:pt x="51" y="1"/>
                      </a:lnTo>
                      <a:lnTo>
                        <a:pt x="52" y="1"/>
                      </a:lnTo>
                      <a:lnTo>
                        <a:pt x="53" y="0"/>
                      </a:lnTo>
                      <a:lnTo>
                        <a:pt x="54" y="0"/>
                      </a:lnTo>
                      <a:lnTo>
                        <a:pt x="54" y="1"/>
                      </a:lnTo>
                      <a:lnTo>
                        <a:pt x="54" y="2"/>
                      </a:lnTo>
                      <a:lnTo>
                        <a:pt x="54" y="3"/>
                      </a:lnTo>
                      <a:lnTo>
                        <a:pt x="55" y="4"/>
                      </a:lnTo>
                      <a:lnTo>
                        <a:pt x="55" y="5"/>
                      </a:lnTo>
                      <a:lnTo>
                        <a:pt x="57" y="5"/>
                      </a:lnTo>
                      <a:lnTo>
                        <a:pt x="58" y="5"/>
                      </a:lnTo>
                      <a:lnTo>
                        <a:pt x="59" y="5"/>
                      </a:lnTo>
                      <a:lnTo>
                        <a:pt x="60" y="4"/>
                      </a:lnTo>
                      <a:lnTo>
                        <a:pt x="61" y="3"/>
                      </a:lnTo>
                      <a:lnTo>
                        <a:pt x="63" y="3"/>
                      </a:lnTo>
                      <a:lnTo>
                        <a:pt x="63" y="2"/>
                      </a:lnTo>
                      <a:lnTo>
                        <a:pt x="63" y="1"/>
                      </a:lnTo>
                      <a:lnTo>
                        <a:pt x="64" y="0"/>
                      </a:lnTo>
                      <a:lnTo>
                        <a:pt x="65" y="0"/>
                      </a:lnTo>
                      <a:lnTo>
                        <a:pt x="66" y="0"/>
                      </a:lnTo>
                      <a:lnTo>
                        <a:pt x="67" y="1"/>
                      </a:lnTo>
                      <a:lnTo>
                        <a:pt x="67" y="2"/>
                      </a:lnTo>
                      <a:lnTo>
                        <a:pt x="67" y="3"/>
                      </a:lnTo>
                      <a:lnTo>
                        <a:pt x="67" y="4"/>
                      </a:lnTo>
                      <a:lnTo>
                        <a:pt x="67" y="5"/>
                      </a:lnTo>
                      <a:lnTo>
                        <a:pt x="68" y="5"/>
                      </a:lnTo>
                      <a:lnTo>
                        <a:pt x="71" y="5"/>
                      </a:lnTo>
                      <a:lnTo>
                        <a:pt x="73" y="5"/>
                      </a:lnTo>
                      <a:lnTo>
                        <a:pt x="76" y="5"/>
                      </a:lnTo>
                      <a:lnTo>
                        <a:pt x="77" y="4"/>
                      </a:lnTo>
                      <a:lnTo>
                        <a:pt x="77" y="3"/>
                      </a:lnTo>
                      <a:lnTo>
                        <a:pt x="77" y="1"/>
                      </a:lnTo>
                      <a:lnTo>
                        <a:pt x="78" y="0"/>
                      </a:lnTo>
                      <a:lnTo>
                        <a:pt x="80" y="0"/>
                      </a:lnTo>
                      <a:lnTo>
                        <a:pt x="83" y="0"/>
                      </a:lnTo>
                      <a:lnTo>
                        <a:pt x="84" y="0"/>
                      </a:lnTo>
                      <a:lnTo>
                        <a:pt x="85" y="0"/>
                      </a:lnTo>
                      <a:lnTo>
                        <a:pt x="85" y="1"/>
                      </a:lnTo>
                      <a:lnTo>
                        <a:pt x="85" y="3"/>
                      </a:lnTo>
                      <a:lnTo>
                        <a:pt x="85" y="4"/>
                      </a:lnTo>
                      <a:lnTo>
                        <a:pt x="86" y="5"/>
                      </a:lnTo>
                      <a:lnTo>
                        <a:pt x="88" y="5"/>
                      </a:lnTo>
                      <a:lnTo>
                        <a:pt x="89" y="5"/>
                      </a:lnTo>
                      <a:lnTo>
                        <a:pt x="90" y="5"/>
                      </a:lnTo>
                      <a:lnTo>
                        <a:pt x="91" y="7"/>
                      </a:lnTo>
                      <a:lnTo>
                        <a:pt x="92" y="7"/>
                      </a:lnTo>
                      <a:lnTo>
                        <a:pt x="94" y="5"/>
                      </a:lnTo>
                      <a:lnTo>
                        <a:pt x="95" y="4"/>
                      </a:lnTo>
                      <a:lnTo>
                        <a:pt x="95" y="2"/>
                      </a:lnTo>
                      <a:lnTo>
                        <a:pt x="96" y="1"/>
                      </a:lnTo>
                      <a:lnTo>
                        <a:pt x="98" y="1"/>
                      </a:lnTo>
                      <a:lnTo>
                        <a:pt x="100" y="1"/>
                      </a:lnTo>
                      <a:lnTo>
                        <a:pt x="101" y="2"/>
                      </a:lnTo>
                      <a:lnTo>
                        <a:pt x="102" y="2"/>
                      </a:lnTo>
                      <a:lnTo>
                        <a:pt x="103" y="3"/>
                      </a:lnTo>
                      <a:lnTo>
                        <a:pt x="104" y="4"/>
                      </a:lnTo>
                      <a:lnTo>
                        <a:pt x="108" y="5"/>
                      </a:lnTo>
                      <a:lnTo>
                        <a:pt x="113" y="7"/>
                      </a:lnTo>
                      <a:lnTo>
                        <a:pt x="116" y="7"/>
                      </a:lnTo>
                      <a:lnTo>
                        <a:pt x="120" y="7"/>
                      </a:lnTo>
                      <a:lnTo>
                        <a:pt x="125" y="7"/>
                      </a:lnTo>
                      <a:lnTo>
                        <a:pt x="132" y="5"/>
                      </a:lnTo>
                      <a:lnTo>
                        <a:pt x="139" y="5"/>
                      </a:lnTo>
                      <a:lnTo>
                        <a:pt x="145" y="5"/>
                      </a:lnTo>
                      <a:lnTo>
                        <a:pt x="151" y="4"/>
                      </a:lnTo>
                      <a:lnTo>
                        <a:pt x="156" y="4"/>
                      </a:lnTo>
                      <a:lnTo>
                        <a:pt x="157" y="4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2" name="Forme libre 65"/>
                <p:cNvSpPr>
                  <a:spLocks/>
                </p:cNvSpPr>
                <p:nvPr/>
              </p:nvSpPr>
              <p:spPr bwMode="auto">
                <a:xfrm>
                  <a:off x="1973" y="3192"/>
                  <a:ext cx="53" cy="11"/>
                </a:xfrm>
                <a:custGeom>
                  <a:avLst/>
                  <a:gdLst>
                    <a:gd name="T0" fmla="*/ 53 w 157"/>
                    <a:gd name="T1" fmla="*/ 0 h 44"/>
                    <a:gd name="T2" fmla="*/ 0 w 157"/>
                    <a:gd name="T3" fmla="*/ 10 h 44"/>
                    <a:gd name="T4" fmla="*/ 4 w 157"/>
                    <a:gd name="T5" fmla="*/ 10 h 44"/>
                    <a:gd name="T6" fmla="*/ 7 w 157"/>
                    <a:gd name="T7" fmla="*/ 10 h 44"/>
                    <a:gd name="T8" fmla="*/ 9 w 157"/>
                    <a:gd name="T9" fmla="*/ 11 h 44"/>
                    <a:gd name="T10" fmla="*/ 11 w 157"/>
                    <a:gd name="T11" fmla="*/ 11 h 44"/>
                    <a:gd name="T12" fmla="*/ 11 w 157"/>
                    <a:gd name="T13" fmla="*/ 10 h 44"/>
                    <a:gd name="T14" fmla="*/ 11 w 157"/>
                    <a:gd name="T15" fmla="*/ 9 h 44"/>
                    <a:gd name="T16" fmla="*/ 11 w 157"/>
                    <a:gd name="T17" fmla="*/ 7 h 44"/>
                    <a:gd name="T18" fmla="*/ 12 w 157"/>
                    <a:gd name="T19" fmla="*/ 7 h 44"/>
                    <a:gd name="T20" fmla="*/ 12 w 157"/>
                    <a:gd name="T21" fmla="*/ 8 h 44"/>
                    <a:gd name="T22" fmla="*/ 12 w 157"/>
                    <a:gd name="T23" fmla="*/ 10 h 44"/>
                    <a:gd name="T24" fmla="*/ 13 w 157"/>
                    <a:gd name="T25" fmla="*/ 10 h 44"/>
                    <a:gd name="T26" fmla="*/ 14 w 157"/>
                    <a:gd name="T27" fmla="*/ 10 h 44"/>
                    <a:gd name="T28" fmla="*/ 15 w 157"/>
                    <a:gd name="T29" fmla="*/ 10 h 44"/>
                    <a:gd name="T30" fmla="*/ 16 w 157"/>
                    <a:gd name="T31" fmla="*/ 10 h 44"/>
                    <a:gd name="T32" fmla="*/ 16 w 157"/>
                    <a:gd name="T33" fmla="*/ 9 h 44"/>
                    <a:gd name="T34" fmla="*/ 16 w 157"/>
                    <a:gd name="T35" fmla="*/ 7 h 44"/>
                    <a:gd name="T36" fmla="*/ 18 w 157"/>
                    <a:gd name="T37" fmla="*/ 6 h 44"/>
                    <a:gd name="T38" fmla="*/ 18 w 157"/>
                    <a:gd name="T39" fmla="*/ 6 h 44"/>
                    <a:gd name="T40" fmla="*/ 17 w 157"/>
                    <a:gd name="T41" fmla="*/ 8 h 44"/>
                    <a:gd name="T42" fmla="*/ 17 w 157"/>
                    <a:gd name="T43" fmla="*/ 10 h 44"/>
                    <a:gd name="T44" fmla="*/ 18 w 157"/>
                    <a:gd name="T45" fmla="*/ 10 h 44"/>
                    <a:gd name="T46" fmla="*/ 19 w 157"/>
                    <a:gd name="T47" fmla="*/ 10 h 44"/>
                    <a:gd name="T48" fmla="*/ 21 w 157"/>
                    <a:gd name="T49" fmla="*/ 10 h 44"/>
                    <a:gd name="T50" fmla="*/ 22 w 157"/>
                    <a:gd name="T51" fmla="*/ 10 h 44"/>
                    <a:gd name="T52" fmla="*/ 23 w 157"/>
                    <a:gd name="T53" fmla="*/ 9 h 44"/>
                    <a:gd name="T54" fmla="*/ 24 w 157"/>
                    <a:gd name="T55" fmla="*/ 8 h 44"/>
                    <a:gd name="T56" fmla="*/ 23 w 157"/>
                    <a:gd name="T57" fmla="*/ 7 h 44"/>
                    <a:gd name="T58" fmla="*/ 23 w 157"/>
                    <a:gd name="T59" fmla="*/ 6 h 44"/>
                    <a:gd name="T60" fmla="*/ 23 w 157"/>
                    <a:gd name="T61" fmla="*/ 5 h 44"/>
                    <a:gd name="T62" fmla="*/ 24 w 157"/>
                    <a:gd name="T63" fmla="*/ 6 h 44"/>
                    <a:gd name="T64" fmla="*/ 24 w 157"/>
                    <a:gd name="T65" fmla="*/ 8 h 44"/>
                    <a:gd name="T66" fmla="*/ 24 w 157"/>
                    <a:gd name="T67" fmla="*/ 10 h 44"/>
                    <a:gd name="T68" fmla="*/ 25 w 157"/>
                    <a:gd name="T69" fmla="*/ 10 h 44"/>
                    <a:gd name="T70" fmla="*/ 27 w 157"/>
                    <a:gd name="T71" fmla="*/ 10 h 44"/>
                    <a:gd name="T72" fmla="*/ 29 w 157"/>
                    <a:gd name="T73" fmla="*/ 10 h 44"/>
                    <a:gd name="T74" fmla="*/ 31 w 157"/>
                    <a:gd name="T75" fmla="*/ 10 h 44"/>
                    <a:gd name="T76" fmla="*/ 32 w 157"/>
                    <a:gd name="T77" fmla="*/ 9 h 44"/>
                    <a:gd name="T78" fmla="*/ 32 w 157"/>
                    <a:gd name="T79" fmla="*/ 7 h 44"/>
                    <a:gd name="T80" fmla="*/ 32 w 157"/>
                    <a:gd name="T81" fmla="*/ 6 h 44"/>
                    <a:gd name="T82" fmla="*/ 32 w 157"/>
                    <a:gd name="T83" fmla="*/ 5 h 44"/>
                    <a:gd name="T84" fmla="*/ 32 w 157"/>
                    <a:gd name="T85" fmla="*/ 7 h 44"/>
                    <a:gd name="T86" fmla="*/ 33 w 157"/>
                    <a:gd name="T87" fmla="*/ 9 h 44"/>
                    <a:gd name="T88" fmla="*/ 33 w 157"/>
                    <a:gd name="T89" fmla="*/ 10 h 44"/>
                    <a:gd name="T90" fmla="*/ 34 w 157"/>
                    <a:gd name="T91" fmla="*/ 10 h 44"/>
                    <a:gd name="T92" fmla="*/ 35 w 157"/>
                    <a:gd name="T93" fmla="*/ 10 h 44"/>
                    <a:gd name="T94" fmla="*/ 36 w 157"/>
                    <a:gd name="T95" fmla="*/ 9 h 44"/>
                    <a:gd name="T96" fmla="*/ 36 w 157"/>
                    <a:gd name="T97" fmla="*/ 8 h 44"/>
                    <a:gd name="T98" fmla="*/ 36 w 157"/>
                    <a:gd name="T99" fmla="*/ 6 h 44"/>
                    <a:gd name="T100" fmla="*/ 37 w 157"/>
                    <a:gd name="T101" fmla="*/ 5 h 44"/>
                    <a:gd name="T102" fmla="*/ 37 w 157"/>
                    <a:gd name="T103" fmla="*/ 5 h 44"/>
                    <a:gd name="T104" fmla="*/ 37 w 157"/>
                    <a:gd name="T105" fmla="*/ 8 h 44"/>
                    <a:gd name="T106" fmla="*/ 37 w 157"/>
                    <a:gd name="T107" fmla="*/ 9 h 44"/>
                    <a:gd name="T108" fmla="*/ 37 w 157"/>
                    <a:gd name="T109" fmla="*/ 10 h 44"/>
                    <a:gd name="T110" fmla="*/ 39 w 157"/>
                    <a:gd name="T111" fmla="*/ 11 h 44"/>
                    <a:gd name="T112" fmla="*/ 41 w 157"/>
                    <a:gd name="T113" fmla="*/ 11 h 44"/>
                    <a:gd name="T114" fmla="*/ 42 w 157"/>
                    <a:gd name="T115" fmla="*/ 10 h 44"/>
                    <a:gd name="T116" fmla="*/ 47 w 157"/>
                    <a:gd name="T117" fmla="*/ 10 h 44"/>
                    <a:gd name="T118" fmla="*/ 53 w 157"/>
                    <a:gd name="T119" fmla="*/ 9 h 44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157" h="44">
                      <a:moveTo>
                        <a:pt x="157" y="36"/>
                      </a:moveTo>
                      <a:lnTo>
                        <a:pt x="157" y="0"/>
                      </a:lnTo>
                      <a:lnTo>
                        <a:pt x="0" y="0"/>
                      </a:lnTo>
                      <a:lnTo>
                        <a:pt x="0" y="41"/>
                      </a:lnTo>
                      <a:lnTo>
                        <a:pt x="6" y="41"/>
                      </a:lnTo>
                      <a:lnTo>
                        <a:pt x="12" y="41"/>
                      </a:lnTo>
                      <a:lnTo>
                        <a:pt x="17" y="41"/>
                      </a:lnTo>
                      <a:lnTo>
                        <a:pt x="21" y="41"/>
                      </a:lnTo>
                      <a:lnTo>
                        <a:pt x="24" y="43"/>
                      </a:lnTo>
                      <a:lnTo>
                        <a:pt x="28" y="44"/>
                      </a:lnTo>
                      <a:lnTo>
                        <a:pt x="29" y="44"/>
                      </a:lnTo>
                      <a:lnTo>
                        <a:pt x="32" y="43"/>
                      </a:lnTo>
                      <a:lnTo>
                        <a:pt x="33" y="41"/>
                      </a:lnTo>
                      <a:lnTo>
                        <a:pt x="34" y="40"/>
                      </a:lnTo>
                      <a:lnTo>
                        <a:pt x="34" y="38"/>
                      </a:lnTo>
                      <a:lnTo>
                        <a:pt x="34" y="36"/>
                      </a:lnTo>
                      <a:lnTo>
                        <a:pt x="34" y="31"/>
                      </a:lnTo>
                      <a:lnTo>
                        <a:pt x="33" y="27"/>
                      </a:lnTo>
                      <a:lnTo>
                        <a:pt x="33" y="25"/>
                      </a:lnTo>
                      <a:lnTo>
                        <a:pt x="35" y="26"/>
                      </a:lnTo>
                      <a:lnTo>
                        <a:pt x="36" y="30"/>
                      </a:lnTo>
                      <a:lnTo>
                        <a:pt x="36" y="32"/>
                      </a:lnTo>
                      <a:lnTo>
                        <a:pt x="37" y="36"/>
                      </a:lnTo>
                      <a:lnTo>
                        <a:pt x="37" y="38"/>
                      </a:lnTo>
                      <a:lnTo>
                        <a:pt x="37" y="39"/>
                      </a:lnTo>
                      <a:lnTo>
                        <a:pt x="39" y="41"/>
                      </a:lnTo>
                      <a:lnTo>
                        <a:pt x="40" y="41"/>
                      </a:lnTo>
                      <a:lnTo>
                        <a:pt x="41" y="41"/>
                      </a:lnTo>
                      <a:lnTo>
                        <a:pt x="43" y="41"/>
                      </a:lnTo>
                      <a:lnTo>
                        <a:pt x="45" y="41"/>
                      </a:lnTo>
                      <a:lnTo>
                        <a:pt x="46" y="40"/>
                      </a:lnTo>
                      <a:lnTo>
                        <a:pt x="48" y="38"/>
                      </a:lnTo>
                      <a:lnTo>
                        <a:pt x="48" y="34"/>
                      </a:lnTo>
                      <a:lnTo>
                        <a:pt x="48" y="31"/>
                      </a:lnTo>
                      <a:lnTo>
                        <a:pt x="48" y="27"/>
                      </a:lnTo>
                      <a:lnTo>
                        <a:pt x="51" y="25"/>
                      </a:lnTo>
                      <a:lnTo>
                        <a:pt x="53" y="23"/>
                      </a:lnTo>
                      <a:lnTo>
                        <a:pt x="54" y="23"/>
                      </a:lnTo>
                      <a:lnTo>
                        <a:pt x="52" y="25"/>
                      </a:lnTo>
                      <a:lnTo>
                        <a:pt x="49" y="28"/>
                      </a:lnTo>
                      <a:lnTo>
                        <a:pt x="49" y="32"/>
                      </a:lnTo>
                      <a:lnTo>
                        <a:pt x="48" y="36"/>
                      </a:lnTo>
                      <a:lnTo>
                        <a:pt x="49" y="38"/>
                      </a:lnTo>
                      <a:lnTo>
                        <a:pt x="51" y="39"/>
                      </a:lnTo>
                      <a:lnTo>
                        <a:pt x="52" y="39"/>
                      </a:lnTo>
                      <a:lnTo>
                        <a:pt x="53" y="40"/>
                      </a:lnTo>
                      <a:lnTo>
                        <a:pt x="55" y="40"/>
                      </a:lnTo>
                      <a:lnTo>
                        <a:pt x="58" y="40"/>
                      </a:lnTo>
                      <a:lnTo>
                        <a:pt x="61" y="40"/>
                      </a:lnTo>
                      <a:lnTo>
                        <a:pt x="64" y="40"/>
                      </a:lnTo>
                      <a:lnTo>
                        <a:pt x="66" y="39"/>
                      </a:lnTo>
                      <a:lnTo>
                        <a:pt x="67" y="38"/>
                      </a:lnTo>
                      <a:lnTo>
                        <a:pt x="68" y="36"/>
                      </a:lnTo>
                      <a:lnTo>
                        <a:pt x="70" y="33"/>
                      </a:lnTo>
                      <a:lnTo>
                        <a:pt x="70" y="31"/>
                      </a:lnTo>
                      <a:lnTo>
                        <a:pt x="68" y="28"/>
                      </a:lnTo>
                      <a:lnTo>
                        <a:pt x="68" y="26"/>
                      </a:lnTo>
                      <a:lnTo>
                        <a:pt x="67" y="25"/>
                      </a:lnTo>
                      <a:lnTo>
                        <a:pt x="67" y="23"/>
                      </a:lnTo>
                      <a:lnTo>
                        <a:pt x="67" y="20"/>
                      </a:lnTo>
                      <a:lnTo>
                        <a:pt x="68" y="20"/>
                      </a:lnTo>
                      <a:lnTo>
                        <a:pt x="70" y="23"/>
                      </a:lnTo>
                      <a:lnTo>
                        <a:pt x="70" y="25"/>
                      </a:lnTo>
                      <a:lnTo>
                        <a:pt x="70" y="28"/>
                      </a:lnTo>
                      <a:lnTo>
                        <a:pt x="70" y="32"/>
                      </a:lnTo>
                      <a:lnTo>
                        <a:pt x="70" y="36"/>
                      </a:lnTo>
                      <a:lnTo>
                        <a:pt x="71" y="38"/>
                      </a:lnTo>
                      <a:lnTo>
                        <a:pt x="73" y="39"/>
                      </a:lnTo>
                      <a:lnTo>
                        <a:pt x="74" y="39"/>
                      </a:lnTo>
                      <a:lnTo>
                        <a:pt x="77" y="40"/>
                      </a:lnTo>
                      <a:lnTo>
                        <a:pt x="79" y="40"/>
                      </a:lnTo>
                      <a:lnTo>
                        <a:pt x="83" y="40"/>
                      </a:lnTo>
                      <a:lnTo>
                        <a:pt x="85" y="39"/>
                      </a:lnTo>
                      <a:lnTo>
                        <a:pt x="89" y="39"/>
                      </a:lnTo>
                      <a:lnTo>
                        <a:pt x="91" y="39"/>
                      </a:lnTo>
                      <a:lnTo>
                        <a:pt x="92" y="38"/>
                      </a:lnTo>
                      <a:lnTo>
                        <a:pt x="94" y="36"/>
                      </a:lnTo>
                      <a:lnTo>
                        <a:pt x="94" y="32"/>
                      </a:lnTo>
                      <a:lnTo>
                        <a:pt x="94" y="28"/>
                      </a:lnTo>
                      <a:lnTo>
                        <a:pt x="94" y="26"/>
                      </a:lnTo>
                      <a:lnTo>
                        <a:pt x="94" y="23"/>
                      </a:lnTo>
                      <a:lnTo>
                        <a:pt x="94" y="21"/>
                      </a:lnTo>
                      <a:lnTo>
                        <a:pt x="95" y="21"/>
                      </a:lnTo>
                      <a:lnTo>
                        <a:pt x="96" y="24"/>
                      </a:lnTo>
                      <a:lnTo>
                        <a:pt x="96" y="27"/>
                      </a:lnTo>
                      <a:lnTo>
                        <a:pt x="97" y="31"/>
                      </a:lnTo>
                      <a:lnTo>
                        <a:pt x="97" y="34"/>
                      </a:lnTo>
                      <a:lnTo>
                        <a:pt x="97" y="37"/>
                      </a:lnTo>
                      <a:lnTo>
                        <a:pt x="97" y="39"/>
                      </a:lnTo>
                      <a:lnTo>
                        <a:pt x="98" y="40"/>
                      </a:lnTo>
                      <a:lnTo>
                        <a:pt x="100" y="40"/>
                      </a:lnTo>
                      <a:lnTo>
                        <a:pt x="102" y="40"/>
                      </a:lnTo>
                      <a:lnTo>
                        <a:pt x="104" y="39"/>
                      </a:lnTo>
                      <a:lnTo>
                        <a:pt x="107" y="39"/>
                      </a:lnTo>
                      <a:lnTo>
                        <a:pt x="108" y="37"/>
                      </a:lnTo>
                      <a:lnTo>
                        <a:pt x="108" y="33"/>
                      </a:lnTo>
                      <a:lnTo>
                        <a:pt x="108" y="30"/>
                      </a:lnTo>
                      <a:lnTo>
                        <a:pt x="108" y="26"/>
                      </a:lnTo>
                      <a:lnTo>
                        <a:pt x="108" y="24"/>
                      </a:lnTo>
                      <a:lnTo>
                        <a:pt x="108" y="21"/>
                      </a:lnTo>
                      <a:lnTo>
                        <a:pt x="109" y="18"/>
                      </a:lnTo>
                      <a:lnTo>
                        <a:pt x="110" y="18"/>
                      </a:lnTo>
                      <a:lnTo>
                        <a:pt x="111" y="20"/>
                      </a:lnTo>
                      <a:lnTo>
                        <a:pt x="110" y="25"/>
                      </a:lnTo>
                      <a:lnTo>
                        <a:pt x="110" y="30"/>
                      </a:lnTo>
                      <a:lnTo>
                        <a:pt x="110" y="34"/>
                      </a:lnTo>
                      <a:lnTo>
                        <a:pt x="110" y="37"/>
                      </a:lnTo>
                      <a:lnTo>
                        <a:pt x="110" y="38"/>
                      </a:lnTo>
                      <a:lnTo>
                        <a:pt x="111" y="40"/>
                      </a:lnTo>
                      <a:lnTo>
                        <a:pt x="113" y="41"/>
                      </a:lnTo>
                      <a:lnTo>
                        <a:pt x="115" y="43"/>
                      </a:lnTo>
                      <a:lnTo>
                        <a:pt x="117" y="43"/>
                      </a:lnTo>
                      <a:lnTo>
                        <a:pt x="120" y="43"/>
                      </a:lnTo>
                      <a:lnTo>
                        <a:pt x="122" y="41"/>
                      </a:lnTo>
                      <a:lnTo>
                        <a:pt x="125" y="41"/>
                      </a:lnTo>
                      <a:lnTo>
                        <a:pt x="131" y="40"/>
                      </a:lnTo>
                      <a:lnTo>
                        <a:pt x="139" y="38"/>
                      </a:lnTo>
                      <a:lnTo>
                        <a:pt x="150" y="36"/>
                      </a:lnTo>
                      <a:lnTo>
                        <a:pt x="157" y="36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3" name="Forme libre 66"/>
                <p:cNvSpPr>
                  <a:spLocks/>
                </p:cNvSpPr>
                <p:nvPr/>
              </p:nvSpPr>
              <p:spPr bwMode="auto">
                <a:xfrm>
                  <a:off x="1760" y="3160"/>
                  <a:ext cx="5" cy="12"/>
                </a:xfrm>
                <a:custGeom>
                  <a:avLst/>
                  <a:gdLst>
                    <a:gd name="T0" fmla="*/ 0 w 14"/>
                    <a:gd name="T1" fmla="*/ 0 h 49"/>
                    <a:gd name="T2" fmla="*/ 5 w 14"/>
                    <a:gd name="T3" fmla="*/ 0 h 49"/>
                    <a:gd name="T4" fmla="*/ 5 w 14"/>
                    <a:gd name="T5" fmla="*/ 12 h 49"/>
                    <a:gd name="T6" fmla="*/ 1 w 14"/>
                    <a:gd name="T7" fmla="*/ 12 h 49"/>
                    <a:gd name="T8" fmla="*/ 1 w 14"/>
                    <a:gd name="T9" fmla="*/ 9 h 49"/>
                    <a:gd name="T10" fmla="*/ 0 w 14"/>
                    <a:gd name="T11" fmla="*/ 6 h 49"/>
                    <a:gd name="T12" fmla="*/ 0 w 14"/>
                    <a:gd name="T13" fmla="*/ 3 h 49"/>
                    <a:gd name="T14" fmla="*/ 0 w 14"/>
                    <a:gd name="T15" fmla="*/ 0 h 4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4" h="49">
                      <a:moveTo>
                        <a:pt x="0" y="0"/>
                      </a:moveTo>
                      <a:lnTo>
                        <a:pt x="14" y="0"/>
                      </a:lnTo>
                      <a:lnTo>
                        <a:pt x="14" y="49"/>
                      </a:lnTo>
                      <a:lnTo>
                        <a:pt x="4" y="49"/>
                      </a:lnTo>
                      <a:lnTo>
                        <a:pt x="2" y="37"/>
                      </a:lnTo>
                      <a:lnTo>
                        <a:pt x="0" y="24"/>
                      </a:lnTo>
                      <a:lnTo>
                        <a:pt x="0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4" name="Forme libre 67"/>
                <p:cNvSpPr>
                  <a:spLocks/>
                </p:cNvSpPr>
                <p:nvPr/>
              </p:nvSpPr>
              <p:spPr bwMode="auto">
                <a:xfrm>
                  <a:off x="1737" y="3160"/>
                  <a:ext cx="6" cy="12"/>
                </a:xfrm>
                <a:custGeom>
                  <a:avLst/>
                  <a:gdLst>
                    <a:gd name="T0" fmla="*/ 6 w 18"/>
                    <a:gd name="T1" fmla="*/ 12 h 49"/>
                    <a:gd name="T2" fmla="*/ 0 w 18"/>
                    <a:gd name="T3" fmla="*/ 12 h 49"/>
                    <a:gd name="T4" fmla="*/ 0 w 18"/>
                    <a:gd name="T5" fmla="*/ 0 h 49"/>
                    <a:gd name="T6" fmla="*/ 6 w 18"/>
                    <a:gd name="T7" fmla="*/ 0 h 49"/>
                    <a:gd name="T8" fmla="*/ 6 w 18"/>
                    <a:gd name="T9" fmla="*/ 3 h 49"/>
                    <a:gd name="T10" fmla="*/ 5 w 18"/>
                    <a:gd name="T11" fmla="*/ 6 h 49"/>
                    <a:gd name="T12" fmla="*/ 5 w 18"/>
                    <a:gd name="T13" fmla="*/ 10 h 49"/>
                    <a:gd name="T14" fmla="*/ 6 w 18"/>
                    <a:gd name="T15" fmla="*/ 12 h 4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8" h="49">
                      <a:moveTo>
                        <a:pt x="18" y="49"/>
                      </a:moveTo>
                      <a:lnTo>
                        <a:pt x="0" y="49"/>
                      </a:lnTo>
                      <a:lnTo>
                        <a:pt x="0" y="0"/>
                      </a:lnTo>
                      <a:lnTo>
                        <a:pt x="18" y="0"/>
                      </a:lnTo>
                      <a:lnTo>
                        <a:pt x="18" y="12"/>
                      </a:lnTo>
                      <a:lnTo>
                        <a:pt x="16" y="26"/>
                      </a:lnTo>
                      <a:lnTo>
                        <a:pt x="16" y="39"/>
                      </a:lnTo>
                      <a:lnTo>
                        <a:pt x="18" y="49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5" name="Forme libre 68"/>
                <p:cNvSpPr>
                  <a:spLocks/>
                </p:cNvSpPr>
                <p:nvPr/>
              </p:nvSpPr>
              <p:spPr bwMode="auto">
                <a:xfrm>
                  <a:off x="1758" y="3137"/>
                  <a:ext cx="6" cy="20"/>
                </a:xfrm>
                <a:custGeom>
                  <a:avLst/>
                  <a:gdLst>
                    <a:gd name="T0" fmla="*/ 0 w 18"/>
                    <a:gd name="T1" fmla="*/ 0 h 81"/>
                    <a:gd name="T2" fmla="*/ 6 w 18"/>
                    <a:gd name="T3" fmla="*/ 0 h 81"/>
                    <a:gd name="T4" fmla="*/ 6 w 18"/>
                    <a:gd name="T5" fmla="*/ 20 h 81"/>
                    <a:gd name="T6" fmla="*/ 1 w 18"/>
                    <a:gd name="T7" fmla="*/ 20 h 81"/>
                    <a:gd name="T8" fmla="*/ 1 w 18"/>
                    <a:gd name="T9" fmla="*/ 16 h 81"/>
                    <a:gd name="T10" fmla="*/ 0 w 18"/>
                    <a:gd name="T11" fmla="*/ 10 h 81"/>
                    <a:gd name="T12" fmla="*/ 0 w 18"/>
                    <a:gd name="T13" fmla="*/ 5 h 81"/>
                    <a:gd name="T14" fmla="*/ 0 w 18"/>
                    <a:gd name="T15" fmla="*/ 0 h 8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8" h="81">
                      <a:moveTo>
                        <a:pt x="1" y="0"/>
                      </a:moveTo>
                      <a:lnTo>
                        <a:pt x="18" y="0"/>
                      </a:lnTo>
                      <a:lnTo>
                        <a:pt x="18" y="81"/>
                      </a:lnTo>
                      <a:lnTo>
                        <a:pt x="4" y="81"/>
                      </a:lnTo>
                      <a:lnTo>
                        <a:pt x="2" y="64"/>
                      </a:lnTo>
                      <a:lnTo>
                        <a:pt x="1" y="42"/>
                      </a:lnTo>
                      <a:lnTo>
                        <a:pt x="0" y="19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6" name="Forme libre 69"/>
                <p:cNvSpPr>
                  <a:spLocks/>
                </p:cNvSpPr>
                <p:nvPr/>
              </p:nvSpPr>
              <p:spPr bwMode="auto">
                <a:xfrm>
                  <a:off x="1737" y="3137"/>
                  <a:ext cx="7" cy="20"/>
                </a:xfrm>
                <a:custGeom>
                  <a:avLst/>
                  <a:gdLst>
                    <a:gd name="T0" fmla="*/ 7 w 21"/>
                    <a:gd name="T1" fmla="*/ 20 h 81"/>
                    <a:gd name="T2" fmla="*/ 0 w 21"/>
                    <a:gd name="T3" fmla="*/ 20 h 81"/>
                    <a:gd name="T4" fmla="*/ 0 w 21"/>
                    <a:gd name="T5" fmla="*/ 0 h 81"/>
                    <a:gd name="T6" fmla="*/ 5 w 21"/>
                    <a:gd name="T7" fmla="*/ 0 h 81"/>
                    <a:gd name="T8" fmla="*/ 6 w 21"/>
                    <a:gd name="T9" fmla="*/ 5 h 81"/>
                    <a:gd name="T10" fmla="*/ 6 w 21"/>
                    <a:gd name="T11" fmla="*/ 11 h 81"/>
                    <a:gd name="T12" fmla="*/ 7 w 21"/>
                    <a:gd name="T13" fmla="*/ 17 h 81"/>
                    <a:gd name="T14" fmla="*/ 7 w 21"/>
                    <a:gd name="T15" fmla="*/ 20 h 8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1" h="81">
                      <a:moveTo>
                        <a:pt x="21" y="81"/>
                      </a:moveTo>
                      <a:lnTo>
                        <a:pt x="0" y="81"/>
                      </a:ln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18" y="21"/>
                      </a:lnTo>
                      <a:lnTo>
                        <a:pt x="19" y="46"/>
                      </a:lnTo>
                      <a:lnTo>
                        <a:pt x="20" y="69"/>
                      </a:lnTo>
                      <a:lnTo>
                        <a:pt x="21" y="81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7" name="Forme libre 70"/>
                <p:cNvSpPr>
                  <a:spLocks/>
                </p:cNvSpPr>
                <p:nvPr/>
              </p:nvSpPr>
              <p:spPr bwMode="auto">
                <a:xfrm>
                  <a:off x="1827" y="3160"/>
                  <a:ext cx="7" cy="12"/>
                </a:xfrm>
                <a:custGeom>
                  <a:avLst/>
                  <a:gdLst>
                    <a:gd name="T0" fmla="*/ 2 w 22"/>
                    <a:gd name="T1" fmla="*/ 12 h 49"/>
                    <a:gd name="T2" fmla="*/ 7 w 22"/>
                    <a:gd name="T3" fmla="*/ 12 h 49"/>
                    <a:gd name="T4" fmla="*/ 7 w 22"/>
                    <a:gd name="T5" fmla="*/ 0 h 49"/>
                    <a:gd name="T6" fmla="*/ 0 w 22"/>
                    <a:gd name="T7" fmla="*/ 0 h 49"/>
                    <a:gd name="T8" fmla="*/ 0 w 22"/>
                    <a:gd name="T9" fmla="*/ 3 h 49"/>
                    <a:gd name="T10" fmla="*/ 1 w 22"/>
                    <a:gd name="T11" fmla="*/ 6 h 49"/>
                    <a:gd name="T12" fmla="*/ 2 w 22"/>
                    <a:gd name="T13" fmla="*/ 9 h 49"/>
                    <a:gd name="T14" fmla="*/ 2 w 22"/>
                    <a:gd name="T15" fmla="*/ 12 h 4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2" h="49">
                      <a:moveTo>
                        <a:pt x="6" y="49"/>
                      </a:moveTo>
                      <a:lnTo>
                        <a:pt x="22" y="49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1" y="11"/>
                      </a:lnTo>
                      <a:lnTo>
                        <a:pt x="4" y="25"/>
                      </a:lnTo>
                      <a:lnTo>
                        <a:pt x="6" y="38"/>
                      </a:lnTo>
                      <a:lnTo>
                        <a:pt x="6" y="49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8" name="Forme libre 71"/>
                <p:cNvSpPr>
                  <a:spLocks/>
                </p:cNvSpPr>
                <p:nvPr/>
              </p:nvSpPr>
              <p:spPr bwMode="auto">
                <a:xfrm>
                  <a:off x="1805" y="3160"/>
                  <a:ext cx="6" cy="12"/>
                </a:xfrm>
                <a:custGeom>
                  <a:avLst/>
                  <a:gdLst>
                    <a:gd name="T0" fmla="*/ 6 w 18"/>
                    <a:gd name="T1" fmla="*/ 12 h 49"/>
                    <a:gd name="T2" fmla="*/ 0 w 18"/>
                    <a:gd name="T3" fmla="*/ 12 h 49"/>
                    <a:gd name="T4" fmla="*/ 0 w 18"/>
                    <a:gd name="T5" fmla="*/ 0 h 49"/>
                    <a:gd name="T6" fmla="*/ 5 w 18"/>
                    <a:gd name="T7" fmla="*/ 0 h 49"/>
                    <a:gd name="T8" fmla="*/ 5 w 18"/>
                    <a:gd name="T9" fmla="*/ 3 h 49"/>
                    <a:gd name="T10" fmla="*/ 6 w 18"/>
                    <a:gd name="T11" fmla="*/ 7 h 49"/>
                    <a:gd name="T12" fmla="*/ 6 w 18"/>
                    <a:gd name="T13" fmla="*/ 11 h 49"/>
                    <a:gd name="T14" fmla="*/ 6 w 18"/>
                    <a:gd name="T15" fmla="*/ 12 h 4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8" h="49">
                      <a:moveTo>
                        <a:pt x="18" y="49"/>
                      </a:moveTo>
                      <a:lnTo>
                        <a:pt x="0" y="49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6" y="13"/>
                      </a:lnTo>
                      <a:lnTo>
                        <a:pt x="18" y="30"/>
                      </a:lnTo>
                      <a:lnTo>
                        <a:pt x="18" y="43"/>
                      </a:lnTo>
                      <a:lnTo>
                        <a:pt x="18" y="49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9" name="Forme libre 72"/>
                <p:cNvSpPr>
                  <a:spLocks/>
                </p:cNvSpPr>
                <p:nvPr/>
              </p:nvSpPr>
              <p:spPr bwMode="auto">
                <a:xfrm>
                  <a:off x="1826" y="3137"/>
                  <a:ext cx="7" cy="20"/>
                </a:xfrm>
                <a:custGeom>
                  <a:avLst/>
                  <a:gdLst>
                    <a:gd name="T0" fmla="*/ 0 w 20"/>
                    <a:gd name="T1" fmla="*/ 20 h 82"/>
                    <a:gd name="T2" fmla="*/ 7 w 20"/>
                    <a:gd name="T3" fmla="*/ 20 h 82"/>
                    <a:gd name="T4" fmla="*/ 7 w 20"/>
                    <a:gd name="T5" fmla="*/ 0 h 82"/>
                    <a:gd name="T6" fmla="*/ 1 w 20"/>
                    <a:gd name="T7" fmla="*/ 0 h 82"/>
                    <a:gd name="T8" fmla="*/ 1 w 20"/>
                    <a:gd name="T9" fmla="*/ 5 h 82"/>
                    <a:gd name="T10" fmla="*/ 1 w 20"/>
                    <a:gd name="T11" fmla="*/ 11 h 82"/>
                    <a:gd name="T12" fmla="*/ 0 w 20"/>
                    <a:gd name="T13" fmla="*/ 16 h 82"/>
                    <a:gd name="T14" fmla="*/ 0 w 20"/>
                    <a:gd name="T15" fmla="*/ 20 h 8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0" h="82">
                      <a:moveTo>
                        <a:pt x="0" y="82"/>
                      </a:moveTo>
                      <a:lnTo>
                        <a:pt x="20" y="80"/>
                      </a:lnTo>
                      <a:lnTo>
                        <a:pt x="20" y="0"/>
                      </a:lnTo>
                      <a:lnTo>
                        <a:pt x="4" y="0"/>
                      </a:lnTo>
                      <a:lnTo>
                        <a:pt x="4" y="20"/>
                      </a:lnTo>
                      <a:lnTo>
                        <a:pt x="2" y="44"/>
                      </a:lnTo>
                      <a:lnTo>
                        <a:pt x="0" y="66"/>
                      </a:lnTo>
                      <a:lnTo>
                        <a:pt x="0" y="82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0" name="Forme libre 73"/>
                <p:cNvSpPr>
                  <a:spLocks/>
                </p:cNvSpPr>
                <p:nvPr/>
              </p:nvSpPr>
              <p:spPr bwMode="auto">
                <a:xfrm>
                  <a:off x="1806" y="3137"/>
                  <a:ext cx="6" cy="20"/>
                </a:xfrm>
                <a:custGeom>
                  <a:avLst/>
                  <a:gdLst>
                    <a:gd name="T0" fmla="*/ 5 w 19"/>
                    <a:gd name="T1" fmla="*/ 20 h 82"/>
                    <a:gd name="T2" fmla="*/ 0 w 19"/>
                    <a:gd name="T3" fmla="*/ 20 h 82"/>
                    <a:gd name="T4" fmla="*/ 0 w 19"/>
                    <a:gd name="T5" fmla="*/ 0 h 82"/>
                    <a:gd name="T6" fmla="*/ 6 w 19"/>
                    <a:gd name="T7" fmla="*/ 0 h 82"/>
                    <a:gd name="T8" fmla="*/ 6 w 19"/>
                    <a:gd name="T9" fmla="*/ 5 h 82"/>
                    <a:gd name="T10" fmla="*/ 6 w 19"/>
                    <a:gd name="T11" fmla="*/ 11 h 82"/>
                    <a:gd name="T12" fmla="*/ 6 w 19"/>
                    <a:gd name="T13" fmla="*/ 17 h 82"/>
                    <a:gd name="T14" fmla="*/ 5 w 19"/>
                    <a:gd name="T15" fmla="*/ 20 h 8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9" h="82">
                      <a:moveTo>
                        <a:pt x="17" y="82"/>
                      </a:moveTo>
                      <a:lnTo>
                        <a:pt x="0" y="82"/>
                      </a:lnTo>
                      <a:lnTo>
                        <a:pt x="0" y="0"/>
                      </a:lnTo>
                      <a:lnTo>
                        <a:pt x="19" y="0"/>
                      </a:lnTo>
                      <a:lnTo>
                        <a:pt x="19" y="20"/>
                      </a:lnTo>
                      <a:lnTo>
                        <a:pt x="19" y="45"/>
                      </a:lnTo>
                      <a:lnTo>
                        <a:pt x="19" y="69"/>
                      </a:lnTo>
                      <a:lnTo>
                        <a:pt x="17" y="82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1" name="Forme libre 74"/>
                <p:cNvSpPr>
                  <a:spLocks/>
                </p:cNvSpPr>
                <p:nvPr/>
              </p:nvSpPr>
              <p:spPr bwMode="auto">
                <a:xfrm>
                  <a:off x="1793" y="3192"/>
                  <a:ext cx="46" cy="42"/>
                </a:xfrm>
                <a:custGeom>
                  <a:avLst/>
                  <a:gdLst>
                    <a:gd name="T0" fmla="*/ 21 w 137"/>
                    <a:gd name="T1" fmla="*/ 42 h 168"/>
                    <a:gd name="T2" fmla="*/ 46 w 137"/>
                    <a:gd name="T3" fmla="*/ 42 h 168"/>
                    <a:gd name="T4" fmla="*/ 46 w 137"/>
                    <a:gd name="T5" fmla="*/ 27 h 168"/>
                    <a:gd name="T6" fmla="*/ 46 w 137"/>
                    <a:gd name="T7" fmla="*/ 0 h 168"/>
                    <a:gd name="T8" fmla="*/ 0 w 137"/>
                    <a:gd name="T9" fmla="*/ 0 h 168"/>
                    <a:gd name="T10" fmla="*/ 1 w 137"/>
                    <a:gd name="T11" fmla="*/ 5 h 168"/>
                    <a:gd name="T12" fmla="*/ 2 w 137"/>
                    <a:gd name="T13" fmla="*/ 9 h 168"/>
                    <a:gd name="T14" fmla="*/ 5 w 137"/>
                    <a:gd name="T15" fmla="*/ 13 h 168"/>
                    <a:gd name="T16" fmla="*/ 8 w 137"/>
                    <a:gd name="T17" fmla="*/ 16 h 168"/>
                    <a:gd name="T18" fmla="*/ 12 w 137"/>
                    <a:gd name="T19" fmla="*/ 19 h 168"/>
                    <a:gd name="T20" fmla="*/ 16 w 137"/>
                    <a:gd name="T21" fmla="*/ 22 h 168"/>
                    <a:gd name="T22" fmla="*/ 21 w 137"/>
                    <a:gd name="T23" fmla="*/ 24 h 168"/>
                    <a:gd name="T24" fmla="*/ 27 w 137"/>
                    <a:gd name="T25" fmla="*/ 26 h 168"/>
                    <a:gd name="T26" fmla="*/ 27 w 137"/>
                    <a:gd name="T27" fmla="*/ 27 h 168"/>
                    <a:gd name="T28" fmla="*/ 27 w 137"/>
                    <a:gd name="T29" fmla="*/ 29 h 168"/>
                    <a:gd name="T30" fmla="*/ 28 w 137"/>
                    <a:gd name="T31" fmla="*/ 30 h 168"/>
                    <a:gd name="T32" fmla="*/ 29 w 137"/>
                    <a:gd name="T33" fmla="*/ 31 h 168"/>
                    <a:gd name="T34" fmla="*/ 26 w 137"/>
                    <a:gd name="T35" fmla="*/ 34 h 168"/>
                    <a:gd name="T36" fmla="*/ 25 w 137"/>
                    <a:gd name="T37" fmla="*/ 36 h 168"/>
                    <a:gd name="T38" fmla="*/ 23 w 137"/>
                    <a:gd name="T39" fmla="*/ 39 h 168"/>
                    <a:gd name="T40" fmla="*/ 21 w 137"/>
                    <a:gd name="T41" fmla="*/ 42 h 16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37" h="168">
                      <a:moveTo>
                        <a:pt x="64" y="168"/>
                      </a:moveTo>
                      <a:lnTo>
                        <a:pt x="137" y="168"/>
                      </a:lnTo>
                      <a:lnTo>
                        <a:pt x="137" y="109"/>
                      </a:lnTo>
                      <a:lnTo>
                        <a:pt x="137" y="0"/>
                      </a:lnTo>
                      <a:lnTo>
                        <a:pt x="0" y="0"/>
                      </a:lnTo>
                      <a:lnTo>
                        <a:pt x="2" y="18"/>
                      </a:lnTo>
                      <a:lnTo>
                        <a:pt x="7" y="35"/>
                      </a:lnTo>
                      <a:lnTo>
                        <a:pt x="14" y="51"/>
                      </a:lnTo>
                      <a:lnTo>
                        <a:pt x="24" y="65"/>
                      </a:lnTo>
                      <a:lnTo>
                        <a:pt x="36" y="77"/>
                      </a:lnTo>
                      <a:lnTo>
                        <a:pt x="49" y="88"/>
                      </a:lnTo>
                      <a:lnTo>
                        <a:pt x="64" y="96"/>
                      </a:lnTo>
                      <a:lnTo>
                        <a:pt x="81" y="102"/>
                      </a:lnTo>
                      <a:lnTo>
                        <a:pt x="80" y="108"/>
                      </a:lnTo>
                      <a:lnTo>
                        <a:pt x="80" y="115"/>
                      </a:lnTo>
                      <a:lnTo>
                        <a:pt x="82" y="121"/>
                      </a:lnTo>
                      <a:lnTo>
                        <a:pt x="85" y="125"/>
                      </a:lnTo>
                      <a:lnTo>
                        <a:pt x="77" y="134"/>
                      </a:lnTo>
                      <a:lnTo>
                        <a:pt x="73" y="145"/>
                      </a:lnTo>
                      <a:lnTo>
                        <a:pt x="68" y="155"/>
                      </a:lnTo>
                      <a:lnTo>
                        <a:pt x="64" y="168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2" name="Forme libre 75"/>
                <p:cNvSpPr>
                  <a:spLocks/>
                </p:cNvSpPr>
                <p:nvPr/>
              </p:nvSpPr>
              <p:spPr bwMode="auto">
                <a:xfrm>
                  <a:off x="1741" y="3192"/>
                  <a:ext cx="42" cy="42"/>
                </a:xfrm>
                <a:custGeom>
                  <a:avLst/>
                  <a:gdLst>
                    <a:gd name="T0" fmla="*/ 22 w 127"/>
                    <a:gd name="T1" fmla="*/ 42 h 168"/>
                    <a:gd name="T2" fmla="*/ 0 w 127"/>
                    <a:gd name="T3" fmla="*/ 42 h 168"/>
                    <a:gd name="T4" fmla="*/ 0 w 127"/>
                    <a:gd name="T5" fmla="*/ 27 h 168"/>
                    <a:gd name="T6" fmla="*/ 0 w 127"/>
                    <a:gd name="T7" fmla="*/ 0 h 168"/>
                    <a:gd name="T8" fmla="*/ 42 w 127"/>
                    <a:gd name="T9" fmla="*/ 0 h 168"/>
                    <a:gd name="T10" fmla="*/ 42 w 127"/>
                    <a:gd name="T11" fmla="*/ 4 h 168"/>
                    <a:gd name="T12" fmla="*/ 40 w 127"/>
                    <a:gd name="T13" fmla="*/ 8 h 168"/>
                    <a:gd name="T14" fmla="*/ 38 w 127"/>
                    <a:gd name="T15" fmla="*/ 12 h 168"/>
                    <a:gd name="T16" fmla="*/ 34 w 127"/>
                    <a:gd name="T17" fmla="*/ 16 h 168"/>
                    <a:gd name="T18" fmla="*/ 30 w 127"/>
                    <a:gd name="T19" fmla="*/ 19 h 168"/>
                    <a:gd name="T20" fmla="*/ 25 w 127"/>
                    <a:gd name="T21" fmla="*/ 23 h 168"/>
                    <a:gd name="T22" fmla="*/ 20 w 127"/>
                    <a:gd name="T23" fmla="*/ 25 h 168"/>
                    <a:gd name="T24" fmla="*/ 15 w 127"/>
                    <a:gd name="T25" fmla="*/ 27 h 168"/>
                    <a:gd name="T26" fmla="*/ 15 w 127"/>
                    <a:gd name="T27" fmla="*/ 28 h 168"/>
                    <a:gd name="T28" fmla="*/ 15 w 127"/>
                    <a:gd name="T29" fmla="*/ 30 h 168"/>
                    <a:gd name="T30" fmla="*/ 15 w 127"/>
                    <a:gd name="T31" fmla="*/ 31 h 168"/>
                    <a:gd name="T32" fmla="*/ 14 w 127"/>
                    <a:gd name="T33" fmla="*/ 31 h 168"/>
                    <a:gd name="T34" fmla="*/ 16 w 127"/>
                    <a:gd name="T35" fmla="*/ 33 h 168"/>
                    <a:gd name="T36" fmla="*/ 19 w 127"/>
                    <a:gd name="T37" fmla="*/ 35 h 168"/>
                    <a:gd name="T38" fmla="*/ 21 w 127"/>
                    <a:gd name="T39" fmla="*/ 38 h 168"/>
                    <a:gd name="T40" fmla="*/ 22 w 127"/>
                    <a:gd name="T41" fmla="*/ 42 h 16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27" h="168">
                      <a:moveTo>
                        <a:pt x="68" y="168"/>
                      </a:moveTo>
                      <a:lnTo>
                        <a:pt x="0" y="168"/>
                      </a:lnTo>
                      <a:lnTo>
                        <a:pt x="0" y="106"/>
                      </a:lnTo>
                      <a:lnTo>
                        <a:pt x="0" y="0"/>
                      </a:lnTo>
                      <a:lnTo>
                        <a:pt x="127" y="0"/>
                      </a:lnTo>
                      <a:lnTo>
                        <a:pt x="126" y="14"/>
                      </a:lnTo>
                      <a:lnTo>
                        <a:pt x="122" y="30"/>
                      </a:lnTo>
                      <a:lnTo>
                        <a:pt x="114" y="46"/>
                      </a:lnTo>
                      <a:lnTo>
                        <a:pt x="103" y="62"/>
                      </a:lnTo>
                      <a:lnTo>
                        <a:pt x="90" y="77"/>
                      </a:lnTo>
                      <a:lnTo>
                        <a:pt x="76" y="90"/>
                      </a:lnTo>
                      <a:lnTo>
                        <a:pt x="60" y="101"/>
                      </a:lnTo>
                      <a:lnTo>
                        <a:pt x="44" y="108"/>
                      </a:lnTo>
                      <a:lnTo>
                        <a:pt x="45" y="113"/>
                      </a:lnTo>
                      <a:lnTo>
                        <a:pt x="45" y="119"/>
                      </a:lnTo>
                      <a:lnTo>
                        <a:pt x="44" y="123"/>
                      </a:lnTo>
                      <a:lnTo>
                        <a:pt x="42" y="125"/>
                      </a:lnTo>
                      <a:lnTo>
                        <a:pt x="48" y="130"/>
                      </a:lnTo>
                      <a:lnTo>
                        <a:pt x="57" y="140"/>
                      </a:lnTo>
                      <a:lnTo>
                        <a:pt x="64" y="153"/>
                      </a:lnTo>
                      <a:lnTo>
                        <a:pt x="68" y="168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3" name="Forme libre 76"/>
                <p:cNvSpPr>
                  <a:spLocks/>
                </p:cNvSpPr>
                <p:nvPr/>
              </p:nvSpPr>
              <p:spPr bwMode="auto">
                <a:xfrm>
                  <a:off x="2016" y="3010"/>
                  <a:ext cx="37" cy="113"/>
                </a:xfrm>
                <a:custGeom>
                  <a:avLst/>
                  <a:gdLst>
                    <a:gd name="T0" fmla="*/ 0 w 112"/>
                    <a:gd name="T1" fmla="*/ 0 h 448"/>
                    <a:gd name="T2" fmla="*/ 37 w 112"/>
                    <a:gd name="T3" fmla="*/ 0 h 448"/>
                    <a:gd name="T4" fmla="*/ 37 w 112"/>
                    <a:gd name="T5" fmla="*/ 113 h 448"/>
                    <a:gd name="T6" fmla="*/ 0 w 112"/>
                    <a:gd name="T7" fmla="*/ 49 h 448"/>
                    <a:gd name="T8" fmla="*/ 0 w 112"/>
                    <a:gd name="T9" fmla="*/ 0 h 4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2" h="448">
                      <a:moveTo>
                        <a:pt x="0" y="0"/>
                      </a:moveTo>
                      <a:lnTo>
                        <a:pt x="112" y="0"/>
                      </a:lnTo>
                      <a:lnTo>
                        <a:pt x="112" y="448"/>
                      </a:lnTo>
                      <a:lnTo>
                        <a:pt x="0" y="19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4" name="Forme libre 77"/>
                <p:cNvSpPr>
                  <a:spLocks/>
                </p:cNvSpPr>
                <p:nvPr/>
              </p:nvSpPr>
              <p:spPr bwMode="auto">
                <a:xfrm>
                  <a:off x="2043" y="3138"/>
                  <a:ext cx="17" cy="50"/>
                </a:xfrm>
                <a:custGeom>
                  <a:avLst/>
                  <a:gdLst>
                    <a:gd name="T0" fmla="*/ 0 w 49"/>
                    <a:gd name="T1" fmla="*/ 48 h 202"/>
                    <a:gd name="T2" fmla="*/ 0 w 49"/>
                    <a:gd name="T3" fmla="*/ 24 h 202"/>
                    <a:gd name="T4" fmla="*/ 0 w 49"/>
                    <a:gd name="T5" fmla="*/ 0 h 202"/>
                    <a:gd name="T6" fmla="*/ 10 w 49"/>
                    <a:gd name="T7" fmla="*/ 0 h 202"/>
                    <a:gd name="T8" fmla="*/ 12 w 49"/>
                    <a:gd name="T9" fmla="*/ 2 h 202"/>
                    <a:gd name="T10" fmla="*/ 14 w 49"/>
                    <a:gd name="T11" fmla="*/ 4 h 202"/>
                    <a:gd name="T12" fmla="*/ 15 w 49"/>
                    <a:gd name="T13" fmla="*/ 7 h 202"/>
                    <a:gd name="T14" fmla="*/ 17 w 49"/>
                    <a:gd name="T15" fmla="*/ 8 h 202"/>
                    <a:gd name="T16" fmla="*/ 17 w 49"/>
                    <a:gd name="T17" fmla="*/ 50 h 202"/>
                    <a:gd name="T18" fmla="*/ 0 w 49"/>
                    <a:gd name="T19" fmla="*/ 50 h 202"/>
                    <a:gd name="T20" fmla="*/ 0 w 49"/>
                    <a:gd name="T21" fmla="*/ 48 h 20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49" h="202">
                      <a:moveTo>
                        <a:pt x="0" y="194"/>
                      </a:move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30" y="0"/>
                      </a:lnTo>
                      <a:lnTo>
                        <a:pt x="34" y="9"/>
                      </a:lnTo>
                      <a:lnTo>
                        <a:pt x="39" y="18"/>
                      </a:lnTo>
                      <a:lnTo>
                        <a:pt x="43" y="27"/>
                      </a:lnTo>
                      <a:lnTo>
                        <a:pt x="49" y="32"/>
                      </a:lnTo>
                      <a:lnTo>
                        <a:pt x="49" y="202"/>
                      </a:lnTo>
                      <a:lnTo>
                        <a:pt x="0" y="201"/>
                      </a:lnTo>
                      <a:lnTo>
                        <a:pt x="0" y="194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5" name="Forme libre 78"/>
                <p:cNvSpPr>
                  <a:spLocks/>
                </p:cNvSpPr>
                <p:nvPr/>
              </p:nvSpPr>
              <p:spPr bwMode="auto">
                <a:xfrm>
                  <a:off x="1883" y="3138"/>
                  <a:ext cx="161" cy="4"/>
                </a:xfrm>
                <a:custGeom>
                  <a:avLst/>
                  <a:gdLst>
                    <a:gd name="T0" fmla="*/ 0 w 483"/>
                    <a:gd name="T1" fmla="*/ 0 h 17"/>
                    <a:gd name="T2" fmla="*/ 77 w 483"/>
                    <a:gd name="T3" fmla="*/ 0 h 17"/>
                    <a:gd name="T4" fmla="*/ 161 w 483"/>
                    <a:gd name="T5" fmla="*/ 0 h 17"/>
                    <a:gd name="T6" fmla="*/ 161 w 483"/>
                    <a:gd name="T7" fmla="*/ 4 h 17"/>
                    <a:gd name="T8" fmla="*/ 6 w 483"/>
                    <a:gd name="T9" fmla="*/ 4 h 17"/>
                    <a:gd name="T10" fmla="*/ 0 w 483"/>
                    <a:gd name="T11" fmla="*/ 0 h 1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83" h="17">
                      <a:moveTo>
                        <a:pt x="0" y="0"/>
                      </a:moveTo>
                      <a:lnTo>
                        <a:pt x="231" y="0"/>
                      </a:lnTo>
                      <a:lnTo>
                        <a:pt x="483" y="0"/>
                      </a:lnTo>
                      <a:lnTo>
                        <a:pt x="483" y="17"/>
                      </a:lnTo>
                      <a:lnTo>
                        <a:pt x="19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6" name="Forme libre 79"/>
                <p:cNvSpPr>
                  <a:spLocks/>
                </p:cNvSpPr>
                <p:nvPr/>
              </p:nvSpPr>
              <p:spPr bwMode="auto">
                <a:xfrm>
                  <a:off x="1870" y="3138"/>
                  <a:ext cx="6" cy="5"/>
                </a:xfrm>
                <a:custGeom>
                  <a:avLst/>
                  <a:gdLst>
                    <a:gd name="T0" fmla="*/ 6 w 18"/>
                    <a:gd name="T1" fmla="*/ 5 h 18"/>
                    <a:gd name="T2" fmla="*/ 0 w 18"/>
                    <a:gd name="T3" fmla="*/ 5 h 18"/>
                    <a:gd name="T4" fmla="*/ 0 w 18"/>
                    <a:gd name="T5" fmla="*/ 0 h 18"/>
                    <a:gd name="T6" fmla="*/ 6 w 18"/>
                    <a:gd name="T7" fmla="*/ 5 h 1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8" h="18">
                      <a:moveTo>
                        <a:pt x="18" y="18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18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7" name="Forme libre 80"/>
                <p:cNvSpPr>
                  <a:spLocks/>
                </p:cNvSpPr>
                <p:nvPr/>
              </p:nvSpPr>
              <p:spPr bwMode="auto">
                <a:xfrm>
                  <a:off x="1701" y="3139"/>
                  <a:ext cx="7" cy="5"/>
                </a:xfrm>
                <a:custGeom>
                  <a:avLst/>
                  <a:gdLst>
                    <a:gd name="T0" fmla="*/ 6 w 22"/>
                    <a:gd name="T1" fmla="*/ 0 h 20"/>
                    <a:gd name="T2" fmla="*/ 0 w 22"/>
                    <a:gd name="T3" fmla="*/ 5 h 20"/>
                    <a:gd name="T4" fmla="*/ 7 w 22"/>
                    <a:gd name="T5" fmla="*/ 5 h 20"/>
                    <a:gd name="T6" fmla="*/ 6 w 22"/>
                    <a:gd name="T7" fmla="*/ 0 h 2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2" h="20">
                      <a:moveTo>
                        <a:pt x="19" y="0"/>
                      </a:moveTo>
                      <a:lnTo>
                        <a:pt x="0" y="20"/>
                      </a:lnTo>
                      <a:lnTo>
                        <a:pt x="22" y="2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8" name="Forme libre 81"/>
                <p:cNvSpPr>
                  <a:spLocks/>
                </p:cNvSpPr>
                <p:nvPr/>
              </p:nvSpPr>
              <p:spPr bwMode="auto">
                <a:xfrm>
                  <a:off x="1699" y="3073"/>
                  <a:ext cx="95" cy="74"/>
                </a:xfrm>
                <a:custGeom>
                  <a:avLst/>
                  <a:gdLst>
                    <a:gd name="T0" fmla="*/ 7 w 284"/>
                    <a:gd name="T1" fmla="*/ 69 h 294"/>
                    <a:gd name="T2" fmla="*/ 14 w 284"/>
                    <a:gd name="T3" fmla="*/ 74 h 294"/>
                    <a:gd name="T4" fmla="*/ 95 w 284"/>
                    <a:gd name="T5" fmla="*/ 10 h 294"/>
                    <a:gd name="T6" fmla="*/ 81 w 284"/>
                    <a:gd name="T7" fmla="*/ 0 h 294"/>
                    <a:gd name="T8" fmla="*/ 0 w 284"/>
                    <a:gd name="T9" fmla="*/ 64 h 294"/>
                    <a:gd name="T10" fmla="*/ 7 w 284"/>
                    <a:gd name="T11" fmla="*/ 69 h 29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84" h="294">
                      <a:moveTo>
                        <a:pt x="22" y="274"/>
                      </a:moveTo>
                      <a:lnTo>
                        <a:pt x="43" y="294"/>
                      </a:lnTo>
                      <a:lnTo>
                        <a:pt x="284" y="40"/>
                      </a:lnTo>
                      <a:lnTo>
                        <a:pt x="241" y="0"/>
                      </a:lnTo>
                      <a:lnTo>
                        <a:pt x="0" y="254"/>
                      </a:lnTo>
                      <a:lnTo>
                        <a:pt x="22" y="2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9" name="Forme libre 82"/>
                <p:cNvSpPr>
                  <a:spLocks/>
                </p:cNvSpPr>
                <p:nvPr/>
              </p:nvSpPr>
              <p:spPr bwMode="auto">
                <a:xfrm>
                  <a:off x="1977" y="3217"/>
                  <a:ext cx="5" cy="7"/>
                </a:xfrm>
                <a:custGeom>
                  <a:avLst/>
                  <a:gdLst>
                    <a:gd name="T0" fmla="*/ 0 w 16"/>
                    <a:gd name="T1" fmla="*/ 7 h 31"/>
                    <a:gd name="T2" fmla="*/ 0 w 16"/>
                    <a:gd name="T3" fmla="*/ 6 h 31"/>
                    <a:gd name="T4" fmla="*/ 1 w 16"/>
                    <a:gd name="T5" fmla="*/ 4 h 31"/>
                    <a:gd name="T6" fmla="*/ 1 w 16"/>
                    <a:gd name="T7" fmla="*/ 2 h 31"/>
                    <a:gd name="T8" fmla="*/ 1 w 16"/>
                    <a:gd name="T9" fmla="*/ 1 h 31"/>
                    <a:gd name="T10" fmla="*/ 2 w 16"/>
                    <a:gd name="T11" fmla="*/ 1 h 31"/>
                    <a:gd name="T12" fmla="*/ 2 w 16"/>
                    <a:gd name="T13" fmla="*/ 0 h 31"/>
                    <a:gd name="T14" fmla="*/ 2 w 16"/>
                    <a:gd name="T15" fmla="*/ 0 h 31"/>
                    <a:gd name="T16" fmla="*/ 2 w 16"/>
                    <a:gd name="T17" fmla="*/ 0 h 31"/>
                    <a:gd name="T18" fmla="*/ 3 w 16"/>
                    <a:gd name="T19" fmla="*/ 0 h 31"/>
                    <a:gd name="T20" fmla="*/ 3 w 16"/>
                    <a:gd name="T21" fmla="*/ 1 h 31"/>
                    <a:gd name="T22" fmla="*/ 4 w 16"/>
                    <a:gd name="T23" fmla="*/ 1 h 31"/>
                    <a:gd name="T24" fmla="*/ 4 w 16"/>
                    <a:gd name="T25" fmla="*/ 2 h 31"/>
                    <a:gd name="T26" fmla="*/ 4 w 16"/>
                    <a:gd name="T27" fmla="*/ 2 h 31"/>
                    <a:gd name="T28" fmla="*/ 4 w 16"/>
                    <a:gd name="T29" fmla="*/ 3 h 31"/>
                    <a:gd name="T30" fmla="*/ 5 w 16"/>
                    <a:gd name="T31" fmla="*/ 3 h 31"/>
                    <a:gd name="T32" fmla="*/ 5 w 16"/>
                    <a:gd name="T33" fmla="*/ 4 h 31"/>
                    <a:gd name="T34" fmla="*/ 5 w 16"/>
                    <a:gd name="T35" fmla="*/ 3 h 31"/>
                    <a:gd name="T36" fmla="*/ 4 w 16"/>
                    <a:gd name="T37" fmla="*/ 2 h 31"/>
                    <a:gd name="T38" fmla="*/ 4 w 16"/>
                    <a:gd name="T39" fmla="*/ 2 h 31"/>
                    <a:gd name="T40" fmla="*/ 3 w 16"/>
                    <a:gd name="T41" fmla="*/ 1 h 31"/>
                    <a:gd name="T42" fmla="*/ 2 w 16"/>
                    <a:gd name="T43" fmla="*/ 1 h 31"/>
                    <a:gd name="T44" fmla="*/ 2 w 16"/>
                    <a:gd name="T45" fmla="*/ 2 h 31"/>
                    <a:gd name="T46" fmla="*/ 1 w 16"/>
                    <a:gd name="T47" fmla="*/ 4 h 31"/>
                    <a:gd name="T48" fmla="*/ 0 w 16"/>
                    <a:gd name="T49" fmla="*/ 7 h 3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6" h="31">
                      <a:moveTo>
                        <a:pt x="0" y="31"/>
                      </a:moveTo>
                      <a:lnTo>
                        <a:pt x="1" y="25"/>
                      </a:lnTo>
                      <a:lnTo>
                        <a:pt x="2" y="18"/>
                      </a:lnTo>
                      <a:lnTo>
                        <a:pt x="2" y="11"/>
                      </a:lnTo>
                      <a:lnTo>
                        <a:pt x="4" y="6"/>
                      </a:lnTo>
                      <a:lnTo>
                        <a:pt x="5" y="4"/>
                      </a:lnTo>
                      <a:lnTo>
                        <a:pt x="6" y="2"/>
                      </a:lnTo>
                      <a:lnTo>
                        <a:pt x="7" y="0"/>
                      </a:lnTo>
                      <a:lnTo>
                        <a:pt x="8" y="2"/>
                      </a:lnTo>
                      <a:lnTo>
                        <a:pt x="11" y="3"/>
                      </a:lnTo>
                      <a:lnTo>
                        <a:pt x="12" y="5"/>
                      </a:lnTo>
                      <a:lnTo>
                        <a:pt x="13" y="8"/>
                      </a:lnTo>
                      <a:lnTo>
                        <a:pt x="13" y="10"/>
                      </a:lnTo>
                      <a:lnTo>
                        <a:pt x="14" y="13"/>
                      </a:lnTo>
                      <a:lnTo>
                        <a:pt x="16" y="15"/>
                      </a:lnTo>
                      <a:lnTo>
                        <a:pt x="16" y="16"/>
                      </a:lnTo>
                      <a:lnTo>
                        <a:pt x="16" y="15"/>
                      </a:lnTo>
                      <a:lnTo>
                        <a:pt x="14" y="11"/>
                      </a:lnTo>
                      <a:lnTo>
                        <a:pt x="12" y="9"/>
                      </a:lnTo>
                      <a:lnTo>
                        <a:pt x="11" y="6"/>
                      </a:lnTo>
                      <a:lnTo>
                        <a:pt x="7" y="5"/>
                      </a:lnTo>
                      <a:lnTo>
                        <a:pt x="5" y="8"/>
                      </a:lnTo>
                      <a:lnTo>
                        <a:pt x="2" y="17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0" name="Forme libre 83"/>
                <p:cNvSpPr>
                  <a:spLocks/>
                </p:cNvSpPr>
                <p:nvPr/>
              </p:nvSpPr>
              <p:spPr bwMode="auto">
                <a:xfrm>
                  <a:off x="1985" y="3217"/>
                  <a:ext cx="6" cy="7"/>
                </a:xfrm>
                <a:custGeom>
                  <a:avLst/>
                  <a:gdLst>
                    <a:gd name="T0" fmla="*/ 0 w 18"/>
                    <a:gd name="T1" fmla="*/ 7 h 31"/>
                    <a:gd name="T2" fmla="*/ 1 w 18"/>
                    <a:gd name="T3" fmla="*/ 6 h 31"/>
                    <a:gd name="T4" fmla="*/ 1 w 18"/>
                    <a:gd name="T5" fmla="*/ 4 h 31"/>
                    <a:gd name="T6" fmla="*/ 1 w 18"/>
                    <a:gd name="T7" fmla="*/ 4 h 31"/>
                    <a:gd name="T8" fmla="*/ 0 w 18"/>
                    <a:gd name="T9" fmla="*/ 3 h 31"/>
                    <a:gd name="T10" fmla="*/ 0 w 18"/>
                    <a:gd name="T11" fmla="*/ 2 h 31"/>
                    <a:gd name="T12" fmla="*/ 0 w 18"/>
                    <a:gd name="T13" fmla="*/ 1 h 31"/>
                    <a:gd name="T14" fmla="*/ 0 w 18"/>
                    <a:gd name="T15" fmla="*/ 0 h 31"/>
                    <a:gd name="T16" fmla="*/ 1 w 18"/>
                    <a:gd name="T17" fmla="*/ 0 h 31"/>
                    <a:gd name="T18" fmla="*/ 2 w 18"/>
                    <a:gd name="T19" fmla="*/ 0 h 31"/>
                    <a:gd name="T20" fmla="*/ 2 w 18"/>
                    <a:gd name="T21" fmla="*/ 0 h 31"/>
                    <a:gd name="T22" fmla="*/ 2 w 18"/>
                    <a:gd name="T23" fmla="*/ 0 h 31"/>
                    <a:gd name="T24" fmla="*/ 3 w 18"/>
                    <a:gd name="T25" fmla="*/ 1 h 31"/>
                    <a:gd name="T26" fmla="*/ 3 w 18"/>
                    <a:gd name="T27" fmla="*/ 1 h 31"/>
                    <a:gd name="T28" fmla="*/ 4 w 18"/>
                    <a:gd name="T29" fmla="*/ 2 h 31"/>
                    <a:gd name="T30" fmla="*/ 4 w 18"/>
                    <a:gd name="T31" fmla="*/ 2 h 31"/>
                    <a:gd name="T32" fmla="*/ 4 w 18"/>
                    <a:gd name="T33" fmla="*/ 3 h 31"/>
                    <a:gd name="T34" fmla="*/ 4 w 18"/>
                    <a:gd name="T35" fmla="*/ 4 h 31"/>
                    <a:gd name="T36" fmla="*/ 5 w 18"/>
                    <a:gd name="T37" fmla="*/ 5 h 31"/>
                    <a:gd name="T38" fmla="*/ 6 w 18"/>
                    <a:gd name="T39" fmla="*/ 6 h 31"/>
                    <a:gd name="T40" fmla="*/ 6 w 18"/>
                    <a:gd name="T41" fmla="*/ 6 h 31"/>
                    <a:gd name="T42" fmla="*/ 6 w 18"/>
                    <a:gd name="T43" fmla="*/ 6 h 31"/>
                    <a:gd name="T44" fmla="*/ 5 w 18"/>
                    <a:gd name="T45" fmla="*/ 5 h 31"/>
                    <a:gd name="T46" fmla="*/ 4 w 18"/>
                    <a:gd name="T47" fmla="*/ 4 h 31"/>
                    <a:gd name="T48" fmla="*/ 4 w 18"/>
                    <a:gd name="T49" fmla="*/ 4 h 31"/>
                    <a:gd name="T50" fmla="*/ 3 w 18"/>
                    <a:gd name="T51" fmla="*/ 3 h 31"/>
                    <a:gd name="T52" fmla="*/ 3 w 18"/>
                    <a:gd name="T53" fmla="*/ 2 h 31"/>
                    <a:gd name="T54" fmla="*/ 2 w 18"/>
                    <a:gd name="T55" fmla="*/ 1 h 31"/>
                    <a:gd name="T56" fmla="*/ 2 w 18"/>
                    <a:gd name="T57" fmla="*/ 1 h 31"/>
                    <a:gd name="T58" fmla="*/ 1 w 18"/>
                    <a:gd name="T59" fmla="*/ 1 h 31"/>
                    <a:gd name="T60" fmla="*/ 1 w 18"/>
                    <a:gd name="T61" fmla="*/ 1 h 31"/>
                    <a:gd name="T62" fmla="*/ 1 w 18"/>
                    <a:gd name="T63" fmla="*/ 2 h 31"/>
                    <a:gd name="T64" fmla="*/ 2 w 18"/>
                    <a:gd name="T65" fmla="*/ 4 h 31"/>
                    <a:gd name="T66" fmla="*/ 2 w 18"/>
                    <a:gd name="T67" fmla="*/ 4 h 31"/>
                    <a:gd name="T68" fmla="*/ 2 w 18"/>
                    <a:gd name="T69" fmla="*/ 5 h 31"/>
                    <a:gd name="T70" fmla="*/ 1 w 18"/>
                    <a:gd name="T71" fmla="*/ 6 h 31"/>
                    <a:gd name="T72" fmla="*/ 0 w 18"/>
                    <a:gd name="T73" fmla="*/ 7 h 31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18" h="31">
                      <a:moveTo>
                        <a:pt x="1" y="31"/>
                      </a:moveTo>
                      <a:lnTo>
                        <a:pt x="2" y="25"/>
                      </a:lnTo>
                      <a:lnTo>
                        <a:pt x="2" y="19"/>
                      </a:lnTo>
                      <a:lnTo>
                        <a:pt x="2" y="16"/>
                      </a:lnTo>
                      <a:lnTo>
                        <a:pt x="1" y="12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5" y="0"/>
                      </a:lnTo>
                      <a:lnTo>
                        <a:pt x="7" y="0"/>
                      </a:lnTo>
                      <a:lnTo>
                        <a:pt x="7" y="2"/>
                      </a:lnTo>
                      <a:lnTo>
                        <a:pt x="8" y="4"/>
                      </a:lnTo>
                      <a:lnTo>
                        <a:pt x="9" y="6"/>
                      </a:lnTo>
                      <a:lnTo>
                        <a:pt x="11" y="8"/>
                      </a:lnTo>
                      <a:lnTo>
                        <a:pt x="12" y="10"/>
                      </a:lnTo>
                      <a:lnTo>
                        <a:pt x="12" y="12"/>
                      </a:lnTo>
                      <a:lnTo>
                        <a:pt x="13" y="16"/>
                      </a:lnTo>
                      <a:lnTo>
                        <a:pt x="15" y="21"/>
                      </a:lnTo>
                      <a:lnTo>
                        <a:pt x="17" y="25"/>
                      </a:lnTo>
                      <a:lnTo>
                        <a:pt x="18" y="27"/>
                      </a:lnTo>
                      <a:lnTo>
                        <a:pt x="17" y="25"/>
                      </a:lnTo>
                      <a:lnTo>
                        <a:pt x="14" y="23"/>
                      </a:lnTo>
                      <a:lnTo>
                        <a:pt x="12" y="19"/>
                      </a:lnTo>
                      <a:lnTo>
                        <a:pt x="11" y="16"/>
                      </a:lnTo>
                      <a:lnTo>
                        <a:pt x="9" y="12"/>
                      </a:lnTo>
                      <a:lnTo>
                        <a:pt x="8" y="8"/>
                      </a:lnTo>
                      <a:lnTo>
                        <a:pt x="6" y="5"/>
                      </a:lnTo>
                      <a:lnTo>
                        <a:pt x="5" y="4"/>
                      </a:lnTo>
                      <a:lnTo>
                        <a:pt x="3" y="4"/>
                      </a:lnTo>
                      <a:lnTo>
                        <a:pt x="2" y="5"/>
                      </a:lnTo>
                      <a:lnTo>
                        <a:pt x="2" y="10"/>
                      </a:lnTo>
                      <a:lnTo>
                        <a:pt x="5" y="17"/>
                      </a:lnTo>
                      <a:lnTo>
                        <a:pt x="5" y="19"/>
                      </a:lnTo>
                      <a:lnTo>
                        <a:pt x="5" y="22"/>
                      </a:lnTo>
                      <a:lnTo>
                        <a:pt x="3" y="27"/>
                      </a:lnTo>
                      <a:lnTo>
                        <a:pt x="1" y="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1" name="Forme libre 84"/>
                <p:cNvSpPr>
                  <a:spLocks/>
                </p:cNvSpPr>
                <p:nvPr/>
              </p:nvSpPr>
              <p:spPr bwMode="auto">
                <a:xfrm>
                  <a:off x="1992" y="3216"/>
                  <a:ext cx="9" cy="8"/>
                </a:xfrm>
                <a:custGeom>
                  <a:avLst/>
                  <a:gdLst>
                    <a:gd name="T0" fmla="*/ 0 w 25"/>
                    <a:gd name="T1" fmla="*/ 8 h 34"/>
                    <a:gd name="T2" fmla="*/ 0 w 25"/>
                    <a:gd name="T3" fmla="*/ 7 h 34"/>
                    <a:gd name="T4" fmla="*/ 1 w 25"/>
                    <a:gd name="T5" fmla="*/ 6 h 34"/>
                    <a:gd name="T6" fmla="*/ 1 w 25"/>
                    <a:gd name="T7" fmla="*/ 5 h 34"/>
                    <a:gd name="T8" fmla="*/ 1 w 25"/>
                    <a:gd name="T9" fmla="*/ 4 h 34"/>
                    <a:gd name="T10" fmla="*/ 1 w 25"/>
                    <a:gd name="T11" fmla="*/ 4 h 34"/>
                    <a:gd name="T12" fmla="*/ 0 w 25"/>
                    <a:gd name="T13" fmla="*/ 3 h 34"/>
                    <a:gd name="T14" fmla="*/ 0 w 25"/>
                    <a:gd name="T15" fmla="*/ 3 h 34"/>
                    <a:gd name="T16" fmla="*/ 0 w 25"/>
                    <a:gd name="T17" fmla="*/ 2 h 34"/>
                    <a:gd name="T18" fmla="*/ 0 w 25"/>
                    <a:gd name="T19" fmla="*/ 1 h 34"/>
                    <a:gd name="T20" fmla="*/ 0 w 25"/>
                    <a:gd name="T21" fmla="*/ 1 h 34"/>
                    <a:gd name="T22" fmla="*/ 0 w 25"/>
                    <a:gd name="T23" fmla="*/ 0 h 34"/>
                    <a:gd name="T24" fmla="*/ 1 w 25"/>
                    <a:gd name="T25" fmla="*/ 0 h 34"/>
                    <a:gd name="T26" fmla="*/ 1 w 25"/>
                    <a:gd name="T27" fmla="*/ 0 h 34"/>
                    <a:gd name="T28" fmla="*/ 1 w 25"/>
                    <a:gd name="T29" fmla="*/ 0 h 34"/>
                    <a:gd name="T30" fmla="*/ 1 w 25"/>
                    <a:gd name="T31" fmla="*/ 0 h 34"/>
                    <a:gd name="T32" fmla="*/ 2 w 25"/>
                    <a:gd name="T33" fmla="*/ 0 h 34"/>
                    <a:gd name="T34" fmla="*/ 3 w 25"/>
                    <a:gd name="T35" fmla="*/ 0 h 34"/>
                    <a:gd name="T36" fmla="*/ 3 w 25"/>
                    <a:gd name="T37" fmla="*/ 1 h 34"/>
                    <a:gd name="T38" fmla="*/ 4 w 25"/>
                    <a:gd name="T39" fmla="*/ 1 h 34"/>
                    <a:gd name="T40" fmla="*/ 4 w 25"/>
                    <a:gd name="T41" fmla="*/ 0 h 34"/>
                    <a:gd name="T42" fmla="*/ 5 w 25"/>
                    <a:gd name="T43" fmla="*/ 0 h 34"/>
                    <a:gd name="T44" fmla="*/ 5 w 25"/>
                    <a:gd name="T45" fmla="*/ 0 h 34"/>
                    <a:gd name="T46" fmla="*/ 5 w 25"/>
                    <a:gd name="T47" fmla="*/ 0 h 34"/>
                    <a:gd name="T48" fmla="*/ 5 w 25"/>
                    <a:gd name="T49" fmla="*/ 0 h 34"/>
                    <a:gd name="T50" fmla="*/ 5 w 25"/>
                    <a:gd name="T51" fmla="*/ 1 h 34"/>
                    <a:gd name="T52" fmla="*/ 5 w 25"/>
                    <a:gd name="T53" fmla="*/ 1 h 34"/>
                    <a:gd name="T54" fmla="*/ 5 w 25"/>
                    <a:gd name="T55" fmla="*/ 2 h 34"/>
                    <a:gd name="T56" fmla="*/ 5 w 25"/>
                    <a:gd name="T57" fmla="*/ 2 h 34"/>
                    <a:gd name="T58" fmla="*/ 5 w 25"/>
                    <a:gd name="T59" fmla="*/ 3 h 34"/>
                    <a:gd name="T60" fmla="*/ 6 w 25"/>
                    <a:gd name="T61" fmla="*/ 3 h 34"/>
                    <a:gd name="T62" fmla="*/ 6 w 25"/>
                    <a:gd name="T63" fmla="*/ 3 h 34"/>
                    <a:gd name="T64" fmla="*/ 6 w 25"/>
                    <a:gd name="T65" fmla="*/ 4 h 34"/>
                    <a:gd name="T66" fmla="*/ 7 w 25"/>
                    <a:gd name="T67" fmla="*/ 5 h 34"/>
                    <a:gd name="T68" fmla="*/ 8 w 25"/>
                    <a:gd name="T69" fmla="*/ 6 h 34"/>
                    <a:gd name="T70" fmla="*/ 8 w 25"/>
                    <a:gd name="T71" fmla="*/ 6 h 34"/>
                    <a:gd name="T72" fmla="*/ 9 w 25"/>
                    <a:gd name="T73" fmla="*/ 7 h 34"/>
                    <a:gd name="T74" fmla="*/ 8 w 25"/>
                    <a:gd name="T75" fmla="*/ 6 h 34"/>
                    <a:gd name="T76" fmla="*/ 7 w 25"/>
                    <a:gd name="T77" fmla="*/ 5 h 34"/>
                    <a:gd name="T78" fmla="*/ 6 w 25"/>
                    <a:gd name="T79" fmla="*/ 4 h 34"/>
                    <a:gd name="T80" fmla="*/ 5 w 25"/>
                    <a:gd name="T81" fmla="*/ 4 h 34"/>
                    <a:gd name="T82" fmla="*/ 5 w 25"/>
                    <a:gd name="T83" fmla="*/ 3 h 34"/>
                    <a:gd name="T84" fmla="*/ 5 w 25"/>
                    <a:gd name="T85" fmla="*/ 3 h 34"/>
                    <a:gd name="T86" fmla="*/ 5 w 25"/>
                    <a:gd name="T87" fmla="*/ 3 h 34"/>
                    <a:gd name="T88" fmla="*/ 5 w 25"/>
                    <a:gd name="T89" fmla="*/ 3 h 34"/>
                    <a:gd name="T90" fmla="*/ 4 w 25"/>
                    <a:gd name="T91" fmla="*/ 2 h 34"/>
                    <a:gd name="T92" fmla="*/ 4 w 25"/>
                    <a:gd name="T93" fmla="*/ 1 h 34"/>
                    <a:gd name="T94" fmla="*/ 4 w 25"/>
                    <a:gd name="T95" fmla="*/ 1 h 34"/>
                    <a:gd name="T96" fmla="*/ 3 w 25"/>
                    <a:gd name="T97" fmla="*/ 2 h 34"/>
                    <a:gd name="T98" fmla="*/ 3 w 25"/>
                    <a:gd name="T99" fmla="*/ 2 h 34"/>
                    <a:gd name="T100" fmla="*/ 1 w 25"/>
                    <a:gd name="T101" fmla="*/ 1 h 34"/>
                    <a:gd name="T102" fmla="*/ 1 w 25"/>
                    <a:gd name="T103" fmla="*/ 1 h 34"/>
                    <a:gd name="T104" fmla="*/ 1 w 25"/>
                    <a:gd name="T105" fmla="*/ 2 h 34"/>
                    <a:gd name="T106" fmla="*/ 1 w 25"/>
                    <a:gd name="T107" fmla="*/ 3 h 34"/>
                    <a:gd name="T108" fmla="*/ 1 w 25"/>
                    <a:gd name="T109" fmla="*/ 4 h 34"/>
                    <a:gd name="T110" fmla="*/ 2 w 25"/>
                    <a:gd name="T111" fmla="*/ 5 h 34"/>
                    <a:gd name="T112" fmla="*/ 2 w 25"/>
                    <a:gd name="T113" fmla="*/ 5 h 34"/>
                    <a:gd name="T114" fmla="*/ 2 w 25"/>
                    <a:gd name="T115" fmla="*/ 6 h 34"/>
                    <a:gd name="T116" fmla="*/ 1 w 25"/>
                    <a:gd name="T117" fmla="*/ 6 h 34"/>
                    <a:gd name="T118" fmla="*/ 1 w 25"/>
                    <a:gd name="T119" fmla="*/ 7 h 34"/>
                    <a:gd name="T120" fmla="*/ 0 w 25"/>
                    <a:gd name="T121" fmla="*/ 8 h 3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25" h="34">
                      <a:moveTo>
                        <a:pt x="1" y="34"/>
                      </a:moveTo>
                      <a:lnTo>
                        <a:pt x="1" y="30"/>
                      </a:lnTo>
                      <a:lnTo>
                        <a:pt x="2" y="26"/>
                      </a:lnTo>
                      <a:lnTo>
                        <a:pt x="3" y="22"/>
                      </a:lnTo>
                      <a:lnTo>
                        <a:pt x="3" y="19"/>
                      </a:lnTo>
                      <a:lnTo>
                        <a:pt x="2" y="15"/>
                      </a:lnTo>
                      <a:lnTo>
                        <a:pt x="1" y="13"/>
                      </a:lnTo>
                      <a:lnTo>
                        <a:pt x="0" y="12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6" y="1"/>
                      </a:lnTo>
                      <a:lnTo>
                        <a:pt x="7" y="2"/>
                      </a:lnTo>
                      <a:lnTo>
                        <a:pt x="9" y="3"/>
                      </a:lnTo>
                      <a:lnTo>
                        <a:pt x="10" y="3"/>
                      </a:lnTo>
                      <a:lnTo>
                        <a:pt x="11" y="2"/>
                      </a:lnTo>
                      <a:lnTo>
                        <a:pt x="13" y="1"/>
                      </a:lnTo>
                      <a:lnTo>
                        <a:pt x="14" y="2"/>
                      </a:lnTo>
                      <a:lnTo>
                        <a:pt x="15" y="3"/>
                      </a:lnTo>
                      <a:lnTo>
                        <a:pt x="15" y="5"/>
                      </a:lnTo>
                      <a:lnTo>
                        <a:pt x="15" y="7"/>
                      </a:lnTo>
                      <a:lnTo>
                        <a:pt x="15" y="8"/>
                      </a:lnTo>
                      <a:lnTo>
                        <a:pt x="15" y="11"/>
                      </a:lnTo>
                      <a:lnTo>
                        <a:pt x="16" y="12"/>
                      </a:lnTo>
                      <a:lnTo>
                        <a:pt x="16" y="14"/>
                      </a:lnTo>
                      <a:lnTo>
                        <a:pt x="17" y="16"/>
                      </a:lnTo>
                      <a:lnTo>
                        <a:pt x="19" y="20"/>
                      </a:lnTo>
                      <a:lnTo>
                        <a:pt x="21" y="24"/>
                      </a:lnTo>
                      <a:lnTo>
                        <a:pt x="23" y="27"/>
                      </a:lnTo>
                      <a:lnTo>
                        <a:pt x="25" y="28"/>
                      </a:lnTo>
                      <a:lnTo>
                        <a:pt x="21" y="25"/>
                      </a:lnTo>
                      <a:lnTo>
                        <a:pt x="19" y="21"/>
                      </a:lnTo>
                      <a:lnTo>
                        <a:pt x="16" y="18"/>
                      </a:lnTo>
                      <a:lnTo>
                        <a:pt x="15" y="15"/>
                      </a:lnTo>
                      <a:lnTo>
                        <a:pt x="15" y="14"/>
                      </a:lnTo>
                      <a:lnTo>
                        <a:pt x="14" y="13"/>
                      </a:lnTo>
                      <a:lnTo>
                        <a:pt x="14" y="12"/>
                      </a:lnTo>
                      <a:lnTo>
                        <a:pt x="13" y="11"/>
                      </a:lnTo>
                      <a:lnTo>
                        <a:pt x="11" y="7"/>
                      </a:lnTo>
                      <a:lnTo>
                        <a:pt x="11" y="6"/>
                      </a:lnTo>
                      <a:lnTo>
                        <a:pt x="10" y="6"/>
                      </a:lnTo>
                      <a:lnTo>
                        <a:pt x="8" y="7"/>
                      </a:lnTo>
                      <a:lnTo>
                        <a:pt x="7" y="7"/>
                      </a:lnTo>
                      <a:lnTo>
                        <a:pt x="4" y="6"/>
                      </a:lnTo>
                      <a:lnTo>
                        <a:pt x="3" y="6"/>
                      </a:lnTo>
                      <a:lnTo>
                        <a:pt x="3" y="7"/>
                      </a:lnTo>
                      <a:lnTo>
                        <a:pt x="4" y="11"/>
                      </a:lnTo>
                      <a:lnTo>
                        <a:pt x="4" y="15"/>
                      </a:lnTo>
                      <a:lnTo>
                        <a:pt x="6" y="20"/>
                      </a:lnTo>
                      <a:lnTo>
                        <a:pt x="6" y="22"/>
                      </a:lnTo>
                      <a:lnTo>
                        <a:pt x="6" y="25"/>
                      </a:lnTo>
                      <a:lnTo>
                        <a:pt x="4" y="27"/>
                      </a:lnTo>
                      <a:lnTo>
                        <a:pt x="2" y="31"/>
                      </a:lnTo>
                      <a:lnTo>
                        <a:pt x="1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2" name="Forme libre 85"/>
                <p:cNvSpPr>
                  <a:spLocks/>
                </p:cNvSpPr>
                <p:nvPr/>
              </p:nvSpPr>
              <p:spPr bwMode="auto">
                <a:xfrm>
                  <a:off x="2001" y="3216"/>
                  <a:ext cx="6" cy="6"/>
                </a:xfrm>
                <a:custGeom>
                  <a:avLst/>
                  <a:gdLst>
                    <a:gd name="T0" fmla="*/ 0 w 18"/>
                    <a:gd name="T1" fmla="*/ 6 h 22"/>
                    <a:gd name="T2" fmla="*/ 0 w 18"/>
                    <a:gd name="T3" fmla="*/ 5 h 22"/>
                    <a:gd name="T4" fmla="*/ 0 w 18"/>
                    <a:gd name="T5" fmla="*/ 4 h 22"/>
                    <a:gd name="T6" fmla="*/ 0 w 18"/>
                    <a:gd name="T7" fmla="*/ 4 h 22"/>
                    <a:gd name="T8" fmla="*/ 0 w 18"/>
                    <a:gd name="T9" fmla="*/ 3 h 22"/>
                    <a:gd name="T10" fmla="*/ 0 w 18"/>
                    <a:gd name="T11" fmla="*/ 2 h 22"/>
                    <a:gd name="T12" fmla="*/ 0 w 18"/>
                    <a:gd name="T13" fmla="*/ 1 h 22"/>
                    <a:gd name="T14" fmla="*/ 0 w 18"/>
                    <a:gd name="T15" fmla="*/ 1 h 22"/>
                    <a:gd name="T16" fmla="*/ 0 w 18"/>
                    <a:gd name="T17" fmla="*/ 1 h 22"/>
                    <a:gd name="T18" fmla="*/ 0 w 18"/>
                    <a:gd name="T19" fmla="*/ 0 h 22"/>
                    <a:gd name="T20" fmla="*/ 0 w 18"/>
                    <a:gd name="T21" fmla="*/ 0 h 22"/>
                    <a:gd name="T22" fmla="*/ 1 w 18"/>
                    <a:gd name="T23" fmla="*/ 0 h 22"/>
                    <a:gd name="T24" fmla="*/ 1 w 18"/>
                    <a:gd name="T25" fmla="*/ 0 h 22"/>
                    <a:gd name="T26" fmla="*/ 2 w 18"/>
                    <a:gd name="T27" fmla="*/ 1 h 22"/>
                    <a:gd name="T28" fmla="*/ 2 w 18"/>
                    <a:gd name="T29" fmla="*/ 1 h 22"/>
                    <a:gd name="T30" fmla="*/ 2 w 18"/>
                    <a:gd name="T31" fmla="*/ 1 h 22"/>
                    <a:gd name="T32" fmla="*/ 3 w 18"/>
                    <a:gd name="T33" fmla="*/ 1 h 22"/>
                    <a:gd name="T34" fmla="*/ 3 w 18"/>
                    <a:gd name="T35" fmla="*/ 1 h 22"/>
                    <a:gd name="T36" fmla="*/ 3 w 18"/>
                    <a:gd name="T37" fmla="*/ 1 h 22"/>
                    <a:gd name="T38" fmla="*/ 4 w 18"/>
                    <a:gd name="T39" fmla="*/ 1 h 22"/>
                    <a:gd name="T40" fmla="*/ 4 w 18"/>
                    <a:gd name="T41" fmla="*/ 1 h 22"/>
                    <a:gd name="T42" fmla="*/ 4 w 18"/>
                    <a:gd name="T43" fmla="*/ 1 h 22"/>
                    <a:gd name="T44" fmla="*/ 4 w 18"/>
                    <a:gd name="T45" fmla="*/ 0 h 22"/>
                    <a:gd name="T46" fmla="*/ 5 w 18"/>
                    <a:gd name="T47" fmla="*/ 0 h 22"/>
                    <a:gd name="T48" fmla="*/ 5 w 18"/>
                    <a:gd name="T49" fmla="*/ 0 h 22"/>
                    <a:gd name="T50" fmla="*/ 6 w 18"/>
                    <a:gd name="T51" fmla="*/ 1 h 22"/>
                    <a:gd name="T52" fmla="*/ 6 w 18"/>
                    <a:gd name="T53" fmla="*/ 1 h 22"/>
                    <a:gd name="T54" fmla="*/ 6 w 18"/>
                    <a:gd name="T55" fmla="*/ 1 h 22"/>
                    <a:gd name="T56" fmla="*/ 6 w 18"/>
                    <a:gd name="T57" fmla="*/ 1 h 22"/>
                    <a:gd name="T58" fmla="*/ 6 w 18"/>
                    <a:gd name="T59" fmla="*/ 2 h 22"/>
                    <a:gd name="T60" fmla="*/ 5 w 18"/>
                    <a:gd name="T61" fmla="*/ 2 h 22"/>
                    <a:gd name="T62" fmla="*/ 4 w 18"/>
                    <a:gd name="T63" fmla="*/ 2 h 22"/>
                    <a:gd name="T64" fmla="*/ 4 w 18"/>
                    <a:gd name="T65" fmla="*/ 2 h 22"/>
                    <a:gd name="T66" fmla="*/ 4 w 18"/>
                    <a:gd name="T67" fmla="*/ 2 h 22"/>
                    <a:gd name="T68" fmla="*/ 4 w 18"/>
                    <a:gd name="T69" fmla="*/ 2 h 22"/>
                    <a:gd name="T70" fmla="*/ 3 w 18"/>
                    <a:gd name="T71" fmla="*/ 2 h 22"/>
                    <a:gd name="T72" fmla="*/ 3 w 18"/>
                    <a:gd name="T73" fmla="*/ 2 h 22"/>
                    <a:gd name="T74" fmla="*/ 2 w 18"/>
                    <a:gd name="T75" fmla="*/ 2 h 22"/>
                    <a:gd name="T76" fmla="*/ 2 w 18"/>
                    <a:gd name="T77" fmla="*/ 2 h 22"/>
                    <a:gd name="T78" fmla="*/ 1 w 18"/>
                    <a:gd name="T79" fmla="*/ 2 h 22"/>
                    <a:gd name="T80" fmla="*/ 1 w 18"/>
                    <a:gd name="T81" fmla="*/ 2 h 22"/>
                    <a:gd name="T82" fmla="*/ 1 w 18"/>
                    <a:gd name="T83" fmla="*/ 3 h 22"/>
                    <a:gd name="T84" fmla="*/ 1 w 18"/>
                    <a:gd name="T85" fmla="*/ 4 h 22"/>
                    <a:gd name="T86" fmla="*/ 1 w 18"/>
                    <a:gd name="T87" fmla="*/ 5 h 22"/>
                    <a:gd name="T88" fmla="*/ 0 w 18"/>
                    <a:gd name="T89" fmla="*/ 6 h 22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18" h="22">
                      <a:moveTo>
                        <a:pt x="0" y="22"/>
                      </a:moveTo>
                      <a:lnTo>
                        <a:pt x="1" y="19"/>
                      </a:lnTo>
                      <a:lnTo>
                        <a:pt x="1" y="16"/>
                      </a:lnTo>
                      <a:lnTo>
                        <a:pt x="1" y="13"/>
                      </a:lnTo>
                      <a:lnTo>
                        <a:pt x="1" y="10"/>
                      </a:lnTo>
                      <a:lnTo>
                        <a:pt x="1" y="7"/>
                      </a:lnTo>
                      <a:lnTo>
                        <a:pt x="1" y="5"/>
                      </a:lnTo>
                      <a:lnTo>
                        <a:pt x="1" y="4"/>
                      </a:lnTo>
                      <a:lnTo>
                        <a:pt x="1" y="3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4" y="1"/>
                      </a:lnTo>
                      <a:lnTo>
                        <a:pt x="5" y="3"/>
                      </a:lnTo>
                      <a:lnTo>
                        <a:pt x="6" y="4"/>
                      </a:lnTo>
                      <a:lnTo>
                        <a:pt x="7" y="5"/>
                      </a:lnTo>
                      <a:lnTo>
                        <a:pt x="8" y="5"/>
                      </a:lnTo>
                      <a:lnTo>
                        <a:pt x="10" y="5"/>
                      </a:lnTo>
                      <a:lnTo>
                        <a:pt x="11" y="5"/>
                      </a:lnTo>
                      <a:lnTo>
                        <a:pt x="12" y="4"/>
                      </a:lnTo>
                      <a:lnTo>
                        <a:pt x="13" y="3"/>
                      </a:lnTo>
                      <a:lnTo>
                        <a:pt x="13" y="1"/>
                      </a:lnTo>
                      <a:lnTo>
                        <a:pt x="14" y="1"/>
                      </a:lnTo>
                      <a:lnTo>
                        <a:pt x="16" y="1"/>
                      </a:lnTo>
                      <a:lnTo>
                        <a:pt x="17" y="3"/>
                      </a:lnTo>
                      <a:lnTo>
                        <a:pt x="18" y="3"/>
                      </a:lnTo>
                      <a:lnTo>
                        <a:pt x="18" y="4"/>
                      </a:lnTo>
                      <a:lnTo>
                        <a:pt x="18" y="5"/>
                      </a:lnTo>
                      <a:lnTo>
                        <a:pt x="17" y="6"/>
                      </a:lnTo>
                      <a:lnTo>
                        <a:pt x="14" y="7"/>
                      </a:lnTo>
                      <a:lnTo>
                        <a:pt x="13" y="7"/>
                      </a:lnTo>
                      <a:lnTo>
                        <a:pt x="12" y="7"/>
                      </a:lnTo>
                      <a:lnTo>
                        <a:pt x="11" y="7"/>
                      </a:lnTo>
                      <a:lnTo>
                        <a:pt x="10" y="7"/>
                      </a:lnTo>
                      <a:lnTo>
                        <a:pt x="8" y="7"/>
                      </a:lnTo>
                      <a:lnTo>
                        <a:pt x="7" y="7"/>
                      </a:lnTo>
                      <a:lnTo>
                        <a:pt x="5" y="7"/>
                      </a:lnTo>
                      <a:lnTo>
                        <a:pt x="4" y="7"/>
                      </a:lnTo>
                      <a:lnTo>
                        <a:pt x="4" y="10"/>
                      </a:lnTo>
                      <a:lnTo>
                        <a:pt x="4" y="14"/>
                      </a:lnTo>
                      <a:lnTo>
                        <a:pt x="2" y="19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3" name="Forme libre 86"/>
                <p:cNvSpPr>
                  <a:spLocks/>
                </p:cNvSpPr>
                <p:nvPr/>
              </p:nvSpPr>
              <p:spPr bwMode="auto">
                <a:xfrm>
                  <a:off x="1684" y="3045"/>
                  <a:ext cx="378" cy="89"/>
                </a:xfrm>
                <a:custGeom>
                  <a:avLst/>
                  <a:gdLst>
                    <a:gd name="T0" fmla="*/ 8 w 1134"/>
                    <a:gd name="T1" fmla="*/ 89 h 356"/>
                    <a:gd name="T2" fmla="*/ 0 w 1134"/>
                    <a:gd name="T3" fmla="*/ 89 h 356"/>
                    <a:gd name="T4" fmla="*/ 61 w 1134"/>
                    <a:gd name="T5" fmla="*/ 0 h 356"/>
                    <a:gd name="T6" fmla="*/ 326 w 1134"/>
                    <a:gd name="T7" fmla="*/ 0 h 356"/>
                    <a:gd name="T8" fmla="*/ 378 w 1134"/>
                    <a:gd name="T9" fmla="*/ 88 h 356"/>
                    <a:gd name="T10" fmla="*/ 292 w 1134"/>
                    <a:gd name="T11" fmla="*/ 88 h 356"/>
                    <a:gd name="T12" fmla="*/ 193 w 1134"/>
                    <a:gd name="T13" fmla="*/ 88 h 356"/>
                    <a:gd name="T14" fmla="*/ 100 w 1134"/>
                    <a:gd name="T15" fmla="*/ 22 h 356"/>
                    <a:gd name="T16" fmla="*/ 16 w 1134"/>
                    <a:gd name="T17" fmla="*/ 89 h 356"/>
                    <a:gd name="T18" fmla="*/ 8 w 1134"/>
                    <a:gd name="T19" fmla="*/ 89 h 35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34" h="356">
                      <a:moveTo>
                        <a:pt x="25" y="356"/>
                      </a:moveTo>
                      <a:lnTo>
                        <a:pt x="0" y="356"/>
                      </a:lnTo>
                      <a:lnTo>
                        <a:pt x="183" y="0"/>
                      </a:lnTo>
                      <a:lnTo>
                        <a:pt x="977" y="0"/>
                      </a:lnTo>
                      <a:lnTo>
                        <a:pt x="1134" y="353"/>
                      </a:lnTo>
                      <a:lnTo>
                        <a:pt x="876" y="353"/>
                      </a:lnTo>
                      <a:lnTo>
                        <a:pt x="579" y="353"/>
                      </a:lnTo>
                      <a:lnTo>
                        <a:pt x="300" y="89"/>
                      </a:lnTo>
                      <a:lnTo>
                        <a:pt x="48" y="356"/>
                      </a:lnTo>
                      <a:lnTo>
                        <a:pt x="25" y="356"/>
                      </a:lnTo>
                      <a:close/>
                    </a:path>
                  </a:pathLst>
                </a:custGeom>
                <a:solidFill>
                  <a:srgbClr val="A3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4" name="Forme libre 87"/>
                <p:cNvSpPr>
                  <a:spLocks/>
                </p:cNvSpPr>
                <p:nvPr/>
              </p:nvSpPr>
              <p:spPr bwMode="auto">
                <a:xfrm>
                  <a:off x="1684" y="3045"/>
                  <a:ext cx="378" cy="89"/>
                </a:xfrm>
                <a:custGeom>
                  <a:avLst/>
                  <a:gdLst>
                    <a:gd name="T0" fmla="*/ 8 w 1134"/>
                    <a:gd name="T1" fmla="*/ 89 h 356"/>
                    <a:gd name="T2" fmla="*/ 0 w 1134"/>
                    <a:gd name="T3" fmla="*/ 89 h 356"/>
                    <a:gd name="T4" fmla="*/ 61 w 1134"/>
                    <a:gd name="T5" fmla="*/ 0 h 356"/>
                    <a:gd name="T6" fmla="*/ 326 w 1134"/>
                    <a:gd name="T7" fmla="*/ 0 h 356"/>
                    <a:gd name="T8" fmla="*/ 378 w 1134"/>
                    <a:gd name="T9" fmla="*/ 88 h 356"/>
                    <a:gd name="T10" fmla="*/ 292 w 1134"/>
                    <a:gd name="T11" fmla="*/ 88 h 356"/>
                    <a:gd name="T12" fmla="*/ 193 w 1134"/>
                    <a:gd name="T13" fmla="*/ 88 h 356"/>
                    <a:gd name="T14" fmla="*/ 100 w 1134"/>
                    <a:gd name="T15" fmla="*/ 22 h 356"/>
                    <a:gd name="T16" fmla="*/ 16 w 1134"/>
                    <a:gd name="T17" fmla="*/ 89 h 356"/>
                    <a:gd name="T18" fmla="*/ 8 w 1134"/>
                    <a:gd name="T19" fmla="*/ 89 h 35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34" h="356">
                      <a:moveTo>
                        <a:pt x="25" y="356"/>
                      </a:moveTo>
                      <a:lnTo>
                        <a:pt x="0" y="356"/>
                      </a:lnTo>
                      <a:lnTo>
                        <a:pt x="183" y="0"/>
                      </a:lnTo>
                      <a:lnTo>
                        <a:pt x="977" y="0"/>
                      </a:lnTo>
                      <a:lnTo>
                        <a:pt x="1134" y="353"/>
                      </a:lnTo>
                      <a:lnTo>
                        <a:pt x="876" y="353"/>
                      </a:lnTo>
                      <a:lnTo>
                        <a:pt x="579" y="353"/>
                      </a:lnTo>
                      <a:lnTo>
                        <a:pt x="300" y="89"/>
                      </a:lnTo>
                      <a:lnTo>
                        <a:pt x="48" y="356"/>
                      </a:lnTo>
                      <a:lnTo>
                        <a:pt x="25" y="356"/>
                      </a:lnTo>
                    </a:path>
                  </a:pathLst>
                </a:custGeom>
                <a:solidFill>
                  <a:srgbClr val="9999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5" name="Forme libre 88"/>
                <p:cNvSpPr>
                  <a:spLocks/>
                </p:cNvSpPr>
                <p:nvPr/>
              </p:nvSpPr>
              <p:spPr bwMode="auto">
                <a:xfrm>
                  <a:off x="1870" y="3176"/>
                  <a:ext cx="111" cy="20"/>
                </a:xfrm>
                <a:custGeom>
                  <a:avLst/>
                  <a:gdLst>
                    <a:gd name="T0" fmla="*/ 0 w 334"/>
                    <a:gd name="T1" fmla="*/ 0 h 79"/>
                    <a:gd name="T2" fmla="*/ 0 w 334"/>
                    <a:gd name="T3" fmla="*/ 9 h 79"/>
                    <a:gd name="T4" fmla="*/ 0 w 334"/>
                    <a:gd name="T5" fmla="*/ 20 h 79"/>
                    <a:gd name="T6" fmla="*/ 59 w 334"/>
                    <a:gd name="T7" fmla="*/ 20 h 79"/>
                    <a:gd name="T8" fmla="*/ 111 w 334"/>
                    <a:gd name="T9" fmla="*/ 20 h 79"/>
                    <a:gd name="T10" fmla="*/ 101 w 334"/>
                    <a:gd name="T11" fmla="*/ 0 h 79"/>
                    <a:gd name="T12" fmla="*/ 0 w 334"/>
                    <a:gd name="T13" fmla="*/ 0 h 7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34" h="79">
                      <a:moveTo>
                        <a:pt x="0" y="0"/>
                      </a:moveTo>
                      <a:lnTo>
                        <a:pt x="0" y="35"/>
                      </a:lnTo>
                      <a:lnTo>
                        <a:pt x="0" y="79"/>
                      </a:lnTo>
                      <a:lnTo>
                        <a:pt x="179" y="79"/>
                      </a:lnTo>
                      <a:lnTo>
                        <a:pt x="334" y="79"/>
                      </a:lnTo>
                      <a:lnTo>
                        <a:pt x="30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6" name="Forme libre 89"/>
                <p:cNvSpPr>
                  <a:spLocks/>
                </p:cNvSpPr>
                <p:nvPr/>
              </p:nvSpPr>
              <p:spPr bwMode="auto">
                <a:xfrm>
                  <a:off x="1870" y="3176"/>
                  <a:ext cx="111" cy="20"/>
                </a:xfrm>
                <a:custGeom>
                  <a:avLst/>
                  <a:gdLst>
                    <a:gd name="T0" fmla="*/ 0 w 334"/>
                    <a:gd name="T1" fmla="*/ 0 h 79"/>
                    <a:gd name="T2" fmla="*/ 0 w 334"/>
                    <a:gd name="T3" fmla="*/ 9 h 79"/>
                    <a:gd name="T4" fmla="*/ 0 w 334"/>
                    <a:gd name="T5" fmla="*/ 20 h 79"/>
                    <a:gd name="T6" fmla="*/ 59 w 334"/>
                    <a:gd name="T7" fmla="*/ 20 h 79"/>
                    <a:gd name="T8" fmla="*/ 111 w 334"/>
                    <a:gd name="T9" fmla="*/ 20 h 79"/>
                    <a:gd name="T10" fmla="*/ 101 w 334"/>
                    <a:gd name="T11" fmla="*/ 0 h 79"/>
                    <a:gd name="T12" fmla="*/ 0 w 334"/>
                    <a:gd name="T13" fmla="*/ 0 h 7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34" h="79">
                      <a:moveTo>
                        <a:pt x="0" y="0"/>
                      </a:moveTo>
                      <a:lnTo>
                        <a:pt x="0" y="35"/>
                      </a:lnTo>
                      <a:lnTo>
                        <a:pt x="0" y="79"/>
                      </a:lnTo>
                      <a:lnTo>
                        <a:pt x="179" y="79"/>
                      </a:lnTo>
                      <a:lnTo>
                        <a:pt x="334" y="79"/>
                      </a:lnTo>
                      <a:lnTo>
                        <a:pt x="303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7" name="Forme libre 90"/>
                <p:cNvSpPr>
                  <a:spLocks/>
                </p:cNvSpPr>
                <p:nvPr/>
              </p:nvSpPr>
              <p:spPr bwMode="auto">
                <a:xfrm>
                  <a:off x="1870" y="3200"/>
                  <a:ext cx="113" cy="5"/>
                </a:xfrm>
                <a:custGeom>
                  <a:avLst/>
                  <a:gdLst>
                    <a:gd name="T0" fmla="*/ 113 w 338"/>
                    <a:gd name="T1" fmla="*/ 5 h 18"/>
                    <a:gd name="T2" fmla="*/ 113 w 338"/>
                    <a:gd name="T3" fmla="*/ 0 h 18"/>
                    <a:gd name="T4" fmla="*/ 59 w 338"/>
                    <a:gd name="T5" fmla="*/ 0 h 18"/>
                    <a:gd name="T6" fmla="*/ 0 w 338"/>
                    <a:gd name="T7" fmla="*/ 0 h 18"/>
                    <a:gd name="T8" fmla="*/ 0 w 338"/>
                    <a:gd name="T9" fmla="*/ 5 h 18"/>
                    <a:gd name="T10" fmla="*/ 113 w 338"/>
                    <a:gd name="T11" fmla="*/ 5 h 1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38" h="18">
                      <a:moveTo>
                        <a:pt x="338" y="18"/>
                      </a:moveTo>
                      <a:lnTo>
                        <a:pt x="337" y="0"/>
                      </a:lnTo>
                      <a:lnTo>
                        <a:pt x="177" y="0"/>
                      </a:lnTo>
                      <a:lnTo>
                        <a:pt x="0" y="0"/>
                      </a:lnTo>
                      <a:lnTo>
                        <a:pt x="0" y="18"/>
                      </a:lnTo>
                      <a:lnTo>
                        <a:pt x="338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8" name="Trait 91"/>
                <p:cNvSpPr>
                  <a:spLocks noChangeShapeType="1"/>
                </p:cNvSpPr>
                <p:nvPr/>
              </p:nvSpPr>
              <p:spPr bwMode="auto">
                <a:xfrm>
                  <a:off x="1709" y="3140"/>
                  <a:ext cx="1" cy="10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9" name="Forme libre 92"/>
                <p:cNvSpPr>
                  <a:spLocks/>
                </p:cNvSpPr>
                <p:nvPr/>
              </p:nvSpPr>
              <p:spPr bwMode="auto">
                <a:xfrm>
                  <a:off x="1695" y="3144"/>
                  <a:ext cx="5" cy="102"/>
                </a:xfrm>
                <a:custGeom>
                  <a:avLst/>
                  <a:gdLst>
                    <a:gd name="T0" fmla="*/ 2 w 15"/>
                    <a:gd name="T1" fmla="*/ 102 h 408"/>
                    <a:gd name="T2" fmla="*/ 5 w 15"/>
                    <a:gd name="T3" fmla="*/ 102 h 408"/>
                    <a:gd name="T4" fmla="*/ 5 w 15"/>
                    <a:gd name="T5" fmla="*/ 0 h 408"/>
                    <a:gd name="T6" fmla="*/ 0 w 15"/>
                    <a:gd name="T7" fmla="*/ 0 h 408"/>
                    <a:gd name="T8" fmla="*/ 0 w 15"/>
                    <a:gd name="T9" fmla="*/ 102 h 408"/>
                    <a:gd name="T10" fmla="*/ 2 w 15"/>
                    <a:gd name="T11" fmla="*/ 102 h 40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" h="408">
                      <a:moveTo>
                        <a:pt x="7" y="408"/>
                      </a:moveTo>
                      <a:lnTo>
                        <a:pt x="15" y="408"/>
                      </a:lnTo>
                      <a:lnTo>
                        <a:pt x="15" y="0"/>
                      </a:lnTo>
                      <a:lnTo>
                        <a:pt x="0" y="0"/>
                      </a:lnTo>
                      <a:lnTo>
                        <a:pt x="0" y="408"/>
                      </a:lnTo>
                      <a:lnTo>
                        <a:pt x="7" y="40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0" name="Forme libre 93"/>
                <p:cNvSpPr>
                  <a:spLocks/>
                </p:cNvSpPr>
                <p:nvPr/>
              </p:nvSpPr>
              <p:spPr bwMode="auto">
                <a:xfrm>
                  <a:off x="2041" y="3138"/>
                  <a:ext cx="5" cy="24"/>
                </a:xfrm>
                <a:custGeom>
                  <a:avLst/>
                  <a:gdLst>
                    <a:gd name="T0" fmla="*/ 5 w 17"/>
                    <a:gd name="T1" fmla="*/ 24 h 95"/>
                    <a:gd name="T2" fmla="*/ 5 w 17"/>
                    <a:gd name="T3" fmla="*/ 24 h 95"/>
                    <a:gd name="T4" fmla="*/ 5 w 17"/>
                    <a:gd name="T5" fmla="*/ 0 h 95"/>
                    <a:gd name="T6" fmla="*/ 0 w 17"/>
                    <a:gd name="T7" fmla="*/ 0 h 95"/>
                    <a:gd name="T8" fmla="*/ 0 w 17"/>
                    <a:gd name="T9" fmla="*/ 24 h 95"/>
                    <a:gd name="T10" fmla="*/ 0 w 17"/>
                    <a:gd name="T11" fmla="*/ 24 h 95"/>
                    <a:gd name="T12" fmla="*/ 5 w 17"/>
                    <a:gd name="T13" fmla="*/ 24 h 9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" h="95">
                      <a:moveTo>
                        <a:pt x="17" y="95"/>
                      </a:moveTo>
                      <a:lnTo>
                        <a:pt x="17" y="95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95"/>
                      </a:lnTo>
                      <a:lnTo>
                        <a:pt x="17" y="9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1" name="Forme libre 94"/>
                <p:cNvSpPr>
                  <a:spLocks/>
                </p:cNvSpPr>
                <p:nvPr/>
              </p:nvSpPr>
              <p:spPr bwMode="auto">
                <a:xfrm>
                  <a:off x="2041" y="3162"/>
                  <a:ext cx="5" cy="24"/>
                </a:xfrm>
                <a:custGeom>
                  <a:avLst/>
                  <a:gdLst>
                    <a:gd name="T0" fmla="*/ 2 w 17"/>
                    <a:gd name="T1" fmla="*/ 24 h 99"/>
                    <a:gd name="T2" fmla="*/ 5 w 17"/>
                    <a:gd name="T3" fmla="*/ 24 h 99"/>
                    <a:gd name="T4" fmla="*/ 5 w 17"/>
                    <a:gd name="T5" fmla="*/ 0 h 99"/>
                    <a:gd name="T6" fmla="*/ 0 w 17"/>
                    <a:gd name="T7" fmla="*/ 0 h 99"/>
                    <a:gd name="T8" fmla="*/ 0 w 17"/>
                    <a:gd name="T9" fmla="*/ 24 h 99"/>
                    <a:gd name="T10" fmla="*/ 2 w 17"/>
                    <a:gd name="T11" fmla="*/ 24 h 9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7" h="99">
                      <a:moveTo>
                        <a:pt x="8" y="99"/>
                      </a:moveTo>
                      <a:lnTo>
                        <a:pt x="17" y="99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99"/>
                      </a:lnTo>
                      <a:lnTo>
                        <a:pt x="8" y="9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2" name="Forme libre 95"/>
                <p:cNvSpPr>
                  <a:spLocks/>
                </p:cNvSpPr>
                <p:nvPr/>
              </p:nvSpPr>
              <p:spPr bwMode="auto">
                <a:xfrm>
                  <a:off x="2051" y="3138"/>
                  <a:ext cx="10" cy="10"/>
                </a:xfrm>
                <a:custGeom>
                  <a:avLst/>
                  <a:gdLst>
                    <a:gd name="T0" fmla="*/ 10 w 30"/>
                    <a:gd name="T1" fmla="*/ 6 h 38"/>
                    <a:gd name="T2" fmla="*/ 8 w 30"/>
                    <a:gd name="T3" fmla="*/ 5 h 38"/>
                    <a:gd name="T4" fmla="*/ 6 w 30"/>
                    <a:gd name="T5" fmla="*/ 3 h 38"/>
                    <a:gd name="T6" fmla="*/ 6 w 30"/>
                    <a:gd name="T7" fmla="*/ 1 h 38"/>
                    <a:gd name="T8" fmla="*/ 6 w 30"/>
                    <a:gd name="T9" fmla="*/ 0 h 38"/>
                    <a:gd name="T10" fmla="*/ 0 w 30"/>
                    <a:gd name="T11" fmla="*/ 0 h 38"/>
                    <a:gd name="T12" fmla="*/ 1 w 30"/>
                    <a:gd name="T13" fmla="*/ 2 h 38"/>
                    <a:gd name="T14" fmla="*/ 2 w 30"/>
                    <a:gd name="T15" fmla="*/ 4 h 38"/>
                    <a:gd name="T16" fmla="*/ 4 w 30"/>
                    <a:gd name="T17" fmla="*/ 7 h 38"/>
                    <a:gd name="T18" fmla="*/ 8 w 30"/>
                    <a:gd name="T19" fmla="*/ 10 h 38"/>
                    <a:gd name="T20" fmla="*/ 10 w 30"/>
                    <a:gd name="T21" fmla="*/ 6 h 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0" h="38">
                      <a:moveTo>
                        <a:pt x="30" y="24"/>
                      </a:moveTo>
                      <a:lnTo>
                        <a:pt x="23" y="18"/>
                      </a:lnTo>
                      <a:lnTo>
                        <a:pt x="19" y="11"/>
                      </a:lnTo>
                      <a:lnTo>
                        <a:pt x="17" y="3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3" y="6"/>
                      </a:lnTo>
                      <a:lnTo>
                        <a:pt x="5" y="15"/>
                      </a:lnTo>
                      <a:lnTo>
                        <a:pt x="11" y="27"/>
                      </a:lnTo>
                      <a:lnTo>
                        <a:pt x="23" y="38"/>
                      </a:lnTo>
                      <a:lnTo>
                        <a:pt x="30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3" name="Forme libre 96"/>
                <p:cNvSpPr>
                  <a:spLocks/>
                </p:cNvSpPr>
                <p:nvPr/>
              </p:nvSpPr>
              <p:spPr bwMode="auto">
                <a:xfrm>
                  <a:off x="2059" y="3144"/>
                  <a:ext cx="5" cy="5"/>
                </a:xfrm>
                <a:custGeom>
                  <a:avLst/>
                  <a:gdLst>
                    <a:gd name="T0" fmla="*/ 0 w 14"/>
                    <a:gd name="T1" fmla="*/ 4 h 17"/>
                    <a:gd name="T2" fmla="*/ 3 w 14"/>
                    <a:gd name="T3" fmla="*/ 5 h 17"/>
                    <a:gd name="T4" fmla="*/ 5 w 14"/>
                    <a:gd name="T5" fmla="*/ 1 h 17"/>
                    <a:gd name="T6" fmla="*/ 3 w 14"/>
                    <a:gd name="T7" fmla="*/ 0 h 17"/>
                    <a:gd name="T8" fmla="*/ 0 w 14"/>
                    <a:gd name="T9" fmla="*/ 4 h 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7">
                      <a:moveTo>
                        <a:pt x="0" y="14"/>
                      </a:moveTo>
                      <a:lnTo>
                        <a:pt x="7" y="17"/>
                      </a:lnTo>
                      <a:lnTo>
                        <a:pt x="14" y="3"/>
                      </a:lnTo>
                      <a:lnTo>
                        <a:pt x="7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4" name="Rectangle 97"/>
                <p:cNvSpPr>
                  <a:spLocks noChangeArrowheads="1"/>
                </p:cNvSpPr>
                <p:nvPr/>
              </p:nvSpPr>
              <p:spPr bwMode="auto">
                <a:xfrm>
                  <a:off x="2057" y="3144"/>
                  <a:ext cx="6" cy="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5" name="Forme libre 98"/>
                <p:cNvSpPr>
                  <a:spLocks/>
                </p:cNvSpPr>
                <p:nvPr/>
              </p:nvSpPr>
              <p:spPr bwMode="auto">
                <a:xfrm>
                  <a:off x="2057" y="3147"/>
                  <a:ext cx="6" cy="41"/>
                </a:xfrm>
                <a:custGeom>
                  <a:avLst/>
                  <a:gdLst>
                    <a:gd name="T0" fmla="*/ 3 w 17"/>
                    <a:gd name="T1" fmla="*/ 41 h 165"/>
                    <a:gd name="T2" fmla="*/ 6 w 17"/>
                    <a:gd name="T3" fmla="*/ 41 h 165"/>
                    <a:gd name="T4" fmla="*/ 6 w 17"/>
                    <a:gd name="T5" fmla="*/ 0 h 165"/>
                    <a:gd name="T6" fmla="*/ 0 w 17"/>
                    <a:gd name="T7" fmla="*/ 0 h 165"/>
                    <a:gd name="T8" fmla="*/ 0 w 17"/>
                    <a:gd name="T9" fmla="*/ 41 h 165"/>
                    <a:gd name="T10" fmla="*/ 3 w 17"/>
                    <a:gd name="T11" fmla="*/ 41 h 16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7" h="165">
                      <a:moveTo>
                        <a:pt x="8" y="165"/>
                      </a:moveTo>
                      <a:lnTo>
                        <a:pt x="17" y="165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165"/>
                      </a:lnTo>
                      <a:lnTo>
                        <a:pt x="8" y="16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6" name="Rectangle 99"/>
                <p:cNvSpPr>
                  <a:spLocks noChangeArrowheads="1"/>
                </p:cNvSpPr>
                <p:nvPr/>
              </p:nvSpPr>
              <p:spPr bwMode="auto">
                <a:xfrm>
                  <a:off x="2057" y="3188"/>
                  <a:ext cx="6" cy="2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7" name="Forme libre 100"/>
                <p:cNvSpPr>
                  <a:spLocks/>
                </p:cNvSpPr>
                <p:nvPr/>
              </p:nvSpPr>
              <p:spPr bwMode="auto">
                <a:xfrm>
                  <a:off x="1867" y="3137"/>
                  <a:ext cx="6" cy="39"/>
                </a:xfrm>
                <a:custGeom>
                  <a:avLst/>
                  <a:gdLst>
                    <a:gd name="T0" fmla="*/ 6 w 17"/>
                    <a:gd name="T1" fmla="*/ 39 h 158"/>
                    <a:gd name="T2" fmla="*/ 6 w 17"/>
                    <a:gd name="T3" fmla="*/ 39 h 158"/>
                    <a:gd name="T4" fmla="*/ 6 w 17"/>
                    <a:gd name="T5" fmla="*/ 0 h 158"/>
                    <a:gd name="T6" fmla="*/ 0 w 17"/>
                    <a:gd name="T7" fmla="*/ 0 h 158"/>
                    <a:gd name="T8" fmla="*/ 0 w 17"/>
                    <a:gd name="T9" fmla="*/ 39 h 158"/>
                    <a:gd name="T10" fmla="*/ 0 w 17"/>
                    <a:gd name="T11" fmla="*/ 39 h 158"/>
                    <a:gd name="T12" fmla="*/ 6 w 17"/>
                    <a:gd name="T13" fmla="*/ 39 h 15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" h="158">
                      <a:moveTo>
                        <a:pt x="17" y="158"/>
                      </a:moveTo>
                      <a:lnTo>
                        <a:pt x="17" y="15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158"/>
                      </a:lnTo>
                      <a:lnTo>
                        <a:pt x="17" y="1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8" name="Forme libre 101"/>
                <p:cNvSpPr>
                  <a:spLocks/>
                </p:cNvSpPr>
                <p:nvPr/>
              </p:nvSpPr>
              <p:spPr bwMode="auto">
                <a:xfrm>
                  <a:off x="1867" y="3176"/>
                  <a:ext cx="6" cy="9"/>
                </a:xfrm>
                <a:custGeom>
                  <a:avLst/>
                  <a:gdLst>
                    <a:gd name="T0" fmla="*/ 6 w 17"/>
                    <a:gd name="T1" fmla="*/ 9 h 35"/>
                    <a:gd name="T2" fmla="*/ 6 w 17"/>
                    <a:gd name="T3" fmla="*/ 9 h 35"/>
                    <a:gd name="T4" fmla="*/ 6 w 17"/>
                    <a:gd name="T5" fmla="*/ 0 h 35"/>
                    <a:gd name="T6" fmla="*/ 0 w 17"/>
                    <a:gd name="T7" fmla="*/ 0 h 35"/>
                    <a:gd name="T8" fmla="*/ 0 w 17"/>
                    <a:gd name="T9" fmla="*/ 9 h 35"/>
                    <a:gd name="T10" fmla="*/ 0 w 17"/>
                    <a:gd name="T11" fmla="*/ 9 h 35"/>
                    <a:gd name="T12" fmla="*/ 6 w 17"/>
                    <a:gd name="T13" fmla="*/ 9 h 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" h="35">
                      <a:moveTo>
                        <a:pt x="17" y="35"/>
                      </a:moveTo>
                      <a:lnTo>
                        <a:pt x="17" y="35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5"/>
                      </a:lnTo>
                      <a:lnTo>
                        <a:pt x="17" y="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9" name="Forme libre 102"/>
                <p:cNvSpPr>
                  <a:spLocks/>
                </p:cNvSpPr>
                <p:nvPr/>
              </p:nvSpPr>
              <p:spPr bwMode="auto">
                <a:xfrm>
                  <a:off x="1867" y="3185"/>
                  <a:ext cx="6" cy="11"/>
                </a:xfrm>
                <a:custGeom>
                  <a:avLst/>
                  <a:gdLst>
                    <a:gd name="T0" fmla="*/ 6 w 17"/>
                    <a:gd name="T1" fmla="*/ 11 h 44"/>
                    <a:gd name="T2" fmla="*/ 6 w 17"/>
                    <a:gd name="T3" fmla="*/ 11 h 44"/>
                    <a:gd name="T4" fmla="*/ 6 w 17"/>
                    <a:gd name="T5" fmla="*/ 0 h 44"/>
                    <a:gd name="T6" fmla="*/ 0 w 17"/>
                    <a:gd name="T7" fmla="*/ 0 h 44"/>
                    <a:gd name="T8" fmla="*/ 0 w 17"/>
                    <a:gd name="T9" fmla="*/ 11 h 44"/>
                    <a:gd name="T10" fmla="*/ 0 w 17"/>
                    <a:gd name="T11" fmla="*/ 11 h 44"/>
                    <a:gd name="T12" fmla="*/ 6 w 17"/>
                    <a:gd name="T13" fmla="*/ 11 h 4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" h="44">
                      <a:moveTo>
                        <a:pt x="17" y="44"/>
                      </a:moveTo>
                      <a:lnTo>
                        <a:pt x="17" y="44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44"/>
                      </a:lnTo>
                      <a:lnTo>
                        <a:pt x="17" y="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0" name="Forme libre 103"/>
                <p:cNvSpPr>
                  <a:spLocks/>
                </p:cNvSpPr>
                <p:nvPr/>
              </p:nvSpPr>
              <p:spPr bwMode="auto">
                <a:xfrm>
                  <a:off x="1867" y="3196"/>
                  <a:ext cx="6" cy="4"/>
                </a:xfrm>
                <a:custGeom>
                  <a:avLst/>
                  <a:gdLst>
                    <a:gd name="T0" fmla="*/ 6 w 17"/>
                    <a:gd name="T1" fmla="*/ 4 h 16"/>
                    <a:gd name="T2" fmla="*/ 6 w 17"/>
                    <a:gd name="T3" fmla="*/ 4 h 16"/>
                    <a:gd name="T4" fmla="*/ 6 w 17"/>
                    <a:gd name="T5" fmla="*/ 0 h 16"/>
                    <a:gd name="T6" fmla="*/ 0 w 17"/>
                    <a:gd name="T7" fmla="*/ 0 h 16"/>
                    <a:gd name="T8" fmla="*/ 0 w 17"/>
                    <a:gd name="T9" fmla="*/ 4 h 16"/>
                    <a:gd name="T10" fmla="*/ 0 w 17"/>
                    <a:gd name="T11" fmla="*/ 4 h 16"/>
                    <a:gd name="T12" fmla="*/ 6 w 17"/>
                    <a:gd name="T13" fmla="*/ 4 h 1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" h="16">
                      <a:moveTo>
                        <a:pt x="17" y="16"/>
                      </a:moveTo>
                      <a:lnTo>
                        <a:pt x="17" y="16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16"/>
                      </a:lnTo>
                      <a:lnTo>
                        <a:pt x="17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1" name="Forme libre 104"/>
                <p:cNvSpPr>
                  <a:spLocks/>
                </p:cNvSpPr>
                <p:nvPr/>
              </p:nvSpPr>
              <p:spPr bwMode="auto">
                <a:xfrm>
                  <a:off x="1867" y="3200"/>
                  <a:ext cx="6" cy="1"/>
                </a:xfrm>
                <a:custGeom>
                  <a:avLst/>
                  <a:gdLst>
                    <a:gd name="T0" fmla="*/ 6 w 17"/>
                    <a:gd name="T1" fmla="*/ 0 h 1"/>
                    <a:gd name="T2" fmla="*/ 3 w 17"/>
                    <a:gd name="T3" fmla="*/ 0 h 1"/>
                    <a:gd name="T4" fmla="*/ 3 w 17"/>
                    <a:gd name="T5" fmla="*/ 0 h 1"/>
                    <a:gd name="T6" fmla="*/ 3 w 17"/>
                    <a:gd name="T7" fmla="*/ 0 h 1"/>
                    <a:gd name="T8" fmla="*/ 3 w 17"/>
                    <a:gd name="T9" fmla="*/ 0 h 1"/>
                    <a:gd name="T10" fmla="*/ 0 w 17"/>
                    <a:gd name="T11" fmla="*/ 0 h 1"/>
                    <a:gd name="T12" fmla="*/ 6 w 17"/>
                    <a:gd name="T13" fmla="*/ 0 h 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" h="1">
                      <a:moveTo>
                        <a:pt x="17" y="0"/>
                      </a:move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2" name="Forme libre 105"/>
                <p:cNvSpPr>
                  <a:spLocks/>
                </p:cNvSpPr>
                <p:nvPr/>
              </p:nvSpPr>
              <p:spPr bwMode="auto">
                <a:xfrm>
                  <a:off x="1867" y="3200"/>
                  <a:ext cx="6" cy="42"/>
                </a:xfrm>
                <a:custGeom>
                  <a:avLst/>
                  <a:gdLst>
                    <a:gd name="T0" fmla="*/ 3 w 17"/>
                    <a:gd name="T1" fmla="*/ 42 h 166"/>
                    <a:gd name="T2" fmla="*/ 6 w 17"/>
                    <a:gd name="T3" fmla="*/ 42 h 166"/>
                    <a:gd name="T4" fmla="*/ 6 w 17"/>
                    <a:gd name="T5" fmla="*/ 0 h 166"/>
                    <a:gd name="T6" fmla="*/ 0 w 17"/>
                    <a:gd name="T7" fmla="*/ 0 h 166"/>
                    <a:gd name="T8" fmla="*/ 0 w 17"/>
                    <a:gd name="T9" fmla="*/ 42 h 166"/>
                    <a:gd name="T10" fmla="*/ 3 w 17"/>
                    <a:gd name="T11" fmla="*/ 42 h 16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7" h="166">
                      <a:moveTo>
                        <a:pt x="8" y="166"/>
                      </a:moveTo>
                      <a:lnTo>
                        <a:pt x="17" y="166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166"/>
                      </a:lnTo>
                      <a:lnTo>
                        <a:pt x="8" y="16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3" name="Forme libre 106"/>
                <p:cNvSpPr>
                  <a:spLocks/>
                </p:cNvSpPr>
                <p:nvPr/>
              </p:nvSpPr>
              <p:spPr bwMode="auto">
                <a:xfrm>
                  <a:off x="1688" y="3067"/>
                  <a:ext cx="203" cy="77"/>
                </a:xfrm>
                <a:custGeom>
                  <a:avLst/>
                  <a:gdLst>
                    <a:gd name="T0" fmla="*/ 12 w 607"/>
                    <a:gd name="T1" fmla="*/ 67 h 305"/>
                    <a:gd name="T2" fmla="*/ 96 w 607"/>
                    <a:gd name="T3" fmla="*/ 0 h 305"/>
                    <a:gd name="T4" fmla="*/ 190 w 607"/>
                    <a:gd name="T5" fmla="*/ 67 h 305"/>
                    <a:gd name="T6" fmla="*/ 203 w 607"/>
                    <a:gd name="T7" fmla="*/ 76 h 305"/>
                    <a:gd name="T8" fmla="*/ 190 w 607"/>
                    <a:gd name="T9" fmla="*/ 76 h 305"/>
                    <a:gd name="T10" fmla="*/ 97 w 607"/>
                    <a:gd name="T11" fmla="*/ 10 h 305"/>
                    <a:gd name="T12" fmla="*/ 13 w 607"/>
                    <a:gd name="T13" fmla="*/ 77 h 305"/>
                    <a:gd name="T14" fmla="*/ 0 w 607"/>
                    <a:gd name="T15" fmla="*/ 77 h 305"/>
                    <a:gd name="T16" fmla="*/ 12 w 607"/>
                    <a:gd name="T17" fmla="*/ 67 h 3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7" h="305">
                      <a:moveTo>
                        <a:pt x="36" y="267"/>
                      </a:moveTo>
                      <a:lnTo>
                        <a:pt x="288" y="0"/>
                      </a:lnTo>
                      <a:lnTo>
                        <a:pt x="567" y="264"/>
                      </a:lnTo>
                      <a:lnTo>
                        <a:pt x="607" y="303"/>
                      </a:lnTo>
                      <a:lnTo>
                        <a:pt x="567" y="303"/>
                      </a:lnTo>
                      <a:lnTo>
                        <a:pt x="289" y="38"/>
                      </a:lnTo>
                      <a:lnTo>
                        <a:pt x="39" y="305"/>
                      </a:lnTo>
                      <a:lnTo>
                        <a:pt x="0" y="305"/>
                      </a:lnTo>
                      <a:lnTo>
                        <a:pt x="36" y="267"/>
                      </a:lnTo>
                      <a:close/>
                    </a:path>
                  </a:pathLst>
                </a:cu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4" name="Forme libre 107"/>
                <p:cNvSpPr>
                  <a:spLocks/>
                </p:cNvSpPr>
                <p:nvPr/>
              </p:nvSpPr>
              <p:spPr bwMode="auto">
                <a:xfrm>
                  <a:off x="1688" y="3067"/>
                  <a:ext cx="203" cy="77"/>
                </a:xfrm>
                <a:custGeom>
                  <a:avLst/>
                  <a:gdLst>
                    <a:gd name="T0" fmla="*/ 12 w 607"/>
                    <a:gd name="T1" fmla="*/ 67 h 305"/>
                    <a:gd name="T2" fmla="*/ 96 w 607"/>
                    <a:gd name="T3" fmla="*/ 0 h 305"/>
                    <a:gd name="T4" fmla="*/ 190 w 607"/>
                    <a:gd name="T5" fmla="*/ 67 h 305"/>
                    <a:gd name="T6" fmla="*/ 203 w 607"/>
                    <a:gd name="T7" fmla="*/ 76 h 305"/>
                    <a:gd name="T8" fmla="*/ 190 w 607"/>
                    <a:gd name="T9" fmla="*/ 76 h 305"/>
                    <a:gd name="T10" fmla="*/ 97 w 607"/>
                    <a:gd name="T11" fmla="*/ 10 h 305"/>
                    <a:gd name="T12" fmla="*/ 13 w 607"/>
                    <a:gd name="T13" fmla="*/ 77 h 305"/>
                    <a:gd name="T14" fmla="*/ 0 w 607"/>
                    <a:gd name="T15" fmla="*/ 77 h 305"/>
                    <a:gd name="T16" fmla="*/ 12 w 607"/>
                    <a:gd name="T17" fmla="*/ 67 h 3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7" h="305">
                      <a:moveTo>
                        <a:pt x="36" y="267"/>
                      </a:moveTo>
                      <a:lnTo>
                        <a:pt x="288" y="0"/>
                      </a:lnTo>
                      <a:lnTo>
                        <a:pt x="567" y="264"/>
                      </a:lnTo>
                      <a:lnTo>
                        <a:pt x="607" y="303"/>
                      </a:lnTo>
                      <a:lnTo>
                        <a:pt x="567" y="303"/>
                      </a:lnTo>
                      <a:lnTo>
                        <a:pt x="289" y="38"/>
                      </a:lnTo>
                      <a:lnTo>
                        <a:pt x="39" y="305"/>
                      </a:lnTo>
                      <a:lnTo>
                        <a:pt x="0" y="305"/>
                      </a:lnTo>
                      <a:lnTo>
                        <a:pt x="36" y="26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5" name="Forme libre 108"/>
                <p:cNvSpPr>
                  <a:spLocks/>
                </p:cNvSpPr>
                <p:nvPr/>
              </p:nvSpPr>
              <p:spPr bwMode="auto">
                <a:xfrm>
                  <a:off x="1684" y="3134"/>
                  <a:ext cx="16" cy="5"/>
                </a:xfrm>
                <a:custGeom>
                  <a:avLst/>
                  <a:gdLst>
                    <a:gd name="T0" fmla="*/ 16 w 48"/>
                    <a:gd name="T1" fmla="*/ 0 h 19"/>
                    <a:gd name="T2" fmla="*/ 8 w 48"/>
                    <a:gd name="T3" fmla="*/ 0 h 19"/>
                    <a:gd name="T4" fmla="*/ 0 w 48"/>
                    <a:gd name="T5" fmla="*/ 0 h 19"/>
                    <a:gd name="T6" fmla="*/ 0 w 48"/>
                    <a:gd name="T7" fmla="*/ 5 h 19"/>
                    <a:gd name="T8" fmla="*/ 10 w 48"/>
                    <a:gd name="T9" fmla="*/ 5 h 19"/>
                    <a:gd name="T10" fmla="*/ 16 w 48"/>
                    <a:gd name="T11" fmla="*/ 0 h 1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8" h="19">
                      <a:moveTo>
                        <a:pt x="48" y="0"/>
                      </a:moveTo>
                      <a:lnTo>
                        <a:pt x="25" y="0"/>
                      </a:lnTo>
                      <a:lnTo>
                        <a:pt x="0" y="0"/>
                      </a:lnTo>
                      <a:lnTo>
                        <a:pt x="0" y="19"/>
                      </a:lnTo>
                      <a:lnTo>
                        <a:pt x="30" y="19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6" name="Forme libre 109"/>
                <p:cNvSpPr>
                  <a:spLocks/>
                </p:cNvSpPr>
                <p:nvPr/>
              </p:nvSpPr>
              <p:spPr bwMode="auto">
                <a:xfrm>
                  <a:off x="1684" y="3134"/>
                  <a:ext cx="16" cy="5"/>
                </a:xfrm>
                <a:custGeom>
                  <a:avLst/>
                  <a:gdLst>
                    <a:gd name="T0" fmla="*/ 16 w 48"/>
                    <a:gd name="T1" fmla="*/ 0 h 19"/>
                    <a:gd name="T2" fmla="*/ 8 w 48"/>
                    <a:gd name="T3" fmla="*/ 0 h 19"/>
                    <a:gd name="T4" fmla="*/ 0 w 48"/>
                    <a:gd name="T5" fmla="*/ 0 h 19"/>
                    <a:gd name="T6" fmla="*/ 0 w 48"/>
                    <a:gd name="T7" fmla="*/ 5 h 19"/>
                    <a:gd name="T8" fmla="*/ 10 w 48"/>
                    <a:gd name="T9" fmla="*/ 5 h 19"/>
                    <a:gd name="T10" fmla="*/ 16 w 48"/>
                    <a:gd name="T11" fmla="*/ 0 h 1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8" h="19">
                      <a:moveTo>
                        <a:pt x="48" y="0"/>
                      </a:moveTo>
                      <a:lnTo>
                        <a:pt x="25" y="0"/>
                      </a:lnTo>
                      <a:lnTo>
                        <a:pt x="0" y="0"/>
                      </a:lnTo>
                      <a:lnTo>
                        <a:pt x="0" y="19"/>
                      </a:lnTo>
                      <a:lnTo>
                        <a:pt x="30" y="19"/>
                      </a:lnTo>
                      <a:lnTo>
                        <a:pt x="4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7" name="Forme libre 110"/>
                <p:cNvSpPr>
                  <a:spLocks/>
                </p:cNvSpPr>
                <p:nvPr/>
              </p:nvSpPr>
              <p:spPr bwMode="auto">
                <a:xfrm>
                  <a:off x="1877" y="3133"/>
                  <a:ext cx="185" cy="5"/>
                </a:xfrm>
                <a:custGeom>
                  <a:avLst/>
                  <a:gdLst>
                    <a:gd name="T0" fmla="*/ 0 w 555"/>
                    <a:gd name="T1" fmla="*/ 0 h 18"/>
                    <a:gd name="T2" fmla="*/ 99 w 555"/>
                    <a:gd name="T3" fmla="*/ 0 h 18"/>
                    <a:gd name="T4" fmla="*/ 185 w 555"/>
                    <a:gd name="T5" fmla="*/ 0 h 18"/>
                    <a:gd name="T6" fmla="*/ 185 w 555"/>
                    <a:gd name="T7" fmla="*/ 5 h 18"/>
                    <a:gd name="T8" fmla="*/ 167 w 555"/>
                    <a:gd name="T9" fmla="*/ 5 h 18"/>
                    <a:gd name="T10" fmla="*/ 83 w 555"/>
                    <a:gd name="T11" fmla="*/ 5 h 18"/>
                    <a:gd name="T12" fmla="*/ 6 w 555"/>
                    <a:gd name="T13" fmla="*/ 5 h 18"/>
                    <a:gd name="T14" fmla="*/ 0 w 555"/>
                    <a:gd name="T15" fmla="*/ 0 h 1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555" h="18">
                      <a:moveTo>
                        <a:pt x="0" y="0"/>
                      </a:moveTo>
                      <a:lnTo>
                        <a:pt x="297" y="0"/>
                      </a:lnTo>
                      <a:lnTo>
                        <a:pt x="555" y="0"/>
                      </a:lnTo>
                      <a:lnTo>
                        <a:pt x="555" y="18"/>
                      </a:lnTo>
                      <a:lnTo>
                        <a:pt x="501" y="18"/>
                      </a:lnTo>
                      <a:lnTo>
                        <a:pt x="249" y="18"/>
                      </a:lnTo>
                      <a:lnTo>
                        <a:pt x="18" y="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8" name="Forme libre 111"/>
                <p:cNvSpPr>
                  <a:spLocks/>
                </p:cNvSpPr>
                <p:nvPr/>
              </p:nvSpPr>
              <p:spPr bwMode="auto">
                <a:xfrm>
                  <a:off x="1877" y="3133"/>
                  <a:ext cx="185" cy="5"/>
                </a:xfrm>
                <a:custGeom>
                  <a:avLst/>
                  <a:gdLst>
                    <a:gd name="T0" fmla="*/ 0 w 555"/>
                    <a:gd name="T1" fmla="*/ 0 h 18"/>
                    <a:gd name="T2" fmla="*/ 99 w 555"/>
                    <a:gd name="T3" fmla="*/ 0 h 18"/>
                    <a:gd name="T4" fmla="*/ 185 w 555"/>
                    <a:gd name="T5" fmla="*/ 0 h 18"/>
                    <a:gd name="T6" fmla="*/ 185 w 555"/>
                    <a:gd name="T7" fmla="*/ 5 h 18"/>
                    <a:gd name="T8" fmla="*/ 167 w 555"/>
                    <a:gd name="T9" fmla="*/ 5 h 18"/>
                    <a:gd name="T10" fmla="*/ 83 w 555"/>
                    <a:gd name="T11" fmla="*/ 5 h 18"/>
                    <a:gd name="T12" fmla="*/ 6 w 555"/>
                    <a:gd name="T13" fmla="*/ 5 h 18"/>
                    <a:gd name="T14" fmla="*/ 0 w 555"/>
                    <a:gd name="T15" fmla="*/ 0 h 1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555" h="18">
                      <a:moveTo>
                        <a:pt x="0" y="0"/>
                      </a:moveTo>
                      <a:lnTo>
                        <a:pt x="297" y="0"/>
                      </a:lnTo>
                      <a:lnTo>
                        <a:pt x="555" y="0"/>
                      </a:lnTo>
                      <a:lnTo>
                        <a:pt x="555" y="18"/>
                      </a:lnTo>
                      <a:lnTo>
                        <a:pt x="501" y="18"/>
                      </a:lnTo>
                      <a:lnTo>
                        <a:pt x="249" y="18"/>
                      </a:lnTo>
                      <a:lnTo>
                        <a:pt x="18" y="1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9" name="Forme libre 112"/>
                <p:cNvSpPr>
                  <a:spLocks/>
                </p:cNvSpPr>
                <p:nvPr/>
              </p:nvSpPr>
              <p:spPr bwMode="auto">
                <a:xfrm>
                  <a:off x="1870" y="3196"/>
                  <a:ext cx="111" cy="4"/>
                </a:xfrm>
                <a:custGeom>
                  <a:avLst/>
                  <a:gdLst>
                    <a:gd name="T0" fmla="*/ 111 w 334"/>
                    <a:gd name="T1" fmla="*/ 0 h 16"/>
                    <a:gd name="T2" fmla="*/ 59 w 334"/>
                    <a:gd name="T3" fmla="*/ 0 h 16"/>
                    <a:gd name="T4" fmla="*/ 0 w 334"/>
                    <a:gd name="T5" fmla="*/ 0 h 16"/>
                    <a:gd name="T6" fmla="*/ 0 w 334"/>
                    <a:gd name="T7" fmla="*/ 4 h 16"/>
                    <a:gd name="T8" fmla="*/ 59 w 334"/>
                    <a:gd name="T9" fmla="*/ 4 h 16"/>
                    <a:gd name="T10" fmla="*/ 111 w 334"/>
                    <a:gd name="T11" fmla="*/ 4 h 16"/>
                    <a:gd name="T12" fmla="*/ 111 w 334"/>
                    <a:gd name="T13" fmla="*/ 0 h 1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34" h="16">
                      <a:moveTo>
                        <a:pt x="334" y="0"/>
                      </a:moveTo>
                      <a:lnTo>
                        <a:pt x="179" y="0"/>
                      </a:lnTo>
                      <a:lnTo>
                        <a:pt x="0" y="0"/>
                      </a:lnTo>
                      <a:lnTo>
                        <a:pt x="0" y="16"/>
                      </a:lnTo>
                      <a:lnTo>
                        <a:pt x="177" y="16"/>
                      </a:lnTo>
                      <a:lnTo>
                        <a:pt x="334" y="16"/>
                      </a:lnTo>
                      <a:lnTo>
                        <a:pt x="334" y="0"/>
                      </a:lnTo>
                      <a:close/>
                    </a:path>
                  </a:pathLst>
                </a:cu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0" name="Forme libre 113"/>
                <p:cNvSpPr>
                  <a:spLocks/>
                </p:cNvSpPr>
                <p:nvPr/>
              </p:nvSpPr>
              <p:spPr bwMode="auto">
                <a:xfrm>
                  <a:off x="1870" y="3196"/>
                  <a:ext cx="111" cy="4"/>
                </a:xfrm>
                <a:custGeom>
                  <a:avLst/>
                  <a:gdLst>
                    <a:gd name="T0" fmla="*/ 111 w 334"/>
                    <a:gd name="T1" fmla="*/ 0 h 16"/>
                    <a:gd name="T2" fmla="*/ 59 w 334"/>
                    <a:gd name="T3" fmla="*/ 0 h 16"/>
                    <a:gd name="T4" fmla="*/ 0 w 334"/>
                    <a:gd name="T5" fmla="*/ 0 h 16"/>
                    <a:gd name="T6" fmla="*/ 0 w 334"/>
                    <a:gd name="T7" fmla="*/ 4 h 16"/>
                    <a:gd name="T8" fmla="*/ 59 w 334"/>
                    <a:gd name="T9" fmla="*/ 4 h 16"/>
                    <a:gd name="T10" fmla="*/ 111 w 334"/>
                    <a:gd name="T11" fmla="*/ 4 h 16"/>
                    <a:gd name="T12" fmla="*/ 111 w 334"/>
                    <a:gd name="T13" fmla="*/ 0 h 1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34" h="16">
                      <a:moveTo>
                        <a:pt x="334" y="0"/>
                      </a:moveTo>
                      <a:lnTo>
                        <a:pt x="179" y="0"/>
                      </a:lnTo>
                      <a:lnTo>
                        <a:pt x="0" y="0"/>
                      </a:lnTo>
                      <a:lnTo>
                        <a:pt x="0" y="16"/>
                      </a:lnTo>
                      <a:lnTo>
                        <a:pt x="177" y="16"/>
                      </a:lnTo>
                      <a:lnTo>
                        <a:pt x="334" y="16"/>
                      </a:lnTo>
                      <a:lnTo>
                        <a:pt x="33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1" name="Forme libre 114"/>
                <p:cNvSpPr>
                  <a:spLocks/>
                </p:cNvSpPr>
                <p:nvPr/>
              </p:nvSpPr>
              <p:spPr bwMode="auto">
                <a:xfrm>
                  <a:off x="1877" y="3203"/>
                  <a:ext cx="9" cy="49"/>
                </a:xfrm>
                <a:custGeom>
                  <a:avLst/>
                  <a:gdLst>
                    <a:gd name="T0" fmla="*/ 4 w 27"/>
                    <a:gd name="T1" fmla="*/ 49 h 199"/>
                    <a:gd name="T2" fmla="*/ 1 w 27"/>
                    <a:gd name="T3" fmla="*/ 49 h 199"/>
                    <a:gd name="T4" fmla="*/ 1 w 27"/>
                    <a:gd name="T5" fmla="*/ 48 h 199"/>
                    <a:gd name="T6" fmla="*/ 1 w 27"/>
                    <a:gd name="T7" fmla="*/ 46 h 199"/>
                    <a:gd name="T8" fmla="*/ 2 w 27"/>
                    <a:gd name="T9" fmla="*/ 45 h 199"/>
                    <a:gd name="T10" fmla="*/ 3 w 27"/>
                    <a:gd name="T11" fmla="*/ 45 h 199"/>
                    <a:gd name="T12" fmla="*/ 3 w 27"/>
                    <a:gd name="T13" fmla="*/ 43 h 199"/>
                    <a:gd name="T14" fmla="*/ 3 w 27"/>
                    <a:gd name="T15" fmla="*/ 42 h 199"/>
                    <a:gd name="T16" fmla="*/ 2 w 27"/>
                    <a:gd name="T17" fmla="*/ 41 h 199"/>
                    <a:gd name="T18" fmla="*/ 1 w 27"/>
                    <a:gd name="T19" fmla="*/ 39 h 199"/>
                    <a:gd name="T20" fmla="*/ 0 w 27"/>
                    <a:gd name="T21" fmla="*/ 35 h 199"/>
                    <a:gd name="T22" fmla="*/ 0 w 27"/>
                    <a:gd name="T23" fmla="*/ 30 h 199"/>
                    <a:gd name="T24" fmla="*/ 2 w 27"/>
                    <a:gd name="T25" fmla="*/ 25 h 199"/>
                    <a:gd name="T26" fmla="*/ 2 w 27"/>
                    <a:gd name="T27" fmla="*/ 21 h 199"/>
                    <a:gd name="T28" fmla="*/ 3 w 27"/>
                    <a:gd name="T29" fmla="*/ 18 h 199"/>
                    <a:gd name="T30" fmla="*/ 3 w 27"/>
                    <a:gd name="T31" fmla="*/ 14 h 199"/>
                    <a:gd name="T32" fmla="*/ 4 w 27"/>
                    <a:gd name="T33" fmla="*/ 11 h 199"/>
                    <a:gd name="T34" fmla="*/ 4 w 27"/>
                    <a:gd name="T35" fmla="*/ 8 h 199"/>
                    <a:gd name="T36" fmla="*/ 4 w 27"/>
                    <a:gd name="T37" fmla="*/ 8 h 199"/>
                    <a:gd name="T38" fmla="*/ 3 w 27"/>
                    <a:gd name="T39" fmla="*/ 7 h 199"/>
                    <a:gd name="T40" fmla="*/ 2 w 27"/>
                    <a:gd name="T41" fmla="*/ 6 h 199"/>
                    <a:gd name="T42" fmla="*/ 1 w 27"/>
                    <a:gd name="T43" fmla="*/ 5 h 199"/>
                    <a:gd name="T44" fmla="*/ 0 w 27"/>
                    <a:gd name="T45" fmla="*/ 5 h 199"/>
                    <a:gd name="T46" fmla="*/ 0 w 27"/>
                    <a:gd name="T47" fmla="*/ 4 h 199"/>
                    <a:gd name="T48" fmla="*/ 0 w 27"/>
                    <a:gd name="T49" fmla="*/ 3 h 199"/>
                    <a:gd name="T50" fmla="*/ 0 w 27"/>
                    <a:gd name="T51" fmla="*/ 1 h 199"/>
                    <a:gd name="T52" fmla="*/ 1 w 27"/>
                    <a:gd name="T53" fmla="*/ 0 h 199"/>
                    <a:gd name="T54" fmla="*/ 2 w 27"/>
                    <a:gd name="T55" fmla="*/ 0 h 199"/>
                    <a:gd name="T56" fmla="*/ 4 w 27"/>
                    <a:gd name="T57" fmla="*/ 0 h 199"/>
                    <a:gd name="T58" fmla="*/ 5 w 27"/>
                    <a:gd name="T59" fmla="*/ 0 h 199"/>
                    <a:gd name="T60" fmla="*/ 7 w 27"/>
                    <a:gd name="T61" fmla="*/ 0 h 199"/>
                    <a:gd name="T62" fmla="*/ 7 w 27"/>
                    <a:gd name="T63" fmla="*/ 0 h 199"/>
                    <a:gd name="T64" fmla="*/ 8 w 27"/>
                    <a:gd name="T65" fmla="*/ 1 h 199"/>
                    <a:gd name="T66" fmla="*/ 9 w 27"/>
                    <a:gd name="T67" fmla="*/ 2 h 199"/>
                    <a:gd name="T68" fmla="*/ 9 w 27"/>
                    <a:gd name="T69" fmla="*/ 3 h 199"/>
                    <a:gd name="T70" fmla="*/ 9 w 27"/>
                    <a:gd name="T71" fmla="*/ 4 h 199"/>
                    <a:gd name="T72" fmla="*/ 8 w 27"/>
                    <a:gd name="T73" fmla="*/ 5 h 199"/>
                    <a:gd name="T74" fmla="*/ 7 w 27"/>
                    <a:gd name="T75" fmla="*/ 5 h 199"/>
                    <a:gd name="T76" fmla="*/ 7 w 27"/>
                    <a:gd name="T77" fmla="*/ 6 h 199"/>
                    <a:gd name="T78" fmla="*/ 6 w 27"/>
                    <a:gd name="T79" fmla="*/ 7 h 199"/>
                    <a:gd name="T80" fmla="*/ 5 w 27"/>
                    <a:gd name="T81" fmla="*/ 8 h 199"/>
                    <a:gd name="T82" fmla="*/ 5 w 27"/>
                    <a:gd name="T83" fmla="*/ 8 h 199"/>
                    <a:gd name="T84" fmla="*/ 5 w 27"/>
                    <a:gd name="T85" fmla="*/ 11 h 199"/>
                    <a:gd name="T86" fmla="*/ 5 w 27"/>
                    <a:gd name="T87" fmla="*/ 14 h 199"/>
                    <a:gd name="T88" fmla="*/ 6 w 27"/>
                    <a:gd name="T89" fmla="*/ 18 h 199"/>
                    <a:gd name="T90" fmla="*/ 7 w 27"/>
                    <a:gd name="T91" fmla="*/ 21 h 199"/>
                    <a:gd name="T92" fmla="*/ 7 w 27"/>
                    <a:gd name="T93" fmla="*/ 25 h 199"/>
                    <a:gd name="T94" fmla="*/ 9 w 27"/>
                    <a:gd name="T95" fmla="*/ 30 h 199"/>
                    <a:gd name="T96" fmla="*/ 9 w 27"/>
                    <a:gd name="T97" fmla="*/ 35 h 199"/>
                    <a:gd name="T98" fmla="*/ 8 w 27"/>
                    <a:gd name="T99" fmla="*/ 39 h 199"/>
                    <a:gd name="T100" fmla="*/ 7 w 27"/>
                    <a:gd name="T101" fmla="*/ 41 h 199"/>
                    <a:gd name="T102" fmla="*/ 6 w 27"/>
                    <a:gd name="T103" fmla="*/ 42 h 199"/>
                    <a:gd name="T104" fmla="*/ 5 w 27"/>
                    <a:gd name="T105" fmla="*/ 43 h 199"/>
                    <a:gd name="T106" fmla="*/ 6 w 27"/>
                    <a:gd name="T107" fmla="*/ 45 h 199"/>
                    <a:gd name="T108" fmla="*/ 7 w 27"/>
                    <a:gd name="T109" fmla="*/ 45 h 199"/>
                    <a:gd name="T110" fmla="*/ 8 w 27"/>
                    <a:gd name="T111" fmla="*/ 46 h 199"/>
                    <a:gd name="T112" fmla="*/ 8 w 27"/>
                    <a:gd name="T113" fmla="*/ 48 h 199"/>
                    <a:gd name="T114" fmla="*/ 8 w 27"/>
                    <a:gd name="T115" fmla="*/ 49 h 199"/>
                    <a:gd name="T116" fmla="*/ 4 w 27"/>
                    <a:gd name="T117" fmla="*/ 49 h 199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27" h="199">
                      <a:moveTo>
                        <a:pt x="13" y="199"/>
                      </a:moveTo>
                      <a:lnTo>
                        <a:pt x="3" y="199"/>
                      </a:lnTo>
                      <a:lnTo>
                        <a:pt x="2" y="193"/>
                      </a:lnTo>
                      <a:lnTo>
                        <a:pt x="2" y="188"/>
                      </a:lnTo>
                      <a:lnTo>
                        <a:pt x="6" y="184"/>
                      </a:lnTo>
                      <a:lnTo>
                        <a:pt x="8" y="181"/>
                      </a:lnTo>
                      <a:lnTo>
                        <a:pt x="9" y="176"/>
                      </a:lnTo>
                      <a:lnTo>
                        <a:pt x="8" y="171"/>
                      </a:lnTo>
                      <a:lnTo>
                        <a:pt x="6" y="166"/>
                      </a:lnTo>
                      <a:lnTo>
                        <a:pt x="3" y="160"/>
                      </a:lnTo>
                      <a:lnTo>
                        <a:pt x="0" y="143"/>
                      </a:lnTo>
                      <a:lnTo>
                        <a:pt x="1" y="121"/>
                      </a:lnTo>
                      <a:lnTo>
                        <a:pt x="5" y="100"/>
                      </a:lnTo>
                      <a:lnTo>
                        <a:pt x="7" y="85"/>
                      </a:lnTo>
                      <a:lnTo>
                        <a:pt x="8" y="73"/>
                      </a:lnTo>
                      <a:lnTo>
                        <a:pt x="9" y="58"/>
                      </a:lnTo>
                      <a:lnTo>
                        <a:pt x="11" y="45"/>
                      </a:lnTo>
                      <a:lnTo>
                        <a:pt x="11" y="34"/>
                      </a:lnTo>
                      <a:lnTo>
                        <a:pt x="11" y="31"/>
                      </a:lnTo>
                      <a:lnTo>
                        <a:pt x="9" y="27"/>
                      </a:lnTo>
                      <a:lnTo>
                        <a:pt x="7" y="24"/>
                      </a:lnTo>
                      <a:lnTo>
                        <a:pt x="3" y="21"/>
                      </a:lnTo>
                      <a:lnTo>
                        <a:pt x="1" y="19"/>
                      </a:lnTo>
                      <a:lnTo>
                        <a:pt x="0" y="15"/>
                      </a:lnTo>
                      <a:lnTo>
                        <a:pt x="0" y="11"/>
                      </a:lnTo>
                      <a:lnTo>
                        <a:pt x="1" y="6"/>
                      </a:lnTo>
                      <a:lnTo>
                        <a:pt x="3" y="2"/>
                      </a:lnTo>
                      <a:lnTo>
                        <a:pt x="7" y="0"/>
                      </a:lnTo>
                      <a:lnTo>
                        <a:pt x="11" y="0"/>
                      </a:lnTo>
                      <a:lnTo>
                        <a:pt x="15" y="0"/>
                      </a:lnTo>
                      <a:lnTo>
                        <a:pt x="20" y="1"/>
                      </a:lnTo>
                      <a:lnTo>
                        <a:pt x="22" y="1"/>
                      </a:lnTo>
                      <a:lnTo>
                        <a:pt x="24" y="3"/>
                      </a:lnTo>
                      <a:lnTo>
                        <a:pt x="26" y="7"/>
                      </a:lnTo>
                      <a:lnTo>
                        <a:pt x="27" y="11"/>
                      </a:lnTo>
                      <a:lnTo>
                        <a:pt x="26" y="15"/>
                      </a:lnTo>
                      <a:lnTo>
                        <a:pt x="25" y="19"/>
                      </a:lnTo>
                      <a:lnTo>
                        <a:pt x="22" y="21"/>
                      </a:lnTo>
                      <a:lnTo>
                        <a:pt x="20" y="24"/>
                      </a:lnTo>
                      <a:lnTo>
                        <a:pt x="18" y="27"/>
                      </a:lnTo>
                      <a:lnTo>
                        <a:pt x="16" y="31"/>
                      </a:lnTo>
                      <a:lnTo>
                        <a:pt x="16" y="34"/>
                      </a:lnTo>
                      <a:lnTo>
                        <a:pt x="16" y="45"/>
                      </a:lnTo>
                      <a:lnTo>
                        <a:pt x="16" y="58"/>
                      </a:lnTo>
                      <a:lnTo>
                        <a:pt x="19" y="73"/>
                      </a:lnTo>
                      <a:lnTo>
                        <a:pt x="20" y="85"/>
                      </a:lnTo>
                      <a:lnTo>
                        <a:pt x="22" y="100"/>
                      </a:lnTo>
                      <a:lnTo>
                        <a:pt x="26" y="121"/>
                      </a:lnTo>
                      <a:lnTo>
                        <a:pt x="27" y="143"/>
                      </a:lnTo>
                      <a:lnTo>
                        <a:pt x="24" y="160"/>
                      </a:lnTo>
                      <a:lnTo>
                        <a:pt x="20" y="166"/>
                      </a:lnTo>
                      <a:lnTo>
                        <a:pt x="18" y="171"/>
                      </a:lnTo>
                      <a:lnTo>
                        <a:pt x="16" y="176"/>
                      </a:lnTo>
                      <a:lnTo>
                        <a:pt x="18" y="181"/>
                      </a:lnTo>
                      <a:lnTo>
                        <a:pt x="21" y="184"/>
                      </a:lnTo>
                      <a:lnTo>
                        <a:pt x="25" y="188"/>
                      </a:lnTo>
                      <a:lnTo>
                        <a:pt x="25" y="193"/>
                      </a:lnTo>
                      <a:lnTo>
                        <a:pt x="24" y="199"/>
                      </a:lnTo>
                      <a:lnTo>
                        <a:pt x="13" y="199"/>
                      </a:lnTo>
                      <a:close/>
                    </a:path>
                  </a:pathLst>
                </a:cu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2" name="Forme libre 115"/>
                <p:cNvSpPr>
                  <a:spLocks/>
                </p:cNvSpPr>
                <p:nvPr/>
              </p:nvSpPr>
              <p:spPr bwMode="auto">
                <a:xfrm>
                  <a:off x="1877" y="3203"/>
                  <a:ext cx="9" cy="49"/>
                </a:xfrm>
                <a:custGeom>
                  <a:avLst/>
                  <a:gdLst>
                    <a:gd name="T0" fmla="*/ 1 w 27"/>
                    <a:gd name="T1" fmla="*/ 49 h 199"/>
                    <a:gd name="T2" fmla="*/ 1 w 27"/>
                    <a:gd name="T3" fmla="*/ 48 h 199"/>
                    <a:gd name="T4" fmla="*/ 2 w 27"/>
                    <a:gd name="T5" fmla="*/ 45 h 199"/>
                    <a:gd name="T6" fmla="*/ 3 w 27"/>
                    <a:gd name="T7" fmla="*/ 45 h 199"/>
                    <a:gd name="T8" fmla="*/ 3 w 27"/>
                    <a:gd name="T9" fmla="*/ 42 h 199"/>
                    <a:gd name="T10" fmla="*/ 1 w 27"/>
                    <a:gd name="T11" fmla="*/ 39 h 199"/>
                    <a:gd name="T12" fmla="*/ 0 w 27"/>
                    <a:gd name="T13" fmla="*/ 35 h 199"/>
                    <a:gd name="T14" fmla="*/ 2 w 27"/>
                    <a:gd name="T15" fmla="*/ 25 h 199"/>
                    <a:gd name="T16" fmla="*/ 2 w 27"/>
                    <a:gd name="T17" fmla="*/ 21 h 199"/>
                    <a:gd name="T18" fmla="*/ 3 w 27"/>
                    <a:gd name="T19" fmla="*/ 14 h 199"/>
                    <a:gd name="T20" fmla="*/ 4 w 27"/>
                    <a:gd name="T21" fmla="*/ 8 h 199"/>
                    <a:gd name="T22" fmla="*/ 4 w 27"/>
                    <a:gd name="T23" fmla="*/ 8 h 199"/>
                    <a:gd name="T24" fmla="*/ 2 w 27"/>
                    <a:gd name="T25" fmla="*/ 6 h 199"/>
                    <a:gd name="T26" fmla="*/ 1 w 27"/>
                    <a:gd name="T27" fmla="*/ 5 h 199"/>
                    <a:gd name="T28" fmla="*/ 0 w 27"/>
                    <a:gd name="T29" fmla="*/ 4 h 199"/>
                    <a:gd name="T30" fmla="*/ 0 w 27"/>
                    <a:gd name="T31" fmla="*/ 1 h 199"/>
                    <a:gd name="T32" fmla="*/ 1 w 27"/>
                    <a:gd name="T33" fmla="*/ 0 h 199"/>
                    <a:gd name="T34" fmla="*/ 4 w 27"/>
                    <a:gd name="T35" fmla="*/ 0 h 199"/>
                    <a:gd name="T36" fmla="*/ 5 w 27"/>
                    <a:gd name="T37" fmla="*/ 0 h 199"/>
                    <a:gd name="T38" fmla="*/ 7 w 27"/>
                    <a:gd name="T39" fmla="*/ 0 h 199"/>
                    <a:gd name="T40" fmla="*/ 9 w 27"/>
                    <a:gd name="T41" fmla="*/ 2 h 199"/>
                    <a:gd name="T42" fmla="*/ 9 w 27"/>
                    <a:gd name="T43" fmla="*/ 3 h 199"/>
                    <a:gd name="T44" fmla="*/ 8 w 27"/>
                    <a:gd name="T45" fmla="*/ 5 h 199"/>
                    <a:gd name="T46" fmla="*/ 7 w 27"/>
                    <a:gd name="T47" fmla="*/ 5 h 199"/>
                    <a:gd name="T48" fmla="*/ 6 w 27"/>
                    <a:gd name="T49" fmla="*/ 7 h 199"/>
                    <a:gd name="T50" fmla="*/ 5 w 27"/>
                    <a:gd name="T51" fmla="*/ 8 h 199"/>
                    <a:gd name="T52" fmla="*/ 5 w 27"/>
                    <a:gd name="T53" fmla="*/ 11 h 199"/>
                    <a:gd name="T54" fmla="*/ 6 w 27"/>
                    <a:gd name="T55" fmla="*/ 18 h 199"/>
                    <a:gd name="T56" fmla="*/ 7 w 27"/>
                    <a:gd name="T57" fmla="*/ 21 h 199"/>
                    <a:gd name="T58" fmla="*/ 9 w 27"/>
                    <a:gd name="T59" fmla="*/ 30 h 199"/>
                    <a:gd name="T60" fmla="*/ 8 w 27"/>
                    <a:gd name="T61" fmla="*/ 39 h 199"/>
                    <a:gd name="T62" fmla="*/ 7 w 27"/>
                    <a:gd name="T63" fmla="*/ 41 h 199"/>
                    <a:gd name="T64" fmla="*/ 5 w 27"/>
                    <a:gd name="T65" fmla="*/ 43 h 199"/>
                    <a:gd name="T66" fmla="*/ 6 w 27"/>
                    <a:gd name="T67" fmla="*/ 45 h 199"/>
                    <a:gd name="T68" fmla="*/ 8 w 27"/>
                    <a:gd name="T69" fmla="*/ 46 h 199"/>
                    <a:gd name="T70" fmla="*/ 8 w 27"/>
                    <a:gd name="T71" fmla="*/ 49 h 199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27" h="199">
                      <a:moveTo>
                        <a:pt x="13" y="199"/>
                      </a:moveTo>
                      <a:lnTo>
                        <a:pt x="3" y="199"/>
                      </a:lnTo>
                      <a:lnTo>
                        <a:pt x="2" y="193"/>
                      </a:lnTo>
                      <a:lnTo>
                        <a:pt x="2" y="188"/>
                      </a:lnTo>
                      <a:lnTo>
                        <a:pt x="6" y="184"/>
                      </a:lnTo>
                      <a:lnTo>
                        <a:pt x="8" y="181"/>
                      </a:lnTo>
                      <a:lnTo>
                        <a:pt x="9" y="176"/>
                      </a:lnTo>
                      <a:lnTo>
                        <a:pt x="8" y="171"/>
                      </a:lnTo>
                      <a:lnTo>
                        <a:pt x="6" y="166"/>
                      </a:lnTo>
                      <a:lnTo>
                        <a:pt x="3" y="160"/>
                      </a:lnTo>
                      <a:lnTo>
                        <a:pt x="0" y="143"/>
                      </a:lnTo>
                      <a:lnTo>
                        <a:pt x="1" y="121"/>
                      </a:lnTo>
                      <a:lnTo>
                        <a:pt x="5" y="100"/>
                      </a:lnTo>
                      <a:lnTo>
                        <a:pt x="7" y="85"/>
                      </a:lnTo>
                      <a:lnTo>
                        <a:pt x="8" y="73"/>
                      </a:lnTo>
                      <a:lnTo>
                        <a:pt x="9" y="58"/>
                      </a:lnTo>
                      <a:lnTo>
                        <a:pt x="11" y="45"/>
                      </a:lnTo>
                      <a:lnTo>
                        <a:pt x="11" y="34"/>
                      </a:lnTo>
                      <a:lnTo>
                        <a:pt x="11" y="31"/>
                      </a:lnTo>
                      <a:lnTo>
                        <a:pt x="9" y="27"/>
                      </a:lnTo>
                      <a:lnTo>
                        <a:pt x="7" y="24"/>
                      </a:lnTo>
                      <a:lnTo>
                        <a:pt x="3" y="21"/>
                      </a:lnTo>
                      <a:lnTo>
                        <a:pt x="1" y="19"/>
                      </a:lnTo>
                      <a:lnTo>
                        <a:pt x="0" y="15"/>
                      </a:lnTo>
                      <a:lnTo>
                        <a:pt x="0" y="11"/>
                      </a:lnTo>
                      <a:lnTo>
                        <a:pt x="1" y="6"/>
                      </a:lnTo>
                      <a:lnTo>
                        <a:pt x="3" y="2"/>
                      </a:lnTo>
                      <a:lnTo>
                        <a:pt x="7" y="0"/>
                      </a:lnTo>
                      <a:lnTo>
                        <a:pt x="11" y="0"/>
                      </a:lnTo>
                      <a:lnTo>
                        <a:pt x="15" y="0"/>
                      </a:lnTo>
                      <a:lnTo>
                        <a:pt x="20" y="1"/>
                      </a:lnTo>
                      <a:lnTo>
                        <a:pt x="22" y="1"/>
                      </a:lnTo>
                      <a:lnTo>
                        <a:pt x="24" y="3"/>
                      </a:lnTo>
                      <a:lnTo>
                        <a:pt x="26" y="7"/>
                      </a:lnTo>
                      <a:lnTo>
                        <a:pt x="27" y="11"/>
                      </a:lnTo>
                      <a:lnTo>
                        <a:pt x="26" y="15"/>
                      </a:lnTo>
                      <a:lnTo>
                        <a:pt x="25" y="19"/>
                      </a:lnTo>
                      <a:lnTo>
                        <a:pt x="22" y="21"/>
                      </a:lnTo>
                      <a:lnTo>
                        <a:pt x="20" y="24"/>
                      </a:lnTo>
                      <a:lnTo>
                        <a:pt x="18" y="27"/>
                      </a:lnTo>
                      <a:lnTo>
                        <a:pt x="16" y="31"/>
                      </a:lnTo>
                      <a:lnTo>
                        <a:pt x="16" y="34"/>
                      </a:lnTo>
                      <a:lnTo>
                        <a:pt x="16" y="45"/>
                      </a:lnTo>
                      <a:lnTo>
                        <a:pt x="16" y="58"/>
                      </a:lnTo>
                      <a:lnTo>
                        <a:pt x="19" y="73"/>
                      </a:lnTo>
                      <a:lnTo>
                        <a:pt x="20" y="85"/>
                      </a:lnTo>
                      <a:lnTo>
                        <a:pt x="22" y="100"/>
                      </a:lnTo>
                      <a:lnTo>
                        <a:pt x="26" y="121"/>
                      </a:lnTo>
                      <a:lnTo>
                        <a:pt x="27" y="143"/>
                      </a:lnTo>
                      <a:lnTo>
                        <a:pt x="24" y="160"/>
                      </a:lnTo>
                      <a:lnTo>
                        <a:pt x="20" y="166"/>
                      </a:lnTo>
                      <a:lnTo>
                        <a:pt x="18" y="171"/>
                      </a:lnTo>
                      <a:lnTo>
                        <a:pt x="16" y="176"/>
                      </a:lnTo>
                      <a:lnTo>
                        <a:pt x="18" y="181"/>
                      </a:lnTo>
                      <a:lnTo>
                        <a:pt x="21" y="184"/>
                      </a:lnTo>
                      <a:lnTo>
                        <a:pt x="25" y="188"/>
                      </a:lnTo>
                      <a:lnTo>
                        <a:pt x="25" y="193"/>
                      </a:lnTo>
                      <a:lnTo>
                        <a:pt x="24" y="199"/>
                      </a:lnTo>
                      <a:lnTo>
                        <a:pt x="13" y="19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3" name="Forme libre 116"/>
                <p:cNvSpPr>
                  <a:spLocks/>
                </p:cNvSpPr>
                <p:nvPr/>
              </p:nvSpPr>
              <p:spPr bwMode="auto">
                <a:xfrm>
                  <a:off x="1956" y="3203"/>
                  <a:ext cx="10" cy="49"/>
                </a:xfrm>
                <a:custGeom>
                  <a:avLst/>
                  <a:gdLst>
                    <a:gd name="T0" fmla="*/ 5 w 28"/>
                    <a:gd name="T1" fmla="*/ 49 h 198"/>
                    <a:gd name="T2" fmla="*/ 1 w 28"/>
                    <a:gd name="T3" fmla="*/ 49 h 198"/>
                    <a:gd name="T4" fmla="*/ 1 w 28"/>
                    <a:gd name="T5" fmla="*/ 48 h 198"/>
                    <a:gd name="T6" fmla="*/ 1 w 28"/>
                    <a:gd name="T7" fmla="*/ 47 h 198"/>
                    <a:gd name="T8" fmla="*/ 2 w 28"/>
                    <a:gd name="T9" fmla="*/ 46 h 198"/>
                    <a:gd name="T10" fmla="*/ 3 w 28"/>
                    <a:gd name="T11" fmla="*/ 45 h 198"/>
                    <a:gd name="T12" fmla="*/ 4 w 28"/>
                    <a:gd name="T13" fmla="*/ 43 h 198"/>
                    <a:gd name="T14" fmla="*/ 4 w 28"/>
                    <a:gd name="T15" fmla="*/ 42 h 198"/>
                    <a:gd name="T16" fmla="*/ 2 w 28"/>
                    <a:gd name="T17" fmla="*/ 41 h 198"/>
                    <a:gd name="T18" fmla="*/ 1 w 28"/>
                    <a:gd name="T19" fmla="*/ 39 h 198"/>
                    <a:gd name="T20" fmla="*/ 0 w 28"/>
                    <a:gd name="T21" fmla="*/ 35 h 198"/>
                    <a:gd name="T22" fmla="*/ 0 w 28"/>
                    <a:gd name="T23" fmla="*/ 30 h 198"/>
                    <a:gd name="T24" fmla="*/ 2 w 28"/>
                    <a:gd name="T25" fmla="*/ 25 h 198"/>
                    <a:gd name="T26" fmla="*/ 3 w 28"/>
                    <a:gd name="T27" fmla="*/ 21 h 198"/>
                    <a:gd name="T28" fmla="*/ 3 w 28"/>
                    <a:gd name="T29" fmla="*/ 18 h 198"/>
                    <a:gd name="T30" fmla="*/ 4 w 28"/>
                    <a:gd name="T31" fmla="*/ 14 h 198"/>
                    <a:gd name="T32" fmla="*/ 4 w 28"/>
                    <a:gd name="T33" fmla="*/ 11 h 198"/>
                    <a:gd name="T34" fmla="*/ 4 w 28"/>
                    <a:gd name="T35" fmla="*/ 8 h 198"/>
                    <a:gd name="T36" fmla="*/ 4 w 28"/>
                    <a:gd name="T37" fmla="*/ 8 h 198"/>
                    <a:gd name="T38" fmla="*/ 4 w 28"/>
                    <a:gd name="T39" fmla="*/ 6 h 198"/>
                    <a:gd name="T40" fmla="*/ 3 w 28"/>
                    <a:gd name="T41" fmla="*/ 6 h 198"/>
                    <a:gd name="T42" fmla="*/ 2 w 28"/>
                    <a:gd name="T43" fmla="*/ 5 h 198"/>
                    <a:gd name="T44" fmla="*/ 1 w 28"/>
                    <a:gd name="T45" fmla="*/ 4 h 198"/>
                    <a:gd name="T46" fmla="*/ 0 w 28"/>
                    <a:gd name="T47" fmla="*/ 3 h 198"/>
                    <a:gd name="T48" fmla="*/ 0 w 28"/>
                    <a:gd name="T49" fmla="*/ 2 h 198"/>
                    <a:gd name="T50" fmla="*/ 0 w 28"/>
                    <a:gd name="T51" fmla="*/ 1 h 198"/>
                    <a:gd name="T52" fmla="*/ 1 w 28"/>
                    <a:gd name="T53" fmla="*/ 0 h 198"/>
                    <a:gd name="T54" fmla="*/ 3 w 28"/>
                    <a:gd name="T55" fmla="*/ 0 h 198"/>
                    <a:gd name="T56" fmla="*/ 4 w 28"/>
                    <a:gd name="T57" fmla="*/ 0 h 198"/>
                    <a:gd name="T58" fmla="*/ 6 w 28"/>
                    <a:gd name="T59" fmla="*/ 0 h 198"/>
                    <a:gd name="T60" fmla="*/ 7 w 28"/>
                    <a:gd name="T61" fmla="*/ 0 h 198"/>
                    <a:gd name="T62" fmla="*/ 8 w 28"/>
                    <a:gd name="T63" fmla="*/ 0 h 198"/>
                    <a:gd name="T64" fmla="*/ 9 w 28"/>
                    <a:gd name="T65" fmla="*/ 0 h 198"/>
                    <a:gd name="T66" fmla="*/ 9 w 28"/>
                    <a:gd name="T67" fmla="*/ 1 h 198"/>
                    <a:gd name="T68" fmla="*/ 10 w 28"/>
                    <a:gd name="T69" fmla="*/ 2 h 198"/>
                    <a:gd name="T70" fmla="*/ 9 w 28"/>
                    <a:gd name="T71" fmla="*/ 3 h 198"/>
                    <a:gd name="T72" fmla="*/ 9 w 28"/>
                    <a:gd name="T73" fmla="*/ 4 h 198"/>
                    <a:gd name="T74" fmla="*/ 8 w 28"/>
                    <a:gd name="T75" fmla="*/ 5 h 198"/>
                    <a:gd name="T76" fmla="*/ 7 w 28"/>
                    <a:gd name="T77" fmla="*/ 6 h 198"/>
                    <a:gd name="T78" fmla="*/ 6 w 28"/>
                    <a:gd name="T79" fmla="*/ 6 h 198"/>
                    <a:gd name="T80" fmla="*/ 6 w 28"/>
                    <a:gd name="T81" fmla="*/ 8 h 198"/>
                    <a:gd name="T82" fmla="*/ 6 w 28"/>
                    <a:gd name="T83" fmla="*/ 8 h 198"/>
                    <a:gd name="T84" fmla="*/ 6 w 28"/>
                    <a:gd name="T85" fmla="*/ 11 h 198"/>
                    <a:gd name="T86" fmla="*/ 6 w 28"/>
                    <a:gd name="T87" fmla="*/ 14 h 198"/>
                    <a:gd name="T88" fmla="*/ 7 w 28"/>
                    <a:gd name="T89" fmla="*/ 18 h 198"/>
                    <a:gd name="T90" fmla="*/ 7 w 28"/>
                    <a:gd name="T91" fmla="*/ 21 h 198"/>
                    <a:gd name="T92" fmla="*/ 8 w 28"/>
                    <a:gd name="T93" fmla="*/ 25 h 198"/>
                    <a:gd name="T94" fmla="*/ 9 w 28"/>
                    <a:gd name="T95" fmla="*/ 30 h 198"/>
                    <a:gd name="T96" fmla="*/ 10 w 28"/>
                    <a:gd name="T97" fmla="*/ 35 h 198"/>
                    <a:gd name="T98" fmla="*/ 9 w 28"/>
                    <a:gd name="T99" fmla="*/ 39 h 198"/>
                    <a:gd name="T100" fmla="*/ 7 w 28"/>
                    <a:gd name="T101" fmla="*/ 41 h 198"/>
                    <a:gd name="T102" fmla="*/ 6 w 28"/>
                    <a:gd name="T103" fmla="*/ 42 h 198"/>
                    <a:gd name="T104" fmla="*/ 6 w 28"/>
                    <a:gd name="T105" fmla="*/ 43 h 198"/>
                    <a:gd name="T106" fmla="*/ 6 w 28"/>
                    <a:gd name="T107" fmla="*/ 45 h 198"/>
                    <a:gd name="T108" fmla="*/ 8 w 28"/>
                    <a:gd name="T109" fmla="*/ 46 h 198"/>
                    <a:gd name="T110" fmla="*/ 9 w 28"/>
                    <a:gd name="T111" fmla="*/ 47 h 198"/>
                    <a:gd name="T112" fmla="*/ 9 w 28"/>
                    <a:gd name="T113" fmla="*/ 48 h 198"/>
                    <a:gd name="T114" fmla="*/ 9 w 28"/>
                    <a:gd name="T115" fmla="*/ 49 h 198"/>
                    <a:gd name="T116" fmla="*/ 5 w 28"/>
                    <a:gd name="T117" fmla="*/ 49 h 198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28" h="198">
                      <a:moveTo>
                        <a:pt x="13" y="198"/>
                      </a:moveTo>
                      <a:lnTo>
                        <a:pt x="4" y="198"/>
                      </a:lnTo>
                      <a:lnTo>
                        <a:pt x="3" y="193"/>
                      </a:lnTo>
                      <a:lnTo>
                        <a:pt x="3" y="188"/>
                      </a:lnTo>
                      <a:lnTo>
                        <a:pt x="6" y="185"/>
                      </a:lnTo>
                      <a:lnTo>
                        <a:pt x="9" y="180"/>
                      </a:lnTo>
                      <a:lnTo>
                        <a:pt x="10" y="175"/>
                      </a:lnTo>
                      <a:lnTo>
                        <a:pt x="10" y="170"/>
                      </a:lnTo>
                      <a:lnTo>
                        <a:pt x="6" y="165"/>
                      </a:lnTo>
                      <a:lnTo>
                        <a:pt x="4" y="159"/>
                      </a:lnTo>
                      <a:lnTo>
                        <a:pt x="0" y="142"/>
                      </a:lnTo>
                      <a:lnTo>
                        <a:pt x="1" y="121"/>
                      </a:lnTo>
                      <a:lnTo>
                        <a:pt x="5" y="99"/>
                      </a:lnTo>
                      <a:lnTo>
                        <a:pt x="7" y="85"/>
                      </a:lnTo>
                      <a:lnTo>
                        <a:pt x="9" y="72"/>
                      </a:lnTo>
                      <a:lnTo>
                        <a:pt x="10" y="58"/>
                      </a:lnTo>
                      <a:lnTo>
                        <a:pt x="11" y="44"/>
                      </a:lnTo>
                      <a:lnTo>
                        <a:pt x="11" y="34"/>
                      </a:lnTo>
                      <a:lnTo>
                        <a:pt x="11" y="31"/>
                      </a:lnTo>
                      <a:lnTo>
                        <a:pt x="10" y="26"/>
                      </a:lnTo>
                      <a:lnTo>
                        <a:pt x="7" y="23"/>
                      </a:lnTo>
                      <a:lnTo>
                        <a:pt x="5" y="20"/>
                      </a:lnTo>
                      <a:lnTo>
                        <a:pt x="3" y="18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1" y="6"/>
                      </a:lnTo>
                      <a:lnTo>
                        <a:pt x="4" y="2"/>
                      </a:lnTo>
                      <a:lnTo>
                        <a:pt x="7" y="0"/>
                      </a:lnTo>
                      <a:lnTo>
                        <a:pt x="11" y="0"/>
                      </a:lnTo>
                      <a:lnTo>
                        <a:pt x="16" y="0"/>
                      </a:lnTo>
                      <a:lnTo>
                        <a:pt x="20" y="0"/>
                      </a:lnTo>
                      <a:lnTo>
                        <a:pt x="23" y="1"/>
                      </a:lnTo>
                      <a:lnTo>
                        <a:pt x="24" y="2"/>
                      </a:lnTo>
                      <a:lnTo>
                        <a:pt x="26" y="6"/>
                      </a:lnTo>
                      <a:lnTo>
                        <a:pt x="28" y="10"/>
                      </a:lnTo>
                      <a:lnTo>
                        <a:pt x="26" y="14"/>
                      </a:lnTo>
                      <a:lnTo>
                        <a:pt x="25" y="18"/>
                      </a:lnTo>
                      <a:lnTo>
                        <a:pt x="23" y="20"/>
                      </a:lnTo>
                      <a:lnTo>
                        <a:pt x="20" y="23"/>
                      </a:lnTo>
                      <a:lnTo>
                        <a:pt x="18" y="26"/>
                      </a:lnTo>
                      <a:lnTo>
                        <a:pt x="17" y="31"/>
                      </a:lnTo>
                      <a:lnTo>
                        <a:pt x="17" y="34"/>
                      </a:lnTo>
                      <a:lnTo>
                        <a:pt x="17" y="44"/>
                      </a:lnTo>
                      <a:lnTo>
                        <a:pt x="17" y="58"/>
                      </a:lnTo>
                      <a:lnTo>
                        <a:pt x="19" y="72"/>
                      </a:lnTo>
                      <a:lnTo>
                        <a:pt x="20" y="85"/>
                      </a:lnTo>
                      <a:lnTo>
                        <a:pt x="23" y="99"/>
                      </a:lnTo>
                      <a:lnTo>
                        <a:pt x="26" y="121"/>
                      </a:lnTo>
                      <a:lnTo>
                        <a:pt x="28" y="142"/>
                      </a:lnTo>
                      <a:lnTo>
                        <a:pt x="24" y="159"/>
                      </a:lnTo>
                      <a:lnTo>
                        <a:pt x="20" y="165"/>
                      </a:lnTo>
                      <a:lnTo>
                        <a:pt x="18" y="170"/>
                      </a:lnTo>
                      <a:lnTo>
                        <a:pt x="17" y="175"/>
                      </a:lnTo>
                      <a:lnTo>
                        <a:pt x="18" y="180"/>
                      </a:lnTo>
                      <a:lnTo>
                        <a:pt x="22" y="185"/>
                      </a:lnTo>
                      <a:lnTo>
                        <a:pt x="25" y="188"/>
                      </a:lnTo>
                      <a:lnTo>
                        <a:pt x="25" y="193"/>
                      </a:lnTo>
                      <a:lnTo>
                        <a:pt x="24" y="198"/>
                      </a:lnTo>
                      <a:lnTo>
                        <a:pt x="13" y="198"/>
                      </a:lnTo>
                      <a:close/>
                    </a:path>
                  </a:pathLst>
                </a:cu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4" name="Forme libre 117"/>
                <p:cNvSpPr>
                  <a:spLocks/>
                </p:cNvSpPr>
                <p:nvPr/>
              </p:nvSpPr>
              <p:spPr bwMode="auto">
                <a:xfrm>
                  <a:off x="1956" y="3203"/>
                  <a:ext cx="10" cy="49"/>
                </a:xfrm>
                <a:custGeom>
                  <a:avLst/>
                  <a:gdLst>
                    <a:gd name="T0" fmla="*/ 1 w 28"/>
                    <a:gd name="T1" fmla="*/ 49 h 198"/>
                    <a:gd name="T2" fmla="*/ 1 w 28"/>
                    <a:gd name="T3" fmla="*/ 48 h 198"/>
                    <a:gd name="T4" fmla="*/ 2 w 28"/>
                    <a:gd name="T5" fmla="*/ 46 h 198"/>
                    <a:gd name="T6" fmla="*/ 3 w 28"/>
                    <a:gd name="T7" fmla="*/ 45 h 198"/>
                    <a:gd name="T8" fmla="*/ 4 w 28"/>
                    <a:gd name="T9" fmla="*/ 42 h 198"/>
                    <a:gd name="T10" fmla="*/ 1 w 28"/>
                    <a:gd name="T11" fmla="*/ 39 h 198"/>
                    <a:gd name="T12" fmla="*/ 0 w 28"/>
                    <a:gd name="T13" fmla="*/ 35 h 198"/>
                    <a:gd name="T14" fmla="*/ 2 w 28"/>
                    <a:gd name="T15" fmla="*/ 25 h 198"/>
                    <a:gd name="T16" fmla="*/ 3 w 28"/>
                    <a:gd name="T17" fmla="*/ 21 h 198"/>
                    <a:gd name="T18" fmla="*/ 4 w 28"/>
                    <a:gd name="T19" fmla="*/ 14 h 198"/>
                    <a:gd name="T20" fmla="*/ 4 w 28"/>
                    <a:gd name="T21" fmla="*/ 8 h 198"/>
                    <a:gd name="T22" fmla="*/ 4 w 28"/>
                    <a:gd name="T23" fmla="*/ 8 h 198"/>
                    <a:gd name="T24" fmla="*/ 3 w 28"/>
                    <a:gd name="T25" fmla="*/ 6 h 198"/>
                    <a:gd name="T26" fmla="*/ 2 w 28"/>
                    <a:gd name="T27" fmla="*/ 5 h 198"/>
                    <a:gd name="T28" fmla="*/ 0 w 28"/>
                    <a:gd name="T29" fmla="*/ 3 h 198"/>
                    <a:gd name="T30" fmla="*/ 0 w 28"/>
                    <a:gd name="T31" fmla="*/ 1 h 198"/>
                    <a:gd name="T32" fmla="*/ 1 w 28"/>
                    <a:gd name="T33" fmla="*/ 0 h 198"/>
                    <a:gd name="T34" fmla="*/ 4 w 28"/>
                    <a:gd name="T35" fmla="*/ 0 h 198"/>
                    <a:gd name="T36" fmla="*/ 6 w 28"/>
                    <a:gd name="T37" fmla="*/ 0 h 198"/>
                    <a:gd name="T38" fmla="*/ 8 w 28"/>
                    <a:gd name="T39" fmla="*/ 0 h 198"/>
                    <a:gd name="T40" fmla="*/ 9 w 28"/>
                    <a:gd name="T41" fmla="*/ 1 h 198"/>
                    <a:gd name="T42" fmla="*/ 10 w 28"/>
                    <a:gd name="T43" fmla="*/ 2 h 198"/>
                    <a:gd name="T44" fmla="*/ 9 w 28"/>
                    <a:gd name="T45" fmla="*/ 4 h 198"/>
                    <a:gd name="T46" fmla="*/ 8 w 28"/>
                    <a:gd name="T47" fmla="*/ 5 h 198"/>
                    <a:gd name="T48" fmla="*/ 6 w 28"/>
                    <a:gd name="T49" fmla="*/ 6 h 198"/>
                    <a:gd name="T50" fmla="*/ 6 w 28"/>
                    <a:gd name="T51" fmla="*/ 8 h 198"/>
                    <a:gd name="T52" fmla="*/ 6 w 28"/>
                    <a:gd name="T53" fmla="*/ 11 h 198"/>
                    <a:gd name="T54" fmla="*/ 7 w 28"/>
                    <a:gd name="T55" fmla="*/ 18 h 198"/>
                    <a:gd name="T56" fmla="*/ 7 w 28"/>
                    <a:gd name="T57" fmla="*/ 21 h 198"/>
                    <a:gd name="T58" fmla="*/ 9 w 28"/>
                    <a:gd name="T59" fmla="*/ 30 h 198"/>
                    <a:gd name="T60" fmla="*/ 9 w 28"/>
                    <a:gd name="T61" fmla="*/ 39 h 198"/>
                    <a:gd name="T62" fmla="*/ 7 w 28"/>
                    <a:gd name="T63" fmla="*/ 41 h 198"/>
                    <a:gd name="T64" fmla="*/ 6 w 28"/>
                    <a:gd name="T65" fmla="*/ 43 h 198"/>
                    <a:gd name="T66" fmla="*/ 6 w 28"/>
                    <a:gd name="T67" fmla="*/ 45 h 198"/>
                    <a:gd name="T68" fmla="*/ 9 w 28"/>
                    <a:gd name="T69" fmla="*/ 47 h 198"/>
                    <a:gd name="T70" fmla="*/ 9 w 28"/>
                    <a:gd name="T71" fmla="*/ 49 h 198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28" h="198">
                      <a:moveTo>
                        <a:pt x="13" y="198"/>
                      </a:moveTo>
                      <a:lnTo>
                        <a:pt x="4" y="198"/>
                      </a:lnTo>
                      <a:lnTo>
                        <a:pt x="3" y="193"/>
                      </a:lnTo>
                      <a:lnTo>
                        <a:pt x="3" y="188"/>
                      </a:lnTo>
                      <a:lnTo>
                        <a:pt x="6" y="185"/>
                      </a:lnTo>
                      <a:lnTo>
                        <a:pt x="9" y="180"/>
                      </a:lnTo>
                      <a:lnTo>
                        <a:pt x="10" y="175"/>
                      </a:lnTo>
                      <a:lnTo>
                        <a:pt x="10" y="170"/>
                      </a:lnTo>
                      <a:lnTo>
                        <a:pt x="6" y="165"/>
                      </a:lnTo>
                      <a:lnTo>
                        <a:pt x="4" y="159"/>
                      </a:lnTo>
                      <a:lnTo>
                        <a:pt x="0" y="142"/>
                      </a:lnTo>
                      <a:lnTo>
                        <a:pt x="1" y="121"/>
                      </a:lnTo>
                      <a:lnTo>
                        <a:pt x="5" y="99"/>
                      </a:lnTo>
                      <a:lnTo>
                        <a:pt x="7" y="85"/>
                      </a:lnTo>
                      <a:lnTo>
                        <a:pt x="9" y="72"/>
                      </a:lnTo>
                      <a:lnTo>
                        <a:pt x="10" y="58"/>
                      </a:lnTo>
                      <a:lnTo>
                        <a:pt x="11" y="44"/>
                      </a:lnTo>
                      <a:lnTo>
                        <a:pt x="11" y="34"/>
                      </a:lnTo>
                      <a:lnTo>
                        <a:pt x="11" y="31"/>
                      </a:lnTo>
                      <a:lnTo>
                        <a:pt x="10" y="26"/>
                      </a:lnTo>
                      <a:lnTo>
                        <a:pt x="7" y="23"/>
                      </a:lnTo>
                      <a:lnTo>
                        <a:pt x="5" y="20"/>
                      </a:lnTo>
                      <a:lnTo>
                        <a:pt x="3" y="18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1" y="6"/>
                      </a:lnTo>
                      <a:lnTo>
                        <a:pt x="4" y="2"/>
                      </a:lnTo>
                      <a:lnTo>
                        <a:pt x="7" y="0"/>
                      </a:lnTo>
                      <a:lnTo>
                        <a:pt x="11" y="0"/>
                      </a:lnTo>
                      <a:lnTo>
                        <a:pt x="16" y="0"/>
                      </a:lnTo>
                      <a:lnTo>
                        <a:pt x="20" y="0"/>
                      </a:lnTo>
                      <a:lnTo>
                        <a:pt x="23" y="1"/>
                      </a:lnTo>
                      <a:lnTo>
                        <a:pt x="24" y="2"/>
                      </a:lnTo>
                      <a:lnTo>
                        <a:pt x="26" y="6"/>
                      </a:lnTo>
                      <a:lnTo>
                        <a:pt x="28" y="10"/>
                      </a:lnTo>
                      <a:lnTo>
                        <a:pt x="26" y="14"/>
                      </a:lnTo>
                      <a:lnTo>
                        <a:pt x="25" y="18"/>
                      </a:lnTo>
                      <a:lnTo>
                        <a:pt x="23" y="20"/>
                      </a:lnTo>
                      <a:lnTo>
                        <a:pt x="20" y="23"/>
                      </a:lnTo>
                      <a:lnTo>
                        <a:pt x="18" y="26"/>
                      </a:lnTo>
                      <a:lnTo>
                        <a:pt x="17" y="31"/>
                      </a:lnTo>
                      <a:lnTo>
                        <a:pt x="17" y="34"/>
                      </a:lnTo>
                      <a:lnTo>
                        <a:pt x="17" y="44"/>
                      </a:lnTo>
                      <a:lnTo>
                        <a:pt x="17" y="58"/>
                      </a:lnTo>
                      <a:lnTo>
                        <a:pt x="19" y="72"/>
                      </a:lnTo>
                      <a:lnTo>
                        <a:pt x="20" y="85"/>
                      </a:lnTo>
                      <a:lnTo>
                        <a:pt x="23" y="99"/>
                      </a:lnTo>
                      <a:lnTo>
                        <a:pt x="26" y="121"/>
                      </a:lnTo>
                      <a:lnTo>
                        <a:pt x="28" y="142"/>
                      </a:lnTo>
                      <a:lnTo>
                        <a:pt x="24" y="159"/>
                      </a:lnTo>
                      <a:lnTo>
                        <a:pt x="20" y="165"/>
                      </a:lnTo>
                      <a:lnTo>
                        <a:pt x="18" y="170"/>
                      </a:lnTo>
                      <a:lnTo>
                        <a:pt x="17" y="175"/>
                      </a:lnTo>
                      <a:lnTo>
                        <a:pt x="18" y="180"/>
                      </a:lnTo>
                      <a:lnTo>
                        <a:pt x="22" y="185"/>
                      </a:lnTo>
                      <a:lnTo>
                        <a:pt x="25" y="188"/>
                      </a:lnTo>
                      <a:lnTo>
                        <a:pt x="25" y="193"/>
                      </a:lnTo>
                      <a:lnTo>
                        <a:pt x="24" y="198"/>
                      </a:lnTo>
                      <a:lnTo>
                        <a:pt x="13" y="19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5" name="Forme libre 118"/>
                <p:cNvSpPr>
                  <a:spLocks/>
                </p:cNvSpPr>
                <p:nvPr/>
              </p:nvSpPr>
              <p:spPr bwMode="auto">
                <a:xfrm>
                  <a:off x="1871" y="3252"/>
                  <a:ext cx="106" cy="7"/>
                </a:xfrm>
                <a:custGeom>
                  <a:avLst/>
                  <a:gdLst>
                    <a:gd name="T0" fmla="*/ 1 w 317"/>
                    <a:gd name="T1" fmla="*/ 0 h 27"/>
                    <a:gd name="T2" fmla="*/ 106 w 317"/>
                    <a:gd name="T3" fmla="*/ 0 h 27"/>
                    <a:gd name="T4" fmla="*/ 106 w 317"/>
                    <a:gd name="T5" fmla="*/ 7 h 27"/>
                    <a:gd name="T6" fmla="*/ 54 w 317"/>
                    <a:gd name="T7" fmla="*/ 7 h 27"/>
                    <a:gd name="T8" fmla="*/ 0 w 317"/>
                    <a:gd name="T9" fmla="*/ 7 h 27"/>
                    <a:gd name="T10" fmla="*/ 1 w 317"/>
                    <a:gd name="T11" fmla="*/ 0 h 2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17" h="27">
                      <a:moveTo>
                        <a:pt x="3" y="0"/>
                      </a:moveTo>
                      <a:lnTo>
                        <a:pt x="317" y="0"/>
                      </a:lnTo>
                      <a:lnTo>
                        <a:pt x="317" y="27"/>
                      </a:lnTo>
                      <a:lnTo>
                        <a:pt x="161" y="27"/>
                      </a:lnTo>
                      <a:lnTo>
                        <a:pt x="0" y="27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6" name="Forme libre 119"/>
                <p:cNvSpPr>
                  <a:spLocks/>
                </p:cNvSpPr>
                <p:nvPr/>
              </p:nvSpPr>
              <p:spPr bwMode="auto">
                <a:xfrm>
                  <a:off x="1871" y="3252"/>
                  <a:ext cx="106" cy="7"/>
                </a:xfrm>
                <a:custGeom>
                  <a:avLst/>
                  <a:gdLst>
                    <a:gd name="T0" fmla="*/ 1 w 317"/>
                    <a:gd name="T1" fmla="*/ 0 h 27"/>
                    <a:gd name="T2" fmla="*/ 106 w 317"/>
                    <a:gd name="T3" fmla="*/ 0 h 27"/>
                    <a:gd name="T4" fmla="*/ 106 w 317"/>
                    <a:gd name="T5" fmla="*/ 7 h 27"/>
                    <a:gd name="T6" fmla="*/ 54 w 317"/>
                    <a:gd name="T7" fmla="*/ 7 h 27"/>
                    <a:gd name="T8" fmla="*/ 0 w 317"/>
                    <a:gd name="T9" fmla="*/ 7 h 27"/>
                    <a:gd name="T10" fmla="*/ 1 w 317"/>
                    <a:gd name="T11" fmla="*/ 0 h 2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17" h="27">
                      <a:moveTo>
                        <a:pt x="3" y="0"/>
                      </a:moveTo>
                      <a:lnTo>
                        <a:pt x="317" y="0"/>
                      </a:lnTo>
                      <a:lnTo>
                        <a:pt x="317" y="27"/>
                      </a:lnTo>
                      <a:lnTo>
                        <a:pt x="161" y="27"/>
                      </a:lnTo>
                      <a:lnTo>
                        <a:pt x="0" y="27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7" name="Forme libre 120"/>
                <p:cNvSpPr>
                  <a:spLocks/>
                </p:cNvSpPr>
                <p:nvPr/>
              </p:nvSpPr>
              <p:spPr bwMode="auto">
                <a:xfrm>
                  <a:off x="1870" y="3259"/>
                  <a:ext cx="109" cy="6"/>
                </a:xfrm>
                <a:custGeom>
                  <a:avLst/>
                  <a:gdLst>
                    <a:gd name="T0" fmla="*/ 0 w 325"/>
                    <a:gd name="T1" fmla="*/ 5 h 25"/>
                    <a:gd name="T2" fmla="*/ 1 w 325"/>
                    <a:gd name="T3" fmla="*/ 0 h 25"/>
                    <a:gd name="T4" fmla="*/ 55 w 325"/>
                    <a:gd name="T5" fmla="*/ 0 h 25"/>
                    <a:gd name="T6" fmla="*/ 107 w 325"/>
                    <a:gd name="T7" fmla="*/ 0 h 25"/>
                    <a:gd name="T8" fmla="*/ 109 w 325"/>
                    <a:gd name="T9" fmla="*/ 0 h 25"/>
                    <a:gd name="T10" fmla="*/ 109 w 325"/>
                    <a:gd name="T11" fmla="*/ 6 h 25"/>
                    <a:gd name="T12" fmla="*/ 0 w 325"/>
                    <a:gd name="T13" fmla="*/ 5 h 2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5" h="25">
                      <a:moveTo>
                        <a:pt x="0" y="21"/>
                      </a:moveTo>
                      <a:lnTo>
                        <a:pt x="2" y="0"/>
                      </a:lnTo>
                      <a:lnTo>
                        <a:pt x="163" y="0"/>
                      </a:lnTo>
                      <a:lnTo>
                        <a:pt x="319" y="0"/>
                      </a:lnTo>
                      <a:lnTo>
                        <a:pt x="325" y="0"/>
                      </a:lnTo>
                      <a:lnTo>
                        <a:pt x="325" y="25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8" name="Forme libre 121"/>
                <p:cNvSpPr>
                  <a:spLocks/>
                </p:cNvSpPr>
                <p:nvPr/>
              </p:nvSpPr>
              <p:spPr bwMode="auto">
                <a:xfrm>
                  <a:off x="1870" y="3259"/>
                  <a:ext cx="109" cy="6"/>
                </a:xfrm>
                <a:custGeom>
                  <a:avLst/>
                  <a:gdLst>
                    <a:gd name="T0" fmla="*/ 0 w 325"/>
                    <a:gd name="T1" fmla="*/ 5 h 25"/>
                    <a:gd name="T2" fmla="*/ 1 w 325"/>
                    <a:gd name="T3" fmla="*/ 0 h 25"/>
                    <a:gd name="T4" fmla="*/ 55 w 325"/>
                    <a:gd name="T5" fmla="*/ 0 h 25"/>
                    <a:gd name="T6" fmla="*/ 107 w 325"/>
                    <a:gd name="T7" fmla="*/ 0 h 25"/>
                    <a:gd name="T8" fmla="*/ 109 w 325"/>
                    <a:gd name="T9" fmla="*/ 0 h 25"/>
                    <a:gd name="T10" fmla="*/ 109 w 325"/>
                    <a:gd name="T11" fmla="*/ 6 h 2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25" h="25">
                      <a:moveTo>
                        <a:pt x="0" y="21"/>
                      </a:moveTo>
                      <a:lnTo>
                        <a:pt x="2" y="0"/>
                      </a:lnTo>
                      <a:lnTo>
                        <a:pt x="163" y="0"/>
                      </a:lnTo>
                      <a:lnTo>
                        <a:pt x="319" y="0"/>
                      </a:lnTo>
                      <a:lnTo>
                        <a:pt x="325" y="0"/>
                      </a:lnTo>
                      <a:lnTo>
                        <a:pt x="325" y="2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9" name="Forme libre 122"/>
                <p:cNvSpPr>
                  <a:spLocks/>
                </p:cNvSpPr>
                <p:nvPr/>
              </p:nvSpPr>
              <p:spPr bwMode="auto">
                <a:xfrm>
                  <a:off x="1872" y="3271"/>
                  <a:ext cx="109" cy="5"/>
                </a:xfrm>
                <a:custGeom>
                  <a:avLst/>
                  <a:gdLst>
                    <a:gd name="T0" fmla="*/ 0 w 329"/>
                    <a:gd name="T1" fmla="*/ 0 h 21"/>
                    <a:gd name="T2" fmla="*/ 53 w 329"/>
                    <a:gd name="T3" fmla="*/ 0 h 21"/>
                    <a:gd name="T4" fmla="*/ 108 w 329"/>
                    <a:gd name="T5" fmla="*/ 0 h 21"/>
                    <a:gd name="T6" fmla="*/ 109 w 329"/>
                    <a:gd name="T7" fmla="*/ 0 h 21"/>
                    <a:gd name="T8" fmla="*/ 109 w 329"/>
                    <a:gd name="T9" fmla="*/ 5 h 21"/>
                    <a:gd name="T10" fmla="*/ 0 w 329"/>
                    <a:gd name="T11" fmla="*/ 5 h 21"/>
                    <a:gd name="T12" fmla="*/ 0 w 329"/>
                    <a:gd name="T13" fmla="*/ 0 h 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" h="21">
                      <a:moveTo>
                        <a:pt x="1" y="0"/>
                      </a:moveTo>
                      <a:lnTo>
                        <a:pt x="161" y="0"/>
                      </a:lnTo>
                      <a:lnTo>
                        <a:pt x="326" y="0"/>
                      </a:lnTo>
                      <a:lnTo>
                        <a:pt x="329" y="0"/>
                      </a:lnTo>
                      <a:lnTo>
                        <a:pt x="329" y="21"/>
                      </a:lnTo>
                      <a:lnTo>
                        <a:pt x="0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0" name="Forme libre 123"/>
                <p:cNvSpPr>
                  <a:spLocks/>
                </p:cNvSpPr>
                <p:nvPr/>
              </p:nvSpPr>
              <p:spPr bwMode="auto">
                <a:xfrm>
                  <a:off x="1872" y="3271"/>
                  <a:ext cx="109" cy="5"/>
                </a:xfrm>
                <a:custGeom>
                  <a:avLst/>
                  <a:gdLst>
                    <a:gd name="T0" fmla="*/ 0 w 329"/>
                    <a:gd name="T1" fmla="*/ 0 h 21"/>
                    <a:gd name="T2" fmla="*/ 53 w 329"/>
                    <a:gd name="T3" fmla="*/ 0 h 21"/>
                    <a:gd name="T4" fmla="*/ 108 w 329"/>
                    <a:gd name="T5" fmla="*/ 0 h 21"/>
                    <a:gd name="T6" fmla="*/ 109 w 329"/>
                    <a:gd name="T7" fmla="*/ 0 h 21"/>
                    <a:gd name="T8" fmla="*/ 109 w 329"/>
                    <a:gd name="T9" fmla="*/ 5 h 21"/>
                    <a:gd name="T10" fmla="*/ 0 w 329"/>
                    <a:gd name="T11" fmla="*/ 5 h 21"/>
                    <a:gd name="T12" fmla="*/ 0 w 329"/>
                    <a:gd name="T13" fmla="*/ 0 h 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" h="21">
                      <a:moveTo>
                        <a:pt x="1" y="0"/>
                      </a:moveTo>
                      <a:lnTo>
                        <a:pt x="161" y="0"/>
                      </a:lnTo>
                      <a:lnTo>
                        <a:pt x="326" y="0"/>
                      </a:lnTo>
                      <a:lnTo>
                        <a:pt x="329" y="0"/>
                      </a:lnTo>
                      <a:lnTo>
                        <a:pt x="329" y="21"/>
                      </a:lnTo>
                      <a:lnTo>
                        <a:pt x="0" y="2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1" name="Forme libre 124"/>
                <p:cNvSpPr>
                  <a:spLocks/>
                </p:cNvSpPr>
                <p:nvPr/>
              </p:nvSpPr>
              <p:spPr bwMode="auto">
                <a:xfrm>
                  <a:off x="1870" y="3265"/>
                  <a:ext cx="110" cy="6"/>
                </a:xfrm>
                <a:custGeom>
                  <a:avLst/>
                  <a:gdLst>
                    <a:gd name="T0" fmla="*/ 110 w 330"/>
                    <a:gd name="T1" fmla="*/ 0 h 22"/>
                    <a:gd name="T2" fmla="*/ 0 w 330"/>
                    <a:gd name="T3" fmla="*/ 0 h 22"/>
                    <a:gd name="T4" fmla="*/ 2 w 330"/>
                    <a:gd name="T5" fmla="*/ 6 h 22"/>
                    <a:gd name="T6" fmla="*/ 55 w 330"/>
                    <a:gd name="T7" fmla="*/ 6 h 22"/>
                    <a:gd name="T8" fmla="*/ 110 w 330"/>
                    <a:gd name="T9" fmla="*/ 6 h 22"/>
                    <a:gd name="T10" fmla="*/ 110 w 330"/>
                    <a:gd name="T11" fmla="*/ 0 h 22"/>
                    <a:gd name="T12" fmla="*/ 108 w 330"/>
                    <a:gd name="T13" fmla="*/ 0 h 22"/>
                    <a:gd name="T14" fmla="*/ 110 w 330"/>
                    <a:gd name="T15" fmla="*/ 0 h 2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30" h="22">
                      <a:moveTo>
                        <a:pt x="330" y="1"/>
                      </a:moveTo>
                      <a:lnTo>
                        <a:pt x="0" y="0"/>
                      </a:lnTo>
                      <a:lnTo>
                        <a:pt x="5" y="22"/>
                      </a:lnTo>
                      <a:lnTo>
                        <a:pt x="165" y="22"/>
                      </a:lnTo>
                      <a:lnTo>
                        <a:pt x="330" y="22"/>
                      </a:lnTo>
                      <a:lnTo>
                        <a:pt x="330" y="1"/>
                      </a:lnTo>
                      <a:lnTo>
                        <a:pt x="325" y="1"/>
                      </a:lnTo>
                      <a:lnTo>
                        <a:pt x="330" y="1"/>
                      </a:lnTo>
                      <a:close/>
                    </a:path>
                  </a:pathLst>
                </a:cu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2" name="Forme libre 125"/>
                <p:cNvSpPr>
                  <a:spLocks/>
                </p:cNvSpPr>
                <p:nvPr/>
              </p:nvSpPr>
              <p:spPr bwMode="auto">
                <a:xfrm>
                  <a:off x="1870" y="3265"/>
                  <a:ext cx="110" cy="6"/>
                </a:xfrm>
                <a:custGeom>
                  <a:avLst/>
                  <a:gdLst>
                    <a:gd name="T0" fmla="*/ 110 w 330"/>
                    <a:gd name="T1" fmla="*/ 0 h 22"/>
                    <a:gd name="T2" fmla="*/ 0 w 330"/>
                    <a:gd name="T3" fmla="*/ 0 h 22"/>
                    <a:gd name="T4" fmla="*/ 2 w 330"/>
                    <a:gd name="T5" fmla="*/ 6 h 22"/>
                    <a:gd name="T6" fmla="*/ 55 w 330"/>
                    <a:gd name="T7" fmla="*/ 6 h 22"/>
                    <a:gd name="T8" fmla="*/ 110 w 330"/>
                    <a:gd name="T9" fmla="*/ 6 h 22"/>
                    <a:gd name="T10" fmla="*/ 110 w 330"/>
                    <a:gd name="T11" fmla="*/ 0 h 22"/>
                    <a:gd name="T12" fmla="*/ 108 w 330"/>
                    <a:gd name="T13" fmla="*/ 0 h 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30" h="22">
                      <a:moveTo>
                        <a:pt x="330" y="1"/>
                      </a:moveTo>
                      <a:lnTo>
                        <a:pt x="0" y="0"/>
                      </a:lnTo>
                      <a:lnTo>
                        <a:pt x="5" y="22"/>
                      </a:lnTo>
                      <a:lnTo>
                        <a:pt x="165" y="22"/>
                      </a:lnTo>
                      <a:lnTo>
                        <a:pt x="330" y="22"/>
                      </a:lnTo>
                      <a:lnTo>
                        <a:pt x="330" y="1"/>
                      </a:lnTo>
                      <a:lnTo>
                        <a:pt x="325" y="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3" name="Forme libre 126"/>
                <p:cNvSpPr>
                  <a:spLocks/>
                </p:cNvSpPr>
                <p:nvPr/>
              </p:nvSpPr>
              <p:spPr bwMode="auto">
                <a:xfrm>
                  <a:off x="1941" y="3205"/>
                  <a:ext cx="5" cy="47"/>
                </a:xfrm>
                <a:custGeom>
                  <a:avLst/>
                  <a:gdLst>
                    <a:gd name="T0" fmla="*/ 3 w 16"/>
                    <a:gd name="T1" fmla="*/ 47 h 190"/>
                    <a:gd name="T2" fmla="*/ 5 w 16"/>
                    <a:gd name="T3" fmla="*/ 47 h 190"/>
                    <a:gd name="T4" fmla="*/ 5 w 16"/>
                    <a:gd name="T5" fmla="*/ 0 h 190"/>
                    <a:gd name="T6" fmla="*/ 0 w 16"/>
                    <a:gd name="T7" fmla="*/ 0 h 190"/>
                    <a:gd name="T8" fmla="*/ 0 w 16"/>
                    <a:gd name="T9" fmla="*/ 47 h 190"/>
                    <a:gd name="T10" fmla="*/ 3 w 16"/>
                    <a:gd name="T11" fmla="*/ 47 h 19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6" h="190">
                      <a:moveTo>
                        <a:pt x="8" y="190"/>
                      </a:moveTo>
                      <a:lnTo>
                        <a:pt x="16" y="190"/>
                      </a:lnTo>
                      <a:lnTo>
                        <a:pt x="16" y="0"/>
                      </a:lnTo>
                      <a:lnTo>
                        <a:pt x="0" y="0"/>
                      </a:lnTo>
                      <a:lnTo>
                        <a:pt x="0" y="190"/>
                      </a:lnTo>
                      <a:lnTo>
                        <a:pt x="8" y="19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4" name="Forme libre 127"/>
                <p:cNvSpPr>
                  <a:spLocks/>
                </p:cNvSpPr>
                <p:nvPr/>
              </p:nvSpPr>
              <p:spPr bwMode="auto">
                <a:xfrm>
                  <a:off x="1972" y="3176"/>
                  <a:ext cx="10" cy="28"/>
                </a:xfrm>
                <a:custGeom>
                  <a:avLst/>
                  <a:gdLst>
                    <a:gd name="T0" fmla="*/ 0 w 30"/>
                    <a:gd name="T1" fmla="*/ 0 h 112"/>
                    <a:gd name="T2" fmla="*/ 10 w 30"/>
                    <a:gd name="T3" fmla="*/ 20 h 112"/>
                    <a:gd name="T4" fmla="*/ 10 w 30"/>
                    <a:gd name="T5" fmla="*/ 28 h 11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0" h="112">
                      <a:moveTo>
                        <a:pt x="0" y="0"/>
                      </a:moveTo>
                      <a:lnTo>
                        <a:pt x="30" y="79"/>
                      </a:lnTo>
                      <a:lnTo>
                        <a:pt x="30" y="11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5" name="Rectangle 128"/>
                <p:cNvSpPr>
                  <a:spLocks noChangeArrowheads="1"/>
                </p:cNvSpPr>
                <p:nvPr/>
              </p:nvSpPr>
              <p:spPr bwMode="auto">
                <a:xfrm>
                  <a:off x="1900" y="3223"/>
                  <a:ext cx="11" cy="2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6" name="Rectangle 129"/>
                <p:cNvSpPr>
                  <a:spLocks noChangeArrowheads="1"/>
                </p:cNvSpPr>
                <p:nvPr/>
              </p:nvSpPr>
              <p:spPr bwMode="auto">
                <a:xfrm>
                  <a:off x="1925" y="3223"/>
                  <a:ext cx="11" cy="2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7" name="Forme libre 130"/>
                <p:cNvSpPr>
                  <a:spLocks/>
                </p:cNvSpPr>
                <p:nvPr/>
              </p:nvSpPr>
              <p:spPr bwMode="auto">
                <a:xfrm>
                  <a:off x="1909" y="3223"/>
                  <a:ext cx="7" cy="29"/>
                </a:xfrm>
                <a:custGeom>
                  <a:avLst/>
                  <a:gdLst>
                    <a:gd name="T0" fmla="*/ 4 w 21"/>
                    <a:gd name="T1" fmla="*/ 29 h 119"/>
                    <a:gd name="T2" fmla="*/ 7 w 21"/>
                    <a:gd name="T3" fmla="*/ 29 h 119"/>
                    <a:gd name="T4" fmla="*/ 7 w 21"/>
                    <a:gd name="T5" fmla="*/ 0 h 119"/>
                    <a:gd name="T6" fmla="*/ 0 w 21"/>
                    <a:gd name="T7" fmla="*/ 0 h 119"/>
                    <a:gd name="T8" fmla="*/ 0 w 21"/>
                    <a:gd name="T9" fmla="*/ 29 h 119"/>
                    <a:gd name="T10" fmla="*/ 4 w 21"/>
                    <a:gd name="T11" fmla="*/ 29 h 11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1" h="119">
                      <a:moveTo>
                        <a:pt x="11" y="119"/>
                      </a:moveTo>
                      <a:lnTo>
                        <a:pt x="21" y="119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119"/>
                      </a:lnTo>
                      <a:lnTo>
                        <a:pt x="11" y="1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8" name="Forme libre 131"/>
                <p:cNvSpPr>
                  <a:spLocks/>
                </p:cNvSpPr>
                <p:nvPr/>
              </p:nvSpPr>
              <p:spPr bwMode="auto">
                <a:xfrm>
                  <a:off x="1933" y="3223"/>
                  <a:ext cx="7" cy="29"/>
                </a:xfrm>
                <a:custGeom>
                  <a:avLst/>
                  <a:gdLst>
                    <a:gd name="T0" fmla="*/ 4 w 21"/>
                    <a:gd name="T1" fmla="*/ 29 h 119"/>
                    <a:gd name="T2" fmla="*/ 7 w 21"/>
                    <a:gd name="T3" fmla="*/ 29 h 119"/>
                    <a:gd name="T4" fmla="*/ 7 w 21"/>
                    <a:gd name="T5" fmla="*/ 0 h 119"/>
                    <a:gd name="T6" fmla="*/ 0 w 21"/>
                    <a:gd name="T7" fmla="*/ 0 h 119"/>
                    <a:gd name="T8" fmla="*/ 0 w 21"/>
                    <a:gd name="T9" fmla="*/ 29 h 119"/>
                    <a:gd name="T10" fmla="*/ 4 w 21"/>
                    <a:gd name="T11" fmla="*/ 29 h 11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1" h="119">
                      <a:moveTo>
                        <a:pt x="11" y="119"/>
                      </a:moveTo>
                      <a:lnTo>
                        <a:pt x="21" y="119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119"/>
                      </a:lnTo>
                      <a:lnTo>
                        <a:pt x="11" y="1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9" name="Forme libre 132"/>
                <p:cNvSpPr>
                  <a:spLocks/>
                </p:cNvSpPr>
                <p:nvPr/>
              </p:nvSpPr>
              <p:spPr bwMode="auto">
                <a:xfrm>
                  <a:off x="1921" y="3227"/>
                  <a:ext cx="5" cy="4"/>
                </a:xfrm>
                <a:custGeom>
                  <a:avLst/>
                  <a:gdLst>
                    <a:gd name="T0" fmla="*/ 3 w 14"/>
                    <a:gd name="T1" fmla="*/ 4 h 14"/>
                    <a:gd name="T2" fmla="*/ 4 w 14"/>
                    <a:gd name="T3" fmla="*/ 4 h 14"/>
                    <a:gd name="T4" fmla="*/ 4 w 14"/>
                    <a:gd name="T5" fmla="*/ 3 h 14"/>
                    <a:gd name="T6" fmla="*/ 5 w 14"/>
                    <a:gd name="T7" fmla="*/ 3 h 14"/>
                    <a:gd name="T8" fmla="*/ 5 w 14"/>
                    <a:gd name="T9" fmla="*/ 2 h 14"/>
                    <a:gd name="T10" fmla="*/ 5 w 14"/>
                    <a:gd name="T11" fmla="*/ 1 h 14"/>
                    <a:gd name="T12" fmla="*/ 4 w 14"/>
                    <a:gd name="T13" fmla="*/ 1 h 14"/>
                    <a:gd name="T14" fmla="*/ 4 w 14"/>
                    <a:gd name="T15" fmla="*/ 0 h 14"/>
                    <a:gd name="T16" fmla="*/ 3 w 14"/>
                    <a:gd name="T17" fmla="*/ 0 h 14"/>
                    <a:gd name="T18" fmla="*/ 1 w 14"/>
                    <a:gd name="T19" fmla="*/ 0 h 14"/>
                    <a:gd name="T20" fmla="*/ 1 w 14"/>
                    <a:gd name="T21" fmla="*/ 1 h 14"/>
                    <a:gd name="T22" fmla="*/ 0 w 14"/>
                    <a:gd name="T23" fmla="*/ 1 h 14"/>
                    <a:gd name="T24" fmla="*/ 0 w 14"/>
                    <a:gd name="T25" fmla="*/ 2 h 14"/>
                    <a:gd name="T26" fmla="*/ 0 w 14"/>
                    <a:gd name="T27" fmla="*/ 3 h 14"/>
                    <a:gd name="T28" fmla="*/ 1 w 14"/>
                    <a:gd name="T29" fmla="*/ 3 h 14"/>
                    <a:gd name="T30" fmla="*/ 1 w 14"/>
                    <a:gd name="T31" fmla="*/ 4 h 14"/>
                    <a:gd name="T32" fmla="*/ 3 w 14"/>
                    <a:gd name="T33" fmla="*/ 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4" h="14">
                      <a:moveTo>
                        <a:pt x="7" y="14"/>
                      </a:moveTo>
                      <a:lnTo>
                        <a:pt x="10" y="14"/>
                      </a:lnTo>
                      <a:lnTo>
                        <a:pt x="12" y="12"/>
                      </a:lnTo>
                      <a:lnTo>
                        <a:pt x="13" y="11"/>
                      </a:lnTo>
                      <a:lnTo>
                        <a:pt x="14" y="7"/>
                      </a:lnTo>
                      <a:lnTo>
                        <a:pt x="13" y="5"/>
                      </a:lnTo>
                      <a:lnTo>
                        <a:pt x="12" y="2"/>
                      </a:lnTo>
                      <a:lnTo>
                        <a:pt x="10" y="1"/>
                      </a:lnTo>
                      <a:lnTo>
                        <a:pt x="7" y="0"/>
                      </a:lnTo>
                      <a:lnTo>
                        <a:pt x="4" y="1"/>
                      </a:lnTo>
                      <a:lnTo>
                        <a:pt x="2" y="2"/>
                      </a:lnTo>
                      <a:lnTo>
                        <a:pt x="0" y="5"/>
                      </a:lnTo>
                      <a:lnTo>
                        <a:pt x="0" y="7"/>
                      </a:lnTo>
                      <a:lnTo>
                        <a:pt x="0" y="11"/>
                      </a:lnTo>
                      <a:lnTo>
                        <a:pt x="2" y="12"/>
                      </a:lnTo>
                      <a:lnTo>
                        <a:pt x="4" y="14"/>
                      </a:lnTo>
                      <a:lnTo>
                        <a:pt x="7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0" name="Forme libre 133"/>
                <p:cNvSpPr>
                  <a:spLocks/>
                </p:cNvSpPr>
                <p:nvPr/>
              </p:nvSpPr>
              <p:spPr bwMode="auto">
                <a:xfrm>
                  <a:off x="1911" y="3227"/>
                  <a:ext cx="6" cy="4"/>
                </a:xfrm>
                <a:custGeom>
                  <a:avLst/>
                  <a:gdLst>
                    <a:gd name="T0" fmla="*/ 3 w 16"/>
                    <a:gd name="T1" fmla="*/ 4 h 15"/>
                    <a:gd name="T2" fmla="*/ 4 w 16"/>
                    <a:gd name="T3" fmla="*/ 4 h 15"/>
                    <a:gd name="T4" fmla="*/ 5 w 16"/>
                    <a:gd name="T5" fmla="*/ 3 h 15"/>
                    <a:gd name="T6" fmla="*/ 6 w 16"/>
                    <a:gd name="T7" fmla="*/ 3 h 15"/>
                    <a:gd name="T8" fmla="*/ 6 w 16"/>
                    <a:gd name="T9" fmla="*/ 2 h 15"/>
                    <a:gd name="T10" fmla="*/ 6 w 16"/>
                    <a:gd name="T11" fmla="*/ 1 h 15"/>
                    <a:gd name="T12" fmla="*/ 5 w 16"/>
                    <a:gd name="T13" fmla="*/ 1 h 15"/>
                    <a:gd name="T14" fmla="*/ 4 w 16"/>
                    <a:gd name="T15" fmla="*/ 0 h 15"/>
                    <a:gd name="T16" fmla="*/ 3 w 16"/>
                    <a:gd name="T17" fmla="*/ 0 h 15"/>
                    <a:gd name="T18" fmla="*/ 2 w 16"/>
                    <a:gd name="T19" fmla="*/ 0 h 15"/>
                    <a:gd name="T20" fmla="*/ 1 w 16"/>
                    <a:gd name="T21" fmla="*/ 1 h 15"/>
                    <a:gd name="T22" fmla="*/ 1 w 16"/>
                    <a:gd name="T23" fmla="*/ 1 h 15"/>
                    <a:gd name="T24" fmla="*/ 0 w 16"/>
                    <a:gd name="T25" fmla="*/ 2 h 15"/>
                    <a:gd name="T26" fmla="*/ 1 w 16"/>
                    <a:gd name="T27" fmla="*/ 3 h 15"/>
                    <a:gd name="T28" fmla="*/ 1 w 16"/>
                    <a:gd name="T29" fmla="*/ 3 h 15"/>
                    <a:gd name="T30" fmla="*/ 2 w 16"/>
                    <a:gd name="T31" fmla="*/ 4 h 15"/>
                    <a:gd name="T32" fmla="*/ 3 w 16"/>
                    <a:gd name="T33" fmla="*/ 4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" h="15">
                      <a:moveTo>
                        <a:pt x="9" y="15"/>
                      </a:moveTo>
                      <a:lnTo>
                        <a:pt x="11" y="14"/>
                      </a:lnTo>
                      <a:lnTo>
                        <a:pt x="13" y="13"/>
                      </a:lnTo>
                      <a:lnTo>
                        <a:pt x="15" y="10"/>
                      </a:lnTo>
                      <a:lnTo>
                        <a:pt x="16" y="8"/>
                      </a:lnTo>
                      <a:lnTo>
                        <a:pt x="15" y="4"/>
                      </a:lnTo>
                      <a:lnTo>
                        <a:pt x="13" y="2"/>
                      </a:lnTo>
                      <a:lnTo>
                        <a:pt x="11" y="1"/>
                      </a:lnTo>
                      <a:lnTo>
                        <a:pt x="9" y="0"/>
                      </a:lnTo>
                      <a:lnTo>
                        <a:pt x="5" y="1"/>
                      </a:lnTo>
                      <a:lnTo>
                        <a:pt x="3" y="2"/>
                      </a:lnTo>
                      <a:lnTo>
                        <a:pt x="2" y="4"/>
                      </a:lnTo>
                      <a:lnTo>
                        <a:pt x="0" y="8"/>
                      </a:lnTo>
                      <a:lnTo>
                        <a:pt x="2" y="10"/>
                      </a:lnTo>
                      <a:lnTo>
                        <a:pt x="3" y="13"/>
                      </a:lnTo>
                      <a:lnTo>
                        <a:pt x="5" y="14"/>
                      </a:lnTo>
                      <a:lnTo>
                        <a:pt x="9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1" name="Forme libre 134"/>
                <p:cNvSpPr>
                  <a:spLocks/>
                </p:cNvSpPr>
                <p:nvPr/>
              </p:nvSpPr>
              <p:spPr bwMode="auto">
                <a:xfrm>
                  <a:off x="1900" y="3207"/>
                  <a:ext cx="15" cy="13"/>
                </a:xfrm>
                <a:custGeom>
                  <a:avLst/>
                  <a:gdLst>
                    <a:gd name="T0" fmla="*/ 0 w 46"/>
                    <a:gd name="T1" fmla="*/ 13 h 52"/>
                    <a:gd name="T2" fmla="*/ 15 w 46"/>
                    <a:gd name="T3" fmla="*/ 13 h 52"/>
                    <a:gd name="T4" fmla="*/ 15 w 46"/>
                    <a:gd name="T5" fmla="*/ 0 h 52"/>
                    <a:gd name="T6" fmla="*/ 12 w 46"/>
                    <a:gd name="T7" fmla="*/ 0 h 52"/>
                    <a:gd name="T8" fmla="*/ 9 w 46"/>
                    <a:gd name="T9" fmla="*/ 1 h 52"/>
                    <a:gd name="T10" fmla="*/ 6 w 46"/>
                    <a:gd name="T11" fmla="*/ 2 h 52"/>
                    <a:gd name="T12" fmla="*/ 4 w 46"/>
                    <a:gd name="T13" fmla="*/ 3 h 52"/>
                    <a:gd name="T14" fmla="*/ 2 w 46"/>
                    <a:gd name="T15" fmla="*/ 6 h 52"/>
                    <a:gd name="T16" fmla="*/ 1 w 46"/>
                    <a:gd name="T17" fmla="*/ 8 h 52"/>
                    <a:gd name="T18" fmla="*/ 0 w 46"/>
                    <a:gd name="T19" fmla="*/ 10 h 52"/>
                    <a:gd name="T20" fmla="*/ 0 w 46"/>
                    <a:gd name="T21" fmla="*/ 13 h 5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46" h="52">
                      <a:moveTo>
                        <a:pt x="0" y="52"/>
                      </a:moveTo>
                      <a:lnTo>
                        <a:pt x="46" y="52"/>
                      </a:lnTo>
                      <a:lnTo>
                        <a:pt x="46" y="0"/>
                      </a:lnTo>
                      <a:lnTo>
                        <a:pt x="36" y="0"/>
                      </a:lnTo>
                      <a:lnTo>
                        <a:pt x="27" y="4"/>
                      </a:lnTo>
                      <a:lnTo>
                        <a:pt x="19" y="7"/>
                      </a:lnTo>
                      <a:lnTo>
                        <a:pt x="13" y="13"/>
                      </a:lnTo>
                      <a:lnTo>
                        <a:pt x="7" y="22"/>
                      </a:lnTo>
                      <a:lnTo>
                        <a:pt x="3" y="31"/>
                      </a:lnTo>
                      <a:lnTo>
                        <a:pt x="1" y="40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2" name="Forme libre 135"/>
                <p:cNvSpPr>
                  <a:spLocks/>
                </p:cNvSpPr>
                <p:nvPr/>
              </p:nvSpPr>
              <p:spPr bwMode="auto">
                <a:xfrm>
                  <a:off x="1922" y="3207"/>
                  <a:ext cx="15" cy="13"/>
                </a:xfrm>
                <a:custGeom>
                  <a:avLst/>
                  <a:gdLst>
                    <a:gd name="T0" fmla="*/ 15 w 45"/>
                    <a:gd name="T1" fmla="*/ 13 h 52"/>
                    <a:gd name="T2" fmla="*/ 0 w 45"/>
                    <a:gd name="T3" fmla="*/ 13 h 52"/>
                    <a:gd name="T4" fmla="*/ 0 w 45"/>
                    <a:gd name="T5" fmla="*/ 0 h 52"/>
                    <a:gd name="T6" fmla="*/ 3 w 45"/>
                    <a:gd name="T7" fmla="*/ 0 h 52"/>
                    <a:gd name="T8" fmla="*/ 6 w 45"/>
                    <a:gd name="T9" fmla="*/ 1 h 52"/>
                    <a:gd name="T10" fmla="*/ 9 w 45"/>
                    <a:gd name="T11" fmla="*/ 2 h 52"/>
                    <a:gd name="T12" fmla="*/ 11 w 45"/>
                    <a:gd name="T13" fmla="*/ 3 h 52"/>
                    <a:gd name="T14" fmla="*/ 13 w 45"/>
                    <a:gd name="T15" fmla="*/ 6 h 52"/>
                    <a:gd name="T16" fmla="*/ 14 w 45"/>
                    <a:gd name="T17" fmla="*/ 8 h 52"/>
                    <a:gd name="T18" fmla="*/ 15 w 45"/>
                    <a:gd name="T19" fmla="*/ 10 h 52"/>
                    <a:gd name="T20" fmla="*/ 15 w 45"/>
                    <a:gd name="T21" fmla="*/ 13 h 5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45" h="52">
                      <a:moveTo>
                        <a:pt x="45" y="52"/>
                      </a:moveTo>
                      <a:lnTo>
                        <a:pt x="0" y="52"/>
                      </a:lnTo>
                      <a:lnTo>
                        <a:pt x="0" y="0"/>
                      </a:lnTo>
                      <a:lnTo>
                        <a:pt x="10" y="0"/>
                      </a:lnTo>
                      <a:lnTo>
                        <a:pt x="19" y="4"/>
                      </a:lnTo>
                      <a:lnTo>
                        <a:pt x="27" y="7"/>
                      </a:lnTo>
                      <a:lnTo>
                        <a:pt x="33" y="13"/>
                      </a:lnTo>
                      <a:lnTo>
                        <a:pt x="38" y="22"/>
                      </a:lnTo>
                      <a:lnTo>
                        <a:pt x="41" y="31"/>
                      </a:lnTo>
                      <a:lnTo>
                        <a:pt x="44" y="40"/>
                      </a:lnTo>
                      <a:lnTo>
                        <a:pt x="45" y="52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3" name="Forme libre 136"/>
                <p:cNvSpPr>
                  <a:spLocks/>
                </p:cNvSpPr>
                <p:nvPr/>
              </p:nvSpPr>
              <p:spPr bwMode="auto">
                <a:xfrm>
                  <a:off x="2080" y="3228"/>
                  <a:ext cx="6" cy="5"/>
                </a:xfrm>
                <a:custGeom>
                  <a:avLst/>
                  <a:gdLst>
                    <a:gd name="T0" fmla="*/ 2 w 20"/>
                    <a:gd name="T1" fmla="*/ 5 h 19"/>
                    <a:gd name="T2" fmla="*/ 3 w 20"/>
                    <a:gd name="T3" fmla="*/ 5 h 19"/>
                    <a:gd name="T4" fmla="*/ 4 w 20"/>
                    <a:gd name="T5" fmla="*/ 4 h 19"/>
                    <a:gd name="T6" fmla="*/ 5 w 20"/>
                    <a:gd name="T7" fmla="*/ 3 h 19"/>
                    <a:gd name="T8" fmla="*/ 6 w 20"/>
                    <a:gd name="T9" fmla="*/ 1 h 19"/>
                    <a:gd name="T10" fmla="*/ 2 w 20"/>
                    <a:gd name="T11" fmla="*/ 0 h 19"/>
                    <a:gd name="T12" fmla="*/ 2 w 20"/>
                    <a:gd name="T13" fmla="*/ 1 h 19"/>
                    <a:gd name="T14" fmla="*/ 2 w 20"/>
                    <a:gd name="T15" fmla="*/ 1 h 19"/>
                    <a:gd name="T16" fmla="*/ 1 w 20"/>
                    <a:gd name="T17" fmla="*/ 2 h 19"/>
                    <a:gd name="T18" fmla="*/ 0 w 20"/>
                    <a:gd name="T19" fmla="*/ 2 h 19"/>
                    <a:gd name="T20" fmla="*/ 2 w 20"/>
                    <a:gd name="T21" fmla="*/ 5 h 1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0" h="19">
                      <a:moveTo>
                        <a:pt x="7" y="19"/>
                      </a:moveTo>
                      <a:lnTo>
                        <a:pt x="10" y="18"/>
                      </a:lnTo>
                      <a:lnTo>
                        <a:pt x="14" y="16"/>
                      </a:lnTo>
                      <a:lnTo>
                        <a:pt x="18" y="11"/>
                      </a:lnTo>
                      <a:lnTo>
                        <a:pt x="20" y="5"/>
                      </a:lnTo>
                      <a:lnTo>
                        <a:pt x="8" y="0"/>
                      </a:lnTo>
                      <a:lnTo>
                        <a:pt x="6" y="4"/>
                      </a:lnTo>
                      <a:lnTo>
                        <a:pt x="5" y="4"/>
                      </a:lnTo>
                      <a:lnTo>
                        <a:pt x="2" y="6"/>
                      </a:lnTo>
                      <a:lnTo>
                        <a:pt x="0" y="8"/>
                      </a:lnTo>
                      <a:lnTo>
                        <a:pt x="7" y="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4" name="Forme libre 137"/>
                <p:cNvSpPr>
                  <a:spLocks/>
                </p:cNvSpPr>
                <p:nvPr/>
              </p:nvSpPr>
              <p:spPr bwMode="auto">
                <a:xfrm>
                  <a:off x="1986" y="3242"/>
                  <a:ext cx="6" cy="6"/>
                </a:xfrm>
                <a:custGeom>
                  <a:avLst/>
                  <a:gdLst>
                    <a:gd name="T0" fmla="*/ 6 w 16"/>
                    <a:gd name="T1" fmla="*/ 2 h 22"/>
                    <a:gd name="T2" fmla="*/ 6 w 16"/>
                    <a:gd name="T3" fmla="*/ 2 h 22"/>
                    <a:gd name="T4" fmla="*/ 6 w 16"/>
                    <a:gd name="T5" fmla="*/ 2 h 22"/>
                    <a:gd name="T6" fmla="*/ 5 w 16"/>
                    <a:gd name="T7" fmla="*/ 1 h 22"/>
                    <a:gd name="T8" fmla="*/ 5 w 16"/>
                    <a:gd name="T9" fmla="*/ 0 h 22"/>
                    <a:gd name="T10" fmla="*/ 0 w 16"/>
                    <a:gd name="T11" fmla="*/ 3 h 22"/>
                    <a:gd name="T12" fmla="*/ 1 w 16"/>
                    <a:gd name="T13" fmla="*/ 4 h 22"/>
                    <a:gd name="T14" fmla="*/ 2 w 16"/>
                    <a:gd name="T15" fmla="*/ 4 h 22"/>
                    <a:gd name="T16" fmla="*/ 3 w 16"/>
                    <a:gd name="T17" fmla="*/ 5 h 22"/>
                    <a:gd name="T18" fmla="*/ 5 w 16"/>
                    <a:gd name="T19" fmla="*/ 6 h 22"/>
                    <a:gd name="T20" fmla="*/ 6 w 16"/>
                    <a:gd name="T21" fmla="*/ 2 h 2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" h="22">
                      <a:moveTo>
                        <a:pt x="16" y="8"/>
                      </a:moveTo>
                      <a:lnTo>
                        <a:pt x="15" y="8"/>
                      </a:lnTo>
                      <a:lnTo>
                        <a:pt x="16" y="8"/>
                      </a:lnTo>
                      <a:lnTo>
                        <a:pt x="14" y="4"/>
                      </a:lnTo>
                      <a:lnTo>
                        <a:pt x="12" y="0"/>
                      </a:lnTo>
                      <a:lnTo>
                        <a:pt x="0" y="10"/>
                      </a:lnTo>
                      <a:lnTo>
                        <a:pt x="2" y="13"/>
                      </a:lnTo>
                      <a:lnTo>
                        <a:pt x="4" y="15"/>
                      </a:lnTo>
                      <a:lnTo>
                        <a:pt x="8" y="19"/>
                      </a:lnTo>
                      <a:lnTo>
                        <a:pt x="14" y="22"/>
                      </a:lnTo>
                      <a:lnTo>
                        <a:pt x="16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5" name="Forme libre 138"/>
                <p:cNvSpPr>
                  <a:spLocks/>
                </p:cNvSpPr>
                <p:nvPr/>
              </p:nvSpPr>
              <p:spPr bwMode="auto">
                <a:xfrm>
                  <a:off x="1978" y="3184"/>
                  <a:ext cx="133" cy="101"/>
                </a:xfrm>
                <a:custGeom>
                  <a:avLst/>
                  <a:gdLst>
                    <a:gd name="T0" fmla="*/ 64 w 400"/>
                    <a:gd name="T1" fmla="*/ 1 h 405"/>
                    <a:gd name="T2" fmla="*/ 72 w 400"/>
                    <a:gd name="T3" fmla="*/ 3 h 405"/>
                    <a:gd name="T4" fmla="*/ 79 w 400"/>
                    <a:gd name="T5" fmla="*/ 3 h 405"/>
                    <a:gd name="T6" fmla="*/ 89 w 400"/>
                    <a:gd name="T7" fmla="*/ 9 h 405"/>
                    <a:gd name="T8" fmla="*/ 87 w 400"/>
                    <a:gd name="T9" fmla="*/ 13 h 405"/>
                    <a:gd name="T10" fmla="*/ 97 w 400"/>
                    <a:gd name="T11" fmla="*/ 15 h 405"/>
                    <a:gd name="T12" fmla="*/ 95 w 400"/>
                    <a:gd name="T13" fmla="*/ 21 h 405"/>
                    <a:gd name="T14" fmla="*/ 95 w 400"/>
                    <a:gd name="T15" fmla="*/ 28 h 405"/>
                    <a:gd name="T16" fmla="*/ 108 w 400"/>
                    <a:gd name="T17" fmla="*/ 29 h 405"/>
                    <a:gd name="T18" fmla="*/ 110 w 400"/>
                    <a:gd name="T19" fmla="*/ 40 h 405"/>
                    <a:gd name="T20" fmla="*/ 105 w 400"/>
                    <a:gd name="T21" fmla="*/ 44 h 405"/>
                    <a:gd name="T22" fmla="*/ 108 w 400"/>
                    <a:gd name="T23" fmla="*/ 44 h 405"/>
                    <a:gd name="T24" fmla="*/ 113 w 400"/>
                    <a:gd name="T25" fmla="*/ 42 h 405"/>
                    <a:gd name="T26" fmla="*/ 118 w 400"/>
                    <a:gd name="T27" fmla="*/ 43 h 405"/>
                    <a:gd name="T28" fmla="*/ 126 w 400"/>
                    <a:gd name="T29" fmla="*/ 49 h 405"/>
                    <a:gd name="T30" fmla="*/ 127 w 400"/>
                    <a:gd name="T31" fmla="*/ 54 h 405"/>
                    <a:gd name="T32" fmla="*/ 129 w 400"/>
                    <a:gd name="T33" fmla="*/ 60 h 405"/>
                    <a:gd name="T34" fmla="*/ 130 w 400"/>
                    <a:gd name="T35" fmla="*/ 64 h 405"/>
                    <a:gd name="T36" fmla="*/ 133 w 400"/>
                    <a:gd name="T37" fmla="*/ 70 h 405"/>
                    <a:gd name="T38" fmla="*/ 130 w 400"/>
                    <a:gd name="T39" fmla="*/ 75 h 405"/>
                    <a:gd name="T40" fmla="*/ 130 w 400"/>
                    <a:gd name="T41" fmla="*/ 83 h 405"/>
                    <a:gd name="T42" fmla="*/ 124 w 400"/>
                    <a:gd name="T43" fmla="*/ 91 h 405"/>
                    <a:gd name="T44" fmla="*/ 116 w 400"/>
                    <a:gd name="T45" fmla="*/ 91 h 405"/>
                    <a:gd name="T46" fmla="*/ 107 w 400"/>
                    <a:gd name="T47" fmla="*/ 97 h 405"/>
                    <a:gd name="T48" fmla="*/ 97 w 400"/>
                    <a:gd name="T49" fmla="*/ 95 h 405"/>
                    <a:gd name="T50" fmla="*/ 90 w 400"/>
                    <a:gd name="T51" fmla="*/ 94 h 405"/>
                    <a:gd name="T52" fmla="*/ 83 w 400"/>
                    <a:gd name="T53" fmla="*/ 96 h 405"/>
                    <a:gd name="T54" fmla="*/ 74 w 400"/>
                    <a:gd name="T55" fmla="*/ 95 h 405"/>
                    <a:gd name="T56" fmla="*/ 65 w 400"/>
                    <a:gd name="T57" fmla="*/ 100 h 405"/>
                    <a:gd name="T58" fmla="*/ 56 w 400"/>
                    <a:gd name="T59" fmla="*/ 101 h 405"/>
                    <a:gd name="T60" fmla="*/ 48 w 400"/>
                    <a:gd name="T61" fmla="*/ 98 h 405"/>
                    <a:gd name="T62" fmla="*/ 38 w 400"/>
                    <a:gd name="T63" fmla="*/ 96 h 405"/>
                    <a:gd name="T64" fmla="*/ 29 w 400"/>
                    <a:gd name="T65" fmla="*/ 96 h 405"/>
                    <a:gd name="T66" fmla="*/ 18 w 400"/>
                    <a:gd name="T67" fmla="*/ 93 h 405"/>
                    <a:gd name="T68" fmla="*/ 10 w 400"/>
                    <a:gd name="T69" fmla="*/ 88 h 405"/>
                    <a:gd name="T70" fmla="*/ 4 w 400"/>
                    <a:gd name="T71" fmla="*/ 83 h 405"/>
                    <a:gd name="T72" fmla="*/ 2 w 400"/>
                    <a:gd name="T73" fmla="*/ 79 h 405"/>
                    <a:gd name="T74" fmla="*/ 8 w 400"/>
                    <a:gd name="T75" fmla="*/ 77 h 405"/>
                    <a:gd name="T76" fmla="*/ 2 w 400"/>
                    <a:gd name="T77" fmla="*/ 74 h 405"/>
                    <a:gd name="T78" fmla="*/ 1 w 400"/>
                    <a:gd name="T79" fmla="*/ 70 h 405"/>
                    <a:gd name="T80" fmla="*/ 1 w 400"/>
                    <a:gd name="T81" fmla="*/ 66 h 405"/>
                    <a:gd name="T82" fmla="*/ 4 w 400"/>
                    <a:gd name="T83" fmla="*/ 61 h 405"/>
                    <a:gd name="T84" fmla="*/ 10 w 400"/>
                    <a:gd name="T85" fmla="*/ 60 h 405"/>
                    <a:gd name="T86" fmla="*/ 7 w 400"/>
                    <a:gd name="T87" fmla="*/ 57 h 405"/>
                    <a:gd name="T88" fmla="*/ 1 w 400"/>
                    <a:gd name="T89" fmla="*/ 55 h 405"/>
                    <a:gd name="T90" fmla="*/ 5 w 400"/>
                    <a:gd name="T91" fmla="*/ 46 h 405"/>
                    <a:gd name="T92" fmla="*/ 16 w 400"/>
                    <a:gd name="T93" fmla="*/ 44 h 405"/>
                    <a:gd name="T94" fmla="*/ 25 w 400"/>
                    <a:gd name="T95" fmla="*/ 40 h 405"/>
                    <a:gd name="T96" fmla="*/ 27 w 400"/>
                    <a:gd name="T97" fmla="*/ 39 h 405"/>
                    <a:gd name="T98" fmla="*/ 28 w 400"/>
                    <a:gd name="T99" fmla="*/ 32 h 405"/>
                    <a:gd name="T100" fmla="*/ 30 w 400"/>
                    <a:gd name="T101" fmla="*/ 32 h 405"/>
                    <a:gd name="T102" fmla="*/ 25 w 400"/>
                    <a:gd name="T103" fmla="*/ 27 h 405"/>
                    <a:gd name="T104" fmla="*/ 30 w 400"/>
                    <a:gd name="T105" fmla="*/ 24 h 405"/>
                    <a:gd name="T106" fmla="*/ 36 w 400"/>
                    <a:gd name="T107" fmla="*/ 24 h 405"/>
                    <a:gd name="T108" fmla="*/ 40 w 400"/>
                    <a:gd name="T109" fmla="*/ 22 h 405"/>
                    <a:gd name="T110" fmla="*/ 44 w 400"/>
                    <a:gd name="T111" fmla="*/ 19 h 405"/>
                    <a:gd name="T112" fmla="*/ 40 w 400"/>
                    <a:gd name="T113" fmla="*/ 13 h 405"/>
                    <a:gd name="T114" fmla="*/ 46 w 400"/>
                    <a:gd name="T115" fmla="*/ 12 h 405"/>
                    <a:gd name="T116" fmla="*/ 51 w 400"/>
                    <a:gd name="T117" fmla="*/ 8 h 405"/>
                    <a:gd name="T118" fmla="*/ 60 w 400"/>
                    <a:gd name="T119" fmla="*/ 8 h 405"/>
                    <a:gd name="T120" fmla="*/ 60 w 400"/>
                    <a:gd name="T121" fmla="*/ 8 h 405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400" h="405">
                      <a:moveTo>
                        <a:pt x="181" y="31"/>
                      </a:moveTo>
                      <a:lnTo>
                        <a:pt x="183" y="23"/>
                      </a:lnTo>
                      <a:lnTo>
                        <a:pt x="185" y="14"/>
                      </a:lnTo>
                      <a:lnTo>
                        <a:pt x="186" y="7"/>
                      </a:lnTo>
                      <a:lnTo>
                        <a:pt x="192" y="3"/>
                      </a:lnTo>
                      <a:lnTo>
                        <a:pt x="205" y="0"/>
                      </a:lnTo>
                      <a:lnTo>
                        <a:pt x="213" y="0"/>
                      </a:lnTo>
                      <a:lnTo>
                        <a:pt x="217" y="5"/>
                      </a:lnTo>
                      <a:lnTo>
                        <a:pt x="217" y="13"/>
                      </a:lnTo>
                      <a:lnTo>
                        <a:pt x="218" y="14"/>
                      </a:lnTo>
                      <a:lnTo>
                        <a:pt x="223" y="16"/>
                      </a:lnTo>
                      <a:lnTo>
                        <a:pt x="230" y="14"/>
                      </a:lnTo>
                      <a:lnTo>
                        <a:pt x="235" y="13"/>
                      </a:lnTo>
                      <a:lnTo>
                        <a:pt x="239" y="12"/>
                      </a:lnTo>
                      <a:lnTo>
                        <a:pt x="245" y="11"/>
                      </a:lnTo>
                      <a:lnTo>
                        <a:pt x="254" y="13"/>
                      </a:lnTo>
                      <a:lnTo>
                        <a:pt x="264" y="20"/>
                      </a:lnTo>
                      <a:lnTo>
                        <a:pt x="269" y="30"/>
                      </a:lnTo>
                      <a:lnTo>
                        <a:pt x="268" y="38"/>
                      </a:lnTo>
                      <a:lnTo>
                        <a:pt x="262" y="43"/>
                      </a:lnTo>
                      <a:lnTo>
                        <a:pt x="256" y="45"/>
                      </a:lnTo>
                      <a:lnTo>
                        <a:pt x="254" y="49"/>
                      </a:lnTo>
                      <a:lnTo>
                        <a:pt x="256" y="52"/>
                      </a:lnTo>
                      <a:lnTo>
                        <a:pt x="262" y="52"/>
                      </a:lnTo>
                      <a:lnTo>
                        <a:pt x="267" y="52"/>
                      </a:lnTo>
                      <a:lnTo>
                        <a:pt x="274" y="52"/>
                      </a:lnTo>
                      <a:lnTo>
                        <a:pt x="280" y="53"/>
                      </a:lnTo>
                      <a:lnTo>
                        <a:pt x="287" y="56"/>
                      </a:lnTo>
                      <a:lnTo>
                        <a:pt x="293" y="59"/>
                      </a:lnTo>
                      <a:lnTo>
                        <a:pt x="297" y="63"/>
                      </a:lnTo>
                      <a:lnTo>
                        <a:pt x="299" y="66"/>
                      </a:lnTo>
                      <a:lnTo>
                        <a:pt x="298" y="71"/>
                      </a:lnTo>
                      <a:lnTo>
                        <a:pt x="292" y="79"/>
                      </a:lnTo>
                      <a:lnTo>
                        <a:pt x="286" y="84"/>
                      </a:lnTo>
                      <a:lnTo>
                        <a:pt x="281" y="89"/>
                      </a:lnTo>
                      <a:lnTo>
                        <a:pt x="280" y="95"/>
                      </a:lnTo>
                      <a:lnTo>
                        <a:pt x="280" y="102"/>
                      </a:lnTo>
                      <a:lnTo>
                        <a:pt x="281" y="109"/>
                      </a:lnTo>
                      <a:lnTo>
                        <a:pt x="285" y="113"/>
                      </a:lnTo>
                      <a:lnTo>
                        <a:pt x="292" y="113"/>
                      </a:lnTo>
                      <a:lnTo>
                        <a:pt x="300" y="111"/>
                      </a:lnTo>
                      <a:lnTo>
                        <a:pt x="309" y="111"/>
                      </a:lnTo>
                      <a:lnTo>
                        <a:pt x="317" y="114"/>
                      </a:lnTo>
                      <a:lnTo>
                        <a:pt x="325" y="118"/>
                      </a:lnTo>
                      <a:lnTo>
                        <a:pt x="332" y="127"/>
                      </a:lnTo>
                      <a:lnTo>
                        <a:pt x="337" y="137"/>
                      </a:lnTo>
                      <a:lnTo>
                        <a:pt x="340" y="149"/>
                      </a:lnTo>
                      <a:lnTo>
                        <a:pt x="337" y="158"/>
                      </a:lnTo>
                      <a:lnTo>
                        <a:pt x="331" y="161"/>
                      </a:lnTo>
                      <a:lnTo>
                        <a:pt x="328" y="161"/>
                      </a:lnTo>
                      <a:lnTo>
                        <a:pt x="323" y="162"/>
                      </a:lnTo>
                      <a:lnTo>
                        <a:pt x="319" y="166"/>
                      </a:lnTo>
                      <a:lnTo>
                        <a:pt x="317" y="171"/>
                      </a:lnTo>
                      <a:lnTo>
                        <a:pt x="317" y="175"/>
                      </a:lnTo>
                      <a:lnTo>
                        <a:pt x="318" y="178"/>
                      </a:lnTo>
                      <a:lnTo>
                        <a:pt x="319" y="179"/>
                      </a:lnTo>
                      <a:lnTo>
                        <a:pt x="321" y="179"/>
                      </a:lnTo>
                      <a:lnTo>
                        <a:pt x="322" y="176"/>
                      </a:lnTo>
                      <a:lnTo>
                        <a:pt x="325" y="175"/>
                      </a:lnTo>
                      <a:lnTo>
                        <a:pt x="329" y="172"/>
                      </a:lnTo>
                      <a:lnTo>
                        <a:pt x="334" y="169"/>
                      </a:lnTo>
                      <a:lnTo>
                        <a:pt x="337" y="169"/>
                      </a:lnTo>
                      <a:lnTo>
                        <a:pt x="340" y="169"/>
                      </a:lnTo>
                      <a:lnTo>
                        <a:pt x="341" y="169"/>
                      </a:lnTo>
                      <a:lnTo>
                        <a:pt x="343" y="169"/>
                      </a:lnTo>
                      <a:lnTo>
                        <a:pt x="348" y="171"/>
                      </a:lnTo>
                      <a:lnTo>
                        <a:pt x="356" y="172"/>
                      </a:lnTo>
                      <a:lnTo>
                        <a:pt x="365" y="173"/>
                      </a:lnTo>
                      <a:lnTo>
                        <a:pt x="372" y="175"/>
                      </a:lnTo>
                      <a:lnTo>
                        <a:pt x="377" y="181"/>
                      </a:lnTo>
                      <a:lnTo>
                        <a:pt x="379" y="188"/>
                      </a:lnTo>
                      <a:lnTo>
                        <a:pt x="380" y="195"/>
                      </a:lnTo>
                      <a:lnTo>
                        <a:pt x="380" y="201"/>
                      </a:lnTo>
                      <a:lnTo>
                        <a:pt x="378" y="206"/>
                      </a:lnTo>
                      <a:lnTo>
                        <a:pt x="377" y="210"/>
                      </a:lnTo>
                      <a:lnTo>
                        <a:pt x="379" y="213"/>
                      </a:lnTo>
                      <a:lnTo>
                        <a:pt x="383" y="218"/>
                      </a:lnTo>
                      <a:lnTo>
                        <a:pt x="387" y="221"/>
                      </a:lnTo>
                      <a:lnTo>
                        <a:pt x="392" y="226"/>
                      </a:lnTo>
                      <a:lnTo>
                        <a:pt x="392" y="230"/>
                      </a:lnTo>
                      <a:lnTo>
                        <a:pt x="391" y="234"/>
                      </a:lnTo>
                      <a:lnTo>
                        <a:pt x="387" y="239"/>
                      </a:lnTo>
                      <a:lnTo>
                        <a:pt x="385" y="243"/>
                      </a:lnTo>
                      <a:lnTo>
                        <a:pt x="384" y="246"/>
                      </a:lnTo>
                      <a:lnTo>
                        <a:pt x="384" y="250"/>
                      </a:lnTo>
                      <a:lnTo>
                        <a:pt x="387" y="253"/>
                      </a:lnTo>
                      <a:lnTo>
                        <a:pt x="391" y="257"/>
                      </a:lnTo>
                      <a:lnTo>
                        <a:pt x="393" y="260"/>
                      </a:lnTo>
                      <a:lnTo>
                        <a:pt x="395" y="264"/>
                      </a:lnTo>
                      <a:lnTo>
                        <a:pt x="398" y="271"/>
                      </a:lnTo>
                      <a:lnTo>
                        <a:pt x="400" y="277"/>
                      </a:lnTo>
                      <a:lnTo>
                        <a:pt x="400" y="282"/>
                      </a:lnTo>
                      <a:lnTo>
                        <a:pt x="399" y="285"/>
                      </a:lnTo>
                      <a:lnTo>
                        <a:pt x="398" y="290"/>
                      </a:lnTo>
                      <a:lnTo>
                        <a:pt x="396" y="295"/>
                      </a:lnTo>
                      <a:lnTo>
                        <a:pt x="392" y="298"/>
                      </a:lnTo>
                      <a:lnTo>
                        <a:pt x="391" y="301"/>
                      </a:lnTo>
                      <a:lnTo>
                        <a:pt x="392" y="304"/>
                      </a:lnTo>
                      <a:lnTo>
                        <a:pt x="393" y="309"/>
                      </a:lnTo>
                      <a:lnTo>
                        <a:pt x="393" y="316"/>
                      </a:lnTo>
                      <a:lnTo>
                        <a:pt x="392" y="323"/>
                      </a:lnTo>
                      <a:lnTo>
                        <a:pt x="392" y="331"/>
                      </a:lnTo>
                      <a:lnTo>
                        <a:pt x="392" y="340"/>
                      </a:lnTo>
                      <a:lnTo>
                        <a:pt x="391" y="350"/>
                      </a:lnTo>
                      <a:lnTo>
                        <a:pt x="387" y="359"/>
                      </a:lnTo>
                      <a:lnTo>
                        <a:pt x="381" y="362"/>
                      </a:lnTo>
                      <a:lnTo>
                        <a:pt x="374" y="365"/>
                      </a:lnTo>
                      <a:lnTo>
                        <a:pt x="368" y="369"/>
                      </a:lnTo>
                      <a:lnTo>
                        <a:pt x="362" y="372"/>
                      </a:lnTo>
                      <a:lnTo>
                        <a:pt x="356" y="370"/>
                      </a:lnTo>
                      <a:lnTo>
                        <a:pt x="352" y="366"/>
                      </a:lnTo>
                      <a:lnTo>
                        <a:pt x="349" y="363"/>
                      </a:lnTo>
                      <a:lnTo>
                        <a:pt x="347" y="366"/>
                      </a:lnTo>
                      <a:lnTo>
                        <a:pt x="344" y="374"/>
                      </a:lnTo>
                      <a:lnTo>
                        <a:pt x="340" y="382"/>
                      </a:lnTo>
                      <a:lnTo>
                        <a:pt x="331" y="387"/>
                      </a:lnTo>
                      <a:lnTo>
                        <a:pt x="322" y="388"/>
                      </a:lnTo>
                      <a:lnTo>
                        <a:pt x="315" y="386"/>
                      </a:lnTo>
                      <a:lnTo>
                        <a:pt x="309" y="382"/>
                      </a:lnTo>
                      <a:lnTo>
                        <a:pt x="304" y="380"/>
                      </a:lnTo>
                      <a:lnTo>
                        <a:pt x="298" y="380"/>
                      </a:lnTo>
                      <a:lnTo>
                        <a:pt x="292" y="382"/>
                      </a:lnTo>
                      <a:lnTo>
                        <a:pt x="287" y="383"/>
                      </a:lnTo>
                      <a:lnTo>
                        <a:pt x="284" y="381"/>
                      </a:lnTo>
                      <a:lnTo>
                        <a:pt x="280" y="379"/>
                      </a:lnTo>
                      <a:lnTo>
                        <a:pt x="275" y="376"/>
                      </a:lnTo>
                      <a:lnTo>
                        <a:pt x="270" y="378"/>
                      </a:lnTo>
                      <a:lnTo>
                        <a:pt x="268" y="382"/>
                      </a:lnTo>
                      <a:lnTo>
                        <a:pt x="264" y="387"/>
                      </a:lnTo>
                      <a:lnTo>
                        <a:pt x="260" y="389"/>
                      </a:lnTo>
                      <a:lnTo>
                        <a:pt x="254" y="388"/>
                      </a:lnTo>
                      <a:lnTo>
                        <a:pt x="249" y="385"/>
                      </a:lnTo>
                      <a:lnTo>
                        <a:pt x="243" y="380"/>
                      </a:lnTo>
                      <a:lnTo>
                        <a:pt x="238" y="378"/>
                      </a:lnTo>
                      <a:lnTo>
                        <a:pt x="233" y="378"/>
                      </a:lnTo>
                      <a:lnTo>
                        <a:pt x="227" y="378"/>
                      </a:lnTo>
                      <a:lnTo>
                        <a:pt x="222" y="380"/>
                      </a:lnTo>
                      <a:lnTo>
                        <a:pt x="219" y="383"/>
                      </a:lnTo>
                      <a:lnTo>
                        <a:pt x="216" y="389"/>
                      </a:lnTo>
                      <a:lnTo>
                        <a:pt x="210" y="395"/>
                      </a:lnTo>
                      <a:lnTo>
                        <a:pt x="201" y="401"/>
                      </a:lnTo>
                      <a:lnTo>
                        <a:pt x="195" y="401"/>
                      </a:lnTo>
                      <a:lnTo>
                        <a:pt x="189" y="399"/>
                      </a:lnTo>
                      <a:lnTo>
                        <a:pt x="182" y="399"/>
                      </a:lnTo>
                      <a:lnTo>
                        <a:pt x="176" y="400"/>
                      </a:lnTo>
                      <a:lnTo>
                        <a:pt x="171" y="404"/>
                      </a:lnTo>
                      <a:lnTo>
                        <a:pt x="169" y="405"/>
                      </a:lnTo>
                      <a:lnTo>
                        <a:pt x="164" y="405"/>
                      </a:lnTo>
                      <a:lnTo>
                        <a:pt x="161" y="402"/>
                      </a:lnTo>
                      <a:lnTo>
                        <a:pt x="155" y="400"/>
                      </a:lnTo>
                      <a:lnTo>
                        <a:pt x="149" y="397"/>
                      </a:lnTo>
                      <a:lnTo>
                        <a:pt x="144" y="393"/>
                      </a:lnTo>
                      <a:lnTo>
                        <a:pt x="138" y="389"/>
                      </a:lnTo>
                      <a:lnTo>
                        <a:pt x="132" y="387"/>
                      </a:lnTo>
                      <a:lnTo>
                        <a:pt x="127" y="386"/>
                      </a:lnTo>
                      <a:lnTo>
                        <a:pt x="121" y="385"/>
                      </a:lnTo>
                      <a:lnTo>
                        <a:pt x="115" y="383"/>
                      </a:lnTo>
                      <a:lnTo>
                        <a:pt x="109" y="383"/>
                      </a:lnTo>
                      <a:lnTo>
                        <a:pt x="103" y="382"/>
                      </a:lnTo>
                      <a:lnTo>
                        <a:pt x="97" y="382"/>
                      </a:lnTo>
                      <a:lnTo>
                        <a:pt x="93" y="383"/>
                      </a:lnTo>
                      <a:lnTo>
                        <a:pt x="87" y="383"/>
                      </a:lnTo>
                      <a:lnTo>
                        <a:pt x="81" y="383"/>
                      </a:lnTo>
                      <a:lnTo>
                        <a:pt x="75" y="382"/>
                      </a:lnTo>
                      <a:lnTo>
                        <a:pt x="68" y="380"/>
                      </a:lnTo>
                      <a:lnTo>
                        <a:pt x="60" y="376"/>
                      </a:lnTo>
                      <a:lnTo>
                        <a:pt x="53" y="373"/>
                      </a:lnTo>
                      <a:lnTo>
                        <a:pt x="47" y="369"/>
                      </a:lnTo>
                      <a:lnTo>
                        <a:pt x="41" y="366"/>
                      </a:lnTo>
                      <a:lnTo>
                        <a:pt x="38" y="362"/>
                      </a:lnTo>
                      <a:lnTo>
                        <a:pt x="33" y="357"/>
                      </a:lnTo>
                      <a:lnTo>
                        <a:pt x="29" y="354"/>
                      </a:lnTo>
                      <a:lnTo>
                        <a:pt x="27" y="352"/>
                      </a:lnTo>
                      <a:lnTo>
                        <a:pt x="22" y="347"/>
                      </a:lnTo>
                      <a:lnTo>
                        <a:pt x="18" y="342"/>
                      </a:lnTo>
                      <a:lnTo>
                        <a:pt x="14" y="337"/>
                      </a:lnTo>
                      <a:lnTo>
                        <a:pt x="12" y="333"/>
                      </a:lnTo>
                      <a:lnTo>
                        <a:pt x="12" y="328"/>
                      </a:lnTo>
                      <a:lnTo>
                        <a:pt x="10" y="323"/>
                      </a:lnTo>
                      <a:lnTo>
                        <a:pt x="9" y="321"/>
                      </a:lnTo>
                      <a:lnTo>
                        <a:pt x="8" y="318"/>
                      </a:lnTo>
                      <a:lnTo>
                        <a:pt x="7" y="315"/>
                      </a:lnTo>
                      <a:lnTo>
                        <a:pt x="9" y="311"/>
                      </a:lnTo>
                      <a:lnTo>
                        <a:pt x="13" y="310"/>
                      </a:lnTo>
                      <a:lnTo>
                        <a:pt x="18" y="309"/>
                      </a:lnTo>
                      <a:lnTo>
                        <a:pt x="21" y="310"/>
                      </a:lnTo>
                      <a:lnTo>
                        <a:pt x="23" y="310"/>
                      </a:lnTo>
                      <a:lnTo>
                        <a:pt x="26" y="308"/>
                      </a:lnTo>
                      <a:lnTo>
                        <a:pt x="25" y="304"/>
                      </a:lnTo>
                      <a:lnTo>
                        <a:pt x="19" y="302"/>
                      </a:lnTo>
                      <a:lnTo>
                        <a:pt x="12" y="301"/>
                      </a:lnTo>
                      <a:lnTo>
                        <a:pt x="7" y="298"/>
                      </a:lnTo>
                      <a:lnTo>
                        <a:pt x="4" y="296"/>
                      </a:lnTo>
                      <a:lnTo>
                        <a:pt x="4" y="294"/>
                      </a:lnTo>
                      <a:lnTo>
                        <a:pt x="4" y="291"/>
                      </a:lnTo>
                      <a:lnTo>
                        <a:pt x="3" y="286"/>
                      </a:lnTo>
                      <a:lnTo>
                        <a:pt x="2" y="282"/>
                      </a:lnTo>
                      <a:lnTo>
                        <a:pt x="1" y="278"/>
                      </a:lnTo>
                      <a:lnTo>
                        <a:pt x="0" y="276"/>
                      </a:lnTo>
                      <a:lnTo>
                        <a:pt x="1" y="272"/>
                      </a:lnTo>
                      <a:lnTo>
                        <a:pt x="2" y="269"/>
                      </a:lnTo>
                      <a:lnTo>
                        <a:pt x="4" y="265"/>
                      </a:lnTo>
                      <a:lnTo>
                        <a:pt x="6" y="262"/>
                      </a:lnTo>
                      <a:lnTo>
                        <a:pt x="7" y="257"/>
                      </a:lnTo>
                      <a:lnTo>
                        <a:pt x="8" y="252"/>
                      </a:lnTo>
                      <a:lnTo>
                        <a:pt x="9" y="249"/>
                      </a:lnTo>
                      <a:lnTo>
                        <a:pt x="12" y="245"/>
                      </a:lnTo>
                      <a:lnTo>
                        <a:pt x="15" y="243"/>
                      </a:lnTo>
                      <a:lnTo>
                        <a:pt x="20" y="242"/>
                      </a:lnTo>
                      <a:lnTo>
                        <a:pt x="23" y="242"/>
                      </a:lnTo>
                      <a:lnTo>
                        <a:pt x="27" y="242"/>
                      </a:lnTo>
                      <a:lnTo>
                        <a:pt x="29" y="240"/>
                      </a:lnTo>
                      <a:lnTo>
                        <a:pt x="31" y="239"/>
                      </a:lnTo>
                      <a:lnTo>
                        <a:pt x="29" y="236"/>
                      </a:lnTo>
                      <a:lnTo>
                        <a:pt x="26" y="232"/>
                      </a:lnTo>
                      <a:lnTo>
                        <a:pt x="25" y="231"/>
                      </a:lnTo>
                      <a:lnTo>
                        <a:pt x="22" y="230"/>
                      </a:lnTo>
                      <a:lnTo>
                        <a:pt x="19" y="230"/>
                      </a:lnTo>
                      <a:lnTo>
                        <a:pt x="14" y="230"/>
                      </a:lnTo>
                      <a:lnTo>
                        <a:pt x="9" y="227"/>
                      </a:lnTo>
                      <a:lnTo>
                        <a:pt x="6" y="225"/>
                      </a:lnTo>
                      <a:lnTo>
                        <a:pt x="2" y="221"/>
                      </a:lnTo>
                      <a:lnTo>
                        <a:pt x="1" y="215"/>
                      </a:lnTo>
                      <a:lnTo>
                        <a:pt x="0" y="208"/>
                      </a:lnTo>
                      <a:lnTo>
                        <a:pt x="2" y="200"/>
                      </a:lnTo>
                      <a:lnTo>
                        <a:pt x="8" y="193"/>
                      </a:lnTo>
                      <a:lnTo>
                        <a:pt x="16" y="186"/>
                      </a:lnTo>
                      <a:lnTo>
                        <a:pt x="26" y="181"/>
                      </a:lnTo>
                      <a:lnTo>
                        <a:pt x="33" y="179"/>
                      </a:lnTo>
                      <a:lnTo>
                        <a:pt x="40" y="179"/>
                      </a:lnTo>
                      <a:lnTo>
                        <a:pt x="45" y="179"/>
                      </a:lnTo>
                      <a:lnTo>
                        <a:pt x="47" y="178"/>
                      </a:lnTo>
                      <a:lnTo>
                        <a:pt x="51" y="174"/>
                      </a:lnTo>
                      <a:lnTo>
                        <a:pt x="57" y="169"/>
                      </a:lnTo>
                      <a:lnTo>
                        <a:pt x="64" y="166"/>
                      </a:lnTo>
                      <a:lnTo>
                        <a:pt x="69" y="163"/>
                      </a:lnTo>
                      <a:lnTo>
                        <a:pt x="74" y="162"/>
                      </a:lnTo>
                      <a:lnTo>
                        <a:pt x="77" y="163"/>
                      </a:lnTo>
                      <a:lnTo>
                        <a:pt x="81" y="165"/>
                      </a:lnTo>
                      <a:lnTo>
                        <a:pt x="83" y="163"/>
                      </a:lnTo>
                      <a:lnTo>
                        <a:pt x="83" y="161"/>
                      </a:lnTo>
                      <a:lnTo>
                        <a:pt x="82" y="158"/>
                      </a:lnTo>
                      <a:lnTo>
                        <a:pt x="80" y="152"/>
                      </a:lnTo>
                      <a:lnTo>
                        <a:pt x="77" y="142"/>
                      </a:lnTo>
                      <a:lnTo>
                        <a:pt x="77" y="135"/>
                      </a:lnTo>
                      <a:lnTo>
                        <a:pt x="80" y="130"/>
                      </a:lnTo>
                      <a:lnTo>
                        <a:pt x="83" y="128"/>
                      </a:lnTo>
                      <a:lnTo>
                        <a:pt x="86" y="128"/>
                      </a:lnTo>
                      <a:lnTo>
                        <a:pt x="88" y="128"/>
                      </a:lnTo>
                      <a:lnTo>
                        <a:pt x="90" y="129"/>
                      </a:lnTo>
                      <a:lnTo>
                        <a:pt x="91" y="129"/>
                      </a:lnTo>
                      <a:lnTo>
                        <a:pt x="89" y="127"/>
                      </a:lnTo>
                      <a:lnTo>
                        <a:pt x="86" y="124"/>
                      </a:lnTo>
                      <a:lnTo>
                        <a:pt x="81" y="122"/>
                      </a:lnTo>
                      <a:lnTo>
                        <a:pt x="77" y="118"/>
                      </a:lnTo>
                      <a:lnTo>
                        <a:pt x="76" y="114"/>
                      </a:lnTo>
                      <a:lnTo>
                        <a:pt x="76" y="109"/>
                      </a:lnTo>
                      <a:lnTo>
                        <a:pt x="81" y="107"/>
                      </a:lnTo>
                      <a:lnTo>
                        <a:pt x="86" y="105"/>
                      </a:lnTo>
                      <a:lnTo>
                        <a:pt x="88" y="104"/>
                      </a:lnTo>
                      <a:lnTo>
                        <a:pt x="89" y="101"/>
                      </a:lnTo>
                      <a:lnTo>
                        <a:pt x="90" y="97"/>
                      </a:lnTo>
                      <a:lnTo>
                        <a:pt x="91" y="94"/>
                      </a:lnTo>
                      <a:lnTo>
                        <a:pt x="95" y="91"/>
                      </a:lnTo>
                      <a:lnTo>
                        <a:pt x="97" y="91"/>
                      </a:lnTo>
                      <a:lnTo>
                        <a:pt x="102" y="94"/>
                      </a:lnTo>
                      <a:lnTo>
                        <a:pt x="107" y="96"/>
                      </a:lnTo>
                      <a:lnTo>
                        <a:pt x="112" y="98"/>
                      </a:lnTo>
                      <a:lnTo>
                        <a:pt x="114" y="100"/>
                      </a:lnTo>
                      <a:lnTo>
                        <a:pt x="117" y="97"/>
                      </a:lnTo>
                      <a:lnTo>
                        <a:pt x="118" y="91"/>
                      </a:lnTo>
                      <a:lnTo>
                        <a:pt x="119" y="88"/>
                      </a:lnTo>
                      <a:lnTo>
                        <a:pt x="120" y="85"/>
                      </a:lnTo>
                      <a:lnTo>
                        <a:pt x="124" y="85"/>
                      </a:lnTo>
                      <a:lnTo>
                        <a:pt x="128" y="85"/>
                      </a:lnTo>
                      <a:lnTo>
                        <a:pt x="132" y="83"/>
                      </a:lnTo>
                      <a:lnTo>
                        <a:pt x="131" y="78"/>
                      </a:lnTo>
                      <a:lnTo>
                        <a:pt x="124" y="75"/>
                      </a:lnTo>
                      <a:lnTo>
                        <a:pt x="115" y="70"/>
                      </a:lnTo>
                      <a:lnTo>
                        <a:pt x="113" y="63"/>
                      </a:lnTo>
                      <a:lnTo>
                        <a:pt x="115" y="56"/>
                      </a:lnTo>
                      <a:lnTo>
                        <a:pt x="119" y="51"/>
                      </a:lnTo>
                      <a:lnTo>
                        <a:pt x="122" y="47"/>
                      </a:lnTo>
                      <a:lnTo>
                        <a:pt x="127" y="45"/>
                      </a:lnTo>
                      <a:lnTo>
                        <a:pt x="131" y="44"/>
                      </a:lnTo>
                      <a:lnTo>
                        <a:pt x="136" y="45"/>
                      </a:lnTo>
                      <a:lnTo>
                        <a:pt x="139" y="47"/>
                      </a:lnTo>
                      <a:lnTo>
                        <a:pt x="142" y="47"/>
                      </a:lnTo>
                      <a:lnTo>
                        <a:pt x="143" y="46"/>
                      </a:lnTo>
                      <a:lnTo>
                        <a:pt x="146" y="43"/>
                      </a:lnTo>
                      <a:lnTo>
                        <a:pt x="150" y="38"/>
                      </a:lnTo>
                      <a:lnTo>
                        <a:pt x="152" y="33"/>
                      </a:lnTo>
                      <a:lnTo>
                        <a:pt x="156" y="30"/>
                      </a:lnTo>
                      <a:lnTo>
                        <a:pt x="161" y="31"/>
                      </a:lnTo>
                      <a:lnTo>
                        <a:pt x="167" y="33"/>
                      </a:lnTo>
                      <a:lnTo>
                        <a:pt x="174" y="34"/>
                      </a:lnTo>
                      <a:lnTo>
                        <a:pt x="179" y="34"/>
                      </a:lnTo>
                      <a:lnTo>
                        <a:pt x="182" y="33"/>
                      </a:lnTo>
                      <a:lnTo>
                        <a:pt x="183" y="32"/>
                      </a:lnTo>
                      <a:lnTo>
                        <a:pt x="183" y="31"/>
                      </a:lnTo>
                      <a:lnTo>
                        <a:pt x="182" y="31"/>
                      </a:lnTo>
                      <a:lnTo>
                        <a:pt x="181" y="31"/>
                      </a:lnTo>
                      <a:close/>
                    </a:path>
                  </a:pathLst>
                </a:custGeom>
                <a:solidFill>
                  <a:srgbClr val="00B2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6" name="Forme libre 139"/>
                <p:cNvSpPr>
                  <a:spLocks/>
                </p:cNvSpPr>
                <p:nvPr/>
              </p:nvSpPr>
              <p:spPr bwMode="auto">
                <a:xfrm>
                  <a:off x="1681" y="3231"/>
                  <a:ext cx="193" cy="49"/>
                </a:xfrm>
                <a:custGeom>
                  <a:avLst/>
                  <a:gdLst>
                    <a:gd name="T0" fmla="*/ 17 w 579"/>
                    <a:gd name="T1" fmla="*/ 43 h 192"/>
                    <a:gd name="T2" fmla="*/ 11 w 579"/>
                    <a:gd name="T3" fmla="*/ 42 h 192"/>
                    <a:gd name="T4" fmla="*/ 8 w 579"/>
                    <a:gd name="T5" fmla="*/ 41 h 192"/>
                    <a:gd name="T6" fmla="*/ 1 w 579"/>
                    <a:gd name="T7" fmla="*/ 39 h 192"/>
                    <a:gd name="T8" fmla="*/ 1 w 579"/>
                    <a:gd name="T9" fmla="*/ 33 h 192"/>
                    <a:gd name="T10" fmla="*/ 11 w 579"/>
                    <a:gd name="T11" fmla="*/ 23 h 192"/>
                    <a:gd name="T12" fmla="*/ 15 w 579"/>
                    <a:gd name="T13" fmla="*/ 17 h 192"/>
                    <a:gd name="T14" fmla="*/ 20 w 579"/>
                    <a:gd name="T15" fmla="*/ 11 h 192"/>
                    <a:gd name="T16" fmla="*/ 34 w 579"/>
                    <a:gd name="T17" fmla="*/ 7 h 192"/>
                    <a:gd name="T18" fmla="*/ 47 w 579"/>
                    <a:gd name="T19" fmla="*/ 2 h 192"/>
                    <a:gd name="T20" fmla="*/ 57 w 579"/>
                    <a:gd name="T21" fmla="*/ 6 h 192"/>
                    <a:gd name="T22" fmla="*/ 60 w 579"/>
                    <a:gd name="T23" fmla="*/ 9 h 192"/>
                    <a:gd name="T24" fmla="*/ 63 w 579"/>
                    <a:gd name="T25" fmla="*/ 11 h 192"/>
                    <a:gd name="T26" fmla="*/ 73 w 579"/>
                    <a:gd name="T27" fmla="*/ 15 h 192"/>
                    <a:gd name="T28" fmla="*/ 80 w 579"/>
                    <a:gd name="T29" fmla="*/ 10 h 192"/>
                    <a:gd name="T30" fmla="*/ 91 w 579"/>
                    <a:gd name="T31" fmla="*/ 15 h 192"/>
                    <a:gd name="T32" fmla="*/ 86 w 579"/>
                    <a:gd name="T33" fmla="*/ 21 h 192"/>
                    <a:gd name="T34" fmla="*/ 93 w 579"/>
                    <a:gd name="T35" fmla="*/ 19 h 192"/>
                    <a:gd name="T36" fmla="*/ 103 w 579"/>
                    <a:gd name="T37" fmla="*/ 14 h 192"/>
                    <a:gd name="T38" fmla="*/ 111 w 579"/>
                    <a:gd name="T39" fmla="*/ 9 h 192"/>
                    <a:gd name="T40" fmla="*/ 117 w 579"/>
                    <a:gd name="T41" fmla="*/ 10 h 192"/>
                    <a:gd name="T42" fmla="*/ 124 w 579"/>
                    <a:gd name="T43" fmla="*/ 10 h 192"/>
                    <a:gd name="T44" fmla="*/ 135 w 579"/>
                    <a:gd name="T45" fmla="*/ 7 h 192"/>
                    <a:gd name="T46" fmla="*/ 144 w 579"/>
                    <a:gd name="T47" fmla="*/ 12 h 192"/>
                    <a:gd name="T48" fmla="*/ 145 w 579"/>
                    <a:gd name="T49" fmla="*/ 20 h 192"/>
                    <a:gd name="T50" fmla="*/ 152 w 579"/>
                    <a:gd name="T51" fmla="*/ 17 h 192"/>
                    <a:gd name="T52" fmla="*/ 154 w 579"/>
                    <a:gd name="T53" fmla="*/ 10 h 192"/>
                    <a:gd name="T54" fmla="*/ 162 w 579"/>
                    <a:gd name="T55" fmla="*/ 2 h 192"/>
                    <a:gd name="T56" fmla="*/ 174 w 579"/>
                    <a:gd name="T57" fmla="*/ 0 h 192"/>
                    <a:gd name="T58" fmla="*/ 181 w 579"/>
                    <a:gd name="T59" fmla="*/ 7 h 192"/>
                    <a:gd name="T60" fmla="*/ 191 w 579"/>
                    <a:gd name="T61" fmla="*/ 13 h 192"/>
                    <a:gd name="T62" fmla="*/ 190 w 579"/>
                    <a:gd name="T63" fmla="*/ 19 h 192"/>
                    <a:gd name="T64" fmla="*/ 191 w 579"/>
                    <a:gd name="T65" fmla="*/ 21 h 192"/>
                    <a:gd name="T66" fmla="*/ 188 w 579"/>
                    <a:gd name="T67" fmla="*/ 25 h 192"/>
                    <a:gd name="T68" fmla="*/ 189 w 579"/>
                    <a:gd name="T69" fmla="*/ 32 h 192"/>
                    <a:gd name="T70" fmla="*/ 185 w 579"/>
                    <a:gd name="T71" fmla="*/ 39 h 192"/>
                    <a:gd name="T72" fmla="*/ 191 w 579"/>
                    <a:gd name="T73" fmla="*/ 45 h 192"/>
                    <a:gd name="T74" fmla="*/ 184 w 579"/>
                    <a:gd name="T75" fmla="*/ 46 h 192"/>
                    <a:gd name="T76" fmla="*/ 176 w 579"/>
                    <a:gd name="T77" fmla="*/ 45 h 192"/>
                    <a:gd name="T78" fmla="*/ 168 w 579"/>
                    <a:gd name="T79" fmla="*/ 46 h 192"/>
                    <a:gd name="T80" fmla="*/ 160 w 579"/>
                    <a:gd name="T81" fmla="*/ 47 h 192"/>
                    <a:gd name="T82" fmla="*/ 152 w 579"/>
                    <a:gd name="T83" fmla="*/ 47 h 192"/>
                    <a:gd name="T84" fmla="*/ 142 w 579"/>
                    <a:gd name="T85" fmla="*/ 45 h 192"/>
                    <a:gd name="T86" fmla="*/ 132 w 579"/>
                    <a:gd name="T87" fmla="*/ 48 h 192"/>
                    <a:gd name="T88" fmla="*/ 119 w 579"/>
                    <a:gd name="T89" fmla="*/ 49 h 192"/>
                    <a:gd name="T90" fmla="*/ 110 w 579"/>
                    <a:gd name="T91" fmla="*/ 47 h 192"/>
                    <a:gd name="T92" fmla="*/ 104 w 579"/>
                    <a:gd name="T93" fmla="*/ 47 h 192"/>
                    <a:gd name="T94" fmla="*/ 93 w 579"/>
                    <a:gd name="T95" fmla="*/ 47 h 192"/>
                    <a:gd name="T96" fmla="*/ 84 w 579"/>
                    <a:gd name="T97" fmla="*/ 46 h 192"/>
                    <a:gd name="T98" fmla="*/ 76 w 579"/>
                    <a:gd name="T99" fmla="*/ 45 h 192"/>
                    <a:gd name="T100" fmla="*/ 63 w 579"/>
                    <a:gd name="T101" fmla="*/ 47 h 192"/>
                    <a:gd name="T102" fmla="*/ 53 w 579"/>
                    <a:gd name="T103" fmla="*/ 47 h 192"/>
                    <a:gd name="T104" fmla="*/ 46 w 579"/>
                    <a:gd name="T105" fmla="*/ 47 h 192"/>
                    <a:gd name="T106" fmla="*/ 37 w 579"/>
                    <a:gd name="T107" fmla="*/ 48 h 192"/>
                    <a:gd name="T108" fmla="*/ 30 w 579"/>
                    <a:gd name="T109" fmla="*/ 47 h 192"/>
                    <a:gd name="T110" fmla="*/ 27 w 579"/>
                    <a:gd name="T111" fmla="*/ 46 h 192"/>
                    <a:gd name="T112" fmla="*/ 21 w 579"/>
                    <a:gd name="T113" fmla="*/ 46 h 192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579" h="192">
                      <a:moveTo>
                        <a:pt x="62" y="179"/>
                      </a:moveTo>
                      <a:lnTo>
                        <a:pt x="56" y="179"/>
                      </a:lnTo>
                      <a:lnTo>
                        <a:pt x="53" y="177"/>
                      </a:lnTo>
                      <a:lnTo>
                        <a:pt x="52" y="174"/>
                      </a:lnTo>
                      <a:lnTo>
                        <a:pt x="50" y="169"/>
                      </a:lnTo>
                      <a:lnTo>
                        <a:pt x="49" y="165"/>
                      </a:lnTo>
                      <a:lnTo>
                        <a:pt x="46" y="166"/>
                      </a:lnTo>
                      <a:lnTo>
                        <a:pt x="41" y="168"/>
                      </a:lnTo>
                      <a:lnTo>
                        <a:pt x="36" y="168"/>
                      </a:lnTo>
                      <a:lnTo>
                        <a:pt x="34" y="166"/>
                      </a:lnTo>
                      <a:lnTo>
                        <a:pt x="31" y="166"/>
                      </a:lnTo>
                      <a:lnTo>
                        <a:pt x="30" y="165"/>
                      </a:lnTo>
                      <a:lnTo>
                        <a:pt x="29" y="162"/>
                      </a:lnTo>
                      <a:lnTo>
                        <a:pt x="27" y="159"/>
                      </a:lnTo>
                      <a:lnTo>
                        <a:pt x="24" y="159"/>
                      </a:lnTo>
                      <a:lnTo>
                        <a:pt x="21" y="161"/>
                      </a:lnTo>
                      <a:lnTo>
                        <a:pt x="15" y="159"/>
                      </a:lnTo>
                      <a:lnTo>
                        <a:pt x="9" y="157"/>
                      </a:lnTo>
                      <a:lnTo>
                        <a:pt x="5" y="156"/>
                      </a:lnTo>
                      <a:lnTo>
                        <a:pt x="2" y="153"/>
                      </a:lnTo>
                      <a:lnTo>
                        <a:pt x="2" y="148"/>
                      </a:lnTo>
                      <a:lnTo>
                        <a:pt x="3" y="142"/>
                      </a:lnTo>
                      <a:lnTo>
                        <a:pt x="4" y="138"/>
                      </a:lnTo>
                      <a:lnTo>
                        <a:pt x="3" y="135"/>
                      </a:lnTo>
                      <a:lnTo>
                        <a:pt x="2" y="130"/>
                      </a:lnTo>
                      <a:lnTo>
                        <a:pt x="0" y="120"/>
                      </a:lnTo>
                      <a:lnTo>
                        <a:pt x="4" y="107"/>
                      </a:lnTo>
                      <a:lnTo>
                        <a:pt x="14" y="97"/>
                      </a:lnTo>
                      <a:lnTo>
                        <a:pt x="31" y="97"/>
                      </a:lnTo>
                      <a:lnTo>
                        <a:pt x="34" y="90"/>
                      </a:lnTo>
                      <a:lnTo>
                        <a:pt x="40" y="84"/>
                      </a:lnTo>
                      <a:lnTo>
                        <a:pt x="46" y="79"/>
                      </a:lnTo>
                      <a:lnTo>
                        <a:pt x="53" y="79"/>
                      </a:lnTo>
                      <a:lnTo>
                        <a:pt x="48" y="74"/>
                      </a:lnTo>
                      <a:lnTo>
                        <a:pt x="46" y="67"/>
                      </a:lnTo>
                      <a:lnTo>
                        <a:pt x="47" y="61"/>
                      </a:lnTo>
                      <a:lnTo>
                        <a:pt x="53" y="60"/>
                      </a:lnTo>
                      <a:lnTo>
                        <a:pt x="53" y="55"/>
                      </a:lnTo>
                      <a:lnTo>
                        <a:pt x="55" y="49"/>
                      </a:lnTo>
                      <a:lnTo>
                        <a:pt x="59" y="43"/>
                      </a:lnTo>
                      <a:lnTo>
                        <a:pt x="66" y="37"/>
                      </a:lnTo>
                      <a:lnTo>
                        <a:pt x="73" y="33"/>
                      </a:lnTo>
                      <a:lnTo>
                        <a:pt x="83" y="30"/>
                      </a:lnTo>
                      <a:lnTo>
                        <a:pt x="92" y="28"/>
                      </a:lnTo>
                      <a:lnTo>
                        <a:pt x="102" y="29"/>
                      </a:lnTo>
                      <a:lnTo>
                        <a:pt x="107" y="23"/>
                      </a:lnTo>
                      <a:lnTo>
                        <a:pt x="113" y="17"/>
                      </a:lnTo>
                      <a:lnTo>
                        <a:pt x="122" y="13"/>
                      </a:lnTo>
                      <a:lnTo>
                        <a:pt x="132" y="9"/>
                      </a:lnTo>
                      <a:lnTo>
                        <a:pt x="141" y="8"/>
                      </a:lnTo>
                      <a:lnTo>
                        <a:pt x="150" y="10"/>
                      </a:lnTo>
                      <a:lnTo>
                        <a:pt x="155" y="16"/>
                      </a:lnTo>
                      <a:lnTo>
                        <a:pt x="159" y="27"/>
                      </a:lnTo>
                      <a:lnTo>
                        <a:pt x="164" y="26"/>
                      </a:lnTo>
                      <a:lnTo>
                        <a:pt x="170" y="22"/>
                      </a:lnTo>
                      <a:lnTo>
                        <a:pt x="175" y="21"/>
                      </a:lnTo>
                      <a:lnTo>
                        <a:pt x="177" y="28"/>
                      </a:lnTo>
                      <a:lnTo>
                        <a:pt x="177" y="32"/>
                      </a:lnTo>
                      <a:lnTo>
                        <a:pt x="178" y="34"/>
                      </a:lnTo>
                      <a:lnTo>
                        <a:pt x="179" y="35"/>
                      </a:lnTo>
                      <a:lnTo>
                        <a:pt x="182" y="36"/>
                      </a:lnTo>
                      <a:lnTo>
                        <a:pt x="185" y="37"/>
                      </a:lnTo>
                      <a:lnTo>
                        <a:pt x="188" y="40"/>
                      </a:lnTo>
                      <a:lnTo>
                        <a:pt x="189" y="42"/>
                      </a:lnTo>
                      <a:lnTo>
                        <a:pt x="190" y="45"/>
                      </a:lnTo>
                      <a:lnTo>
                        <a:pt x="195" y="43"/>
                      </a:lnTo>
                      <a:lnTo>
                        <a:pt x="203" y="46"/>
                      </a:lnTo>
                      <a:lnTo>
                        <a:pt x="210" y="51"/>
                      </a:lnTo>
                      <a:lnTo>
                        <a:pt x="216" y="58"/>
                      </a:lnTo>
                      <a:lnTo>
                        <a:pt x="218" y="59"/>
                      </a:lnTo>
                      <a:lnTo>
                        <a:pt x="220" y="58"/>
                      </a:lnTo>
                      <a:lnTo>
                        <a:pt x="222" y="55"/>
                      </a:lnTo>
                      <a:lnTo>
                        <a:pt x="225" y="52"/>
                      </a:lnTo>
                      <a:lnTo>
                        <a:pt x="229" y="45"/>
                      </a:lnTo>
                      <a:lnTo>
                        <a:pt x="239" y="39"/>
                      </a:lnTo>
                      <a:lnTo>
                        <a:pt x="250" y="34"/>
                      </a:lnTo>
                      <a:lnTo>
                        <a:pt x="259" y="36"/>
                      </a:lnTo>
                      <a:lnTo>
                        <a:pt x="268" y="43"/>
                      </a:lnTo>
                      <a:lnTo>
                        <a:pt x="272" y="52"/>
                      </a:lnTo>
                      <a:lnTo>
                        <a:pt x="274" y="59"/>
                      </a:lnTo>
                      <a:lnTo>
                        <a:pt x="272" y="65"/>
                      </a:lnTo>
                      <a:lnTo>
                        <a:pt x="269" y="71"/>
                      </a:lnTo>
                      <a:lnTo>
                        <a:pt x="265" y="75"/>
                      </a:lnTo>
                      <a:lnTo>
                        <a:pt x="262" y="80"/>
                      </a:lnTo>
                      <a:lnTo>
                        <a:pt x="258" y="82"/>
                      </a:lnTo>
                      <a:lnTo>
                        <a:pt x="262" y="81"/>
                      </a:lnTo>
                      <a:lnTo>
                        <a:pt x="265" y="81"/>
                      </a:lnTo>
                      <a:lnTo>
                        <a:pt x="269" y="82"/>
                      </a:lnTo>
                      <a:lnTo>
                        <a:pt x="271" y="87"/>
                      </a:lnTo>
                      <a:lnTo>
                        <a:pt x="278" y="75"/>
                      </a:lnTo>
                      <a:lnTo>
                        <a:pt x="286" y="66"/>
                      </a:lnTo>
                      <a:lnTo>
                        <a:pt x="293" y="59"/>
                      </a:lnTo>
                      <a:lnTo>
                        <a:pt x="300" y="56"/>
                      </a:lnTo>
                      <a:lnTo>
                        <a:pt x="306" y="55"/>
                      </a:lnTo>
                      <a:lnTo>
                        <a:pt x="308" y="53"/>
                      </a:lnTo>
                      <a:lnTo>
                        <a:pt x="309" y="51"/>
                      </a:lnTo>
                      <a:lnTo>
                        <a:pt x="314" y="45"/>
                      </a:lnTo>
                      <a:lnTo>
                        <a:pt x="320" y="39"/>
                      </a:lnTo>
                      <a:lnTo>
                        <a:pt x="327" y="36"/>
                      </a:lnTo>
                      <a:lnTo>
                        <a:pt x="333" y="36"/>
                      </a:lnTo>
                      <a:lnTo>
                        <a:pt x="338" y="39"/>
                      </a:lnTo>
                      <a:lnTo>
                        <a:pt x="342" y="42"/>
                      </a:lnTo>
                      <a:lnTo>
                        <a:pt x="344" y="42"/>
                      </a:lnTo>
                      <a:lnTo>
                        <a:pt x="346" y="41"/>
                      </a:lnTo>
                      <a:lnTo>
                        <a:pt x="350" y="39"/>
                      </a:lnTo>
                      <a:lnTo>
                        <a:pt x="355" y="37"/>
                      </a:lnTo>
                      <a:lnTo>
                        <a:pt x="358" y="37"/>
                      </a:lnTo>
                      <a:lnTo>
                        <a:pt x="363" y="39"/>
                      </a:lnTo>
                      <a:lnTo>
                        <a:pt x="367" y="41"/>
                      </a:lnTo>
                      <a:lnTo>
                        <a:pt x="371" y="41"/>
                      </a:lnTo>
                      <a:lnTo>
                        <a:pt x="376" y="39"/>
                      </a:lnTo>
                      <a:lnTo>
                        <a:pt x="382" y="35"/>
                      </a:lnTo>
                      <a:lnTo>
                        <a:pt x="389" y="30"/>
                      </a:lnTo>
                      <a:lnTo>
                        <a:pt x="396" y="28"/>
                      </a:lnTo>
                      <a:lnTo>
                        <a:pt x="404" y="28"/>
                      </a:lnTo>
                      <a:lnTo>
                        <a:pt x="411" y="30"/>
                      </a:lnTo>
                      <a:lnTo>
                        <a:pt x="417" y="36"/>
                      </a:lnTo>
                      <a:lnTo>
                        <a:pt x="422" y="42"/>
                      </a:lnTo>
                      <a:lnTo>
                        <a:pt x="426" y="45"/>
                      </a:lnTo>
                      <a:lnTo>
                        <a:pt x="431" y="46"/>
                      </a:lnTo>
                      <a:lnTo>
                        <a:pt x="436" y="47"/>
                      </a:lnTo>
                      <a:lnTo>
                        <a:pt x="441" y="52"/>
                      </a:lnTo>
                      <a:lnTo>
                        <a:pt x="443" y="62"/>
                      </a:lnTo>
                      <a:lnTo>
                        <a:pt x="442" y="73"/>
                      </a:lnTo>
                      <a:lnTo>
                        <a:pt x="436" y="80"/>
                      </a:lnTo>
                      <a:lnTo>
                        <a:pt x="442" y="80"/>
                      </a:lnTo>
                      <a:lnTo>
                        <a:pt x="447" y="80"/>
                      </a:lnTo>
                      <a:lnTo>
                        <a:pt x="451" y="80"/>
                      </a:lnTo>
                      <a:lnTo>
                        <a:pt x="454" y="75"/>
                      </a:lnTo>
                      <a:lnTo>
                        <a:pt x="455" y="68"/>
                      </a:lnTo>
                      <a:lnTo>
                        <a:pt x="457" y="61"/>
                      </a:lnTo>
                      <a:lnTo>
                        <a:pt x="461" y="56"/>
                      </a:lnTo>
                      <a:lnTo>
                        <a:pt x="466" y="54"/>
                      </a:lnTo>
                      <a:lnTo>
                        <a:pt x="462" y="48"/>
                      </a:lnTo>
                      <a:lnTo>
                        <a:pt x="461" y="40"/>
                      </a:lnTo>
                      <a:lnTo>
                        <a:pt x="461" y="32"/>
                      </a:lnTo>
                      <a:lnTo>
                        <a:pt x="463" y="22"/>
                      </a:lnTo>
                      <a:lnTo>
                        <a:pt x="468" y="15"/>
                      </a:lnTo>
                      <a:lnTo>
                        <a:pt x="475" y="10"/>
                      </a:lnTo>
                      <a:lnTo>
                        <a:pt x="485" y="9"/>
                      </a:lnTo>
                      <a:lnTo>
                        <a:pt x="497" y="13"/>
                      </a:lnTo>
                      <a:lnTo>
                        <a:pt x="501" y="8"/>
                      </a:lnTo>
                      <a:lnTo>
                        <a:pt x="507" y="4"/>
                      </a:lnTo>
                      <a:lnTo>
                        <a:pt x="515" y="1"/>
                      </a:lnTo>
                      <a:lnTo>
                        <a:pt x="523" y="0"/>
                      </a:lnTo>
                      <a:lnTo>
                        <a:pt x="529" y="0"/>
                      </a:lnTo>
                      <a:lnTo>
                        <a:pt x="535" y="2"/>
                      </a:lnTo>
                      <a:lnTo>
                        <a:pt x="540" y="8"/>
                      </a:lnTo>
                      <a:lnTo>
                        <a:pt x="541" y="19"/>
                      </a:lnTo>
                      <a:lnTo>
                        <a:pt x="542" y="29"/>
                      </a:lnTo>
                      <a:lnTo>
                        <a:pt x="544" y="35"/>
                      </a:lnTo>
                      <a:lnTo>
                        <a:pt x="547" y="39"/>
                      </a:lnTo>
                      <a:lnTo>
                        <a:pt x="552" y="39"/>
                      </a:lnTo>
                      <a:lnTo>
                        <a:pt x="565" y="42"/>
                      </a:lnTo>
                      <a:lnTo>
                        <a:pt x="574" y="49"/>
                      </a:lnTo>
                      <a:lnTo>
                        <a:pt x="579" y="58"/>
                      </a:lnTo>
                      <a:lnTo>
                        <a:pt x="579" y="66"/>
                      </a:lnTo>
                      <a:lnTo>
                        <a:pt x="575" y="71"/>
                      </a:lnTo>
                      <a:lnTo>
                        <a:pt x="572" y="72"/>
                      </a:lnTo>
                      <a:lnTo>
                        <a:pt x="569" y="73"/>
                      </a:lnTo>
                      <a:lnTo>
                        <a:pt x="568" y="74"/>
                      </a:lnTo>
                      <a:lnTo>
                        <a:pt x="568" y="75"/>
                      </a:lnTo>
                      <a:lnTo>
                        <a:pt x="571" y="78"/>
                      </a:lnTo>
                      <a:lnTo>
                        <a:pt x="573" y="80"/>
                      </a:lnTo>
                      <a:lnTo>
                        <a:pt x="574" y="84"/>
                      </a:lnTo>
                      <a:lnTo>
                        <a:pt x="575" y="88"/>
                      </a:lnTo>
                      <a:lnTo>
                        <a:pt x="574" y="92"/>
                      </a:lnTo>
                      <a:lnTo>
                        <a:pt x="572" y="95"/>
                      </a:lnTo>
                      <a:lnTo>
                        <a:pt x="568" y="97"/>
                      </a:lnTo>
                      <a:lnTo>
                        <a:pt x="564" y="98"/>
                      </a:lnTo>
                      <a:lnTo>
                        <a:pt x="558" y="100"/>
                      </a:lnTo>
                      <a:lnTo>
                        <a:pt x="552" y="104"/>
                      </a:lnTo>
                      <a:lnTo>
                        <a:pt x="549" y="107"/>
                      </a:lnTo>
                      <a:lnTo>
                        <a:pt x="559" y="114"/>
                      </a:lnTo>
                      <a:lnTo>
                        <a:pt x="566" y="124"/>
                      </a:lnTo>
                      <a:lnTo>
                        <a:pt x="566" y="133"/>
                      </a:lnTo>
                      <a:lnTo>
                        <a:pt x="561" y="142"/>
                      </a:lnTo>
                      <a:lnTo>
                        <a:pt x="555" y="148"/>
                      </a:lnTo>
                      <a:lnTo>
                        <a:pt x="554" y="150"/>
                      </a:lnTo>
                      <a:lnTo>
                        <a:pt x="556" y="152"/>
                      </a:lnTo>
                      <a:lnTo>
                        <a:pt x="562" y="152"/>
                      </a:lnTo>
                      <a:lnTo>
                        <a:pt x="568" y="153"/>
                      </a:lnTo>
                      <a:lnTo>
                        <a:pt x="574" y="158"/>
                      </a:lnTo>
                      <a:lnTo>
                        <a:pt x="575" y="164"/>
                      </a:lnTo>
                      <a:lnTo>
                        <a:pt x="572" y="175"/>
                      </a:lnTo>
                      <a:lnTo>
                        <a:pt x="568" y="177"/>
                      </a:lnTo>
                      <a:lnTo>
                        <a:pt x="565" y="177"/>
                      </a:lnTo>
                      <a:lnTo>
                        <a:pt x="560" y="177"/>
                      </a:lnTo>
                      <a:lnTo>
                        <a:pt x="556" y="177"/>
                      </a:lnTo>
                      <a:lnTo>
                        <a:pt x="552" y="179"/>
                      </a:lnTo>
                      <a:lnTo>
                        <a:pt x="544" y="182"/>
                      </a:lnTo>
                      <a:lnTo>
                        <a:pt x="538" y="184"/>
                      </a:lnTo>
                      <a:lnTo>
                        <a:pt x="534" y="184"/>
                      </a:lnTo>
                      <a:lnTo>
                        <a:pt x="530" y="182"/>
                      </a:lnTo>
                      <a:lnTo>
                        <a:pt x="527" y="178"/>
                      </a:lnTo>
                      <a:lnTo>
                        <a:pt x="523" y="177"/>
                      </a:lnTo>
                      <a:lnTo>
                        <a:pt x="521" y="178"/>
                      </a:lnTo>
                      <a:lnTo>
                        <a:pt x="517" y="179"/>
                      </a:lnTo>
                      <a:lnTo>
                        <a:pt x="511" y="179"/>
                      </a:lnTo>
                      <a:lnTo>
                        <a:pt x="504" y="179"/>
                      </a:lnTo>
                      <a:lnTo>
                        <a:pt x="499" y="178"/>
                      </a:lnTo>
                      <a:lnTo>
                        <a:pt x="496" y="178"/>
                      </a:lnTo>
                      <a:lnTo>
                        <a:pt x="491" y="181"/>
                      </a:lnTo>
                      <a:lnTo>
                        <a:pt x="486" y="183"/>
                      </a:lnTo>
                      <a:lnTo>
                        <a:pt x="481" y="185"/>
                      </a:lnTo>
                      <a:lnTo>
                        <a:pt x="478" y="185"/>
                      </a:lnTo>
                      <a:lnTo>
                        <a:pt x="473" y="185"/>
                      </a:lnTo>
                      <a:lnTo>
                        <a:pt x="468" y="185"/>
                      </a:lnTo>
                      <a:lnTo>
                        <a:pt x="463" y="185"/>
                      </a:lnTo>
                      <a:lnTo>
                        <a:pt x="457" y="184"/>
                      </a:lnTo>
                      <a:lnTo>
                        <a:pt x="453" y="183"/>
                      </a:lnTo>
                      <a:lnTo>
                        <a:pt x="448" y="182"/>
                      </a:lnTo>
                      <a:lnTo>
                        <a:pt x="444" y="179"/>
                      </a:lnTo>
                      <a:lnTo>
                        <a:pt x="436" y="176"/>
                      </a:lnTo>
                      <a:lnTo>
                        <a:pt x="425" y="175"/>
                      </a:lnTo>
                      <a:lnTo>
                        <a:pt x="416" y="175"/>
                      </a:lnTo>
                      <a:lnTo>
                        <a:pt x="411" y="179"/>
                      </a:lnTo>
                      <a:lnTo>
                        <a:pt x="408" y="182"/>
                      </a:lnTo>
                      <a:lnTo>
                        <a:pt x="402" y="185"/>
                      </a:lnTo>
                      <a:lnTo>
                        <a:pt x="395" y="188"/>
                      </a:lnTo>
                      <a:lnTo>
                        <a:pt x="387" y="190"/>
                      </a:lnTo>
                      <a:lnTo>
                        <a:pt x="379" y="191"/>
                      </a:lnTo>
                      <a:lnTo>
                        <a:pt x="369" y="192"/>
                      </a:lnTo>
                      <a:lnTo>
                        <a:pt x="362" y="192"/>
                      </a:lnTo>
                      <a:lnTo>
                        <a:pt x="356" y="191"/>
                      </a:lnTo>
                      <a:lnTo>
                        <a:pt x="351" y="189"/>
                      </a:lnTo>
                      <a:lnTo>
                        <a:pt x="346" y="187"/>
                      </a:lnTo>
                      <a:lnTo>
                        <a:pt x="340" y="185"/>
                      </a:lnTo>
                      <a:lnTo>
                        <a:pt x="336" y="183"/>
                      </a:lnTo>
                      <a:lnTo>
                        <a:pt x="331" y="183"/>
                      </a:lnTo>
                      <a:lnTo>
                        <a:pt x="326" y="182"/>
                      </a:lnTo>
                      <a:lnTo>
                        <a:pt x="323" y="182"/>
                      </a:lnTo>
                      <a:lnTo>
                        <a:pt x="319" y="183"/>
                      </a:lnTo>
                      <a:lnTo>
                        <a:pt x="315" y="184"/>
                      </a:lnTo>
                      <a:lnTo>
                        <a:pt x="311" y="184"/>
                      </a:lnTo>
                      <a:lnTo>
                        <a:pt x="305" y="184"/>
                      </a:lnTo>
                      <a:lnTo>
                        <a:pt x="297" y="184"/>
                      </a:lnTo>
                      <a:lnTo>
                        <a:pt x="291" y="184"/>
                      </a:lnTo>
                      <a:lnTo>
                        <a:pt x="284" y="184"/>
                      </a:lnTo>
                      <a:lnTo>
                        <a:pt x="278" y="183"/>
                      </a:lnTo>
                      <a:lnTo>
                        <a:pt x="272" y="182"/>
                      </a:lnTo>
                      <a:lnTo>
                        <a:pt x="268" y="181"/>
                      </a:lnTo>
                      <a:lnTo>
                        <a:pt x="262" y="181"/>
                      </a:lnTo>
                      <a:lnTo>
                        <a:pt x="256" y="181"/>
                      </a:lnTo>
                      <a:lnTo>
                        <a:pt x="251" y="181"/>
                      </a:lnTo>
                      <a:lnTo>
                        <a:pt x="245" y="181"/>
                      </a:lnTo>
                      <a:lnTo>
                        <a:pt x="240" y="181"/>
                      </a:lnTo>
                      <a:lnTo>
                        <a:pt x="235" y="181"/>
                      </a:lnTo>
                      <a:lnTo>
                        <a:pt x="233" y="179"/>
                      </a:lnTo>
                      <a:lnTo>
                        <a:pt x="227" y="178"/>
                      </a:lnTo>
                      <a:lnTo>
                        <a:pt x="221" y="179"/>
                      </a:lnTo>
                      <a:lnTo>
                        <a:pt x="213" y="183"/>
                      </a:lnTo>
                      <a:lnTo>
                        <a:pt x="202" y="184"/>
                      </a:lnTo>
                      <a:lnTo>
                        <a:pt x="196" y="184"/>
                      </a:lnTo>
                      <a:lnTo>
                        <a:pt x="189" y="184"/>
                      </a:lnTo>
                      <a:lnTo>
                        <a:pt x="182" y="184"/>
                      </a:lnTo>
                      <a:lnTo>
                        <a:pt x="175" y="184"/>
                      </a:lnTo>
                      <a:lnTo>
                        <a:pt x="167" y="184"/>
                      </a:lnTo>
                      <a:lnTo>
                        <a:pt x="163" y="184"/>
                      </a:lnTo>
                      <a:lnTo>
                        <a:pt x="158" y="183"/>
                      </a:lnTo>
                      <a:lnTo>
                        <a:pt x="154" y="182"/>
                      </a:lnTo>
                      <a:lnTo>
                        <a:pt x="151" y="181"/>
                      </a:lnTo>
                      <a:lnTo>
                        <a:pt x="148" y="181"/>
                      </a:lnTo>
                      <a:lnTo>
                        <a:pt x="144" y="182"/>
                      </a:lnTo>
                      <a:lnTo>
                        <a:pt x="138" y="185"/>
                      </a:lnTo>
                      <a:lnTo>
                        <a:pt x="133" y="188"/>
                      </a:lnTo>
                      <a:lnTo>
                        <a:pt x="128" y="189"/>
                      </a:lnTo>
                      <a:lnTo>
                        <a:pt x="122" y="189"/>
                      </a:lnTo>
                      <a:lnTo>
                        <a:pt x="117" y="189"/>
                      </a:lnTo>
                      <a:lnTo>
                        <a:pt x="111" y="189"/>
                      </a:lnTo>
                      <a:lnTo>
                        <a:pt x="107" y="188"/>
                      </a:lnTo>
                      <a:lnTo>
                        <a:pt x="102" y="187"/>
                      </a:lnTo>
                      <a:lnTo>
                        <a:pt x="99" y="185"/>
                      </a:lnTo>
                      <a:lnTo>
                        <a:pt x="96" y="183"/>
                      </a:lnTo>
                      <a:lnTo>
                        <a:pt x="91" y="183"/>
                      </a:lnTo>
                      <a:lnTo>
                        <a:pt x="87" y="184"/>
                      </a:lnTo>
                      <a:lnTo>
                        <a:pt x="86" y="185"/>
                      </a:lnTo>
                      <a:lnTo>
                        <a:pt x="85" y="184"/>
                      </a:lnTo>
                      <a:lnTo>
                        <a:pt x="84" y="183"/>
                      </a:lnTo>
                      <a:lnTo>
                        <a:pt x="82" y="181"/>
                      </a:lnTo>
                      <a:lnTo>
                        <a:pt x="79" y="179"/>
                      </a:lnTo>
                      <a:lnTo>
                        <a:pt x="76" y="178"/>
                      </a:lnTo>
                      <a:lnTo>
                        <a:pt x="71" y="177"/>
                      </a:lnTo>
                      <a:lnTo>
                        <a:pt x="66" y="177"/>
                      </a:lnTo>
                      <a:lnTo>
                        <a:pt x="62" y="179"/>
                      </a:lnTo>
                      <a:close/>
                    </a:path>
                  </a:pathLst>
                </a:custGeom>
                <a:solidFill>
                  <a:srgbClr val="00B2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7" name="Forme libre 140"/>
                <p:cNvSpPr>
                  <a:spLocks/>
                </p:cNvSpPr>
                <p:nvPr/>
              </p:nvSpPr>
              <p:spPr bwMode="auto">
                <a:xfrm>
                  <a:off x="1837" y="3275"/>
                  <a:ext cx="34" cy="20"/>
                </a:xfrm>
                <a:custGeom>
                  <a:avLst/>
                  <a:gdLst>
                    <a:gd name="T0" fmla="*/ 29 w 103"/>
                    <a:gd name="T1" fmla="*/ 1 h 78"/>
                    <a:gd name="T2" fmla="*/ 30 w 103"/>
                    <a:gd name="T3" fmla="*/ 1 h 78"/>
                    <a:gd name="T4" fmla="*/ 32 w 103"/>
                    <a:gd name="T5" fmla="*/ 1 h 78"/>
                    <a:gd name="T6" fmla="*/ 33 w 103"/>
                    <a:gd name="T7" fmla="*/ 1 h 78"/>
                    <a:gd name="T8" fmla="*/ 34 w 103"/>
                    <a:gd name="T9" fmla="*/ 0 h 78"/>
                    <a:gd name="T10" fmla="*/ 33 w 103"/>
                    <a:gd name="T11" fmla="*/ 2 h 78"/>
                    <a:gd name="T12" fmla="*/ 31 w 103"/>
                    <a:gd name="T13" fmla="*/ 4 h 78"/>
                    <a:gd name="T14" fmla="*/ 27 w 103"/>
                    <a:gd name="T15" fmla="*/ 7 h 78"/>
                    <a:gd name="T16" fmla="*/ 23 w 103"/>
                    <a:gd name="T17" fmla="*/ 9 h 78"/>
                    <a:gd name="T18" fmla="*/ 18 w 103"/>
                    <a:gd name="T19" fmla="*/ 12 h 78"/>
                    <a:gd name="T20" fmla="*/ 12 w 103"/>
                    <a:gd name="T21" fmla="*/ 14 h 78"/>
                    <a:gd name="T22" fmla="*/ 6 w 103"/>
                    <a:gd name="T23" fmla="*/ 17 h 78"/>
                    <a:gd name="T24" fmla="*/ 0 w 103"/>
                    <a:gd name="T25" fmla="*/ 20 h 78"/>
                    <a:gd name="T26" fmla="*/ 29 w 103"/>
                    <a:gd name="T27" fmla="*/ 1 h 7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03" h="78">
                      <a:moveTo>
                        <a:pt x="87" y="2"/>
                      </a:moveTo>
                      <a:lnTo>
                        <a:pt x="91" y="2"/>
                      </a:lnTo>
                      <a:lnTo>
                        <a:pt x="96" y="2"/>
                      </a:lnTo>
                      <a:lnTo>
                        <a:pt x="99" y="2"/>
                      </a:lnTo>
                      <a:lnTo>
                        <a:pt x="103" y="0"/>
                      </a:lnTo>
                      <a:lnTo>
                        <a:pt x="99" y="8"/>
                      </a:lnTo>
                      <a:lnTo>
                        <a:pt x="93" y="16"/>
                      </a:lnTo>
                      <a:lnTo>
                        <a:pt x="83" y="26"/>
                      </a:lnTo>
                      <a:lnTo>
                        <a:pt x="69" y="35"/>
                      </a:lnTo>
                      <a:lnTo>
                        <a:pt x="55" y="45"/>
                      </a:lnTo>
                      <a:lnTo>
                        <a:pt x="37" y="55"/>
                      </a:lnTo>
                      <a:lnTo>
                        <a:pt x="19" y="66"/>
                      </a:lnTo>
                      <a:lnTo>
                        <a:pt x="0" y="78"/>
                      </a:lnTo>
                      <a:lnTo>
                        <a:pt x="87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8" name="Forme libre 141"/>
                <p:cNvSpPr>
                  <a:spLocks/>
                </p:cNvSpPr>
                <p:nvPr/>
              </p:nvSpPr>
              <p:spPr bwMode="auto">
                <a:xfrm>
                  <a:off x="1864" y="3241"/>
                  <a:ext cx="12" cy="40"/>
                </a:xfrm>
                <a:custGeom>
                  <a:avLst/>
                  <a:gdLst>
                    <a:gd name="T0" fmla="*/ 6 w 36"/>
                    <a:gd name="T1" fmla="*/ 1 h 161"/>
                    <a:gd name="T2" fmla="*/ 10 w 36"/>
                    <a:gd name="T3" fmla="*/ 5 h 161"/>
                    <a:gd name="T4" fmla="*/ 9 w 36"/>
                    <a:gd name="T5" fmla="*/ 8 h 161"/>
                    <a:gd name="T6" fmla="*/ 7 w 36"/>
                    <a:gd name="T7" fmla="*/ 8 h 161"/>
                    <a:gd name="T8" fmla="*/ 6 w 36"/>
                    <a:gd name="T9" fmla="*/ 9 h 161"/>
                    <a:gd name="T10" fmla="*/ 8 w 36"/>
                    <a:gd name="T11" fmla="*/ 10 h 161"/>
                    <a:gd name="T12" fmla="*/ 9 w 36"/>
                    <a:gd name="T13" fmla="*/ 12 h 161"/>
                    <a:gd name="T14" fmla="*/ 8 w 36"/>
                    <a:gd name="T15" fmla="*/ 14 h 161"/>
                    <a:gd name="T16" fmla="*/ 5 w 36"/>
                    <a:gd name="T17" fmla="*/ 15 h 161"/>
                    <a:gd name="T18" fmla="*/ 1 w 36"/>
                    <a:gd name="T19" fmla="*/ 16 h 161"/>
                    <a:gd name="T20" fmla="*/ 4 w 36"/>
                    <a:gd name="T21" fmla="*/ 19 h 161"/>
                    <a:gd name="T22" fmla="*/ 6 w 36"/>
                    <a:gd name="T23" fmla="*/ 24 h 161"/>
                    <a:gd name="T24" fmla="*/ 2 w 36"/>
                    <a:gd name="T25" fmla="*/ 26 h 161"/>
                    <a:gd name="T26" fmla="*/ 3 w 36"/>
                    <a:gd name="T27" fmla="*/ 28 h 161"/>
                    <a:gd name="T28" fmla="*/ 6 w 36"/>
                    <a:gd name="T29" fmla="*/ 28 h 161"/>
                    <a:gd name="T30" fmla="*/ 9 w 36"/>
                    <a:gd name="T31" fmla="*/ 31 h 161"/>
                    <a:gd name="T32" fmla="*/ 7 w 36"/>
                    <a:gd name="T33" fmla="*/ 35 h 161"/>
                    <a:gd name="T34" fmla="*/ 5 w 36"/>
                    <a:gd name="T35" fmla="*/ 37 h 161"/>
                    <a:gd name="T36" fmla="*/ 4 w 36"/>
                    <a:gd name="T37" fmla="*/ 39 h 161"/>
                    <a:gd name="T38" fmla="*/ 2 w 36"/>
                    <a:gd name="T39" fmla="*/ 40 h 161"/>
                    <a:gd name="T40" fmla="*/ 4 w 36"/>
                    <a:gd name="T41" fmla="*/ 39 h 161"/>
                    <a:gd name="T42" fmla="*/ 10 w 36"/>
                    <a:gd name="T43" fmla="*/ 36 h 161"/>
                    <a:gd name="T44" fmla="*/ 12 w 36"/>
                    <a:gd name="T45" fmla="*/ 32 h 161"/>
                    <a:gd name="T46" fmla="*/ 11 w 36"/>
                    <a:gd name="T47" fmla="*/ 28 h 161"/>
                    <a:gd name="T48" fmla="*/ 9 w 36"/>
                    <a:gd name="T49" fmla="*/ 26 h 161"/>
                    <a:gd name="T50" fmla="*/ 8 w 36"/>
                    <a:gd name="T51" fmla="*/ 23 h 161"/>
                    <a:gd name="T52" fmla="*/ 8 w 36"/>
                    <a:gd name="T53" fmla="*/ 22 h 161"/>
                    <a:gd name="T54" fmla="*/ 9 w 36"/>
                    <a:gd name="T55" fmla="*/ 20 h 161"/>
                    <a:gd name="T56" fmla="*/ 10 w 36"/>
                    <a:gd name="T57" fmla="*/ 18 h 161"/>
                    <a:gd name="T58" fmla="*/ 10 w 36"/>
                    <a:gd name="T59" fmla="*/ 17 h 161"/>
                    <a:gd name="T60" fmla="*/ 10 w 36"/>
                    <a:gd name="T61" fmla="*/ 15 h 161"/>
                    <a:gd name="T62" fmla="*/ 11 w 36"/>
                    <a:gd name="T63" fmla="*/ 13 h 161"/>
                    <a:gd name="T64" fmla="*/ 11 w 36"/>
                    <a:gd name="T65" fmla="*/ 11 h 161"/>
                    <a:gd name="T66" fmla="*/ 10 w 36"/>
                    <a:gd name="T67" fmla="*/ 10 h 161"/>
                    <a:gd name="T68" fmla="*/ 11 w 36"/>
                    <a:gd name="T69" fmla="*/ 8 h 161"/>
                    <a:gd name="T70" fmla="*/ 12 w 36"/>
                    <a:gd name="T71" fmla="*/ 7 h 161"/>
                    <a:gd name="T72" fmla="*/ 11 w 36"/>
                    <a:gd name="T73" fmla="*/ 5 h 161"/>
                    <a:gd name="T74" fmla="*/ 6 w 36"/>
                    <a:gd name="T75" fmla="*/ 0 h 16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36" h="161">
                      <a:moveTo>
                        <a:pt x="3" y="0"/>
                      </a:moveTo>
                      <a:lnTo>
                        <a:pt x="17" y="4"/>
                      </a:lnTo>
                      <a:lnTo>
                        <a:pt x="26" y="12"/>
                      </a:lnTo>
                      <a:lnTo>
                        <a:pt x="31" y="20"/>
                      </a:lnTo>
                      <a:lnTo>
                        <a:pt x="30" y="27"/>
                      </a:lnTo>
                      <a:lnTo>
                        <a:pt x="26" y="32"/>
                      </a:lnTo>
                      <a:lnTo>
                        <a:pt x="23" y="33"/>
                      </a:lnTo>
                      <a:lnTo>
                        <a:pt x="20" y="34"/>
                      </a:lnTo>
                      <a:lnTo>
                        <a:pt x="19" y="35"/>
                      </a:lnTo>
                      <a:lnTo>
                        <a:pt x="19" y="36"/>
                      </a:lnTo>
                      <a:lnTo>
                        <a:pt x="22" y="39"/>
                      </a:lnTo>
                      <a:lnTo>
                        <a:pt x="24" y="41"/>
                      </a:lnTo>
                      <a:lnTo>
                        <a:pt x="25" y="45"/>
                      </a:lnTo>
                      <a:lnTo>
                        <a:pt x="26" y="49"/>
                      </a:lnTo>
                      <a:lnTo>
                        <a:pt x="25" y="53"/>
                      </a:lnTo>
                      <a:lnTo>
                        <a:pt x="23" y="56"/>
                      </a:lnTo>
                      <a:lnTo>
                        <a:pt x="19" y="58"/>
                      </a:lnTo>
                      <a:lnTo>
                        <a:pt x="15" y="59"/>
                      </a:lnTo>
                      <a:lnTo>
                        <a:pt x="9" y="61"/>
                      </a:lnTo>
                      <a:lnTo>
                        <a:pt x="3" y="65"/>
                      </a:lnTo>
                      <a:lnTo>
                        <a:pt x="0" y="68"/>
                      </a:lnTo>
                      <a:lnTo>
                        <a:pt x="11" y="75"/>
                      </a:lnTo>
                      <a:lnTo>
                        <a:pt x="17" y="86"/>
                      </a:lnTo>
                      <a:lnTo>
                        <a:pt x="18" y="96"/>
                      </a:lnTo>
                      <a:lnTo>
                        <a:pt x="12" y="103"/>
                      </a:lnTo>
                      <a:lnTo>
                        <a:pt x="6" y="106"/>
                      </a:lnTo>
                      <a:lnTo>
                        <a:pt x="6" y="110"/>
                      </a:lnTo>
                      <a:lnTo>
                        <a:pt x="9" y="112"/>
                      </a:lnTo>
                      <a:lnTo>
                        <a:pt x="13" y="113"/>
                      </a:lnTo>
                      <a:lnTo>
                        <a:pt x="19" y="114"/>
                      </a:lnTo>
                      <a:lnTo>
                        <a:pt x="24" y="118"/>
                      </a:lnTo>
                      <a:lnTo>
                        <a:pt x="26" y="125"/>
                      </a:lnTo>
                      <a:lnTo>
                        <a:pt x="23" y="136"/>
                      </a:lnTo>
                      <a:lnTo>
                        <a:pt x="20" y="140"/>
                      </a:lnTo>
                      <a:lnTo>
                        <a:pt x="18" y="145"/>
                      </a:lnTo>
                      <a:lnTo>
                        <a:pt x="16" y="149"/>
                      </a:lnTo>
                      <a:lnTo>
                        <a:pt x="13" y="152"/>
                      </a:lnTo>
                      <a:lnTo>
                        <a:pt x="11" y="155"/>
                      </a:lnTo>
                      <a:lnTo>
                        <a:pt x="7" y="157"/>
                      </a:lnTo>
                      <a:lnTo>
                        <a:pt x="5" y="159"/>
                      </a:lnTo>
                      <a:lnTo>
                        <a:pt x="3" y="161"/>
                      </a:lnTo>
                      <a:lnTo>
                        <a:pt x="12" y="155"/>
                      </a:lnTo>
                      <a:lnTo>
                        <a:pt x="22" y="149"/>
                      </a:lnTo>
                      <a:lnTo>
                        <a:pt x="29" y="143"/>
                      </a:lnTo>
                      <a:lnTo>
                        <a:pt x="34" y="137"/>
                      </a:lnTo>
                      <a:lnTo>
                        <a:pt x="36" y="130"/>
                      </a:lnTo>
                      <a:lnTo>
                        <a:pt x="36" y="122"/>
                      </a:lnTo>
                      <a:lnTo>
                        <a:pt x="34" y="113"/>
                      </a:lnTo>
                      <a:lnTo>
                        <a:pt x="30" y="107"/>
                      </a:lnTo>
                      <a:lnTo>
                        <a:pt x="26" y="103"/>
                      </a:lnTo>
                      <a:lnTo>
                        <a:pt x="25" y="98"/>
                      </a:lnTo>
                      <a:lnTo>
                        <a:pt x="25" y="94"/>
                      </a:lnTo>
                      <a:lnTo>
                        <a:pt x="25" y="91"/>
                      </a:lnTo>
                      <a:lnTo>
                        <a:pt x="25" y="87"/>
                      </a:lnTo>
                      <a:lnTo>
                        <a:pt x="25" y="84"/>
                      </a:lnTo>
                      <a:lnTo>
                        <a:pt x="26" y="81"/>
                      </a:lnTo>
                      <a:lnTo>
                        <a:pt x="29" y="78"/>
                      </a:lnTo>
                      <a:lnTo>
                        <a:pt x="31" y="74"/>
                      </a:lnTo>
                      <a:lnTo>
                        <a:pt x="30" y="71"/>
                      </a:lnTo>
                      <a:lnTo>
                        <a:pt x="30" y="67"/>
                      </a:lnTo>
                      <a:lnTo>
                        <a:pt x="30" y="64"/>
                      </a:lnTo>
                      <a:lnTo>
                        <a:pt x="31" y="60"/>
                      </a:lnTo>
                      <a:lnTo>
                        <a:pt x="32" y="58"/>
                      </a:lnTo>
                      <a:lnTo>
                        <a:pt x="34" y="54"/>
                      </a:lnTo>
                      <a:lnTo>
                        <a:pt x="34" y="49"/>
                      </a:lnTo>
                      <a:lnTo>
                        <a:pt x="32" y="46"/>
                      </a:lnTo>
                      <a:lnTo>
                        <a:pt x="31" y="43"/>
                      </a:lnTo>
                      <a:lnTo>
                        <a:pt x="30" y="41"/>
                      </a:lnTo>
                      <a:lnTo>
                        <a:pt x="31" y="36"/>
                      </a:lnTo>
                      <a:lnTo>
                        <a:pt x="34" y="32"/>
                      </a:lnTo>
                      <a:lnTo>
                        <a:pt x="35" y="30"/>
                      </a:lnTo>
                      <a:lnTo>
                        <a:pt x="36" y="29"/>
                      </a:lnTo>
                      <a:lnTo>
                        <a:pt x="36" y="26"/>
                      </a:lnTo>
                      <a:lnTo>
                        <a:pt x="34" y="19"/>
                      </a:lnTo>
                      <a:lnTo>
                        <a:pt x="29" y="10"/>
                      </a:lnTo>
                      <a:lnTo>
                        <a:pt x="18" y="2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9" name="Forme libre 142"/>
                <p:cNvSpPr>
                  <a:spLocks/>
                </p:cNvSpPr>
                <p:nvPr/>
              </p:nvSpPr>
              <p:spPr bwMode="auto">
                <a:xfrm>
                  <a:off x="2097" y="3232"/>
                  <a:ext cx="4" cy="4"/>
                </a:xfrm>
                <a:custGeom>
                  <a:avLst/>
                  <a:gdLst>
                    <a:gd name="T0" fmla="*/ 2 w 13"/>
                    <a:gd name="T1" fmla="*/ 4 h 19"/>
                    <a:gd name="T2" fmla="*/ 2 w 13"/>
                    <a:gd name="T3" fmla="*/ 4 h 19"/>
                    <a:gd name="T4" fmla="*/ 3 w 13"/>
                    <a:gd name="T5" fmla="*/ 3 h 19"/>
                    <a:gd name="T6" fmla="*/ 4 w 13"/>
                    <a:gd name="T7" fmla="*/ 2 h 19"/>
                    <a:gd name="T8" fmla="*/ 4 w 13"/>
                    <a:gd name="T9" fmla="*/ 1 h 19"/>
                    <a:gd name="T10" fmla="*/ 3 w 13"/>
                    <a:gd name="T11" fmla="*/ 0 h 19"/>
                    <a:gd name="T12" fmla="*/ 1 w 13"/>
                    <a:gd name="T13" fmla="*/ 1 h 19"/>
                    <a:gd name="T14" fmla="*/ 1 w 13"/>
                    <a:gd name="T15" fmla="*/ 1 h 19"/>
                    <a:gd name="T16" fmla="*/ 1 w 13"/>
                    <a:gd name="T17" fmla="*/ 2 h 19"/>
                    <a:gd name="T18" fmla="*/ 1 w 13"/>
                    <a:gd name="T19" fmla="*/ 2 h 19"/>
                    <a:gd name="T20" fmla="*/ 1 w 13"/>
                    <a:gd name="T21" fmla="*/ 3 h 19"/>
                    <a:gd name="T22" fmla="*/ 0 w 13"/>
                    <a:gd name="T23" fmla="*/ 3 h 19"/>
                    <a:gd name="T24" fmla="*/ 2 w 13"/>
                    <a:gd name="T25" fmla="*/ 4 h 1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3" h="19">
                      <a:moveTo>
                        <a:pt x="7" y="19"/>
                      </a:moveTo>
                      <a:lnTo>
                        <a:pt x="6" y="19"/>
                      </a:lnTo>
                      <a:lnTo>
                        <a:pt x="10" y="16"/>
                      </a:lnTo>
                      <a:lnTo>
                        <a:pt x="13" y="10"/>
                      </a:lnTo>
                      <a:lnTo>
                        <a:pt x="13" y="5"/>
                      </a:lnTo>
                      <a:lnTo>
                        <a:pt x="10" y="0"/>
                      </a:lnTo>
                      <a:lnTo>
                        <a:pt x="3" y="5"/>
                      </a:lnTo>
                      <a:lnTo>
                        <a:pt x="4" y="7"/>
                      </a:lnTo>
                      <a:lnTo>
                        <a:pt x="4" y="8"/>
                      </a:lnTo>
                      <a:lnTo>
                        <a:pt x="3" y="9"/>
                      </a:lnTo>
                      <a:lnTo>
                        <a:pt x="2" y="12"/>
                      </a:lnTo>
                      <a:lnTo>
                        <a:pt x="0" y="12"/>
                      </a:lnTo>
                      <a:lnTo>
                        <a:pt x="7" y="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0" name="Forme libre 143"/>
                <p:cNvSpPr>
                  <a:spLocks/>
                </p:cNvSpPr>
                <p:nvPr/>
              </p:nvSpPr>
              <p:spPr bwMode="auto">
                <a:xfrm>
                  <a:off x="2094" y="3235"/>
                  <a:ext cx="5" cy="3"/>
                </a:xfrm>
                <a:custGeom>
                  <a:avLst/>
                  <a:gdLst>
                    <a:gd name="T0" fmla="*/ 1 w 14"/>
                    <a:gd name="T1" fmla="*/ 3 h 14"/>
                    <a:gd name="T2" fmla="*/ 2 w 14"/>
                    <a:gd name="T3" fmla="*/ 3 h 14"/>
                    <a:gd name="T4" fmla="*/ 3 w 14"/>
                    <a:gd name="T5" fmla="*/ 3 h 14"/>
                    <a:gd name="T6" fmla="*/ 3 w 14"/>
                    <a:gd name="T7" fmla="*/ 2 h 14"/>
                    <a:gd name="T8" fmla="*/ 4 w 14"/>
                    <a:gd name="T9" fmla="*/ 2 h 14"/>
                    <a:gd name="T10" fmla="*/ 5 w 14"/>
                    <a:gd name="T11" fmla="*/ 2 h 14"/>
                    <a:gd name="T12" fmla="*/ 3 w 14"/>
                    <a:gd name="T13" fmla="*/ 0 h 14"/>
                    <a:gd name="T14" fmla="*/ 2 w 14"/>
                    <a:gd name="T15" fmla="*/ 0 h 14"/>
                    <a:gd name="T16" fmla="*/ 1 w 14"/>
                    <a:gd name="T17" fmla="*/ 0 h 14"/>
                    <a:gd name="T18" fmla="*/ 1 w 14"/>
                    <a:gd name="T19" fmla="*/ 1 h 14"/>
                    <a:gd name="T20" fmla="*/ 0 w 14"/>
                    <a:gd name="T21" fmla="*/ 1 h 14"/>
                    <a:gd name="T22" fmla="*/ 0 w 14"/>
                    <a:gd name="T23" fmla="*/ 1 h 14"/>
                    <a:gd name="T24" fmla="*/ 1 w 14"/>
                    <a:gd name="T25" fmla="*/ 3 h 1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4" h="14">
                      <a:moveTo>
                        <a:pt x="4" y="14"/>
                      </a:moveTo>
                      <a:lnTo>
                        <a:pt x="5" y="14"/>
                      </a:lnTo>
                      <a:lnTo>
                        <a:pt x="7" y="13"/>
                      </a:lnTo>
                      <a:lnTo>
                        <a:pt x="9" y="11"/>
                      </a:lnTo>
                      <a:lnTo>
                        <a:pt x="11" y="9"/>
                      </a:lnTo>
                      <a:lnTo>
                        <a:pt x="14" y="7"/>
                      </a:lnTo>
                      <a:lnTo>
                        <a:pt x="7" y="0"/>
                      </a:lnTo>
                      <a:lnTo>
                        <a:pt x="6" y="2"/>
                      </a:lnTo>
                      <a:lnTo>
                        <a:pt x="4" y="2"/>
                      </a:lnTo>
                      <a:lnTo>
                        <a:pt x="3" y="3"/>
                      </a:lnTo>
                      <a:lnTo>
                        <a:pt x="0" y="4"/>
                      </a:lnTo>
                      <a:lnTo>
                        <a:pt x="1" y="4"/>
                      </a:lnTo>
                      <a:lnTo>
                        <a:pt x="4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1" name="Forme libre 144"/>
                <p:cNvSpPr>
                  <a:spLocks/>
                </p:cNvSpPr>
                <p:nvPr/>
              </p:nvSpPr>
              <p:spPr bwMode="auto">
                <a:xfrm>
                  <a:off x="2092" y="3236"/>
                  <a:ext cx="4" cy="3"/>
                </a:xfrm>
                <a:custGeom>
                  <a:avLst/>
                  <a:gdLst>
                    <a:gd name="T0" fmla="*/ 4 w 12"/>
                    <a:gd name="T1" fmla="*/ 2 h 11"/>
                    <a:gd name="T2" fmla="*/ 4 w 12"/>
                    <a:gd name="T3" fmla="*/ 2 h 11"/>
                    <a:gd name="T4" fmla="*/ 4 w 12"/>
                    <a:gd name="T5" fmla="*/ 2 h 11"/>
                    <a:gd name="T6" fmla="*/ 4 w 12"/>
                    <a:gd name="T7" fmla="*/ 2 h 11"/>
                    <a:gd name="T8" fmla="*/ 3 w 12"/>
                    <a:gd name="T9" fmla="*/ 3 h 11"/>
                    <a:gd name="T10" fmla="*/ 3 w 12"/>
                    <a:gd name="T11" fmla="*/ 3 h 11"/>
                    <a:gd name="T12" fmla="*/ 2 w 12"/>
                    <a:gd name="T13" fmla="*/ 0 h 11"/>
                    <a:gd name="T14" fmla="*/ 1 w 12"/>
                    <a:gd name="T15" fmla="*/ 0 h 11"/>
                    <a:gd name="T16" fmla="*/ 0 w 12"/>
                    <a:gd name="T17" fmla="*/ 2 h 11"/>
                    <a:gd name="T18" fmla="*/ 0 w 12"/>
                    <a:gd name="T19" fmla="*/ 2 h 11"/>
                    <a:gd name="T20" fmla="*/ 1 w 12"/>
                    <a:gd name="T21" fmla="*/ 3 h 11"/>
                    <a:gd name="T22" fmla="*/ 1 w 12"/>
                    <a:gd name="T23" fmla="*/ 3 h 11"/>
                    <a:gd name="T24" fmla="*/ 4 w 12"/>
                    <a:gd name="T25" fmla="*/ 2 h 1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2" h="11">
                      <a:moveTo>
                        <a:pt x="12" y="9"/>
                      </a:moveTo>
                      <a:lnTo>
                        <a:pt x="12" y="9"/>
                      </a:lnTo>
                      <a:lnTo>
                        <a:pt x="11" y="6"/>
                      </a:lnTo>
                      <a:lnTo>
                        <a:pt x="12" y="6"/>
                      </a:lnTo>
                      <a:lnTo>
                        <a:pt x="9" y="10"/>
                      </a:lnTo>
                      <a:lnTo>
                        <a:pt x="10" y="10"/>
                      </a:lnTo>
                      <a:lnTo>
                        <a:pt x="7" y="0"/>
                      </a:lnTo>
                      <a:lnTo>
                        <a:pt x="4" y="0"/>
                      </a:lnTo>
                      <a:lnTo>
                        <a:pt x="0" y="6"/>
                      </a:lnTo>
                      <a:lnTo>
                        <a:pt x="1" y="9"/>
                      </a:lnTo>
                      <a:lnTo>
                        <a:pt x="3" y="11"/>
                      </a:lnTo>
                      <a:lnTo>
                        <a:pt x="12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2" name="Forme libre 145"/>
                <p:cNvSpPr>
                  <a:spLocks/>
                </p:cNvSpPr>
                <p:nvPr/>
              </p:nvSpPr>
              <p:spPr bwMode="auto">
                <a:xfrm>
                  <a:off x="2092" y="3238"/>
                  <a:ext cx="4" cy="4"/>
                </a:xfrm>
                <a:custGeom>
                  <a:avLst/>
                  <a:gdLst>
                    <a:gd name="T0" fmla="*/ 0 w 14"/>
                    <a:gd name="T1" fmla="*/ 4 h 15"/>
                    <a:gd name="T2" fmla="*/ 2 w 14"/>
                    <a:gd name="T3" fmla="*/ 4 h 15"/>
                    <a:gd name="T4" fmla="*/ 3 w 14"/>
                    <a:gd name="T5" fmla="*/ 3 h 15"/>
                    <a:gd name="T6" fmla="*/ 4 w 14"/>
                    <a:gd name="T7" fmla="*/ 2 h 15"/>
                    <a:gd name="T8" fmla="*/ 4 w 14"/>
                    <a:gd name="T9" fmla="*/ 0 h 15"/>
                    <a:gd name="T10" fmla="*/ 1 w 14"/>
                    <a:gd name="T11" fmla="*/ 1 h 15"/>
                    <a:gd name="T12" fmla="*/ 1 w 14"/>
                    <a:gd name="T13" fmla="*/ 1 h 15"/>
                    <a:gd name="T14" fmla="*/ 1 w 14"/>
                    <a:gd name="T15" fmla="*/ 1 h 15"/>
                    <a:gd name="T16" fmla="*/ 1 w 14"/>
                    <a:gd name="T17" fmla="*/ 2 h 15"/>
                    <a:gd name="T18" fmla="*/ 1 w 14"/>
                    <a:gd name="T19" fmla="*/ 2 h 15"/>
                    <a:gd name="T20" fmla="*/ 0 w 14"/>
                    <a:gd name="T21" fmla="*/ 4 h 1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" h="15">
                      <a:moveTo>
                        <a:pt x="0" y="15"/>
                      </a:moveTo>
                      <a:lnTo>
                        <a:pt x="6" y="15"/>
                      </a:lnTo>
                      <a:lnTo>
                        <a:pt x="11" y="11"/>
                      </a:lnTo>
                      <a:lnTo>
                        <a:pt x="14" y="6"/>
                      </a:lnTo>
                      <a:lnTo>
                        <a:pt x="14" y="0"/>
                      </a:lnTo>
                      <a:lnTo>
                        <a:pt x="5" y="2"/>
                      </a:lnTo>
                      <a:lnTo>
                        <a:pt x="5" y="3"/>
                      </a:lnTo>
                      <a:lnTo>
                        <a:pt x="3" y="4"/>
                      </a:lnTo>
                      <a:lnTo>
                        <a:pt x="3" y="6"/>
                      </a:lnTo>
                      <a:lnTo>
                        <a:pt x="2" y="6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3" name="Forme libre 146"/>
                <p:cNvSpPr>
                  <a:spLocks/>
                </p:cNvSpPr>
                <p:nvPr/>
              </p:nvSpPr>
              <p:spPr bwMode="auto">
                <a:xfrm>
                  <a:off x="2081" y="3255"/>
                  <a:ext cx="8" cy="3"/>
                </a:xfrm>
                <a:custGeom>
                  <a:avLst/>
                  <a:gdLst>
                    <a:gd name="T0" fmla="*/ 0 w 24"/>
                    <a:gd name="T1" fmla="*/ 2 h 14"/>
                    <a:gd name="T2" fmla="*/ 0 w 24"/>
                    <a:gd name="T3" fmla="*/ 2 h 14"/>
                    <a:gd name="T4" fmla="*/ 2 w 24"/>
                    <a:gd name="T5" fmla="*/ 3 h 14"/>
                    <a:gd name="T6" fmla="*/ 5 w 24"/>
                    <a:gd name="T7" fmla="*/ 3 h 14"/>
                    <a:gd name="T8" fmla="*/ 7 w 24"/>
                    <a:gd name="T9" fmla="*/ 2 h 14"/>
                    <a:gd name="T10" fmla="*/ 8 w 24"/>
                    <a:gd name="T11" fmla="*/ 0 h 14"/>
                    <a:gd name="T12" fmla="*/ 5 w 24"/>
                    <a:gd name="T13" fmla="*/ 0 h 14"/>
                    <a:gd name="T14" fmla="*/ 4 w 24"/>
                    <a:gd name="T15" fmla="*/ 1 h 14"/>
                    <a:gd name="T16" fmla="*/ 4 w 24"/>
                    <a:gd name="T17" fmla="*/ 1 h 14"/>
                    <a:gd name="T18" fmla="*/ 3 w 24"/>
                    <a:gd name="T19" fmla="*/ 1 h 14"/>
                    <a:gd name="T20" fmla="*/ 2 w 24"/>
                    <a:gd name="T21" fmla="*/ 0 h 14"/>
                    <a:gd name="T22" fmla="*/ 2 w 24"/>
                    <a:gd name="T23" fmla="*/ 0 h 14"/>
                    <a:gd name="T24" fmla="*/ 0 w 24"/>
                    <a:gd name="T25" fmla="*/ 2 h 1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4" h="14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7" y="14"/>
                      </a:lnTo>
                      <a:lnTo>
                        <a:pt x="14" y="14"/>
                      </a:lnTo>
                      <a:lnTo>
                        <a:pt x="21" y="8"/>
                      </a:lnTo>
                      <a:lnTo>
                        <a:pt x="24" y="2"/>
                      </a:lnTo>
                      <a:lnTo>
                        <a:pt x="14" y="0"/>
                      </a:lnTo>
                      <a:lnTo>
                        <a:pt x="12" y="4"/>
                      </a:lnTo>
                      <a:lnTo>
                        <a:pt x="12" y="5"/>
                      </a:lnTo>
                      <a:lnTo>
                        <a:pt x="9" y="5"/>
                      </a:lnTo>
                      <a:lnTo>
                        <a:pt x="7" y="2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4" name="Forme libre 147"/>
                <p:cNvSpPr>
                  <a:spLocks/>
                </p:cNvSpPr>
                <p:nvPr/>
              </p:nvSpPr>
              <p:spPr bwMode="auto">
                <a:xfrm>
                  <a:off x="2078" y="3254"/>
                  <a:ext cx="6" cy="4"/>
                </a:xfrm>
                <a:custGeom>
                  <a:avLst/>
                  <a:gdLst>
                    <a:gd name="T0" fmla="*/ 4 w 17"/>
                    <a:gd name="T1" fmla="*/ 4 h 15"/>
                    <a:gd name="T2" fmla="*/ 4 w 17"/>
                    <a:gd name="T3" fmla="*/ 4 h 15"/>
                    <a:gd name="T4" fmla="*/ 4 w 17"/>
                    <a:gd name="T5" fmla="*/ 3 h 15"/>
                    <a:gd name="T6" fmla="*/ 4 w 17"/>
                    <a:gd name="T7" fmla="*/ 2 h 15"/>
                    <a:gd name="T8" fmla="*/ 3 w 17"/>
                    <a:gd name="T9" fmla="*/ 2 h 15"/>
                    <a:gd name="T10" fmla="*/ 4 w 17"/>
                    <a:gd name="T11" fmla="*/ 3 h 15"/>
                    <a:gd name="T12" fmla="*/ 6 w 17"/>
                    <a:gd name="T13" fmla="*/ 1 h 15"/>
                    <a:gd name="T14" fmla="*/ 3 w 17"/>
                    <a:gd name="T15" fmla="*/ 0 h 15"/>
                    <a:gd name="T16" fmla="*/ 0 w 17"/>
                    <a:gd name="T17" fmla="*/ 1 h 15"/>
                    <a:gd name="T18" fmla="*/ 0 w 17"/>
                    <a:gd name="T19" fmla="*/ 3 h 15"/>
                    <a:gd name="T20" fmla="*/ 0 w 17"/>
                    <a:gd name="T21" fmla="*/ 3 h 15"/>
                    <a:gd name="T22" fmla="*/ 0 w 17"/>
                    <a:gd name="T23" fmla="*/ 3 h 15"/>
                    <a:gd name="T24" fmla="*/ 4 w 17"/>
                    <a:gd name="T25" fmla="*/ 4 h 1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7" h="15">
                      <a:moveTo>
                        <a:pt x="10" y="15"/>
                      </a:moveTo>
                      <a:lnTo>
                        <a:pt x="10" y="15"/>
                      </a:lnTo>
                      <a:lnTo>
                        <a:pt x="11" y="11"/>
                      </a:lnTo>
                      <a:lnTo>
                        <a:pt x="11" y="7"/>
                      </a:lnTo>
                      <a:lnTo>
                        <a:pt x="9" y="9"/>
                      </a:lnTo>
                      <a:lnTo>
                        <a:pt x="10" y="11"/>
                      </a:lnTo>
                      <a:lnTo>
                        <a:pt x="17" y="3"/>
                      </a:lnTo>
                      <a:lnTo>
                        <a:pt x="9" y="0"/>
                      </a:lnTo>
                      <a:lnTo>
                        <a:pt x="1" y="5"/>
                      </a:lnTo>
                      <a:lnTo>
                        <a:pt x="1" y="11"/>
                      </a:lnTo>
                      <a:lnTo>
                        <a:pt x="0" y="13"/>
                      </a:lnTo>
                      <a:lnTo>
                        <a:pt x="10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5" name="Forme libre 148"/>
                <p:cNvSpPr>
                  <a:spLocks/>
                </p:cNvSpPr>
                <p:nvPr/>
              </p:nvSpPr>
              <p:spPr bwMode="auto">
                <a:xfrm>
                  <a:off x="2067" y="3258"/>
                  <a:ext cx="14" cy="4"/>
                </a:xfrm>
                <a:custGeom>
                  <a:avLst/>
                  <a:gdLst>
                    <a:gd name="T0" fmla="*/ 0 w 44"/>
                    <a:gd name="T1" fmla="*/ 4 h 19"/>
                    <a:gd name="T2" fmla="*/ 0 w 44"/>
                    <a:gd name="T3" fmla="*/ 4 h 19"/>
                    <a:gd name="T4" fmla="*/ 3 w 44"/>
                    <a:gd name="T5" fmla="*/ 4 h 19"/>
                    <a:gd name="T6" fmla="*/ 5 w 44"/>
                    <a:gd name="T7" fmla="*/ 4 h 19"/>
                    <a:gd name="T8" fmla="*/ 8 w 44"/>
                    <a:gd name="T9" fmla="*/ 4 h 19"/>
                    <a:gd name="T10" fmla="*/ 9 w 44"/>
                    <a:gd name="T11" fmla="*/ 3 h 19"/>
                    <a:gd name="T12" fmla="*/ 11 w 44"/>
                    <a:gd name="T13" fmla="*/ 3 h 19"/>
                    <a:gd name="T14" fmla="*/ 12 w 44"/>
                    <a:gd name="T15" fmla="*/ 2 h 19"/>
                    <a:gd name="T16" fmla="*/ 13 w 44"/>
                    <a:gd name="T17" fmla="*/ 1 h 19"/>
                    <a:gd name="T18" fmla="*/ 14 w 44"/>
                    <a:gd name="T19" fmla="*/ 0 h 19"/>
                    <a:gd name="T20" fmla="*/ 11 w 44"/>
                    <a:gd name="T21" fmla="*/ 0 h 19"/>
                    <a:gd name="T22" fmla="*/ 11 w 44"/>
                    <a:gd name="T23" fmla="*/ 0 h 19"/>
                    <a:gd name="T24" fmla="*/ 10 w 44"/>
                    <a:gd name="T25" fmla="*/ 0 h 19"/>
                    <a:gd name="T26" fmla="*/ 9 w 44"/>
                    <a:gd name="T27" fmla="*/ 1 h 19"/>
                    <a:gd name="T28" fmla="*/ 8 w 44"/>
                    <a:gd name="T29" fmla="*/ 1 h 19"/>
                    <a:gd name="T30" fmla="*/ 7 w 44"/>
                    <a:gd name="T31" fmla="*/ 2 h 19"/>
                    <a:gd name="T32" fmla="*/ 5 w 44"/>
                    <a:gd name="T33" fmla="*/ 2 h 19"/>
                    <a:gd name="T34" fmla="*/ 3 w 44"/>
                    <a:gd name="T35" fmla="*/ 2 h 19"/>
                    <a:gd name="T36" fmla="*/ 1 w 44"/>
                    <a:gd name="T37" fmla="*/ 2 h 19"/>
                    <a:gd name="T38" fmla="*/ 1 w 44"/>
                    <a:gd name="T39" fmla="*/ 2 h 19"/>
                    <a:gd name="T40" fmla="*/ 0 w 44"/>
                    <a:gd name="T41" fmla="*/ 4 h 19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44" h="19">
                      <a:moveTo>
                        <a:pt x="0" y="18"/>
                      </a:moveTo>
                      <a:lnTo>
                        <a:pt x="0" y="18"/>
                      </a:lnTo>
                      <a:lnTo>
                        <a:pt x="9" y="19"/>
                      </a:lnTo>
                      <a:lnTo>
                        <a:pt x="15" y="19"/>
                      </a:lnTo>
                      <a:lnTo>
                        <a:pt x="24" y="18"/>
                      </a:lnTo>
                      <a:lnTo>
                        <a:pt x="29" y="15"/>
                      </a:lnTo>
                      <a:lnTo>
                        <a:pt x="34" y="13"/>
                      </a:lnTo>
                      <a:lnTo>
                        <a:pt x="39" y="9"/>
                      </a:lnTo>
                      <a:lnTo>
                        <a:pt x="41" y="6"/>
                      </a:lnTo>
                      <a:lnTo>
                        <a:pt x="44" y="2"/>
                      </a:lnTo>
                      <a:lnTo>
                        <a:pt x="34" y="0"/>
                      </a:lnTo>
                      <a:lnTo>
                        <a:pt x="34" y="1"/>
                      </a:lnTo>
                      <a:lnTo>
                        <a:pt x="32" y="2"/>
                      </a:lnTo>
                      <a:lnTo>
                        <a:pt x="29" y="3"/>
                      </a:lnTo>
                      <a:lnTo>
                        <a:pt x="25" y="6"/>
                      </a:lnTo>
                      <a:lnTo>
                        <a:pt x="21" y="8"/>
                      </a:lnTo>
                      <a:lnTo>
                        <a:pt x="15" y="9"/>
                      </a:lnTo>
                      <a:lnTo>
                        <a:pt x="9" y="9"/>
                      </a:lnTo>
                      <a:lnTo>
                        <a:pt x="2" y="8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6" name="Forme libre 149"/>
                <p:cNvSpPr>
                  <a:spLocks/>
                </p:cNvSpPr>
                <p:nvPr/>
              </p:nvSpPr>
              <p:spPr bwMode="auto">
                <a:xfrm>
                  <a:off x="2063" y="3259"/>
                  <a:ext cx="5" cy="4"/>
                </a:xfrm>
                <a:custGeom>
                  <a:avLst/>
                  <a:gdLst>
                    <a:gd name="T0" fmla="*/ 5 w 15"/>
                    <a:gd name="T1" fmla="*/ 4 h 15"/>
                    <a:gd name="T2" fmla="*/ 5 w 15"/>
                    <a:gd name="T3" fmla="*/ 4 h 15"/>
                    <a:gd name="T4" fmla="*/ 4 w 15"/>
                    <a:gd name="T5" fmla="*/ 2 h 15"/>
                    <a:gd name="T6" fmla="*/ 3 w 15"/>
                    <a:gd name="T7" fmla="*/ 2 h 15"/>
                    <a:gd name="T8" fmla="*/ 2 w 15"/>
                    <a:gd name="T9" fmla="*/ 3 h 15"/>
                    <a:gd name="T10" fmla="*/ 4 w 15"/>
                    <a:gd name="T11" fmla="*/ 3 h 15"/>
                    <a:gd name="T12" fmla="*/ 4 w 15"/>
                    <a:gd name="T13" fmla="*/ 1 h 15"/>
                    <a:gd name="T14" fmla="*/ 2 w 15"/>
                    <a:gd name="T15" fmla="*/ 0 h 15"/>
                    <a:gd name="T16" fmla="*/ 0 w 15"/>
                    <a:gd name="T17" fmla="*/ 2 h 15"/>
                    <a:gd name="T18" fmla="*/ 1 w 15"/>
                    <a:gd name="T19" fmla="*/ 4 h 15"/>
                    <a:gd name="T20" fmla="*/ 1 w 15"/>
                    <a:gd name="T21" fmla="*/ 4 h 15"/>
                    <a:gd name="T22" fmla="*/ 1 w 15"/>
                    <a:gd name="T23" fmla="*/ 4 h 15"/>
                    <a:gd name="T24" fmla="*/ 5 w 15"/>
                    <a:gd name="T25" fmla="*/ 4 h 1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5" h="15">
                      <a:moveTo>
                        <a:pt x="15" y="14"/>
                      </a:moveTo>
                      <a:lnTo>
                        <a:pt x="15" y="14"/>
                      </a:lnTo>
                      <a:lnTo>
                        <a:pt x="11" y="8"/>
                      </a:lnTo>
                      <a:lnTo>
                        <a:pt x="9" y="7"/>
                      </a:lnTo>
                      <a:lnTo>
                        <a:pt x="5" y="12"/>
                      </a:lnTo>
                      <a:lnTo>
                        <a:pt x="11" y="13"/>
                      </a:lnTo>
                      <a:lnTo>
                        <a:pt x="13" y="3"/>
                      </a:lnTo>
                      <a:lnTo>
                        <a:pt x="5" y="0"/>
                      </a:lnTo>
                      <a:lnTo>
                        <a:pt x="0" y="9"/>
                      </a:lnTo>
                      <a:lnTo>
                        <a:pt x="4" y="15"/>
                      </a:lnTo>
                      <a:lnTo>
                        <a:pt x="4" y="14"/>
                      </a:lnTo>
                      <a:lnTo>
                        <a:pt x="15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7" name="Forme libre 150"/>
                <p:cNvSpPr>
                  <a:spLocks/>
                </p:cNvSpPr>
                <p:nvPr/>
              </p:nvSpPr>
              <p:spPr bwMode="auto">
                <a:xfrm>
                  <a:off x="2058" y="3262"/>
                  <a:ext cx="10" cy="4"/>
                </a:xfrm>
                <a:custGeom>
                  <a:avLst/>
                  <a:gdLst>
                    <a:gd name="T0" fmla="*/ 0 w 29"/>
                    <a:gd name="T1" fmla="*/ 3 h 13"/>
                    <a:gd name="T2" fmla="*/ 3 w 29"/>
                    <a:gd name="T3" fmla="*/ 4 h 13"/>
                    <a:gd name="T4" fmla="*/ 6 w 29"/>
                    <a:gd name="T5" fmla="*/ 3 h 13"/>
                    <a:gd name="T6" fmla="*/ 9 w 29"/>
                    <a:gd name="T7" fmla="*/ 2 h 13"/>
                    <a:gd name="T8" fmla="*/ 10 w 29"/>
                    <a:gd name="T9" fmla="*/ 0 h 13"/>
                    <a:gd name="T10" fmla="*/ 6 w 29"/>
                    <a:gd name="T11" fmla="*/ 0 h 13"/>
                    <a:gd name="T12" fmla="*/ 6 w 29"/>
                    <a:gd name="T13" fmla="*/ 0 h 13"/>
                    <a:gd name="T14" fmla="*/ 5 w 29"/>
                    <a:gd name="T15" fmla="*/ 0 h 13"/>
                    <a:gd name="T16" fmla="*/ 3 w 29"/>
                    <a:gd name="T17" fmla="*/ 0 h 13"/>
                    <a:gd name="T18" fmla="*/ 1 w 29"/>
                    <a:gd name="T19" fmla="*/ 0 h 13"/>
                    <a:gd name="T20" fmla="*/ 0 w 29"/>
                    <a:gd name="T21" fmla="*/ 3 h 1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9" h="13">
                      <a:moveTo>
                        <a:pt x="0" y="11"/>
                      </a:moveTo>
                      <a:lnTo>
                        <a:pt x="9" y="13"/>
                      </a:lnTo>
                      <a:lnTo>
                        <a:pt x="18" y="11"/>
                      </a:lnTo>
                      <a:lnTo>
                        <a:pt x="25" y="7"/>
                      </a:lnTo>
                      <a:lnTo>
                        <a:pt x="29" y="0"/>
                      </a:lnTo>
                      <a:lnTo>
                        <a:pt x="18" y="0"/>
                      </a:lnTo>
                      <a:lnTo>
                        <a:pt x="15" y="1"/>
                      </a:lnTo>
                      <a:lnTo>
                        <a:pt x="9" y="1"/>
                      </a:lnTo>
                      <a:lnTo>
                        <a:pt x="4" y="1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8" name="Forme libre 151"/>
                <p:cNvSpPr>
                  <a:spLocks/>
                </p:cNvSpPr>
                <p:nvPr/>
              </p:nvSpPr>
              <p:spPr bwMode="auto">
                <a:xfrm>
                  <a:off x="1994" y="3247"/>
                  <a:ext cx="6" cy="3"/>
                </a:xfrm>
                <a:custGeom>
                  <a:avLst/>
                  <a:gdLst>
                    <a:gd name="T0" fmla="*/ 6 w 18"/>
                    <a:gd name="T1" fmla="*/ 3 h 13"/>
                    <a:gd name="T2" fmla="*/ 6 w 18"/>
                    <a:gd name="T3" fmla="*/ 3 h 13"/>
                    <a:gd name="T4" fmla="*/ 6 w 18"/>
                    <a:gd name="T5" fmla="*/ 2 h 13"/>
                    <a:gd name="T6" fmla="*/ 4 w 18"/>
                    <a:gd name="T7" fmla="*/ 1 h 13"/>
                    <a:gd name="T8" fmla="*/ 2 w 18"/>
                    <a:gd name="T9" fmla="*/ 0 h 13"/>
                    <a:gd name="T10" fmla="*/ 0 w 18"/>
                    <a:gd name="T11" fmla="*/ 0 h 13"/>
                    <a:gd name="T12" fmla="*/ 0 w 18"/>
                    <a:gd name="T13" fmla="*/ 3 h 13"/>
                    <a:gd name="T14" fmla="*/ 2 w 18"/>
                    <a:gd name="T15" fmla="*/ 3 h 13"/>
                    <a:gd name="T16" fmla="*/ 2 w 18"/>
                    <a:gd name="T17" fmla="*/ 3 h 13"/>
                    <a:gd name="T18" fmla="*/ 2 w 18"/>
                    <a:gd name="T19" fmla="*/ 3 h 13"/>
                    <a:gd name="T20" fmla="*/ 3 w 18"/>
                    <a:gd name="T21" fmla="*/ 3 h 13"/>
                    <a:gd name="T22" fmla="*/ 3 w 18"/>
                    <a:gd name="T23" fmla="*/ 3 h 13"/>
                    <a:gd name="T24" fmla="*/ 6 w 18"/>
                    <a:gd name="T25" fmla="*/ 3 h 1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8" h="13">
                      <a:moveTo>
                        <a:pt x="18" y="13"/>
                      </a:moveTo>
                      <a:lnTo>
                        <a:pt x="18" y="13"/>
                      </a:lnTo>
                      <a:lnTo>
                        <a:pt x="17" y="7"/>
                      </a:lnTo>
                      <a:lnTo>
                        <a:pt x="12" y="3"/>
                      </a:lnTo>
                      <a:lnTo>
                        <a:pt x="6" y="1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6" y="11"/>
                      </a:lnTo>
                      <a:lnTo>
                        <a:pt x="7" y="12"/>
                      </a:lnTo>
                      <a:lnTo>
                        <a:pt x="9" y="13"/>
                      </a:lnTo>
                      <a:lnTo>
                        <a:pt x="18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9" name="Forme libre 152"/>
                <p:cNvSpPr>
                  <a:spLocks/>
                </p:cNvSpPr>
                <p:nvPr/>
              </p:nvSpPr>
              <p:spPr bwMode="auto">
                <a:xfrm>
                  <a:off x="1997" y="3250"/>
                  <a:ext cx="6" cy="4"/>
                </a:xfrm>
                <a:custGeom>
                  <a:avLst/>
                  <a:gdLst>
                    <a:gd name="T0" fmla="*/ 5 w 18"/>
                    <a:gd name="T1" fmla="*/ 1 h 17"/>
                    <a:gd name="T2" fmla="*/ 4 w 18"/>
                    <a:gd name="T3" fmla="*/ 1 h 17"/>
                    <a:gd name="T4" fmla="*/ 4 w 18"/>
                    <a:gd name="T5" fmla="*/ 2 h 17"/>
                    <a:gd name="T6" fmla="*/ 4 w 18"/>
                    <a:gd name="T7" fmla="*/ 1 h 17"/>
                    <a:gd name="T8" fmla="*/ 3 w 18"/>
                    <a:gd name="T9" fmla="*/ 1 h 17"/>
                    <a:gd name="T10" fmla="*/ 3 w 18"/>
                    <a:gd name="T11" fmla="*/ 0 h 17"/>
                    <a:gd name="T12" fmla="*/ 0 w 18"/>
                    <a:gd name="T13" fmla="*/ 0 h 17"/>
                    <a:gd name="T14" fmla="*/ 0 w 18"/>
                    <a:gd name="T15" fmla="*/ 1 h 17"/>
                    <a:gd name="T16" fmla="*/ 1 w 18"/>
                    <a:gd name="T17" fmla="*/ 3 h 17"/>
                    <a:gd name="T18" fmla="*/ 3 w 18"/>
                    <a:gd name="T19" fmla="*/ 4 h 17"/>
                    <a:gd name="T20" fmla="*/ 6 w 18"/>
                    <a:gd name="T21" fmla="*/ 4 h 17"/>
                    <a:gd name="T22" fmla="*/ 5 w 18"/>
                    <a:gd name="T23" fmla="*/ 4 h 17"/>
                    <a:gd name="T24" fmla="*/ 5 w 18"/>
                    <a:gd name="T25" fmla="*/ 1 h 1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8" h="17">
                      <a:moveTo>
                        <a:pt x="14" y="6"/>
                      </a:moveTo>
                      <a:lnTo>
                        <a:pt x="13" y="6"/>
                      </a:lnTo>
                      <a:lnTo>
                        <a:pt x="13" y="7"/>
                      </a:lnTo>
                      <a:lnTo>
                        <a:pt x="12" y="5"/>
                      </a:lnTo>
                      <a:lnTo>
                        <a:pt x="10" y="4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1" y="6"/>
                      </a:lnTo>
                      <a:lnTo>
                        <a:pt x="4" y="12"/>
                      </a:lnTo>
                      <a:lnTo>
                        <a:pt x="10" y="17"/>
                      </a:lnTo>
                      <a:lnTo>
                        <a:pt x="18" y="16"/>
                      </a:lnTo>
                      <a:lnTo>
                        <a:pt x="16" y="16"/>
                      </a:lnTo>
                      <a:lnTo>
                        <a:pt x="14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0" name="Forme libre 153"/>
                <p:cNvSpPr>
                  <a:spLocks/>
                </p:cNvSpPr>
                <p:nvPr/>
              </p:nvSpPr>
              <p:spPr bwMode="auto">
                <a:xfrm>
                  <a:off x="2001" y="3252"/>
                  <a:ext cx="7" cy="3"/>
                </a:xfrm>
                <a:custGeom>
                  <a:avLst/>
                  <a:gdLst>
                    <a:gd name="T0" fmla="*/ 7 w 20"/>
                    <a:gd name="T1" fmla="*/ 1 h 15"/>
                    <a:gd name="T2" fmla="*/ 7 w 20"/>
                    <a:gd name="T3" fmla="*/ 1 h 15"/>
                    <a:gd name="T4" fmla="*/ 6 w 20"/>
                    <a:gd name="T5" fmla="*/ 1 h 15"/>
                    <a:gd name="T6" fmla="*/ 4 w 20"/>
                    <a:gd name="T7" fmla="*/ 0 h 15"/>
                    <a:gd name="T8" fmla="*/ 2 w 20"/>
                    <a:gd name="T9" fmla="*/ 0 h 15"/>
                    <a:gd name="T10" fmla="*/ 0 w 20"/>
                    <a:gd name="T11" fmla="*/ 0 h 15"/>
                    <a:gd name="T12" fmla="*/ 1 w 20"/>
                    <a:gd name="T13" fmla="*/ 2 h 15"/>
                    <a:gd name="T14" fmla="*/ 2 w 20"/>
                    <a:gd name="T15" fmla="*/ 2 h 15"/>
                    <a:gd name="T16" fmla="*/ 2 w 20"/>
                    <a:gd name="T17" fmla="*/ 2 h 15"/>
                    <a:gd name="T18" fmla="*/ 4 w 20"/>
                    <a:gd name="T19" fmla="*/ 3 h 15"/>
                    <a:gd name="T20" fmla="*/ 5 w 20"/>
                    <a:gd name="T21" fmla="*/ 3 h 15"/>
                    <a:gd name="T22" fmla="*/ 5 w 20"/>
                    <a:gd name="T23" fmla="*/ 3 h 15"/>
                    <a:gd name="T24" fmla="*/ 7 w 20"/>
                    <a:gd name="T25" fmla="*/ 1 h 1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0" h="15">
                      <a:moveTo>
                        <a:pt x="20" y="7"/>
                      </a:moveTo>
                      <a:lnTo>
                        <a:pt x="19" y="6"/>
                      </a:lnTo>
                      <a:lnTo>
                        <a:pt x="16" y="4"/>
                      </a:lnTo>
                      <a:lnTo>
                        <a:pt x="12" y="1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2" y="10"/>
                      </a:lnTo>
                      <a:lnTo>
                        <a:pt x="6" y="10"/>
                      </a:lnTo>
                      <a:lnTo>
                        <a:pt x="7" y="11"/>
                      </a:lnTo>
                      <a:lnTo>
                        <a:pt x="11" y="13"/>
                      </a:lnTo>
                      <a:lnTo>
                        <a:pt x="14" y="15"/>
                      </a:lnTo>
                      <a:lnTo>
                        <a:pt x="13" y="14"/>
                      </a:lnTo>
                      <a:lnTo>
                        <a:pt x="20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1" name="Forme libre 154"/>
                <p:cNvSpPr>
                  <a:spLocks/>
                </p:cNvSpPr>
                <p:nvPr/>
              </p:nvSpPr>
              <p:spPr bwMode="auto">
                <a:xfrm>
                  <a:off x="2006" y="3253"/>
                  <a:ext cx="4" cy="4"/>
                </a:xfrm>
                <a:custGeom>
                  <a:avLst/>
                  <a:gdLst>
                    <a:gd name="T0" fmla="*/ 4 w 14"/>
                    <a:gd name="T1" fmla="*/ 1 h 14"/>
                    <a:gd name="T2" fmla="*/ 4 w 14"/>
                    <a:gd name="T3" fmla="*/ 1 h 14"/>
                    <a:gd name="T4" fmla="*/ 3 w 14"/>
                    <a:gd name="T5" fmla="*/ 1 h 14"/>
                    <a:gd name="T6" fmla="*/ 3 w 14"/>
                    <a:gd name="T7" fmla="*/ 1 h 14"/>
                    <a:gd name="T8" fmla="*/ 2 w 14"/>
                    <a:gd name="T9" fmla="*/ 0 h 14"/>
                    <a:gd name="T10" fmla="*/ 0 w 14"/>
                    <a:gd name="T11" fmla="*/ 2 h 14"/>
                    <a:gd name="T12" fmla="*/ 1 w 14"/>
                    <a:gd name="T13" fmla="*/ 3 h 14"/>
                    <a:gd name="T14" fmla="*/ 2 w 14"/>
                    <a:gd name="T15" fmla="*/ 3 h 14"/>
                    <a:gd name="T16" fmla="*/ 2 w 14"/>
                    <a:gd name="T17" fmla="*/ 4 h 14"/>
                    <a:gd name="T18" fmla="*/ 3 w 14"/>
                    <a:gd name="T19" fmla="*/ 4 h 14"/>
                    <a:gd name="T20" fmla="*/ 4 w 14"/>
                    <a:gd name="T21" fmla="*/ 1 h 1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" h="14">
                      <a:moveTo>
                        <a:pt x="14" y="5"/>
                      </a:moveTo>
                      <a:lnTo>
                        <a:pt x="13" y="5"/>
                      </a:lnTo>
                      <a:lnTo>
                        <a:pt x="12" y="5"/>
                      </a:lnTo>
                      <a:lnTo>
                        <a:pt x="10" y="3"/>
                      </a:lnTo>
                      <a:lnTo>
                        <a:pt x="7" y="0"/>
                      </a:lnTo>
                      <a:lnTo>
                        <a:pt x="0" y="7"/>
                      </a:lnTo>
                      <a:lnTo>
                        <a:pt x="3" y="10"/>
                      </a:lnTo>
                      <a:lnTo>
                        <a:pt x="7" y="12"/>
                      </a:lnTo>
                      <a:lnTo>
                        <a:pt x="8" y="14"/>
                      </a:lnTo>
                      <a:lnTo>
                        <a:pt x="10" y="14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2" name="Forme libre 155"/>
                <p:cNvSpPr>
                  <a:spLocks/>
                </p:cNvSpPr>
                <p:nvPr/>
              </p:nvSpPr>
              <p:spPr bwMode="auto">
                <a:xfrm>
                  <a:off x="2057" y="3210"/>
                  <a:ext cx="10" cy="9"/>
                </a:xfrm>
                <a:custGeom>
                  <a:avLst/>
                  <a:gdLst>
                    <a:gd name="T0" fmla="*/ 0 w 29"/>
                    <a:gd name="T1" fmla="*/ 8 h 33"/>
                    <a:gd name="T2" fmla="*/ 0 w 29"/>
                    <a:gd name="T3" fmla="*/ 8 h 33"/>
                    <a:gd name="T4" fmla="*/ 4 w 29"/>
                    <a:gd name="T5" fmla="*/ 9 h 33"/>
                    <a:gd name="T6" fmla="*/ 8 w 29"/>
                    <a:gd name="T7" fmla="*/ 7 h 33"/>
                    <a:gd name="T8" fmla="*/ 9 w 29"/>
                    <a:gd name="T9" fmla="*/ 4 h 33"/>
                    <a:gd name="T10" fmla="*/ 10 w 29"/>
                    <a:gd name="T11" fmla="*/ 0 h 33"/>
                    <a:gd name="T12" fmla="*/ 6 w 29"/>
                    <a:gd name="T13" fmla="*/ 0 h 33"/>
                    <a:gd name="T14" fmla="*/ 6 w 29"/>
                    <a:gd name="T15" fmla="*/ 3 h 33"/>
                    <a:gd name="T16" fmla="*/ 4 w 29"/>
                    <a:gd name="T17" fmla="*/ 5 h 33"/>
                    <a:gd name="T18" fmla="*/ 4 w 29"/>
                    <a:gd name="T19" fmla="*/ 6 h 33"/>
                    <a:gd name="T20" fmla="*/ 2 w 29"/>
                    <a:gd name="T21" fmla="*/ 6 h 33"/>
                    <a:gd name="T22" fmla="*/ 2 w 29"/>
                    <a:gd name="T23" fmla="*/ 5 h 33"/>
                    <a:gd name="T24" fmla="*/ 0 w 29"/>
                    <a:gd name="T25" fmla="*/ 8 h 3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9" h="33">
                      <a:moveTo>
                        <a:pt x="1" y="29"/>
                      </a:moveTo>
                      <a:lnTo>
                        <a:pt x="0" y="28"/>
                      </a:lnTo>
                      <a:lnTo>
                        <a:pt x="12" y="33"/>
                      </a:lnTo>
                      <a:lnTo>
                        <a:pt x="23" y="24"/>
                      </a:lnTo>
                      <a:lnTo>
                        <a:pt x="26" y="13"/>
                      </a:lnTo>
                      <a:lnTo>
                        <a:pt x="29" y="0"/>
                      </a:lnTo>
                      <a:lnTo>
                        <a:pt x="17" y="0"/>
                      </a:lnTo>
                      <a:lnTo>
                        <a:pt x="17" y="10"/>
                      </a:lnTo>
                      <a:lnTo>
                        <a:pt x="13" y="20"/>
                      </a:lnTo>
                      <a:lnTo>
                        <a:pt x="12" y="23"/>
                      </a:lnTo>
                      <a:lnTo>
                        <a:pt x="7" y="21"/>
                      </a:lnTo>
                      <a:lnTo>
                        <a:pt x="6" y="20"/>
                      </a:lnTo>
                      <a:lnTo>
                        <a:pt x="1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" name="Forme libre 156"/>
                <p:cNvSpPr>
                  <a:spLocks/>
                </p:cNvSpPr>
                <p:nvPr/>
              </p:nvSpPr>
              <p:spPr bwMode="auto">
                <a:xfrm>
                  <a:off x="2055" y="3215"/>
                  <a:ext cx="4" cy="3"/>
                </a:xfrm>
                <a:custGeom>
                  <a:avLst/>
                  <a:gdLst>
                    <a:gd name="T0" fmla="*/ 3 w 14"/>
                    <a:gd name="T1" fmla="*/ 3 h 11"/>
                    <a:gd name="T2" fmla="*/ 3 w 14"/>
                    <a:gd name="T3" fmla="*/ 3 h 11"/>
                    <a:gd name="T4" fmla="*/ 3 w 14"/>
                    <a:gd name="T5" fmla="*/ 2 h 11"/>
                    <a:gd name="T6" fmla="*/ 3 w 14"/>
                    <a:gd name="T7" fmla="*/ 2 h 11"/>
                    <a:gd name="T8" fmla="*/ 2 w 14"/>
                    <a:gd name="T9" fmla="*/ 2 h 11"/>
                    <a:gd name="T10" fmla="*/ 3 w 14"/>
                    <a:gd name="T11" fmla="*/ 3 h 11"/>
                    <a:gd name="T12" fmla="*/ 4 w 14"/>
                    <a:gd name="T13" fmla="*/ 0 h 11"/>
                    <a:gd name="T14" fmla="*/ 2 w 14"/>
                    <a:gd name="T15" fmla="*/ 0 h 11"/>
                    <a:gd name="T16" fmla="*/ 0 w 14"/>
                    <a:gd name="T17" fmla="*/ 1 h 11"/>
                    <a:gd name="T18" fmla="*/ 0 w 14"/>
                    <a:gd name="T19" fmla="*/ 2 h 11"/>
                    <a:gd name="T20" fmla="*/ 0 w 14"/>
                    <a:gd name="T21" fmla="*/ 3 h 11"/>
                    <a:gd name="T22" fmla="*/ 0 w 14"/>
                    <a:gd name="T23" fmla="*/ 3 h 11"/>
                    <a:gd name="T24" fmla="*/ 3 w 14"/>
                    <a:gd name="T25" fmla="*/ 3 h 1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4" h="11">
                      <a:moveTo>
                        <a:pt x="12" y="11"/>
                      </a:moveTo>
                      <a:lnTo>
                        <a:pt x="12" y="11"/>
                      </a:lnTo>
                      <a:lnTo>
                        <a:pt x="12" y="8"/>
                      </a:lnTo>
                      <a:lnTo>
                        <a:pt x="11" y="7"/>
                      </a:lnTo>
                      <a:lnTo>
                        <a:pt x="8" y="9"/>
                      </a:lnTo>
                      <a:lnTo>
                        <a:pt x="9" y="10"/>
                      </a:lnTo>
                      <a:lnTo>
                        <a:pt x="14" y="1"/>
                      </a:lnTo>
                      <a:lnTo>
                        <a:pt x="8" y="0"/>
                      </a:lnTo>
                      <a:lnTo>
                        <a:pt x="1" y="2"/>
                      </a:lnTo>
                      <a:lnTo>
                        <a:pt x="0" y="8"/>
                      </a:lnTo>
                      <a:lnTo>
                        <a:pt x="0" y="11"/>
                      </a:lnTo>
                      <a:lnTo>
                        <a:pt x="12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" name="Forme libre 157"/>
                <p:cNvSpPr>
                  <a:spLocks/>
                </p:cNvSpPr>
                <p:nvPr/>
              </p:nvSpPr>
              <p:spPr bwMode="auto">
                <a:xfrm>
                  <a:off x="2048" y="3218"/>
                  <a:ext cx="11" cy="4"/>
                </a:xfrm>
                <a:custGeom>
                  <a:avLst/>
                  <a:gdLst>
                    <a:gd name="T0" fmla="*/ 0 w 31"/>
                    <a:gd name="T1" fmla="*/ 3 h 15"/>
                    <a:gd name="T2" fmla="*/ 4 w 31"/>
                    <a:gd name="T3" fmla="*/ 4 h 15"/>
                    <a:gd name="T4" fmla="*/ 7 w 31"/>
                    <a:gd name="T5" fmla="*/ 3 h 15"/>
                    <a:gd name="T6" fmla="*/ 9 w 31"/>
                    <a:gd name="T7" fmla="*/ 2 h 15"/>
                    <a:gd name="T8" fmla="*/ 11 w 31"/>
                    <a:gd name="T9" fmla="*/ 0 h 15"/>
                    <a:gd name="T10" fmla="*/ 7 w 31"/>
                    <a:gd name="T11" fmla="*/ 0 h 15"/>
                    <a:gd name="T12" fmla="*/ 7 w 31"/>
                    <a:gd name="T13" fmla="*/ 0 h 15"/>
                    <a:gd name="T14" fmla="*/ 5 w 31"/>
                    <a:gd name="T15" fmla="*/ 1 h 15"/>
                    <a:gd name="T16" fmla="*/ 4 w 31"/>
                    <a:gd name="T17" fmla="*/ 1 h 15"/>
                    <a:gd name="T18" fmla="*/ 2 w 31"/>
                    <a:gd name="T19" fmla="*/ 1 h 15"/>
                    <a:gd name="T20" fmla="*/ 0 w 31"/>
                    <a:gd name="T21" fmla="*/ 3 h 1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1" h="15">
                      <a:moveTo>
                        <a:pt x="0" y="10"/>
                      </a:moveTo>
                      <a:lnTo>
                        <a:pt x="12" y="15"/>
                      </a:lnTo>
                      <a:lnTo>
                        <a:pt x="20" y="13"/>
                      </a:lnTo>
                      <a:lnTo>
                        <a:pt x="26" y="7"/>
                      </a:lnTo>
                      <a:lnTo>
                        <a:pt x="31" y="0"/>
                      </a:lnTo>
                      <a:lnTo>
                        <a:pt x="19" y="0"/>
                      </a:lnTo>
                      <a:lnTo>
                        <a:pt x="15" y="4"/>
                      </a:lnTo>
                      <a:lnTo>
                        <a:pt x="12" y="5"/>
                      </a:lnTo>
                      <a:lnTo>
                        <a:pt x="7" y="3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5" name="Forme libre 158"/>
                <p:cNvSpPr>
                  <a:spLocks/>
                </p:cNvSpPr>
                <p:nvPr/>
              </p:nvSpPr>
              <p:spPr bwMode="auto">
                <a:xfrm>
                  <a:off x="2022" y="3202"/>
                  <a:ext cx="7" cy="3"/>
                </a:xfrm>
                <a:custGeom>
                  <a:avLst/>
                  <a:gdLst>
                    <a:gd name="T0" fmla="*/ 4 w 22"/>
                    <a:gd name="T1" fmla="*/ 0 h 14"/>
                    <a:gd name="T2" fmla="*/ 4 w 22"/>
                    <a:gd name="T3" fmla="*/ 0 h 14"/>
                    <a:gd name="T4" fmla="*/ 4 w 22"/>
                    <a:gd name="T5" fmla="*/ 0 h 14"/>
                    <a:gd name="T6" fmla="*/ 3 w 22"/>
                    <a:gd name="T7" fmla="*/ 0 h 14"/>
                    <a:gd name="T8" fmla="*/ 1 w 22"/>
                    <a:gd name="T9" fmla="*/ 0 h 14"/>
                    <a:gd name="T10" fmla="*/ 0 w 22"/>
                    <a:gd name="T11" fmla="*/ 3 h 14"/>
                    <a:gd name="T12" fmla="*/ 3 w 22"/>
                    <a:gd name="T13" fmla="*/ 3 h 14"/>
                    <a:gd name="T14" fmla="*/ 4 w 22"/>
                    <a:gd name="T15" fmla="*/ 3 h 14"/>
                    <a:gd name="T16" fmla="*/ 6 w 22"/>
                    <a:gd name="T17" fmla="*/ 2 h 14"/>
                    <a:gd name="T18" fmla="*/ 7 w 22"/>
                    <a:gd name="T19" fmla="*/ 2 h 14"/>
                    <a:gd name="T20" fmla="*/ 4 w 22"/>
                    <a:gd name="T21" fmla="*/ 0 h 1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2" h="14">
                      <a:moveTo>
                        <a:pt x="14" y="0"/>
                      </a:moveTo>
                      <a:lnTo>
                        <a:pt x="14" y="1"/>
                      </a:lnTo>
                      <a:lnTo>
                        <a:pt x="12" y="2"/>
                      </a:lnTo>
                      <a:lnTo>
                        <a:pt x="8" y="2"/>
                      </a:lnTo>
                      <a:lnTo>
                        <a:pt x="2" y="2"/>
                      </a:lnTo>
                      <a:lnTo>
                        <a:pt x="0" y="12"/>
                      </a:lnTo>
                      <a:lnTo>
                        <a:pt x="8" y="14"/>
                      </a:lnTo>
                      <a:lnTo>
                        <a:pt x="14" y="12"/>
                      </a:lnTo>
                      <a:lnTo>
                        <a:pt x="19" y="8"/>
                      </a:lnTo>
                      <a:lnTo>
                        <a:pt x="22" y="7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6" name="Forme libre 159"/>
                <p:cNvSpPr>
                  <a:spLocks/>
                </p:cNvSpPr>
                <p:nvPr/>
              </p:nvSpPr>
              <p:spPr bwMode="auto">
                <a:xfrm>
                  <a:off x="2102" y="3257"/>
                  <a:ext cx="6" cy="4"/>
                </a:xfrm>
                <a:custGeom>
                  <a:avLst/>
                  <a:gdLst>
                    <a:gd name="T0" fmla="*/ 0 w 18"/>
                    <a:gd name="T1" fmla="*/ 4 h 14"/>
                    <a:gd name="T2" fmla="*/ 0 w 18"/>
                    <a:gd name="T3" fmla="*/ 4 h 14"/>
                    <a:gd name="T4" fmla="*/ 2 w 18"/>
                    <a:gd name="T5" fmla="*/ 4 h 14"/>
                    <a:gd name="T6" fmla="*/ 4 w 18"/>
                    <a:gd name="T7" fmla="*/ 3 h 14"/>
                    <a:gd name="T8" fmla="*/ 6 w 18"/>
                    <a:gd name="T9" fmla="*/ 3 h 14"/>
                    <a:gd name="T10" fmla="*/ 4 w 18"/>
                    <a:gd name="T11" fmla="*/ 0 h 14"/>
                    <a:gd name="T12" fmla="*/ 3 w 18"/>
                    <a:gd name="T13" fmla="*/ 1 h 14"/>
                    <a:gd name="T14" fmla="*/ 2 w 18"/>
                    <a:gd name="T15" fmla="*/ 1 h 14"/>
                    <a:gd name="T16" fmla="*/ 0 w 18"/>
                    <a:gd name="T17" fmla="*/ 1 h 14"/>
                    <a:gd name="T18" fmla="*/ 0 w 18"/>
                    <a:gd name="T19" fmla="*/ 1 h 14"/>
                    <a:gd name="T20" fmla="*/ 0 w 18"/>
                    <a:gd name="T21" fmla="*/ 4 h 1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8" h="14">
                      <a:moveTo>
                        <a:pt x="0" y="14"/>
                      </a:moveTo>
                      <a:lnTo>
                        <a:pt x="1" y="14"/>
                      </a:lnTo>
                      <a:lnTo>
                        <a:pt x="6" y="13"/>
                      </a:lnTo>
                      <a:lnTo>
                        <a:pt x="12" y="11"/>
                      </a:lnTo>
                      <a:lnTo>
                        <a:pt x="18" y="9"/>
                      </a:lnTo>
                      <a:lnTo>
                        <a:pt x="13" y="0"/>
                      </a:lnTo>
                      <a:lnTo>
                        <a:pt x="9" y="2"/>
                      </a:lnTo>
                      <a:lnTo>
                        <a:pt x="6" y="3"/>
                      </a:lnTo>
                      <a:lnTo>
                        <a:pt x="1" y="2"/>
                      </a:lnTo>
                      <a:lnTo>
                        <a:pt x="0" y="2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7" name="Forme libre 160"/>
                <p:cNvSpPr>
                  <a:spLocks/>
                </p:cNvSpPr>
                <p:nvPr/>
              </p:nvSpPr>
              <p:spPr bwMode="auto">
                <a:xfrm>
                  <a:off x="1824" y="3250"/>
                  <a:ext cx="4" cy="8"/>
                </a:xfrm>
                <a:custGeom>
                  <a:avLst/>
                  <a:gdLst>
                    <a:gd name="T0" fmla="*/ 1 w 13"/>
                    <a:gd name="T1" fmla="*/ 8 h 30"/>
                    <a:gd name="T2" fmla="*/ 1 w 13"/>
                    <a:gd name="T3" fmla="*/ 8 h 30"/>
                    <a:gd name="T4" fmla="*/ 3 w 13"/>
                    <a:gd name="T5" fmla="*/ 6 h 30"/>
                    <a:gd name="T6" fmla="*/ 4 w 13"/>
                    <a:gd name="T7" fmla="*/ 4 h 30"/>
                    <a:gd name="T8" fmla="*/ 3 w 13"/>
                    <a:gd name="T9" fmla="*/ 2 h 30"/>
                    <a:gd name="T10" fmla="*/ 1 w 13"/>
                    <a:gd name="T11" fmla="*/ 0 h 30"/>
                    <a:gd name="T12" fmla="*/ 0 w 13"/>
                    <a:gd name="T13" fmla="*/ 3 h 30"/>
                    <a:gd name="T14" fmla="*/ 0 w 13"/>
                    <a:gd name="T15" fmla="*/ 3 h 30"/>
                    <a:gd name="T16" fmla="*/ 0 w 13"/>
                    <a:gd name="T17" fmla="*/ 4 h 30"/>
                    <a:gd name="T18" fmla="*/ 0 w 13"/>
                    <a:gd name="T19" fmla="*/ 5 h 30"/>
                    <a:gd name="T20" fmla="*/ 0 w 13"/>
                    <a:gd name="T21" fmla="*/ 5 h 30"/>
                    <a:gd name="T22" fmla="*/ 0 w 13"/>
                    <a:gd name="T23" fmla="*/ 5 h 30"/>
                    <a:gd name="T24" fmla="*/ 1 w 13"/>
                    <a:gd name="T25" fmla="*/ 8 h 3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3" h="30">
                      <a:moveTo>
                        <a:pt x="3" y="30"/>
                      </a:moveTo>
                      <a:lnTo>
                        <a:pt x="4" y="30"/>
                      </a:lnTo>
                      <a:lnTo>
                        <a:pt x="10" y="23"/>
                      </a:lnTo>
                      <a:lnTo>
                        <a:pt x="13" y="15"/>
                      </a:lnTo>
                      <a:lnTo>
                        <a:pt x="10" y="6"/>
                      </a:lnTo>
                      <a:lnTo>
                        <a:pt x="4" y="0"/>
                      </a:lnTo>
                      <a:lnTo>
                        <a:pt x="0" y="10"/>
                      </a:lnTo>
                      <a:lnTo>
                        <a:pt x="1" y="11"/>
                      </a:lnTo>
                      <a:lnTo>
                        <a:pt x="1" y="15"/>
                      </a:lnTo>
                      <a:lnTo>
                        <a:pt x="1" y="18"/>
                      </a:lnTo>
                      <a:lnTo>
                        <a:pt x="0" y="20"/>
                      </a:lnTo>
                      <a:lnTo>
                        <a:pt x="1" y="20"/>
                      </a:lnTo>
                      <a:lnTo>
                        <a:pt x="3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8" name="Forme libre 161"/>
                <p:cNvSpPr>
                  <a:spLocks/>
                </p:cNvSpPr>
                <p:nvPr/>
              </p:nvSpPr>
              <p:spPr bwMode="auto">
                <a:xfrm>
                  <a:off x="1822" y="3255"/>
                  <a:ext cx="3" cy="7"/>
                </a:xfrm>
                <a:custGeom>
                  <a:avLst/>
                  <a:gdLst>
                    <a:gd name="T0" fmla="*/ 0 w 10"/>
                    <a:gd name="T1" fmla="*/ 7 h 25"/>
                    <a:gd name="T2" fmla="*/ 3 w 10"/>
                    <a:gd name="T3" fmla="*/ 6 h 25"/>
                    <a:gd name="T4" fmla="*/ 3 w 10"/>
                    <a:gd name="T5" fmla="*/ 4 h 25"/>
                    <a:gd name="T6" fmla="*/ 3 w 10"/>
                    <a:gd name="T7" fmla="*/ 3 h 25"/>
                    <a:gd name="T8" fmla="*/ 3 w 10"/>
                    <a:gd name="T9" fmla="*/ 3 h 25"/>
                    <a:gd name="T10" fmla="*/ 2 w 10"/>
                    <a:gd name="T11" fmla="*/ 0 h 25"/>
                    <a:gd name="T12" fmla="*/ 0 w 10"/>
                    <a:gd name="T13" fmla="*/ 2 h 25"/>
                    <a:gd name="T14" fmla="*/ 0 w 10"/>
                    <a:gd name="T15" fmla="*/ 4 h 25"/>
                    <a:gd name="T16" fmla="*/ 0 w 10"/>
                    <a:gd name="T17" fmla="*/ 5 h 25"/>
                    <a:gd name="T18" fmla="*/ 0 w 10"/>
                    <a:gd name="T19" fmla="*/ 4 h 25"/>
                    <a:gd name="T20" fmla="*/ 0 w 10"/>
                    <a:gd name="T21" fmla="*/ 7 h 2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0" h="25">
                      <a:moveTo>
                        <a:pt x="1" y="25"/>
                      </a:moveTo>
                      <a:lnTo>
                        <a:pt x="9" y="22"/>
                      </a:lnTo>
                      <a:lnTo>
                        <a:pt x="9" y="15"/>
                      </a:lnTo>
                      <a:lnTo>
                        <a:pt x="10" y="10"/>
                      </a:lnTo>
                      <a:lnTo>
                        <a:pt x="9" y="10"/>
                      </a:lnTo>
                      <a:lnTo>
                        <a:pt x="7" y="0"/>
                      </a:lnTo>
                      <a:lnTo>
                        <a:pt x="1" y="8"/>
                      </a:lnTo>
                      <a:lnTo>
                        <a:pt x="0" y="15"/>
                      </a:lnTo>
                      <a:lnTo>
                        <a:pt x="0" y="17"/>
                      </a:lnTo>
                      <a:lnTo>
                        <a:pt x="1" y="16"/>
                      </a:lnTo>
                      <a:lnTo>
                        <a:pt x="1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9" name="Forme libre 162"/>
                <p:cNvSpPr>
                  <a:spLocks/>
                </p:cNvSpPr>
                <p:nvPr/>
              </p:nvSpPr>
              <p:spPr bwMode="auto">
                <a:xfrm>
                  <a:off x="1837" y="3254"/>
                  <a:ext cx="10" cy="5"/>
                </a:xfrm>
                <a:custGeom>
                  <a:avLst/>
                  <a:gdLst>
                    <a:gd name="T0" fmla="*/ 9 w 31"/>
                    <a:gd name="T1" fmla="*/ 1 h 20"/>
                    <a:gd name="T2" fmla="*/ 7 w 31"/>
                    <a:gd name="T3" fmla="*/ 2 h 20"/>
                    <a:gd name="T4" fmla="*/ 7 w 31"/>
                    <a:gd name="T5" fmla="*/ 2 h 20"/>
                    <a:gd name="T6" fmla="*/ 6 w 31"/>
                    <a:gd name="T7" fmla="*/ 3 h 20"/>
                    <a:gd name="T8" fmla="*/ 4 w 31"/>
                    <a:gd name="T9" fmla="*/ 2 h 20"/>
                    <a:gd name="T10" fmla="*/ 2 w 31"/>
                    <a:gd name="T11" fmla="*/ 2 h 20"/>
                    <a:gd name="T12" fmla="*/ 0 w 31"/>
                    <a:gd name="T13" fmla="*/ 4 h 20"/>
                    <a:gd name="T14" fmla="*/ 3 w 31"/>
                    <a:gd name="T15" fmla="*/ 5 h 20"/>
                    <a:gd name="T16" fmla="*/ 6 w 31"/>
                    <a:gd name="T17" fmla="*/ 5 h 20"/>
                    <a:gd name="T18" fmla="*/ 9 w 31"/>
                    <a:gd name="T19" fmla="*/ 4 h 20"/>
                    <a:gd name="T20" fmla="*/ 10 w 31"/>
                    <a:gd name="T21" fmla="*/ 1 h 20"/>
                    <a:gd name="T22" fmla="*/ 8 w 31"/>
                    <a:gd name="T23" fmla="*/ 3 h 20"/>
                    <a:gd name="T24" fmla="*/ 9 w 31"/>
                    <a:gd name="T25" fmla="*/ 1 h 20"/>
                    <a:gd name="T26" fmla="*/ 6 w 31"/>
                    <a:gd name="T27" fmla="*/ 0 h 20"/>
                    <a:gd name="T28" fmla="*/ 7 w 31"/>
                    <a:gd name="T29" fmla="*/ 2 h 20"/>
                    <a:gd name="T30" fmla="*/ 9 w 31"/>
                    <a:gd name="T31" fmla="*/ 1 h 2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31" h="20">
                      <a:moveTo>
                        <a:pt x="28" y="2"/>
                      </a:moveTo>
                      <a:lnTo>
                        <a:pt x="22" y="8"/>
                      </a:lnTo>
                      <a:lnTo>
                        <a:pt x="22" y="9"/>
                      </a:lnTo>
                      <a:lnTo>
                        <a:pt x="18" y="10"/>
                      </a:lnTo>
                      <a:lnTo>
                        <a:pt x="11" y="9"/>
                      </a:lnTo>
                      <a:lnTo>
                        <a:pt x="7" y="7"/>
                      </a:lnTo>
                      <a:lnTo>
                        <a:pt x="0" y="14"/>
                      </a:lnTo>
                      <a:lnTo>
                        <a:pt x="9" y="18"/>
                      </a:lnTo>
                      <a:lnTo>
                        <a:pt x="18" y="20"/>
                      </a:lnTo>
                      <a:lnTo>
                        <a:pt x="29" y="16"/>
                      </a:lnTo>
                      <a:lnTo>
                        <a:pt x="31" y="5"/>
                      </a:lnTo>
                      <a:lnTo>
                        <a:pt x="25" y="11"/>
                      </a:lnTo>
                      <a:lnTo>
                        <a:pt x="28" y="2"/>
                      </a:lnTo>
                      <a:lnTo>
                        <a:pt x="19" y="0"/>
                      </a:lnTo>
                      <a:lnTo>
                        <a:pt x="22" y="8"/>
                      </a:lnTo>
                      <a:lnTo>
                        <a:pt x="28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0" name="Forme libre 163"/>
                <p:cNvSpPr>
                  <a:spLocks/>
                </p:cNvSpPr>
                <p:nvPr/>
              </p:nvSpPr>
              <p:spPr bwMode="auto">
                <a:xfrm>
                  <a:off x="1845" y="3251"/>
                  <a:ext cx="12" cy="6"/>
                </a:xfrm>
                <a:custGeom>
                  <a:avLst/>
                  <a:gdLst>
                    <a:gd name="T0" fmla="*/ 10 w 34"/>
                    <a:gd name="T1" fmla="*/ 0 h 22"/>
                    <a:gd name="T2" fmla="*/ 8 w 34"/>
                    <a:gd name="T3" fmla="*/ 2 h 22"/>
                    <a:gd name="T4" fmla="*/ 8 w 34"/>
                    <a:gd name="T5" fmla="*/ 2 h 22"/>
                    <a:gd name="T6" fmla="*/ 7 w 34"/>
                    <a:gd name="T7" fmla="*/ 3 h 22"/>
                    <a:gd name="T8" fmla="*/ 4 w 34"/>
                    <a:gd name="T9" fmla="*/ 4 h 22"/>
                    <a:gd name="T10" fmla="*/ 1 w 34"/>
                    <a:gd name="T11" fmla="*/ 4 h 22"/>
                    <a:gd name="T12" fmla="*/ 0 w 34"/>
                    <a:gd name="T13" fmla="*/ 6 h 22"/>
                    <a:gd name="T14" fmla="*/ 4 w 34"/>
                    <a:gd name="T15" fmla="*/ 6 h 22"/>
                    <a:gd name="T16" fmla="*/ 8 w 34"/>
                    <a:gd name="T17" fmla="*/ 5 h 22"/>
                    <a:gd name="T18" fmla="*/ 11 w 34"/>
                    <a:gd name="T19" fmla="*/ 4 h 22"/>
                    <a:gd name="T20" fmla="*/ 12 w 34"/>
                    <a:gd name="T21" fmla="*/ 1 h 22"/>
                    <a:gd name="T22" fmla="*/ 11 w 34"/>
                    <a:gd name="T23" fmla="*/ 2 h 22"/>
                    <a:gd name="T24" fmla="*/ 10 w 34"/>
                    <a:gd name="T25" fmla="*/ 0 h 22"/>
                    <a:gd name="T26" fmla="*/ 8 w 34"/>
                    <a:gd name="T27" fmla="*/ 1 h 22"/>
                    <a:gd name="T28" fmla="*/ 8 w 34"/>
                    <a:gd name="T29" fmla="*/ 2 h 22"/>
                    <a:gd name="T30" fmla="*/ 10 w 34"/>
                    <a:gd name="T31" fmla="*/ 0 h 2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34" h="22">
                      <a:moveTo>
                        <a:pt x="27" y="0"/>
                      </a:moveTo>
                      <a:lnTo>
                        <a:pt x="24" y="7"/>
                      </a:lnTo>
                      <a:lnTo>
                        <a:pt x="19" y="11"/>
                      </a:lnTo>
                      <a:lnTo>
                        <a:pt x="11" y="13"/>
                      </a:lnTo>
                      <a:lnTo>
                        <a:pt x="3" y="13"/>
                      </a:lnTo>
                      <a:lnTo>
                        <a:pt x="0" y="22"/>
                      </a:lnTo>
                      <a:lnTo>
                        <a:pt x="11" y="22"/>
                      </a:lnTo>
                      <a:lnTo>
                        <a:pt x="22" y="20"/>
                      </a:lnTo>
                      <a:lnTo>
                        <a:pt x="31" y="14"/>
                      </a:lnTo>
                      <a:lnTo>
                        <a:pt x="34" y="2"/>
                      </a:lnTo>
                      <a:lnTo>
                        <a:pt x="31" y="9"/>
                      </a:lnTo>
                      <a:lnTo>
                        <a:pt x="27" y="0"/>
                      </a:lnTo>
                      <a:lnTo>
                        <a:pt x="22" y="2"/>
                      </a:lnTo>
                      <a:lnTo>
                        <a:pt x="24" y="7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1" name="Forme libre 164"/>
                <p:cNvSpPr>
                  <a:spLocks/>
                </p:cNvSpPr>
                <p:nvPr/>
              </p:nvSpPr>
              <p:spPr bwMode="auto">
                <a:xfrm>
                  <a:off x="1852" y="3248"/>
                  <a:ext cx="5" cy="6"/>
                </a:xfrm>
                <a:custGeom>
                  <a:avLst/>
                  <a:gdLst>
                    <a:gd name="T0" fmla="*/ 0 w 15"/>
                    <a:gd name="T1" fmla="*/ 2 h 23"/>
                    <a:gd name="T2" fmla="*/ 0 w 15"/>
                    <a:gd name="T3" fmla="*/ 2 h 23"/>
                    <a:gd name="T4" fmla="*/ 1 w 15"/>
                    <a:gd name="T5" fmla="*/ 3 h 23"/>
                    <a:gd name="T6" fmla="*/ 1 w 15"/>
                    <a:gd name="T7" fmla="*/ 4 h 23"/>
                    <a:gd name="T8" fmla="*/ 2 w 15"/>
                    <a:gd name="T9" fmla="*/ 4 h 23"/>
                    <a:gd name="T10" fmla="*/ 3 w 15"/>
                    <a:gd name="T11" fmla="*/ 6 h 23"/>
                    <a:gd name="T12" fmla="*/ 5 w 15"/>
                    <a:gd name="T13" fmla="*/ 4 h 23"/>
                    <a:gd name="T14" fmla="*/ 4 w 15"/>
                    <a:gd name="T15" fmla="*/ 2 h 23"/>
                    <a:gd name="T16" fmla="*/ 3 w 15"/>
                    <a:gd name="T17" fmla="*/ 1 h 23"/>
                    <a:gd name="T18" fmla="*/ 2 w 15"/>
                    <a:gd name="T19" fmla="*/ 0 h 23"/>
                    <a:gd name="T20" fmla="*/ 0 w 15"/>
                    <a:gd name="T21" fmla="*/ 2 h 2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5" h="23">
                      <a:moveTo>
                        <a:pt x="0" y="7"/>
                      </a:moveTo>
                      <a:lnTo>
                        <a:pt x="1" y="9"/>
                      </a:lnTo>
                      <a:lnTo>
                        <a:pt x="3" y="12"/>
                      </a:lnTo>
                      <a:lnTo>
                        <a:pt x="3" y="15"/>
                      </a:lnTo>
                      <a:lnTo>
                        <a:pt x="6" y="14"/>
                      </a:lnTo>
                      <a:lnTo>
                        <a:pt x="10" y="23"/>
                      </a:lnTo>
                      <a:lnTo>
                        <a:pt x="15" y="15"/>
                      </a:lnTo>
                      <a:lnTo>
                        <a:pt x="13" y="9"/>
                      </a:lnTo>
                      <a:lnTo>
                        <a:pt x="10" y="4"/>
                      </a:lnTo>
                      <a:lnTo>
                        <a:pt x="7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2" name="Forme libre 165"/>
                <p:cNvSpPr>
                  <a:spLocks/>
                </p:cNvSpPr>
                <p:nvPr/>
              </p:nvSpPr>
              <p:spPr bwMode="auto">
                <a:xfrm>
                  <a:off x="1760" y="3267"/>
                  <a:ext cx="13" cy="6"/>
                </a:xfrm>
                <a:custGeom>
                  <a:avLst/>
                  <a:gdLst>
                    <a:gd name="T0" fmla="*/ 11 w 38"/>
                    <a:gd name="T1" fmla="*/ 2 h 21"/>
                    <a:gd name="T2" fmla="*/ 9 w 38"/>
                    <a:gd name="T3" fmla="*/ 3 h 21"/>
                    <a:gd name="T4" fmla="*/ 7 w 38"/>
                    <a:gd name="T5" fmla="*/ 2 h 21"/>
                    <a:gd name="T6" fmla="*/ 5 w 38"/>
                    <a:gd name="T7" fmla="*/ 1 h 21"/>
                    <a:gd name="T8" fmla="*/ 3 w 38"/>
                    <a:gd name="T9" fmla="*/ 0 h 21"/>
                    <a:gd name="T10" fmla="*/ 0 w 38"/>
                    <a:gd name="T11" fmla="*/ 1 h 21"/>
                    <a:gd name="T12" fmla="*/ 2 w 38"/>
                    <a:gd name="T13" fmla="*/ 3 h 21"/>
                    <a:gd name="T14" fmla="*/ 5 w 38"/>
                    <a:gd name="T15" fmla="*/ 5 h 21"/>
                    <a:gd name="T16" fmla="*/ 9 w 38"/>
                    <a:gd name="T17" fmla="*/ 6 h 21"/>
                    <a:gd name="T18" fmla="*/ 13 w 38"/>
                    <a:gd name="T19" fmla="*/ 5 h 21"/>
                    <a:gd name="T20" fmla="*/ 11 w 38"/>
                    <a:gd name="T21" fmla="*/ 2 h 2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8" h="21">
                      <a:moveTo>
                        <a:pt x="33" y="8"/>
                      </a:moveTo>
                      <a:lnTo>
                        <a:pt x="26" y="9"/>
                      </a:lnTo>
                      <a:lnTo>
                        <a:pt x="20" y="8"/>
                      </a:lnTo>
                      <a:lnTo>
                        <a:pt x="14" y="5"/>
                      </a:lnTo>
                      <a:lnTo>
                        <a:pt x="9" y="0"/>
                      </a:lnTo>
                      <a:lnTo>
                        <a:pt x="0" y="5"/>
                      </a:lnTo>
                      <a:lnTo>
                        <a:pt x="7" y="12"/>
                      </a:lnTo>
                      <a:lnTo>
                        <a:pt x="15" y="18"/>
                      </a:lnTo>
                      <a:lnTo>
                        <a:pt x="26" y="21"/>
                      </a:lnTo>
                      <a:lnTo>
                        <a:pt x="38" y="18"/>
                      </a:lnTo>
                      <a:lnTo>
                        <a:pt x="33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3" name="Forme libre 166"/>
                <p:cNvSpPr>
                  <a:spLocks/>
                </p:cNvSpPr>
                <p:nvPr/>
              </p:nvSpPr>
              <p:spPr bwMode="auto">
                <a:xfrm>
                  <a:off x="1784" y="3247"/>
                  <a:ext cx="4" cy="4"/>
                </a:xfrm>
                <a:custGeom>
                  <a:avLst/>
                  <a:gdLst>
                    <a:gd name="T0" fmla="*/ 4 w 10"/>
                    <a:gd name="T1" fmla="*/ 2 h 15"/>
                    <a:gd name="T2" fmla="*/ 4 w 10"/>
                    <a:gd name="T3" fmla="*/ 2 h 15"/>
                    <a:gd name="T4" fmla="*/ 4 w 10"/>
                    <a:gd name="T5" fmla="*/ 2 h 15"/>
                    <a:gd name="T6" fmla="*/ 4 w 10"/>
                    <a:gd name="T7" fmla="*/ 2 h 15"/>
                    <a:gd name="T8" fmla="*/ 3 w 10"/>
                    <a:gd name="T9" fmla="*/ 3 h 15"/>
                    <a:gd name="T10" fmla="*/ 4 w 10"/>
                    <a:gd name="T11" fmla="*/ 2 h 15"/>
                    <a:gd name="T12" fmla="*/ 4 w 10"/>
                    <a:gd name="T13" fmla="*/ 0 h 15"/>
                    <a:gd name="T14" fmla="*/ 2 w 10"/>
                    <a:gd name="T15" fmla="*/ 0 h 15"/>
                    <a:gd name="T16" fmla="*/ 0 w 10"/>
                    <a:gd name="T17" fmla="*/ 1 h 15"/>
                    <a:gd name="T18" fmla="*/ 0 w 10"/>
                    <a:gd name="T19" fmla="*/ 3 h 15"/>
                    <a:gd name="T20" fmla="*/ 1 w 10"/>
                    <a:gd name="T21" fmla="*/ 4 h 15"/>
                    <a:gd name="T22" fmla="*/ 0 w 10"/>
                    <a:gd name="T23" fmla="*/ 4 h 15"/>
                    <a:gd name="T24" fmla="*/ 4 w 10"/>
                    <a:gd name="T25" fmla="*/ 2 h 1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0" h="15">
                      <a:moveTo>
                        <a:pt x="10" y="9"/>
                      </a:moveTo>
                      <a:lnTo>
                        <a:pt x="9" y="8"/>
                      </a:lnTo>
                      <a:lnTo>
                        <a:pt x="9" y="9"/>
                      </a:lnTo>
                      <a:lnTo>
                        <a:pt x="8" y="10"/>
                      </a:lnTo>
                      <a:lnTo>
                        <a:pt x="10" y="9"/>
                      </a:lnTo>
                      <a:lnTo>
                        <a:pt x="10" y="0"/>
                      </a:lnTo>
                      <a:lnTo>
                        <a:pt x="6" y="1"/>
                      </a:lnTo>
                      <a:lnTo>
                        <a:pt x="0" y="4"/>
                      </a:lnTo>
                      <a:lnTo>
                        <a:pt x="0" y="10"/>
                      </a:lnTo>
                      <a:lnTo>
                        <a:pt x="2" y="15"/>
                      </a:lnTo>
                      <a:lnTo>
                        <a:pt x="1" y="14"/>
                      </a:lnTo>
                      <a:lnTo>
                        <a:pt x="1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4" name="Forme libre 167"/>
                <p:cNvSpPr>
                  <a:spLocks/>
                </p:cNvSpPr>
                <p:nvPr/>
              </p:nvSpPr>
              <p:spPr bwMode="auto">
                <a:xfrm>
                  <a:off x="1783" y="3250"/>
                  <a:ext cx="6" cy="2"/>
                </a:xfrm>
                <a:custGeom>
                  <a:avLst/>
                  <a:gdLst>
                    <a:gd name="T0" fmla="*/ 4 w 16"/>
                    <a:gd name="T1" fmla="*/ 2 h 11"/>
                    <a:gd name="T2" fmla="*/ 4 w 16"/>
                    <a:gd name="T3" fmla="*/ 2 h 11"/>
                    <a:gd name="T4" fmla="*/ 4 w 16"/>
                    <a:gd name="T5" fmla="*/ 2 h 11"/>
                    <a:gd name="T6" fmla="*/ 4 w 16"/>
                    <a:gd name="T7" fmla="*/ 2 h 11"/>
                    <a:gd name="T8" fmla="*/ 6 w 16"/>
                    <a:gd name="T9" fmla="*/ 1 h 11"/>
                    <a:gd name="T10" fmla="*/ 5 w 16"/>
                    <a:gd name="T11" fmla="*/ 0 h 11"/>
                    <a:gd name="T12" fmla="*/ 2 w 16"/>
                    <a:gd name="T13" fmla="*/ 1 h 11"/>
                    <a:gd name="T14" fmla="*/ 2 w 16"/>
                    <a:gd name="T15" fmla="*/ 1 h 11"/>
                    <a:gd name="T16" fmla="*/ 2 w 16"/>
                    <a:gd name="T17" fmla="*/ 0 h 11"/>
                    <a:gd name="T18" fmla="*/ 1 w 16"/>
                    <a:gd name="T19" fmla="*/ 1 h 11"/>
                    <a:gd name="T20" fmla="*/ 0 w 16"/>
                    <a:gd name="T21" fmla="*/ 1 h 11"/>
                    <a:gd name="T22" fmla="*/ 0 w 16"/>
                    <a:gd name="T23" fmla="*/ 1 h 11"/>
                    <a:gd name="T24" fmla="*/ 4 w 16"/>
                    <a:gd name="T25" fmla="*/ 2 h 1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6" h="11">
                      <a:moveTo>
                        <a:pt x="10" y="11"/>
                      </a:moveTo>
                      <a:lnTo>
                        <a:pt x="10" y="11"/>
                      </a:lnTo>
                      <a:lnTo>
                        <a:pt x="11" y="11"/>
                      </a:lnTo>
                      <a:lnTo>
                        <a:pt x="16" y="5"/>
                      </a:lnTo>
                      <a:lnTo>
                        <a:pt x="13" y="0"/>
                      </a:lnTo>
                      <a:lnTo>
                        <a:pt x="4" y="5"/>
                      </a:lnTo>
                      <a:lnTo>
                        <a:pt x="6" y="1"/>
                      </a:lnTo>
                      <a:lnTo>
                        <a:pt x="3" y="4"/>
                      </a:lnTo>
                      <a:lnTo>
                        <a:pt x="0" y="8"/>
                      </a:lnTo>
                      <a:lnTo>
                        <a:pt x="10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5" name="Forme libre 168"/>
                <p:cNvSpPr>
                  <a:spLocks/>
                </p:cNvSpPr>
                <p:nvPr/>
              </p:nvSpPr>
              <p:spPr bwMode="auto">
                <a:xfrm>
                  <a:off x="1783" y="3252"/>
                  <a:ext cx="5" cy="3"/>
                </a:xfrm>
                <a:custGeom>
                  <a:avLst/>
                  <a:gdLst>
                    <a:gd name="T0" fmla="*/ 5 w 16"/>
                    <a:gd name="T1" fmla="*/ 1 h 13"/>
                    <a:gd name="T2" fmla="*/ 5 w 16"/>
                    <a:gd name="T3" fmla="*/ 1 h 13"/>
                    <a:gd name="T4" fmla="*/ 4 w 16"/>
                    <a:gd name="T5" fmla="*/ 1 h 13"/>
                    <a:gd name="T6" fmla="*/ 3 w 16"/>
                    <a:gd name="T7" fmla="*/ 0 h 13"/>
                    <a:gd name="T8" fmla="*/ 4 w 16"/>
                    <a:gd name="T9" fmla="*/ 1 h 13"/>
                    <a:gd name="T10" fmla="*/ 3 w 16"/>
                    <a:gd name="T11" fmla="*/ 1 h 13"/>
                    <a:gd name="T12" fmla="*/ 0 w 16"/>
                    <a:gd name="T13" fmla="*/ 0 h 13"/>
                    <a:gd name="T14" fmla="*/ 0 w 16"/>
                    <a:gd name="T15" fmla="*/ 1 h 13"/>
                    <a:gd name="T16" fmla="*/ 1 w 16"/>
                    <a:gd name="T17" fmla="*/ 2 h 13"/>
                    <a:gd name="T18" fmla="*/ 2 w 16"/>
                    <a:gd name="T19" fmla="*/ 2 h 13"/>
                    <a:gd name="T20" fmla="*/ 3 w 16"/>
                    <a:gd name="T21" fmla="*/ 3 h 13"/>
                    <a:gd name="T22" fmla="*/ 3 w 16"/>
                    <a:gd name="T23" fmla="*/ 3 h 13"/>
                    <a:gd name="T24" fmla="*/ 5 w 16"/>
                    <a:gd name="T25" fmla="*/ 1 h 1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6" h="13">
                      <a:moveTo>
                        <a:pt x="16" y="6"/>
                      </a:moveTo>
                      <a:lnTo>
                        <a:pt x="16" y="6"/>
                      </a:lnTo>
                      <a:lnTo>
                        <a:pt x="12" y="3"/>
                      </a:lnTo>
                      <a:lnTo>
                        <a:pt x="10" y="1"/>
                      </a:lnTo>
                      <a:lnTo>
                        <a:pt x="12" y="4"/>
                      </a:lnTo>
                      <a:lnTo>
                        <a:pt x="11" y="3"/>
                      </a:lnTo>
                      <a:lnTo>
                        <a:pt x="1" y="0"/>
                      </a:lnTo>
                      <a:lnTo>
                        <a:pt x="0" y="4"/>
                      </a:lnTo>
                      <a:lnTo>
                        <a:pt x="2" y="9"/>
                      </a:lnTo>
                      <a:lnTo>
                        <a:pt x="5" y="10"/>
                      </a:lnTo>
                      <a:lnTo>
                        <a:pt x="8" y="13"/>
                      </a:lnTo>
                      <a:lnTo>
                        <a:pt x="16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6" name="Forme libre 169"/>
                <p:cNvSpPr>
                  <a:spLocks/>
                </p:cNvSpPr>
                <p:nvPr/>
              </p:nvSpPr>
              <p:spPr bwMode="auto">
                <a:xfrm>
                  <a:off x="1784" y="3253"/>
                  <a:ext cx="5" cy="3"/>
                </a:xfrm>
                <a:custGeom>
                  <a:avLst/>
                  <a:gdLst>
                    <a:gd name="T0" fmla="*/ 3 w 15"/>
                    <a:gd name="T1" fmla="*/ 3 h 12"/>
                    <a:gd name="T2" fmla="*/ 4 w 15"/>
                    <a:gd name="T3" fmla="*/ 3 h 12"/>
                    <a:gd name="T4" fmla="*/ 3 w 15"/>
                    <a:gd name="T5" fmla="*/ 3 h 12"/>
                    <a:gd name="T6" fmla="*/ 4 w 15"/>
                    <a:gd name="T7" fmla="*/ 3 h 12"/>
                    <a:gd name="T8" fmla="*/ 5 w 15"/>
                    <a:gd name="T9" fmla="*/ 1 h 12"/>
                    <a:gd name="T10" fmla="*/ 4 w 15"/>
                    <a:gd name="T11" fmla="*/ 0 h 12"/>
                    <a:gd name="T12" fmla="*/ 1 w 15"/>
                    <a:gd name="T13" fmla="*/ 2 h 12"/>
                    <a:gd name="T14" fmla="*/ 2 w 15"/>
                    <a:gd name="T15" fmla="*/ 2 h 12"/>
                    <a:gd name="T16" fmla="*/ 2 w 15"/>
                    <a:gd name="T17" fmla="*/ 1 h 12"/>
                    <a:gd name="T18" fmla="*/ 1 w 15"/>
                    <a:gd name="T19" fmla="*/ 2 h 12"/>
                    <a:gd name="T20" fmla="*/ 0 w 15"/>
                    <a:gd name="T21" fmla="*/ 3 h 12"/>
                    <a:gd name="T22" fmla="*/ 0 w 15"/>
                    <a:gd name="T23" fmla="*/ 3 h 12"/>
                    <a:gd name="T24" fmla="*/ 3 w 15"/>
                    <a:gd name="T25" fmla="*/ 3 h 1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5" h="12">
                      <a:moveTo>
                        <a:pt x="10" y="12"/>
                      </a:moveTo>
                      <a:lnTo>
                        <a:pt x="12" y="12"/>
                      </a:lnTo>
                      <a:lnTo>
                        <a:pt x="10" y="11"/>
                      </a:lnTo>
                      <a:lnTo>
                        <a:pt x="12" y="12"/>
                      </a:lnTo>
                      <a:lnTo>
                        <a:pt x="15" y="5"/>
                      </a:lnTo>
                      <a:lnTo>
                        <a:pt x="12" y="0"/>
                      </a:lnTo>
                      <a:lnTo>
                        <a:pt x="4" y="7"/>
                      </a:lnTo>
                      <a:lnTo>
                        <a:pt x="6" y="7"/>
                      </a:lnTo>
                      <a:lnTo>
                        <a:pt x="7" y="3"/>
                      </a:lnTo>
                      <a:lnTo>
                        <a:pt x="3" y="6"/>
                      </a:lnTo>
                      <a:lnTo>
                        <a:pt x="0" y="12"/>
                      </a:lnTo>
                      <a:lnTo>
                        <a:pt x="1" y="12"/>
                      </a:lnTo>
                      <a:lnTo>
                        <a:pt x="1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7" name="Forme libre 170"/>
                <p:cNvSpPr>
                  <a:spLocks/>
                </p:cNvSpPr>
                <p:nvPr/>
              </p:nvSpPr>
              <p:spPr bwMode="auto">
                <a:xfrm>
                  <a:off x="1785" y="3256"/>
                  <a:ext cx="5" cy="6"/>
                </a:xfrm>
                <a:custGeom>
                  <a:avLst/>
                  <a:gdLst>
                    <a:gd name="T0" fmla="*/ 5 w 16"/>
                    <a:gd name="T1" fmla="*/ 3 h 21"/>
                    <a:gd name="T2" fmla="*/ 5 w 16"/>
                    <a:gd name="T3" fmla="*/ 3 h 21"/>
                    <a:gd name="T4" fmla="*/ 4 w 16"/>
                    <a:gd name="T5" fmla="*/ 3 h 21"/>
                    <a:gd name="T6" fmla="*/ 4 w 16"/>
                    <a:gd name="T7" fmla="*/ 2 h 21"/>
                    <a:gd name="T8" fmla="*/ 3 w 16"/>
                    <a:gd name="T9" fmla="*/ 1 h 21"/>
                    <a:gd name="T10" fmla="*/ 3 w 16"/>
                    <a:gd name="T11" fmla="*/ 0 h 21"/>
                    <a:gd name="T12" fmla="*/ 0 w 16"/>
                    <a:gd name="T13" fmla="*/ 0 h 21"/>
                    <a:gd name="T14" fmla="*/ 0 w 16"/>
                    <a:gd name="T15" fmla="*/ 2 h 21"/>
                    <a:gd name="T16" fmla="*/ 2 w 16"/>
                    <a:gd name="T17" fmla="*/ 3 h 21"/>
                    <a:gd name="T18" fmla="*/ 3 w 16"/>
                    <a:gd name="T19" fmla="*/ 5 h 21"/>
                    <a:gd name="T20" fmla="*/ 5 w 16"/>
                    <a:gd name="T21" fmla="*/ 6 h 21"/>
                    <a:gd name="T22" fmla="*/ 5 w 16"/>
                    <a:gd name="T23" fmla="*/ 6 h 21"/>
                    <a:gd name="T24" fmla="*/ 5 w 16"/>
                    <a:gd name="T25" fmla="*/ 3 h 2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6" h="21">
                      <a:moveTo>
                        <a:pt x="16" y="9"/>
                      </a:moveTo>
                      <a:lnTo>
                        <a:pt x="16" y="9"/>
                      </a:lnTo>
                      <a:lnTo>
                        <a:pt x="14" y="9"/>
                      </a:lnTo>
                      <a:lnTo>
                        <a:pt x="12" y="7"/>
                      </a:lnTo>
                      <a:lnTo>
                        <a:pt x="9" y="4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5" y="12"/>
                      </a:lnTo>
                      <a:lnTo>
                        <a:pt x="9" y="19"/>
                      </a:lnTo>
                      <a:lnTo>
                        <a:pt x="16" y="21"/>
                      </a:lnTo>
                      <a:lnTo>
                        <a:pt x="16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8" name="Forme libre 171"/>
                <p:cNvSpPr>
                  <a:spLocks/>
                </p:cNvSpPr>
                <p:nvPr/>
              </p:nvSpPr>
              <p:spPr bwMode="auto">
                <a:xfrm>
                  <a:off x="1790" y="3258"/>
                  <a:ext cx="9" cy="4"/>
                </a:xfrm>
                <a:custGeom>
                  <a:avLst/>
                  <a:gdLst>
                    <a:gd name="T0" fmla="*/ 6 w 26"/>
                    <a:gd name="T1" fmla="*/ 0 h 15"/>
                    <a:gd name="T2" fmla="*/ 5 w 26"/>
                    <a:gd name="T3" fmla="*/ 0 h 15"/>
                    <a:gd name="T4" fmla="*/ 3 w 26"/>
                    <a:gd name="T5" fmla="*/ 1 h 15"/>
                    <a:gd name="T6" fmla="*/ 2 w 26"/>
                    <a:gd name="T7" fmla="*/ 1 h 15"/>
                    <a:gd name="T8" fmla="*/ 0 w 26"/>
                    <a:gd name="T9" fmla="*/ 1 h 15"/>
                    <a:gd name="T10" fmla="*/ 0 w 26"/>
                    <a:gd name="T11" fmla="*/ 4 h 15"/>
                    <a:gd name="T12" fmla="*/ 2 w 26"/>
                    <a:gd name="T13" fmla="*/ 4 h 15"/>
                    <a:gd name="T14" fmla="*/ 4 w 26"/>
                    <a:gd name="T15" fmla="*/ 3 h 15"/>
                    <a:gd name="T16" fmla="*/ 7 w 26"/>
                    <a:gd name="T17" fmla="*/ 3 h 15"/>
                    <a:gd name="T18" fmla="*/ 9 w 26"/>
                    <a:gd name="T19" fmla="*/ 2 h 15"/>
                    <a:gd name="T20" fmla="*/ 6 w 26"/>
                    <a:gd name="T21" fmla="*/ 0 h 1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6" h="15">
                      <a:moveTo>
                        <a:pt x="18" y="0"/>
                      </a:moveTo>
                      <a:lnTo>
                        <a:pt x="15" y="1"/>
                      </a:lnTo>
                      <a:lnTo>
                        <a:pt x="10" y="3"/>
                      </a:lnTo>
                      <a:lnTo>
                        <a:pt x="5" y="5"/>
                      </a:lnTo>
                      <a:lnTo>
                        <a:pt x="0" y="3"/>
                      </a:lnTo>
                      <a:lnTo>
                        <a:pt x="0" y="15"/>
                      </a:lnTo>
                      <a:lnTo>
                        <a:pt x="5" y="14"/>
                      </a:lnTo>
                      <a:lnTo>
                        <a:pt x="12" y="13"/>
                      </a:lnTo>
                      <a:lnTo>
                        <a:pt x="20" y="11"/>
                      </a:lnTo>
                      <a:lnTo>
                        <a:pt x="26" y="7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9" name="Forme libre 172"/>
                <p:cNvSpPr>
                  <a:spLocks/>
                </p:cNvSpPr>
                <p:nvPr/>
              </p:nvSpPr>
              <p:spPr bwMode="auto">
                <a:xfrm>
                  <a:off x="1803" y="3252"/>
                  <a:ext cx="7" cy="4"/>
                </a:xfrm>
                <a:custGeom>
                  <a:avLst/>
                  <a:gdLst>
                    <a:gd name="T0" fmla="*/ 5 w 21"/>
                    <a:gd name="T1" fmla="*/ 1 h 13"/>
                    <a:gd name="T2" fmla="*/ 4 w 21"/>
                    <a:gd name="T3" fmla="*/ 1 h 13"/>
                    <a:gd name="T4" fmla="*/ 4 w 21"/>
                    <a:gd name="T5" fmla="*/ 1 h 13"/>
                    <a:gd name="T6" fmla="*/ 3 w 21"/>
                    <a:gd name="T7" fmla="*/ 1 h 13"/>
                    <a:gd name="T8" fmla="*/ 2 w 21"/>
                    <a:gd name="T9" fmla="*/ 0 h 13"/>
                    <a:gd name="T10" fmla="*/ 0 w 21"/>
                    <a:gd name="T11" fmla="*/ 3 h 13"/>
                    <a:gd name="T12" fmla="*/ 2 w 21"/>
                    <a:gd name="T13" fmla="*/ 4 h 13"/>
                    <a:gd name="T14" fmla="*/ 4 w 21"/>
                    <a:gd name="T15" fmla="*/ 4 h 13"/>
                    <a:gd name="T16" fmla="*/ 6 w 21"/>
                    <a:gd name="T17" fmla="*/ 3 h 13"/>
                    <a:gd name="T18" fmla="*/ 7 w 21"/>
                    <a:gd name="T19" fmla="*/ 2 h 13"/>
                    <a:gd name="T20" fmla="*/ 5 w 21"/>
                    <a:gd name="T21" fmla="*/ 1 h 1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1" h="13">
                      <a:moveTo>
                        <a:pt x="14" y="2"/>
                      </a:moveTo>
                      <a:lnTo>
                        <a:pt x="13" y="2"/>
                      </a:lnTo>
                      <a:lnTo>
                        <a:pt x="12" y="3"/>
                      </a:lnTo>
                      <a:lnTo>
                        <a:pt x="9" y="3"/>
                      </a:lnTo>
                      <a:lnTo>
                        <a:pt x="5" y="0"/>
                      </a:lnTo>
                      <a:lnTo>
                        <a:pt x="0" y="9"/>
                      </a:lnTo>
                      <a:lnTo>
                        <a:pt x="7" y="13"/>
                      </a:lnTo>
                      <a:lnTo>
                        <a:pt x="12" y="13"/>
                      </a:lnTo>
                      <a:lnTo>
                        <a:pt x="18" y="11"/>
                      </a:lnTo>
                      <a:lnTo>
                        <a:pt x="21" y="7"/>
                      </a:lnTo>
                      <a:lnTo>
                        <a:pt x="14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0" name="Forme libre 173"/>
                <p:cNvSpPr>
                  <a:spLocks/>
                </p:cNvSpPr>
                <p:nvPr/>
              </p:nvSpPr>
              <p:spPr bwMode="auto">
                <a:xfrm>
                  <a:off x="1717" y="3252"/>
                  <a:ext cx="9" cy="3"/>
                </a:xfrm>
                <a:custGeom>
                  <a:avLst/>
                  <a:gdLst>
                    <a:gd name="T0" fmla="*/ 7 w 28"/>
                    <a:gd name="T1" fmla="*/ 0 h 14"/>
                    <a:gd name="T2" fmla="*/ 7 w 28"/>
                    <a:gd name="T3" fmla="*/ 0 h 14"/>
                    <a:gd name="T4" fmla="*/ 6 w 28"/>
                    <a:gd name="T5" fmla="*/ 0 h 14"/>
                    <a:gd name="T6" fmla="*/ 5 w 28"/>
                    <a:gd name="T7" fmla="*/ 0 h 14"/>
                    <a:gd name="T8" fmla="*/ 4 w 28"/>
                    <a:gd name="T9" fmla="*/ 0 h 14"/>
                    <a:gd name="T10" fmla="*/ 1 w 28"/>
                    <a:gd name="T11" fmla="*/ 0 h 14"/>
                    <a:gd name="T12" fmla="*/ 0 w 28"/>
                    <a:gd name="T13" fmla="*/ 2 h 14"/>
                    <a:gd name="T14" fmla="*/ 3 w 28"/>
                    <a:gd name="T15" fmla="*/ 3 h 14"/>
                    <a:gd name="T16" fmla="*/ 5 w 28"/>
                    <a:gd name="T17" fmla="*/ 3 h 14"/>
                    <a:gd name="T18" fmla="*/ 7 w 28"/>
                    <a:gd name="T19" fmla="*/ 3 h 14"/>
                    <a:gd name="T20" fmla="*/ 9 w 28"/>
                    <a:gd name="T21" fmla="*/ 2 h 14"/>
                    <a:gd name="T22" fmla="*/ 9 w 28"/>
                    <a:gd name="T23" fmla="*/ 2 h 14"/>
                    <a:gd name="T24" fmla="*/ 7 w 28"/>
                    <a:gd name="T25" fmla="*/ 0 h 1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8" h="14">
                      <a:moveTo>
                        <a:pt x="22" y="1"/>
                      </a:moveTo>
                      <a:lnTo>
                        <a:pt x="21" y="1"/>
                      </a:lnTo>
                      <a:lnTo>
                        <a:pt x="20" y="2"/>
                      </a:lnTo>
                      <a:lnTo>
                        <a:pt x="16" y="2"/>
                      </a:lnTo>
                      <a:lnTo>
                        <a:pt x="11" y="2"/>
                      </a:lnTo>
                      <a:lnTo>
                        <a:pt x="2" y="0"/>
                      </a:lnTo>
                      <a:lnTo>
                        <a:pt x="0" y="10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22" y="12"/>
                      </a:lnTo>
                      <a:lnTo>
                        <a:pt x="28" y="8"/>
                      </a:lnTo>
                      <a:lnTo>
                        <a:pt x="27" y="8"/>
                      </a:lnTo>
                      <a:lnTo>
                        <a:pt x="22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1" name="Forme libre 174"/>
                <p:cNvSpPr>
                  <a:spLocks/>
                </p:cNvSpPr>
                <p:nvPr/>
              </p:nvSpPr>
              <p:spPr bwMode="auto">
                <a:xfrm>
                  <a:off x="1724" y="3250"/>
                  <a:ext cx="6" cy="4"/>
                </a:xfrm>
                <a:custGeom>
                  <a:avLst/>
                  <a:gdLst>
                    <a:gd name="T0" fmla="*/ 6 w 17"/>
                    <a:gd name="T1" fmla="*/ 2 h 13"/>
                    <a:gd name="T2" fmla="*/ 6 w 17"/>
                    <a:gd name="T3" fmla="*/ 2 h 13"/>
                    <a:gd name="T4" fmla="*/ 4 w 17"/>
                    <a:gd name="T5" fmla="*/ 1 h 13"/>
                    <a:gd name="T6" fmla="*/ 3 w 17"/>
                    <a:gd name="T7" fmla="*/ 0 h 13"/>
                    <a:gd name="T8" fmla="*/ 1 w 17"/>
                    <a:gd name="T9" fmla="*/ 1 h 13"/>
                    <a:gd name="T10" fmla="*/ 0 w 17"/>
                    <a:gd name="T11" fmla="*/ 2 h 13"/>
                    <a:gd name="T12" fmla="*/ 2 w 17"/>
                    <a:gd name="T13" fmla="*/ 4 h 13"/>
                    <a:gd name="T14" fmla="*/ 3 w 17"/>
                    <a:gd name="T15" fmla="*/ 3 h 13"/>
                    <a:gd name="T16" fmla="*/ 3 w 17"/>
                    <a:gd name="T17" fmla="*/ 4 h 13"/>
                    <a:gd name="T18" fmla="*/ 3 w 17"/>
                    <a:gd name="T19" fmla="*/ 4 h 13"/>
                    <a:gd name="T20" fmla="*/ 4 w 17"/>
                    <a:gd name="T21" fmla="*/ 4 h 13"/>
                    <a:gd name="T22" fmla="*/ 4 w 17"/>
                    <a:gd name="T23" fmla="*/ 4 h 13"/>
                    <a:gd name="T24" fmla="*/ 6 w 17"/>
                    <a:gd name="T25" fmla="*/ 2 h 1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7" h="13">
                      <a:moveTo>
                        <a:pt x="17" y="6"/>
                      </a:moveTo>
                      <a:lnTo>
                        <a:pt x="17" y="6"/>
                      </a:lnTo>
                      <a:lnTo>
                        <a:pt x="12" y="3"/>
                      </a:lnTo>
                      <a:lnTo>
                        <a:pt x="8" y="0"/>
                      </a:lnTo>
                      <a:lnTo>
                        <a:pt x="3" y="4"/>
                      </a:lnTo>
                      <a:lnTo>
                        <a:pt x="0" y="6"/>
                      </a:lnTo>
                      <a:lnTo>
                        <a:pt x="5" y="13"/>
                      </a:lnTo>
                      <a:lnTo>
                        <a:pt x="8" y="11"/>
                      </a:lnTo>
                      <a:lnTo>
                        <a:pt x="8" y="12"/>
                      </a:lnTo>
                      <a:lnTo>
                        <a:pt x="10" y="13"/>
                      </a:lnTo>
                      <a:lnTo>
                        <a:pt x="17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2" name="Forme libre 175"/>
                <p:cNvSpPr>
                  <a:spLocks/>
                </p:cNvSpPr>
                <p:nvPr/>
              </p:nvSpPr>
              <p:spPr bwMode="auto">
                <a:xfrm>
                  <a:off x="1727" y="3252"/>
                  <a:ext cx="6" cy="3"/>
                </a:xfrm>
                <a:custGeom>
                  <a:avLst/>
                  <a:gdLst>
                    <a:gd name="T0" fmla="*/ 4 w 18"/>
                    <a:gd name="T1" fmla="*/ 1 h 14"/>
                    <a:gd name="T2" fmla="*/ 4 w 18"/>
                    <a:gd name="T3" fmla="*/ 1 h 14"/>
                    <a:gd name="T4" fmla="*/ 4 w 18"/>
                    <a:gd name="T5" fmla="*/ 1 h 14"/>
                    <a:gd name="T6" fmla="*/ 4 w 18"/>
                    <a:gd name="T7" fmla="*/ 1 h 14"/>
                    <a:gd name="T8" fmla="*/ 4 w 18"/>
                    <a:gd name="T9" fmla="*/ 1 h 14"/>
                    <a:gd name="T10" fmla="*/ 2 w 18"/>
                    <a:gd name="T11" fmla="*/ 0 h 14"/>
                    <a:gd name="T12" fmla="*/ 0 w 18"/>
                    <a:gd name="T13" fmla="*/ 2 h 14"/>
                    <a:gd name="T14" fmla="*/ 1 w 18"/>
                    <a:gd name="T15" fmla="*/ 2 h 14"/>
                    <a:gd name="T16" fmla="*/ 2 w 18"/>
                    <a:gd name="T17" fmla="*/ 3 h 14"/>
                    <a:gd name="T18" fmla="*/ 4 w 18"/>
                    <a:gd name="T19" fmla="*/ 3 h 14"/>
                    <a:gd name="T20" fmla="*/ 5 w 18"/>
                    <a:gd name="T21" fmla="*/ 3 h 14"/>
                    <a:gd name="T22" fmla="*/ 6 w 18"/>
                    <a:gd name="T23" fmla="*/ 3 h 14"/>
                    <a:gd name="T24" fmla="*/ 4 w 18"/>
                    <a:gd name="T25" fmla="*/ 1 h 1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8" h="14">
                      <a:moveTo>
                        <a:pt x="11" y="5"/>
                      </a:moveTo>
                      <a:lnTo>
                        <a:pt x="13" y="4"/>
                      </a:lnTo>
                      <a:lnTo>
                        <a:pt x="12" y="3"/>
                      </a:lnTo>
                      <a:lnTo>
                        <a:pt x="12" y="4"/>
                      </a:lnTo>
                      <a:lnTo>
                        <a:pt x="11" y="3"/>
                      </a:lnTo>
                      <a:lnTo>
                        <a:pt x="7" y="0"/>
                      </a:lnTo>
                      <a:lnTo>
                        <a:pt x="0" y="7"/>
                      </a:lnTo>
                      <a:lnTo>
                        <a:pt x="4" y="10"/>
                      </a:lnTo>
                      <a:lnTo>
                        <a:pt x="7" y="13"/>
                      </a:lnTo>
                      <a:lnTo>
                        <a:pt x="12" y="14"/>
                      </a:lnTo>
                      <a:lnTo>
                        <a:pt x="15" y="13"/>
                      </a:lnTo>
                      <a:lnTo>
                        <a:pt x="18" y="12"/>
                      </a:lnTo>
                      <a:lnTo>
                        <a:pt x="11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3" name="Forme libre 176"/>
                <p:cNvSpPr>
                  <a:spLocks/>
                </p:cNvSpPr>
                <p:nvPr/>
              </p:nvSpPr>
              <p:spPr bwMode="auto">
                <a:xfrm>
                  <a:off x="1731" y="3252"/>
                  <a:ext cx="4" cy="3"/>
                </a:xfrm>
                <a:custGeom>
                  <a:avLst/>
                  <a:gdLst>
                    <a:gd name="T0" fmla="*/ 3 w 12"/>
                    <a:gd name="T1" fmla="*/ 2 h 11"/>
                    <a:gd name="T2" fmla="*/ 3 w 12"/>
                    <a:gd name="T3" fmla="*/ 2 h 11"/>
                    <a:gd name="T4" fmla="*/ 4 w 12"/>
                    <a:gd name="T5" fmla="*/ 1 h 11"/>
                    <a:gd name="T6" fmla="*/ 1 w 12"/>
                    <a:gd name="T7" fmla="*/ 0 h 11"/>
                    <a:gd name="T8" fmla="*/ 0 w 12"/>
                    <a:gd name="T9" fmla="*/ 1 h 11"/>
                    <a:gd name="T10" fmla="*/ 0 w 12"/>
                    <a:gd name="T11" fmla="*/ 1 h 11"/>
                    <a:gd name="T12" fmla="*/ 2 w 12"/>
                    <a:gd name="T13" fmla="*/ 3 h 11"/>
                    <a:gd name="T14" fmla="*/ 3 w 12"/>
                    <a:gd name="T15" fmla="*/ 2 h 11"/>
                    <a:gd name="T16" fmla="*/ 4 w 12"/>
                    <a:gd name="T17" fmla="*/ 1 h 11"/>
                    <a:gd name="T18" fmla="*/ 1 w 12"/>
                    <a:gd name="T19" fmla="*/ 0 h 11"/>
                    <a:gd name="T20" fmla="*/ 0 w 12"/>
                    <a:gd name="T21" fmla="*/ 1 h 11"/>
                    <a:gd name="T22" fmla="*/ 0 w 12"/>
                    <a:gd name="T23" fmla="*/ 2 h 11"/>
                    <a:gd name="T24" fmla="*/ 3 w 12"/>
                    <a:gd name="T25" fmla="*/ 2 h 1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2" h="11">
                      <a:moveTo>
                        <a:pt x="10" y="6"/>
                      </a:moveTo>
                      <a:lnTo>
                        <a:pt x="10" y="8"/>
                      </a:lnTo>
                      <a:lnTo>
                        <a:pt x="12" y="3"/>
                      </a:lnTo>
                      <a:lnTo>
                        <a:pt x="2" y="0"/>
                      </a:lnTo>
                      <a:lnTo>
                        <a:pt x="1" y="3"/>
                      </a:lnTo>
                      <a:lnTo>
                        <a:pt x="0" y="4"/>
                      </a:lnTo>
                      <a:lnTo>
                        <a:pt x="7" y="11"/>
                      </a:lnTo>
                      <a:lnTo>
                        <a:pt x="10" y="8"/>
                      </a:lnTo>
                      <a:lnTo>
                        <a:pt x="12" y="3"/>
                      </a:lnTo>
                      <a:lnTo>
                        <a:pt x="2" y="0"/>
                      </a:lnTo>
                      <a:lnTo>
                        <a:pt x="1" y="5"/>
                      </a:lnTo>
                      <a:lnTo>
                        <a:pt x="1" y="6"/>
                      </a:lnTo>
                      <a:lnTo>
                        <a:pt x="10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4" name="Forme libre 177"/>
                <p:cNvSpPr>
                  <a:spLocks/>
                </p:cNvSpPr>
                <p:nvPr/>
              </p:nvSpPr>
              <p:spPr bwMode="auto">
                <a:xfrm>
                  <a:off x="1731" y="3254"/>
                  <a:ext cx="8" cy="6"/>
                </a:xfrm>
                <a:custGeom>
                  <a:avLst/>
                  <a:gdLst>
                    <a:gd name="T0" fmla="*/ 7 w 23"/>
                    <a:gd name="T1" fmla="*/ 4 h 26"/>
                    <a:gd name="T2" fmla="*/ 5 w 23"/>
                    <a:gd name="T3" fmla="*/ 4 h 26"/>
                    <a:gd name="T4" fmla="*/ 5 w 23"/>
                    <a:gd name="T5" fmla="*/ 3 h 26"/>
                    <a:gd name="T6" fmla="*/ 3 w 23"/>
                    <a:gd name="T7" fmla="*/ 2 h 26"/>
                    <a:gd name="T8" fmla="*/ 3 w 23"/>
                    <a:gd name="T9" fmla="*/ 0 h 26"/>
                    <a:gd name="T10" fmla="*/ 0 w 23"/>
                    <a:gd name="T11" fmla="*/ 0 h 26"/>
                    <a:gd name="T12" fmla="*/ 0 w 23"/>
                    <a:gd name="T13" fmla="*/ 2 h 26"/>
                    <a:gd name="T14" fmla="*/ 1 w 23"/>
                    <a:gd name="T15" fmla="*/ 4 h 26"/>
                    <a:gd name="T16" fmla="*/ 5 w 23"/>
                    <a:gd name="T17" fmla="*/ 6 h 26"/>
                    <a:gd name="T18" fmla="*/ 8 w 23"/>
                    <a:gd name="T19" fmla="*/ 6 h 26"/>
                    <a:gd name="T20" fmla="*/ 7 w 23"/>
                    <a:gd name="T21" fmla="*/ 4 h 2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3" h="26">
                      <a:moveTo>
                        <a:pt x="20" y="17"/>
                      </a:moveTo>
                      <a:lnTo>
                        <a:pt x="15" y="17"/>
                      </a:lnTo>
                      <a:lnTo>
                        <a:pt x="13" y="15"/>
                      </a:lnTo>
                      <a:lnTo>
                        <a:pt x="9" y="7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0"/>
                      </a:lnTo>
                      <a:lnTo>
                        <a:pt x="3" y="19"/>
                      </a:lnTo>
                      <a:lnTo>
                        <a:pt x="13" y="26"/>
                      </a:lnTo>
                      <a:lnTo>
                        <a:pt x="23" y="26"/>
                      </a:lnTo>
                      <a:lnTo>
                        <a:pt x="2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5" name="Forme libre 178"/>
                <p:cNvSpPr>
                  <a:spLocks/>
                </p:cNvSpPr>
                <p:nvPr/>
              </p:nvSpPr>
              <p:spPr bwMode="auto">
                <a:xfrm>
                  <a:off x="1721" y="3263"/>
                  <a:ext cx="7" cy="3"/>
                </a:xfrm>
                <a:custGeom>
                  <a:avLst/>
                  <a:gdLst>
                    <a:gd name="T0" fmla="*/ 4 w 22"/>
                    <a:gd name="T1" fmla="*/ 1 h 12"/>
                    <a:gd name="T2" fmla="*/ 4 w 22"/>
                    <a:gd name="T3" fmla="*/ 1 h 12"/>
                    <a:gd name="T4" fmla="*/ 5 w 22"/>
                    <a:gd name="T5" fmla="*/ 1 h 12"/>
                    <a:gd name="T6" fmla="*/ 4 w 22"/>
                    <a:gd name="T7" fmla="*/ 1 h 12"/>
                    <a:gd name="T8" fmla="*/ 3 w 22"/>
                    <a:gd name="T9" fmla="*/ 1 h 12"/>
                    <a:gd name="T10" fmla="*/ 3 w 22"/>
                    <a:gd name="T11" fmla="*/ 0 h 12"/>
                    <a:gd name="T12" fmla="*/ 0 w 22"/>
                    <a:gd name="T13" fmla="*/ 1 h 12"/>
                    <a:gd name="T14" fmla="*/ 2 w 22"/>
                    <a:gd name="T15" fmla="*/ 3 h 12"/>
                    <a:gd name="T16" fmla="*/ 4 w 22"/>
                    <a:gd name="T17" fmla="*/ 3 h 12"/>
                    <a:gd name="T18" fmla="*/ 5 w 22"/>
                    <a:gd name="T19" fmla="*/ 3 h 12"/>
                    <a:gd name="T20" fmla="*/ 7 w 22"/>
                    <a:gd name="T21" fmla="*/ 2 h 12"/>
                    <a:gd name="T22" fmla="*/ 7 w 22"/>
                    <a:gd name="T23" fmla="*/ 3 h 12"/>
                    <a:gd name="T24" fmla="*/ 4 w 22"/>
                    <a:gd name="T25" fmla="*/ 1 h 1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2" h="12">
                      <a:moveTo>
                        <a:pt x="14" y="3"/>
                      </a:moveTo>
                      <a:lnTo>
                        <a:pt x="13" y="4"/>
                      </a:lnTo>
                      <a:lnTo>
                        <a:pt x="15" y="3"/>
                      </a:lnTo>
                      <a:lnTo>
                        <a:pt x="12" y="3"/>
                      </a:lnTo>
                      <a:lnTo>
                        <a:pt x="10" y="2"/>
                      </a:lnTo>
                      <a:lnTo>
                        <a:pt x="9" y="0"/>
                      </a:lnTo>
                      <a:lnTo>
                        <a:pt x="0" y="5"/>
                      </a:lnTo>
                      <a:lnTo>
                        <a:pt x="6" y="11"/>
                      </a:lnTo>
                      <a:lnTo>
                        <a:pt x="12" y="12"/>
                      </a:lnTo>
                      <a:lnTo>
                        <a:pt x="15" y="12"/>
                      </a:lnTo>
                      <a:lnTo>
                        <a:pt x="22" y="9"/>
                      </a:lnTo>
                      <a:lnTo>
                        <a:pt x="21" y="10"/>
                      </a:lnTo>
                      <a:lnTo>
                        <a:pt x="14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6" name="Forme libre 179"/>
                <p:cNvSpPr>
                  <a:spLocks/>
                </p:cNvSpPr>
                <p:nvPr/>
              </p:nvSpPr>
              <p:spPr bwMode="auto">
                <a:xfrm>
                  <a:off x="1725" y="3263"/>
                  <a:ext cx="4" cy="3"/>
                </a:xfrm>
                <a:custGeom>
                  <a:avLst/>
                  <a:gdLst>
                    <a:gd name="T0" fmla="*/ 4 w 12"/>
                    <a:gd name="T1" fmla="*/ 1 h 10"/>
                    <a:gd name="T2" fmla="*/ 4 w 12"/>
                    <a:gd name="T3" fmla="*/ 1 h 10"/>
                    <a:gd name="T4" fmla="*/ 4 w 12"/>
                    <a:gd name="T5" fmla="*/ 0 h 10"/>
                    <a:gd name="T6" fmla="*/ 0 w 12"/>
                    <a:gd name="T7" fmla="*/ 0 h 10"/>
                    <a:gd name="T8" fmla="*/ 0 w 12"/>
                    <a:gd name="T9" fmla="*/ 1 h 10"/>
                    <a:gd name="T10" fmla="*/ 0 w 12"/>
                    <a:gd name="T11" fmla="*/ 1 h 10"/>
                    <a:gd name="T12" fmla="*/ 3 w 12"/>
                    <a:gd name="T13" fmla="*/ 3 h 10"/>
                    <a:gd name="T14" fmla="*/ 4 w 12"/>
                    <a:gd name="T15" fmla="*/ 1 h 10"/>
                    <a:gd name="T16" fmla="*/ 4 w 12"/>
                    <a:gd name="T17" fmla="*/ 0 h 10"/>
                    <a:gd name="T18" fmla="*/ 0 w 12"/>
                    <a:gd name="T19" fmla="*/ 0 h 10"/>
                    <a:gd name="T20" fmla="*/ 0 w 12"/>
                    <a:gd name="T21" fmla="*/ 1 h 10"/>
                    <a:gd name="T22" fmla="*/ 0 w 12"/>
                    <a:gd name="T23" fmla="*/ 1 h 10"/>
                    <a:gd name="T24" fmla="*/ 4 w 12"/>
                    <a:gd name="T25" fmla="*/ 1 h 1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2" h="10">
                      <a:moveTo>
                        <a:pt x="11" y="2"/>
                      </a:moveTo>
                      <a:lnTo>
                        <a:pt x="11" y="3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4"/>
                      </a:lnTo>
                      <a:lnTo>
                        <a:pt x="1" y="3"/>
                      </a:lnTo>
                      <a:lnTo>
                        <a:pt x="8" y="10"/>
                      </a:lnTo>
                      <a:lnTo>
                        <a:pt x="11" y="4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1" y="4"/>
                      </a:lnTo>
                      <a:lnTo>
                        <a:pt x="11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7" name="Forme libre 180"/>
                <p:cNvSpPr>
                  <a:spLocks/>
                </p:cNvSpPr>
                <p:nvPr/>
              </p:nvSpPr>
              <p:spPr bwMode="auto">
                <a:xfrm>
                  <a:off x="1725" y="3264"/>
                  <a:ext cx="6" cy="3"/>
                </a:xfrm>
                <a:custGeom>
                  <a:avLst/>
                  <a:gdLst>
                    <a:gd name="T0" fmla="*/ 4 w 17"/>
                    <a:gd name="T1" fmla="*/ 1 h 15"/>
                    <a:gd name="T2" fmla="*/ 4 w 17"/>
                    <a:gd name="T3" fmla="*/ 1 h 15"/>
                    <a:gd name="T4" fmla="*/ 4 w 17"/>
                    <a:gd name="T5" fmla="*/ 1 h 15"/>
                    <a:gd name="T6" fmla="*/ 4 w 17"/>
                    <a:gd name="T7" fmla="*/ 1 h 15"/>
                    <a:gd name="T8" fmla="*/ 4 w 17"/>
                    <a:gd name="T9" fmla="*/ 0 h 15"/>
                    <a:gd name="T10" fmla="*/ 0 w 17"/>
                    <a:gd name="T11" fmla="*/ 0 h 15"/>
                    <a:gd name="T12" fmla="*/ 1 w 17"/>
                    <a:gd name="T13" fmla="*/ 2 h 15"/>
                    <a:gd name="T14" fmla="*/ 2 w 17"/>
                    <a:gd name="T15" fmla="*/ 2 h 15"/>
                    <a:gd name="T16" fmla="*/ 4 w 17"/>
                    <a:gd name="T17" fmla="*/ 3 h 15"/>
                    <a:gd name="T18" fmla="*/ 6 w 17"/>
                    <a:gd name="T19" fmla="*/ 2 h 15"/>
                    <a:gd name="T20" fmla="*/ 4 w 17"/>
                    <a:gd name="T21" fmla="*/ 1 h 1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7" h="15">
                      <a:moveTo>
                        <a:pt x="12" y="4"/>
                      </a:moveTo>
                      <a:lnTo>
                        <a:pt x="11" y="3"/>
                      </a:lnTo>
                      <a:lnTo>
                        <a:pt x="12" y="4"/>
                      </a:lnTo>
                      <a:lnTo>
                        <a:pt x="12" y="3"/>
                      </a:lnTo>
                      <a:lnTo>
                        <a:pt x="10" y="0"/>
                      </a:lnTo>
                      <a:lnTo>
                        <a:pt x="0" y="2"/>
                      </a:lnTo>
                      <a:lnTo>
                        <a:pt x="2" y="8"/>
                      </a:lnTo>
                      <a:lnTo>
                        <a:pt x="5" y="11"/>
                      </a:lnTo>
                      <a:lnTo>
                        <a:pt x="11" y="15"/>
                      </a:lnTo>
                      <a:lnTo>
                        <a:pt x="17" y="11"/>
                      </a:lnTo>
                      <a:lnTo>
                        <a:pt x="12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8" name="Forme libre 181"/>
                <p:cNvSpPr>
                  <a:spLocks/>
                </p:cNvSpPr>
                <p:nvPr/>
              </p:nvSpPr>
              <p:spPr bwMode="auto">
                <a:xfrm>
                  <a:off x="1752" y="3218"/>
                  <a:ext cx="8" cy="2"/>
                </a:xfrm>
                <a:custGeom>
                  <a:avLst/>
                  <a:gdLst>
                    <a:gd name="T0" fmla="*/ 8 w 24"/>
                    <a:gd name="T1" fmla="*/ 0 h 5"/>
                    <a:gd name="T2" fmla="*/ 5 w 24"/>
                    <a:gd name="T3" fmla="*/ 0 h 5"/>
                    <a:gd name="T4" fmla="*/ 3 w 24"/>
                    <a:gd name="T5" fmla="*/ 0 h 5"/>
                    <a:gd name="T6" fmla="*/ 2 w 24"/>
                    <a:gd name="T7" fmla="*/ 0 h 5"/>
                    <a:gd name="T8" fmla="*/ 0 w 24"/>
                    <a:gd name="T9" fmla="*/ 0 h 5"/>
                    <a:gd name="T10" fmla="*/ 1 w 24"/>
                    <a:gd name="T11" fmla="*/ 0 h 5"/>
                    <a:gd name="T12" fmla="*/ 3 w 24"/>
                    <a:gd name="T13" fmla="*/ 1 h 5"/>
                    <a:gd name="T14" fmla="*/ 6 w 24"/>
                    <a:gd name="T15" fmla="*/ 2 h 5"/>
                    <a:gd name="T16" fmla="*/ 7 w 24"/>
                    <a:gd name="T17" fmla="*/ 2 h 5"/>
                    <a:gd name="T18" fmla="*/ 8 w 24"/>
                    <a:gd name="T19" fmla="*/ 2 h 5"/>
                    <a:gd name="T20" fmla="*/ 8 w 24"/>
                    <a:gd name="T21" fmla="*/ 1 h 5"/>
                    <a:gd name="T22" fmla="*/ 8 w 24"/>
                    <a:gd name="T23" fmla="*/ 0 h 5"/>
                    <a:gd name="T24" fmla="*/ 8 w 24"/>
                    <a:gd name="T25" fmla="*/ 0 h 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4" h="5">
                      <a:moveTo>
                        <a:pt x="24" y="0"/>
                      </a:moveTo>
                      <a:lnTo>
                        <a:pt x="16" y="1"/>
                      </a:lnTo>
                      <a:lnTo>
                        <a:pt x="10" y="0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3" y="1"/>
                      </a:lnTo>
                      <a:lnTo>
                        <a:pt x="10" y="3"/>
                      </a:lnTo>
                      <a:lnTo>
                        <a:pt x="18" y="4"/>
                      </a:lnTo>
                      <a:lnTo>
                        <a:pt x="22" y="5"/>
                      </a:lnTo>
                      <a:lnTo>
                        <a:pt x="24" y="4"/>
                      </a:lnTo>
                      <a:lnTo>
                        <a:pt x="24" y="2"/>
                      </a:lnTo>
                      <a:lnTo>
                        <a:pt x="24" y="1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9" name="Forme libre 182"/>
                <p:cNvSpPr>
                  <a:spLocks/>
                </p:cNvSpPr>
                <p:nvPr/>
              </p:nvSpPr>
              <p:spPr bwMode="auto">
                <a:xfrm>
                  <a:off x="1750" y="3223"/>
                  <a:ext cx="8" cy="1"/>
                </a:xfrm>
                <a:custGeom>
                  <a:avLst/>
                  <a:gdLst>
                    <a:gd name="T0" fmla="*/ 8 w 23"/>
                    <a:gd name="T1" fmla="*/ 1 h 3"/>
                    <a:gd name="T2" fmla="*/ 6 w 23"/>
                    <a:gd name="T3" fmla="*/ 1 h 3"/>
                    <a:gd name="T4" fmla="*/ 4 w 23"/>
                    <a:gd name="T5" fmla="*/ 1 h 3"/>
                    <a:gd name="T6" fmla="*/ 2 w 23"/>
                    <a:gd name="T7" fmla="*/ 1 h 3"/>
                    <a:gd name="T8" fmla="*/ 0 w 23"/>
                    <a:gd name="T9" fmla="*/ 0 h 3"/>
                    <a:gd name="T10" fmla="*/ 2 w 23"/>
                    <a:gd name="T11" fmla="*/ 0 h 3"/>
                    <a:gd name="T12" fmla="*/ 4 w 23"/>
                    <a:gd name="T13" fmla="*/ 0 h 3"/>
                    <a:gd name="T14" fmla="*/ 5 w 23"/>
                    <a:gd name="T15" fmla="*/ 0 h 3"/>
                    <a:gd name="T16" fmla="*/ 7 w 23"/>
                    <a:gd name="T17" fmla="*/ 0 h 3"/>
                    <a:gd name="T18" fmla="*/ 7 w 23"/>
                    <a:gd name="T19" fmla="*/ 0 h 3"/>
                    <a:gd name="T20" fmla="*/ 7 w 23"/>
                    <a:gd name="T21" fmla="*/ 0 h 3"/>
                    <a:gd name="T22" fmla="*/ 8 w 23"/>
                    <a:gd name="T23" fmla="*/ 1 h 3"/>
                    <a:gd name="T24" fmla="*/ 8 w 23"/>
                    <a:gd name="T25" fmla="*/ 1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3" h="3">
                      <a:moveTo>
                        <a:pt x="23" y="3"/>
                      </a:moveTo>
                      <a:lnTo>
                        <a:pt x="18" y="3"/>
                      </a:lnTo>
                      <a:lnTo>
                        <a:pt x="12" y="2"/>
                      </a:lnTo>
                      <a:lnTo>
                        <a:pt x="5" y="2"/>
                      </a:lnTo>
                      <a:lnTo>
                        <a:pt x="0" y="1"/>
                      </a:lnTo>
                      <a:lnTo>
                        <a:pt x="7" y="1"/>
                      </a:lnTo>
                      <a:lnTo>
                        <a:pt x="12" y="1"/>
                      </a:lnTo>
                      <a:lnTo>
                        <a:pt x="15" y="1"/>
                      </a:lnTo>
                      <a:lnTo>
                        <a:pt x="19" y="0"/>
                      </a:lnTo>
                      <a:lnTo>
                        <a:pt x="20" y="0"/>
                      </a:lnTo>
                      <a:lnTo>
                        <a:pt x="21" y="1"/>
                      </a:lnTo>
                      <a:lnTo>
                        <a:pt x="23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0" name="Forme libre 183"/>
                <p:cNvSpPr>
                  <a:spLocks/>
                </p:cNvSpPr>
                <p:nvPr/>
              </p:nvSpPr>
              <p:spPr bwMode="auto">
                <a:xfrm>
                  <a:off x="1818" y="3223"/>
                  <a:ext cx="10" cy="1"/>
                </a:xfrm>
                <a:custGeom>
                  <a:avLst/>
                  <a:gdLst>
                    <a:gd name="T0" fmla="*/ 0 w 29"/>
                    <a:gd name="T1" fmla="*/ 1 h 7"/>
                    <a:gd name="T2" fmla="*/ 1 w 29"/>
                    <a:gd name="T3" fmla="*/ 1 h 7"/>
                    <a:gd name="T4" fmla="*/ 4 w 29"/>
                    <a:gd name="T5" fmla="*/ 1 h 7"/>
                    <a:gd name="T6" fmla="*/ 8 w 29"/>
                    <a:gd name="T7" fmla="*/ 1 h 7"/>
                    <a:gd name="T8" fmla="*/ 10 w 29"/>
                    <a:gd name="T9" fmla="*/ 0 h 7"/>
                    <a:gd name="T10" fmla="*/ 7 w 29"/>
                    <a:gd name="T11" fmla="*/ 1 h 7"/>
                    <a:gd name="T12" fmla="*/ 6 w 29"/>
                    <a:gd name="T13" fmla="*/ 1 h 7"/>
                    <a:gd name="T14" fmla="*/ 3 w 29"/>
                    <a:gd name="T15" fmla="*/ 0 h 7"/>
                    <a:gd name="T16" fmla="*/ 1 w 29"/>
                    <a:gd name="T17" fmla="*/ 0 h 7"/>
                    <a:gd name="T18" fmla="*/ 1 w 29"/>
                    <a:gd name="T19" fmla="*/ 0 h 7"/>
                    <a:gd name="T20" fmla="*/ 0 w 29"/>
                    <a:gd name="T21" fmla="*/ 0 h 7"/>
                    <a:gd name="T22" fmla="*/ 0 w 29"/>
                    <a:gd name="T23" fmla="*/ 1 h 7"/>
                    <a:gd name="T24" fmla="*/ 0 w 29"/>
                    <a:gd name="T25" fmla="*/ 1 h 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9" h="7">
                      <a:moveTo>
                        <a:pt x="0" y="5"/>
                      </a:moveTo>
                      <a:lnTo>
                        <a:pt x="4" y="6"/>
                      </a:lnTo>
                      <a:lnTo>
                        <a:pt x="13" y="7"/>
                      </a:lnTo>
                      <a:lnTo>
                        <a:pt x="23" y="7"/>
                      </a:lnTo>
                      <a:lnTo>
                        <a:pt x="29" y="3"/>
                      </a:lnTo>
                      <a:lnTo>
                        <a:pt x="21" y="4"/>
                      </a:lnTo>
                      <a:lnTo>
                        <a:pt x="16" y="4"/>
                      </a:lnTo>
                      <a:lnTo>
                        <a:pt x="10" y="3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1" y="3"/>
                      </a:lnTo>
                      <a:lnTo>
                        <a:pt x="0" y="4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1" name="Forme libre 184"/>
                <p:cNvSpPr>
                  <a:spLocks/>
                </p:cNvSpPr>
                <p:nvPr/>
              </p:nvSpPr>
              <p:spPr bwMode="auto">
                <a:xfrm>
                  <a:off x="1755" y="3197"/>
                  <a:ext cx="18" cy="22"/>
                </a:xfrm>
                <a:custGeom>
                  <a:avLst/>
                  <a:gdLst>
                    <a:gd name="T0" fmla="*/ 18 w 53"/>
                    <a:gd name="T1" fmla="*/ 0 h 90"/>
                    <a:gd name="T2" fmla="*/ 18 w 53"/>
                    <a:gd name="T3" fmla="*/ 3 h 90"/>
                    <a:gd name="T4" fmla="*/ 17 w 53"/>
                    <a:gd name="T5" fmla="*/ 6 h 90"/>
                    <a:gd name="T6" fmla="*/ 15 w 53"/>
                    <a:gd name="T7" fmla="*/ 9 h 90"/>
                    <a:gd name="T8" fmla="*/ 12 w 53"/>
                    <a:gd name="T9" fmla="*/ 12 h 90"/>
                    <a:gd name="T10" fmla="*/ 9 w 53"/>
                    <a:gd name="T11" fmla="*/ 15 h 90"/>
                    <a:gd name="T12" fmla="*/ 6 w 53"/>
                    <a:gd name="T13" fmla="*/ 18 h 90"/>
                    <a:gd name="T14" fmla="*/ 3 w 53"/>
                    <a:gd name="T15" fmla="*/ 20 h 90"/>
                    <a:gd name="T16" fmla="*/ 0 w 53"/>
                    <a:gd name="T17" fmla="*/ 22 h 90"/>
                    <a:gd name="T18" fmla="*/ 2 w 53"/>
                    <a:gd name="T19" fmla="*/ 20 h 90"/>
                    <a:gd name="T20" fmla="*/ 5 w 53"/>
                    <a:gd name="T21" fmla="*/ 17 h 90"/>
                    <a:gd name="T22" fmla="*/ 8 w 53"/>
                    <a:gd name="T23" fmla="*/ 14 h 90"/>
                    <a:gd name="T24" fmla="*/ 10 w 53"/>
                    <a:gd name="T25" fmla="*/ 11 h 90"/>
                    <a:gd name="T26" fmla="*/ 13 w 53"/>
                    <a:gd name="T27" fmla="*/ 8 h 90"/>
                    <a:gd name="T28" fmla="*/ 14 w 53"/>
                    <a:gd name="T29" fmla="*/ 5 h 90"/>
                    <a:gd name="T30" fmla="*/ 16 w 53"/>
                    <a:gd name="T31" fmla="*/ 2 h 90"/>
                    <a:gd name="T32" fmla="*/ 16 w 53"/>
                    <a:gd name="T33" fmla="*/ 0 h 90"/>
                    <a:gd name="T34" fmla="*/ 16 w 53"/>
                    <a:gd name="T35" fmla="*/ 0 h 90"/>
                    <a:gd name="T36" fmla="*/ 17 w 53"/>
                    <a:gd name="T37" fmla="*/ 0 h 90"/>
                    <a:gd name="T38" fmla="*/ 18 w 53"/>
                    <a:gd name="T39" fmla="*/ 0 h 90"/>
                    <a:gd name="T40" fmla="*/ 18 w 53"/>
                    <a:gd name="T41" fmla="*/ 0 h 9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53" h="90">
                      <a:moveTo>
                        <a:pt x="53" y="1"/>
                      </a:moveTo>
                      <a:lnTo>
                        <a:pt x="53" y="12"/>
                      </a:lnTo>
                      <a:lnTo>
                        <a:pt x="49" y="24"/>
                      </a:lnTo>
                      <a:lnTo>
                        <a:pt x="43" y="36"/>
                      </a:lnTo>
                      <a:lnTo>
                        <a:pt x="36" y="49"/>
                      </a:lnTo>
                      <a:lnTo>
                        <a:pt x="27" y="62"/>
                      </a:lnTo>
                      <a:lnTo>
                        <a:pt x="18" y="72"/>
                      </a:lnTo>
                      <a:lnTo>
                        <a:pt x="9" y="83"/>
                      </a:lnTo>
                      <a:lnTo>
                        <a:pt x="0" y="90"/>
                      </a:lnTo>
                      <a:lnTo>
                        <a:pt x="6" y="82"/>
                      </a:lnTo>
                      <a:lnTo>
                        <a:pt x="15" y="71"/>
                      </a:lnTo>
                      <a:lnTo>
                        <a:pt x="23" y="58"/>
                      </a:lnTo>
                      <a:lnTo>
                        <a:pt x="30" y="45"/>
                      </a:lnTo>
                      <a:lnTo>
                        <a:pt x="37" y="33"/>
                      </a:lnTo>
                      <a:lnTo>
                        <a:pt x="42" y="20"/>
                      </a:lnTo>
                      <a:lnTo>
                        <a:pt x="46" y="9"/>
                      </a:lnTo>
                      <a:lnTo>
                        <a:pt x="46" y="1"/>
                      </a:lnTo>
                      <a:lnTo>
                        <a:pt x="47" y="0"/>
                      </a:lnTo>
                      <a:lnTo>
                        <a:pt x="49" y="0"/>
                      </a:lnTo>
                      <a:lnTo>
                        <a:pt x="52" y="0"/>
                      </a:lnTo>
                      <a:lnTo>
                        <a:pt x="53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2" name="Forme libre 185"/>
                <p:cNvSpPr>
                  <a:spLocks/>
                </p:cNvSpPr>
                <p:nvPr/>
              </p:nvSpPr>
              <p:spPr bwMode="auto">
                <a:xfrm>
                  <a:off x="1753" y="3193"/>
                  <a:ext cx="12" cy="26"/>
                </a:xfrm>
                <a:custGeom>
                  <a:avLst/>
                  <a:gdLst>
                    <a:gd name="T0" fmla="*/ 12 w 35"/>
                    <a:gd name="T1" fmla="*/ 0 h 102"/>
                    <a:gd name="T2" fmla="*/ 12 w 35"/>
                    <a:gd name="T3" fmla="*/ 3 h 102"/>
                    <a:gd name="T4" fmla="*/ 11 w 35"/>
                    <a:gd name="T5" fmla="*/ 6 h 102"/>
                    <a:gd name="T6" fmla="*/ 10 w 35"/>
                    <a:gd name="T7" fmla="*/ 10 h 102"/>
                    <a:gd name="T8" fmla="*/ 8 w 35"/>
                    <a:gd name="T9" fmla="*/ 14 h 102"/>
                    <a:gd name="T10" fmla="*/ 7 w 35"/>
                    <a:gd name="T11" fmla="*/ 17 h 102"/>
                    <a:gd name="T12" fmla="*/ 4 w 35"/>
                    <a:gd name="T13" fmla="*/ 21 h 102"/>
                    <a:gd name="T14" fmla="*/ 2 w 35"/>
                    <a:gd name="T15" fmla="*/ 24 h 102"/>
                    <a:gd name="T16" fmla="*/ 0 w 35"/>
                    <a:gd name="T17" fmla="*/ 26 h 102"/>
                    <a:gd name="T18" fmla="*/ 4 w 35"/>
                    <a:gd name="T19" fmla="*/ 19 h 102"/>
                    <a:gd name="T20" fmla="*/ 7 w 35"/>
                    <a:gd name="T21" fmla="*/ 11 h 102"/>
                    <a:gd name="T22" fmla="*/ 9 w 35"/>
                    <a:gd name="T23" fmla="*/ 5 h 102"/>
                    <a:gd name="T24" fmla="*/ 10 w 35"/>
                    <a:gd name="T25" fmla="*/ 0 h 102"/>
                    <a:gd name="T26" fmla="*/ 12 w 35"/>
                    <a:gd name="T27" fmla="*/ 0 h 10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35" h="102">
                      <a:moveTo>
                        <a:pt x="35" y="1"/>
                      </a:moveTo>
                      <a:lnTo>
                        <a:pt x="34" y="11"/>
                      </a:lnTo>
                      <a:lnTo>
                        <a:pt x="32" y="22"/>
                      </a:lnTo>
                      <a:lnTo>
                        <a:pt x="28" y="38"/>
                      </a:lnTo>
                      <a:lnTo>
                        <a:pt x="23" y="53"/>
                      </a:lnTo>
                      <a:lnTo>
                        <a:pt x="19" y="67"/>
                      </a:lnTo>
                      <a:lnTo>
                        <a:pt x="13" y="82"/>
                      </a:lnTo>
                      <a:lnTo>
                        <a:pt x="7" y="93"/>
                      </a:lnTo>
                      <a:lnTo>
                        <a:pt x="0" y="102"/>
                      </a:lnTo>
                      <a:lnTo>
                        <a:pt x="11" y="76"/>
                      </a:lnTo>
                      <a:lnTo>
                        <a:pt x="20" y="45"/>
                      </a:lnTo>
                      <a:lnTo>
                        <a:pt x="27" y="18"/>
                      </a:lnTo>
                      <a:lnTo>
                        <a:pt x="29" y="0"/>
                      </a:lnTo>
                      <a:lnTo>
                        <a:pt x="35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3" name="Forme libre 186"/>
                <p:cNvSpPr>
                  <a:spLocks/>
                </p:cNvSpPr>
                <p:nvPr/>
              </p:nvSpPr>
              <p:spPr bwMode="auto">
                <a:xfrm>
                  <a:off x="1752" y="3224"/>
                  <a:ext cx="4" cy="8"/>
                </a:xfrm>
                <a:custGeom>
                  <a:avLst/>
                  <a:gdLst>
                    <a:gd name="T0" fmla="*/ 1 w 13"/>
                    <a:gd name="T1" fmla="*/ 0 h 34"/>
                    <a:gd name="T2" fmla="*/ 2 w 13"/>
                    <a:gd name="T3" fmla="*/ 2 h 34"/>
                    <a:gd name="T4" fmla="*/ 3 w 13"/>
                    <a:gd name="T5" fmla="*/ 4 h 34"/>
                    <a:gd name="T6" fmla="*/ 4 w 13"/>
                    <a:gd name="T7" fmla="*/ 6 h 34"/>
                    <a:gd name="T8" fmla="*/ 4 w 13"/>
                    <a:gd name="T9" fmla="*/ 8 h 34"/>
                    <a:gd name="T10" fmla="*/ 3 w 13"/>
                    <a:gd name="T11" fmla="*/ 6 h 34"/>
                    <a:gd name="T12" fmla="*/ 2 w 13"/>
                    <a:gd name="T13" fmla="*/ 3 h 34"/>
                    <a:gd name="T14" fmla="*/ 1 w 13"/>
                    <a:gd name="T15" fmla="*/ 1 h 34"/>
                    <a:gd name="T16" fmla="*/ 0 w 13"/>
                    <a:gd name="T17" fmla="*/ 0 h 34"/>
                    <a:gd name="T18" fmla="*/ 1 w 13"/>
                    <a:gd name="T19" fmla="*/ 0 h 3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3" h="34">
                      <a:moveTo>
                        <a:pt x="3" y="0"/>
                      </a:moveTo>
                      <a:lnTo>
                        <a:pt x="7" y="8"/>
                      </a:lnTo>
                      <a:lnTo>
                        <a:pt x="10" y="19"/>
                      </a:lnTo>
                      <a:lnTo>
                        <a:pt x="13" y="27"/>
                      </a:lnTo>
                      <a:lnTo>
                        <a:pt x="13" y="34"/>
                      </a:lnTo>
                      <a:lnTo>
                        <a:pt x="10" y="25"/>
                      </a:lnTo>
                      <a:lnTo>
                        <a:pt x="7" y="14"/>
                      </a:lnTo>
                      <a:lnTo>
                        <a:pt x="2" y="6"/>
                      </a:lnTo>
                      <a:lnTo>
                        <a:pt x="0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4" name="Forme libre 187"/>
                <p:cNvSpPr>
                  <a:spLocks/>
                </p:cNvSpPr>
                <p:nvPr/>
              </p:nvSpPr>
              <p:spPr bwMode="auto">
                <a:xfrm>
                  <a:off x="1748" y="3194"/>
                  <a:ext cx="5" cy="24"/>
                </a:xfrm>
                <a:custGeom>
                  <a:avLst/>
                  <a:gdLst>
                    <a:gd name="T0" fmla="*/ 5 w 15"/>
                    <a:gd name="T1" fmla="*/ 1 h 95"/>
                    <a:gd name="T2" fmla="*/ 5 w 15"/>
                    <a:gd name="T3" fmla="*/ 5 h 95"/>
                    <a:gd name="T4" fmla="*/ 4 w 15"/>
                    <a:gd name="T5" fmla="*/ 12 h 95"/>
                    <a:gd name="T6" fmla="*/ 3 w 15"/>
                    <a:gd name="T7" fmla="*/ 20 h 95"/>
                    <a:gd name="T8" fmla="*/ 2 w 15"/>
                    <a:gd name="T9" fmla="*/ 24 h 95"/>
                    <a:gd name="T10" fmla="*/ 2 w 15"/>
                    <a:gd name="T11" fmla="*/ 24 h 95"/>
                    <a:gd name="T12" fmla="*/ 1 w 15"/>
                    <a:gd name="T13" fmla="*/ 24 h 95"/>
                    <a:gd name="T14" fmla="*/ 1 w 15"/>
                    <a:gd name="T15" fmla="*/ 24 h 95"/>
                    <a:gd name="T16" fmla="*/ 0 w 15"/>
                    <a:gd name="T17" fmla="*/ 24 h 95"/>
                    <a:gd name="T18" fmla="*/ 1 w 15"/>
                    <a:gd name="T19" fmla="*/ 20 h 95"/>
                    <a:gd name="T20" fmla="*/ 2 w 15"/>
                    <a:gd name="T21" fmla="*/ 14 h 95"/>
                    <a:gd name="T22" fmla="*/ 3 w 15"/>
                    <a:gd name="T23" fmla="*/ 7 h 95"/>
                    <a:gd name="T24" fmla="*/ 4 w 15"/>
                    <a:gd name="T25" fmla="*/ 1 h 95"/>
                    <a:gd name="T26" fmla="*/ 4 w 15"/>
                    <a:gd name="T27" fmla="*/ 0 h 95"/>
                    <a:gd name="T28" fmla="*/ 5 w 15"/>
                    <a:gd name="T29" fmla="*/ 0 h 95"/>
                    <a:gd name="T30" fmla="*/ 5 w 15"/>
                    <a:gd name="T31" fmla="*/ 0 h 95"/>
                    <a:gd name="T32" fmla="*/ 5 w 15"/>
                    <a:gd name="T33" fmla="*/ 1 h 9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5" h="95">
                      <a:moveTo>
                        <a:pt x="15" y="2"/>
                      </a:moveTo>
                      <a:lnTo>
                        <a:pt x="14" y="18"/>
                      </a:lnTo>
                      <a:lnTo>
                        <a:pt x="12" y="48"/>
                      </a:lnTo>
                      <a:lnTo>
                        <a:pt x="8" y="78"/>
                      </a:lnTo>
                      <a:lnTo>
                        <a:pt x="6" y="95"/>
                      </a:lnTo>
                      <a:lnTo>
                        <a:pt x="3" y="94"/>
                      </a:lnTo>
                      <a:lnTo>
                        <a:pt x="2" y="94"/>
                      </a:lnTo>
                      <a:lnTo>
                        <a:pt x="0" y="94"/>
                      </a:lnTo>
                      <a:lnTo>
                        <a:pt x="2" y="81"/>
                      </a:lnTo>
                      <a:lnTo>
                        <a:pt x="6" y="55"/>
                      </a:lnTo>
                      <a:lnTo>
                        <a:pt x="9" y="26"/>
                      </a:lnTo>
                      <a:lnTo>
                        <a:pt x="12" y="2"/>
                      </a:lnTo>
                      <a:lnTo>
                        <a:pt x="12" y="0"/>
                      </a:lnTo>
                      <a:lnTo>
                        <a:pt x="14" y="0"/>
                      </a:lnTo>
                      <a:lnTo>
                        <a:pt x="15" y="1"/>
                      </a:lnTo>
                      <a:lnTo>
                        <a:pt x="15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5" name="Forme libre 188"/>
                <p:cNvSpPr>
                  <a:spLocks/>
                </p:cNvSpPr>
                <p:nvPr/>
              </p:nvSpPr>
              <p:spPr bwMode="auto">
                <a:xfrm>
                  <a:off x="1748" y="3223"/>
                  <a:ext cx="2" cy="11"/>
                </a:xfrm>
                <a:custGeom>
                  <a:avLst/>
                  <a:gdLst>
                    <a:gd name="T0" fmla="*/ 1 w 6"/>
                    <a:gd name="T1" fmla="*/ 0 h 43"/>
                    <a:gd name="T2" fmla="*/ 1 w 6"/>
                    <a:gd name="T3" fmla="*/ 2 h 43"/>
                    <a:gd name="T4" fmla="*/ 2 w 6"/>
                    <a:gd name="T5" fmla="*/ 5 h 43"/>
                    <a:gd name="T6" fmla="*/ 2 w 6"/>
                    <a:gd name="T7" fmla="*/ 8 h 43"/>
                    <a:gd name="T8" fmla="*/ 2 w 6"/>
                    <a:gd name="T9" fmla="*/ 11 h 43"/>
                    <a:gd name="T10" fmla="*/ 2 w 6"/>
                    <a:gd name="T11" fmla="*/ 11 h 43"/>
                    <a:gd name="T12" fmla="*/ 2 w 6"/>
                    <a:gd name="T13" fmla="*/ 11 h 43"/>
                    <a:gd name="T14" fmla="*/ 2 w 6"/>
                    <a:gd name="T15" fmla="*/ 11 h 43"/>
                    <a:gd name="T16" fmla="*/ 2 w 6"/>
                    <a:gd name="T17" fmla="*/ 10 h 43"/>
                    <a:gd name="T18" fmla="*/ 1 w 6"/>
                    <a:gd name="T19" fmla="*/ 8 h 43"/>
                    <a:gd name="T20" fmla="*/ 0 w 6"/>
                    <a:gd name="T21" fmla="*/ 5 h 43"/>
                    <a:gd name="T22" fmla="*/ 0 w 6"/>
                    <a:gd name="T23" fmla="*/ 2 h 43"/>
                    <a:gd name="T24" fmla="*/ 0 w 6"/>
                    <a:gd name="T25" fmla="*/ 0 h 43"/>
                    <a:gd name="T26" fmla="*/ 1 w 6"/>
                    <a:gd name="T27" fmla="*/ 0 h 4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" h="43">
                      <a:moveTo>
                        <a:pt x="2" y="0"/>
                      </a:moveTo>
                      <a:lnTo>
                        <a:pt x="3" y="6"/>
                      </a:lnTo>
                      <a:lnTo>
                        <a:pt x="5" y="19"/>
                      </a:lnTo>
                      <a:lnTo>
                        <a:pt x="5" y="33"/>
                      </a:lnTo>
                      <a:lnTo>
                        <a:pt x="6" y="42"/>
                      </a:lnTo>
                      <a:lnTo>
                        <a:pt x="6" y="43"/>
                      </a:lnTo>
                      <a:lnTo>
                        <a:pt x="5" y="41"/>
                      </a:lnTo>
                      <a:lnTo>
                        <a:pt x="3" y="33"/>
                      </a:lnTo>
                      <a:lnTo>
                        <a:pt x="1" y="19"/>
                      </a:ln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6" name="Forme libre 189"/>
                <p:cNvSpPr>
                  <a:spLocks/>
                </p:cNvSpPr>
                <p:nvPr/>
              </p:nvSpPr>
              <p:spPr bwMode="auto">
                <a:xfrm>
                  <a:off x="1802" y="3195"/>
                  <a:ext cx="21" cy="24"/>
                </a:xfrm>
                <a:custGeom>
                  <a:avLst/>
                  <a:gdLst>
                    <a:gd name="T0" fmla="*/ 2 w 61"/>
                    <a:gd name="T1" fmla="*/ 1 h 96"/>
                    <a:gd name="T2" fmla="*/ 3 w 61"/>
                    <a:gd name="T3" fmla="*/ 2 h 96"/>
                    <a:gd name="T4" fmla="*/ 3 w 61"/>
                    <a:gd name="T5" fmla="*/ 4 h 96"/>
                    <a:gd name="T6" fmla="*/ 5 w 61"/>
                    <a:gd name="T7" fmla="*/ 7 h 96"/>
                    <a:gd name="T8" fmla="*/ 6 w 61"/>
                    <a:gd name="T9" fmla="*/ 10 h 96"/>
                    <a:gd name="T10" fmla="*/ 9 w 61"/>
                    <a:gd name="T11" fmla="*/ 13 h 96"/>
                    <a:gd name="T12" fmla="*/ 12 w 61"/>
                    <a:gd name="T13" fmla="*/ 16 h 96"/>
                    <a:gd name="T14" fmla="*/ 16 w 61"/>
                    <a:gd name="T15" fmla="*/ 20 h 96"/>
                    <a:gd name="T16" fmla="*/ 21 w 61"/>
                    <a:gd name="T17" fmla="*/ 24 h 96"/>
                    <a:gd name="T18" fmla="*/ 20 w 61"/>
                    <a:gd name="T19" fmla="*/ 24 h 96"/>
                    <a:gd name="T20" fmla="*/ 16 w 61"/>
                    <a:gd name="T21" fmla="*/ 21 h 96"/>
                    <a:gd name="T22" fmla="*/ 12 w 61"/>
                    <a:gd name="T23" fmla="*/ 18 h 96"/>
                    <a:gd name="T24" fmla="*/ 9 w 61"/>
                    <a:gd name="T25" fmla="*/ 15 h 96"/>
                    <a:gd name="T26" fmla="*/ 6 w 61"/>
                    <a:gd name="T27" fmla="*/ 13 h 96"/>
                    <a:gd name="T28" fmla="*/ 4 w 61"/>
                    <a:gd name="T29" fmla="*/ 10 h 96"/>
                    <a:gd name="T30" fmla="*/ 2 w 61"/>
                    <a:gd name="T31" fmla="*/ 7 h 96"/>
                    <a:gd name="T32" fmla="*/ 1 w 61"/>
                    <a:gd name="T33" fmla="*/ 4 h 96"/>
                    <a:gd name="T34" fmla="*/ 0 w 61"/>
                    <a:gd name="T35" fmla="*/ 1 h 96"/>
                    <a:gd name="T36" fmla="*/ 1 w 61"/>
                    <a:gd name="T37" fmla="*/ 0 h 96"/>
                    <a:gd name="T38" fmla="*/ 1 w 61"/>
                    <a:gd name="T39" fmla="*/ 0 h 96"/>
                    <a:gd name="T40" fmla="*/ 2 w 61"/>
                    <a:gd name="T41" fmla="*/ 0 h 96"/>
                    <a:gd name="T42" fmla="*/ 2 w 61"/>
                    <a:gd name="T43" fmla="*/ 1 h 9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61" h="96">
                      <a:moveTo>
                        <a:pt x="6" y="3"/>
                      </a:moveTo>
                      <a:lnTo>
                        <a:pt x="8" y="9"/>
                      </a:lnTo>
                      <a:lnTo>
                        <a:pt x="10" y="16"/>
                      </a:lnTo>
                      <a:lnTo>
                        <a:pt x="14" y="27"/>
                      </a:lnTo>
                      <a:lnTo>
                        <a:pt x="18" y="38"/>
                      </a:lnTo>
                      <a:lnTo>
                        <a:pt x="26" y="51"/>
                      </a:lnTo>
                      <a:lnTo>
                        <a:pt x="35" y="65"/>
                      </a:lnTo>
                      <a:lnTo>
                        <a:pt x="47" y="80"/>
                      </a:lnTo>
                      <a:lnTo>
                        <a:pt x="61" y="96"/>
                      </a:lnTo>
                      <a:lnTo>
                        <a:pt x="59" y="95"/>
                      </a:lnTo>
                      <a:lnTo>
                        <a:pt x="47" y="84"/>
                      </a:lnTo>
                      <a:lnTo>
                        <a:pt x="36" y="72"/>
                      </a:lnTo>
                      <a:lnTo>
                        <a:pt x="27" y="61"/>
                      </a:lnTo>
                      <a:lnTo>
                        <a:pt x="18" y="50"/>
                      </a:lnTo>
                      <a:lnTo>
                        <a:pt x="12" y="38"/>
                      </a:lnTo>
                      <a:lnTo>
                        <a:pt x="6" y="26"/>
                      </a:lnTo>
                      <a:lnTo>
                        <a:pt x="3" y="15"/>
                      </a:ln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5" y="1"/>
                      </a:lnTo>
                      <a:lnTo>
                        <a:pt x="6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7" name="Forme libre 190"/>
                <p:cNvSpPr>
                  <a:spLocks/>
                </p:cNvSpPr>
                <p:nvPr/>
              </p:nvSpPr>
              <p:spPr bwMode="auto">
                <a:xfrm>
                  <a:off x="1820" y="3224"/>
                  <a:ext cx="3" cy="10"/>
                </a:xfrm>
                <a:custGeom>
                  <a:avLst/>
                  <a:gdLst>
                    <a:gd name="T0" fmla="*/ 1 w 10"/>
                    <a:gd name="T1" fmla="*/ 10 h 40"/>
                    <a:gd name="T2" fmla="*/ 2 w 10"/>
                    <a:gd name="T3" fmla="*/ 7 h 40"/>
                    <a:gd name="T4" fmla="*/ 2 w 10"/>
                    <a:gd name="T5" fmla="*/ 4 h 40"/>
                    <a:gd name="T6" fmla="*/ 2 w 10"/>
                    <a:gd name="T7" fmla="*/ 1 h 40"/>
                    <a:gd name="T8" fmla="*/ 3 w 10"/>
                    <a:gd name="T9" fmla="*/ 0 h 40"/>
                    <a:gd name="T10" fmla="*/ 2 w 10"/>
                    <a:gd name="T11" fmla="*/ 1 h 40"/>
                    <a:gd name="T12" fmla="*/ 2 w 10"/>
                    <a:gd name="T13" fmla="*/ 3 h 40"/>
                    <a:gd name="T14" fmla="*/ 1 w 10"/>
                    <a:gd name="T15" fmla="*/ 6 h 40"/>
                    <a:gd name="T16" fmla="*/ 0 w 10"/>
                    <a:gd name="T17" fmla="*/ 10 h 40"/>
                    <a:gd name="T18" fmla="*/ 0 w 10"/>
                    <a:gd name="T19" fmla="*/ 10 h 40"/>
                    <a:gd name="T20" fmla="*/ 1 w 10"/>
                    <a:gd name="T21" fmla="*/ 10 h 40"/>
                    <a:gd name="T22" fmla="*/ 1 w 10"/>
                    <a:gd name="T23" fmla="*/ 10 h 40"/>
                    <a:gd name="T24" fmla="*/ 1 w 10"/>
                    <a:gd name="T25" fmla="*/ 10 h 4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0" h="40">
                      <a:moveTo>
                        <a:pt x="4" y="39"/>
                      </a:moveTo>
                      <a:lnTo>
                        <a:pt x="5" y="26"/>
                      </a:lnTo>
                      <a:lnTo>
                        <a:pt x="7" y="14"/>
                      </a:lnTo>
                      <a:lnTo>
                        <a:pt x="8" y="5"/>
                      </a:lnTo>
                      <a:lnTo>
                        <a:pt x="10" y="0"/>
                      </a:lnTo>
                      <a:lnTo>
                        <a:pt x="8" y="5"/>
                      </a:lnTo>
                      <a:lnTo>
                        <a:pt x="5" y="13"/>
                      </a:lnTo>
                      <a:lnTo>
                        <a:pt x="2" y="24"/>
                      </a:lnTo>
                      <a:lnTo>
                        <a:pt x="0" y="38"/>
                      </a:lnTo>
                      <a:lnTo>
                        <a:pt x="0" y="39"/>
                      </a:lnTo>
                      <a:lnTo>
                        <a:pt x="2" y="40"/>
                      </a:lnTo>
                      <a:lnTo>
                        <a:pt x="4" y="40"/>
                      </a:lnTo>
                      <a:lnTo>
                        <a:pt x="4" y="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8" name="Forme libre 191"/>
                <p:cNvSpPr>
                  <a:spLocks/>
                </p:cNvSpPr>
                <p:nvPr/>
              </p:nvSpPr>
              <p:spPr bwMode="auto">
                <a:xfrm>
                  <a:off x="1811" y="3194"/>
                  <a:ext cx="15" cy="24"/>
                </a:xfrm>
                <a:custGeom>
                  <a:avLst/>
                  <a:gdLst>
                    <a:gd name="T0" fmla="*/ 0 w 46"/>
                    <a:gd name="T1" fmla="*/ 0 h 98"/>
                    <a:gd name="T2" fmla="*/ 1 w 46"/>
                    <a:gd name="T3" fmla="*/ 2 h 98"/>
                    <a:gd name="T4" fmla="*/ 2 w 46"/>
                    <a:gd name="T5" fmla="*/ 5 h 98"/>
                    <a:gd name="T6" fmla="*/ 3 w 46"/>
                    <a:gd name="T7" fmla="*/ 8 h 98"/>
                    <a:gd name="T8" fmla="*/ 6 w 46"/>
                    <a:gd name="T9" fmla="*/ 12 h 98"/>
                    <a:gd name="T10" fmla="*/ 8 w 46"/>
                    <a:gd name="T11" fmla="*/ 16 h 98"/>
                    <a:gd name="T12" fmla="*/ 10 w 46"/>
                    <a:gd name="T13" fmla="*/ 19 h 98"/>
                    <a:gd name="T14" fmla="*/ 13 w 46"/>
                    <a:gd name="T15" fmla="*/ 22 h 98"/>
                    <a:gd name="T16" fmla="*/ 15 w 46"/>
                    <a:gd name="T17" fmla="*/ 24 h 98"/>
                    <a:gd name="T18" fmla="*/ 13 w 46"/>
                    <a:gd name="T19" fmla="*/ 22 h 98"/>
                    <a:gd name="T20" fmla="*/ 11 w 46"/>
                    <a:gd name="T21" fmla="*/ 18 h 98"/>
                    <a:gd name="T22" fmla="*/ 9 w 46"/>
                    <a:gd name="T23" fmla="*/ 15 h 98"/>
                    <a:gd name="T24" fmla="*/ 7 w 46"/>
                    <a:gd name="T25" fmla="*/ 11 h 98"/>
                    <a:gd name="T26" fmla="*/ 5 w 46"/>
                    <a:gd name="T27" fmla="*/ 8 h 98"/>
                    <a:gd name="T28" fmla="*/ 3 w 46"/>
                    <a:gd name="T29" fmla="*/ 5 h 98"/>
                    <a:gd name="T30" fmla="*/ 3 w 46"/>
                    <a:gd name="T31" fmla="*/ 2 h 98"/>
                    <a:gd name="T32" fmla="*/ 2 w 46"/>
                    <a:gd name="T33" fmla="*/ 0 h 98"/>
                    <a:gd name="T34" fmla="*/ 0 w 46"/>
                    <a:gd name="T35" fmla="*/ 0 h 9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46" h="98">
                      <a:moveTo>
                        <a:pt x="0" y="0"/>
                      </a:moveTo>
                      <a:lnTo>
                        <a:pt x="2" y="10"/>
                      </a:lnTo>
                      <a:lnTo>
                        <a:pt x="5" y="20"/>
                      </a:lnTo>
                      <a:lnTo>
                        <a:pt x="10" y="34"/>
                      </a:lnTo>
                      <a:lnTo>
                        <a:pt x="17" y="49"/>
                      </a:lnTo>
                      <a:lnTo>
                        <a:pt x="25" y="64"/>
                      </a:lnTo>
                      <a:lnTo>
                        <a:pt x="32" y="78"/>
                      </a:lnTo>
                      <a:lnTo>
                        <a:pt x="39" y="89"/>
                      </a:lnTo>
                      <a:lnTo>
                        <a:pt x="46" y="98"/>
                      </a:lnTo>
                      <a:lnTo>
                        <a:pt x="40" y="88"/>
                      </a:lnTo>
                      <a:lnTo>
                        <a:pt x="34" y="75"/>
                      </a:lnTo>
                      <a:lnTo>
                        <a:pt x="27" y="61"/>
                      </a:lnTo>
                      <a:lnTo>
                        <a:pt x="21" y="46"/>
                      </a:lnTo>
                      <a:lnTo>
                        <a:pt x="15" y="32"/>
                      </a:lnTo>
                      <a:lnTo>
                        <a:pt x="10" y="19"/>
                      </a:lnTo>
                      <a:lnTo>
                        <a:pt x="8" y="8"/>
                      </a:lnTo>
                      <a:lnTo>
                        <a:pt x="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9" name="Forme libre 192"/>
                <p:cNvSpPr>
                  <a:spLocks/>
                </p:cNvSpPr>
                <p:nvPr/>
              </p:nvSpPr>
              <p:spPr bwMode="auto">
                <a:xfrm>
                  <a:off x="1826" y="3223"/>
                  <a:ext cx="2" cy="10"/>
                </a:xfrm>
                <a:custGeom>
                  <a:avLst/>
                  <a:gdLst>
                    <a:gd name="T0" fmla="*/ 2 w 5"/>
                    <a:gd name="T1" fmla="*/ 10 h 40"/>
                    <a:gd name="T2" fmla="*/ 2 w 5"/>
                    <a:gd name="T3" fmla="*/ 7 h 40"/>
                    <a:gd name="T4" fmla="*/ 2 w 5"/>
                    <a:gd name="T5" fmla="*/ 3 h 40"/>
                    <a:gd name="T6" fmla="*/ 2 w 5"/>
                    <a:gd name="T7" fmla="*/ 1 h 40"/>
                    <a:gd name="T8" fmla="*/ 2 w 5"/>
                    <a:gd name="T9" fmla="*/ 0 h 40"/>
                    <a:gd name="T10" fmla="*/ 2 w 5"/>
                    <a:gd name="T11" fmla="*/ 0 h 40"/>
                    <a:gd name="T12" fmla="*/ 1 w 5"/>
                    <a:gd name="T13" fmla="*/ 0 h 40"/>
                    <a:gd name="T14" fmla="*/ 0 w 5"/>
                    <a:gd name="T15" fmla="*/ 0 h 40"/>
                    <a:gd name="T16" fmla="*/ 0 w 5"/>
                    <a:gd name="T17" fmla="*/ 0 h 40"/>
                    <a:gd name="T18" fmla="*/ 0 w 5"/>
                    <a:gd name="T19" fmla="*/ 3 h 40"/>
                    <a:gd name="T20" fmla="*/ 0 w 5"/>
                    <a:gd name="T21" fmla="*/ 5 h 40"/>
                    <a:gd name="T22" fmla="*/ 0 w 5"/>
                    <a:gd name="T23" fmla="*/ 8 h 40"/>
                    <a:gd name="T24" fmla="*/ 0 w 5"/>
                    <a:gd name="T25" fmla="*/ 10 h 40"/>
                    <a:gd name="T26" fmla="*/ 1 w 5"/>
                    <a:gd name="T27" fmla="*/ 10 h 40"/>
                    <a:gd name="T28" fmla="*/ 2 w 5"/>
                    <a:gd name="T29" fmla="*/ 10 h 40"/>
                    <a:gd name="T30" fmla="*/ 2 w 5"/>
                    <a:gd name="T31" fmla="*/ 10 h 40"/>
                    <a:gd name="T32" fmla="*/ 2 w 5"/>
                    <a:gd name="T33" fmla="*/ 10 h 4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5" h="40">
                      <a:moveTo>
                        <a:pt x="5" y="39"/>
                      </a:moveTo>
                      <a:lnTo>
                        <a:pt x="4" y="26"/>
                      </a:lnTo>
                      <a:lnTo>
                        <a:pt x="4" y="13"/>
                      </a:lnTo>
                      <a:lnTo>
                        <a:pt x="4" y="3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1" y="10"/>
                      </a:lnTo>
                      <a:lnTo>
                        <a:pt x="0" y="21"/>
                      </a:lnTo>
                      <a:lnTo>
                        <a:pt x="0" y="31"/>
                      </a:lnTo>
                      <a:lnTo>
                        <a:pt x="1" y="39"/>
                      </a:lnTo>
                      <a:lnTo>
                        <a:pt x="2" y="40"/>
                      </a:lnTo>
                      <a:lnTo>
                        <a:pt x="4" y="40"/>
                      </a:lnTo>
                      <a:lnTo>
                        <a:pt x="5" y="40"/>
                      </a:lnTo>
                      <a:lnTo>
                        <a:pt x="5" y="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0" name="Forme libre 193"/>
                <p:cNvSpPr>
                  <a:spLocks/>
                </p:cNvSpPr>
                <p:nvPr/>
              </p:nvSpPr>
              <p:spPr bwMode="auto">
                <a:xfrm>
                  <a:off x="1823" y="3194"/>
                  <a:ext cx="7" cy="23"/>
                </a:xfrm>
                <a:custGeom>
                  <a:avLst/>
                  <a:gdLst>
                    <a:gd name="T0" fmla="*/ 1 w 20"/>
                    <a:gd name="T1" fmla="*/ 1 h 91"/>
                    <a:gd name="T2" fmla="*/ 2 w 20"/>
                    <a:gd name="T3" fmla="*/ 4 h 91"/>
                    <a:gd name="T4" fmla="*/ 3 w 20"/>
                    <a:gd name="T5" fmla="*/ 10 h 91"/>
                    <a:gd name="T6" fmla="*/ 5 w 20"/>
                    <a:gd name="T7" fmla="*/ 17 h 91"/>
                    <a:gd name="T8" fmla="*/ 7 w 20"/>
                    <a:gd name="T9" fmla="*/ 23 h 91"/>
                    <a:gd name="T10" fmla="*/ 7 w 20"/>
                    <a:gd name="T11" fmla="*/ 23 h 91"/>
                    <a:gd name="T12" fmla="*/ 5 w 20"/>
                    <a:gd name="T13" fmla="*/ 18 h 91"/>
                    <a:gd name="T14" fmla="*/ 2 w 20"/>
                    <a:gd name="T15" fmla="*/ 12 h 91"/>
                    <a:gd name="T16" fmla="*/ 1 w 20"/>
                    <a:gd name="T17" fmla="*/ 6 h 91"/>
                    <a:gd name="T18" fmla="*/ 0 w 20"/>
                    <a:gd name="T19" fmla="*/ 2 h 91"/>
                    <a:gd name="T20" fmla="*/ 0 w 20"/>
                    <a:gd name="T21" fmla="*/ 1 h 91"/>
                    <a:gd name="T22" fmla="*/ 1 w 20"/>
                    <a:gd name="T23" fmla="*/ 0 h 91"/>
                    <a:gd name="T24" fmla="*/ 1 w 20"/>
                    <a:gd name="T25" fmla="*/ 0 h 91"/>
                    <a:gd name="T26" fmla="*/ 1 w 20"/>
                    <a:gd name="T27" fmla="*/ 1 h 91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20" h="91">
                      <a:moveTo>
                        <a:pt x="4" y="4"/>
                      </a:moveTo>
                      <a:lnTo>
                        <a:pt x="5" y="16"/>
                      </a:lnTo>
                      <a:lnTo>
                        <a:pt x="9" y="39"/>
                      </a:lnTo>
                      <a:lnTo>
                        <a:pt x="13" y="66"/>
                      </a:lnTo>
                      <a:lnTo>
                        <a:pt x="20" y="91"/>
                      </a:lnTo>
                      <a:lnTo>
                        <a:pt x="13" y="73"/>
                      </a:lnTo>
                      <a:lnTo>
                        <a:pt x="7" y="48"/>
                      </a:lnTo>
                      <a:lnTo>
                        <a:pt x="2" y="23"/>
                      </a:lnTo>
                      <a:lnTo>
                        <a:pt x="0" y="6"/>
                      </a:lnTo>
                      <a:lnTo>
                        <a:pt x="1" y="2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1" name="Forme libre 194"/>
                <p:cNvSpPr>
                  <a:spLocks/>
                </p:cNvSpPr>
                <p:nvPr/>
              </p:nvSpPr>
              <p:spPr bwMode="auto">
                <a:xfrm>
                  <a:off x="1831" y="3223"/>
                  <a:ext cx="1" cy="9"/>
                </a:xfrm>
                <a:custGeom>
                  <a:avLst/>
                  <a:gdLst>
                    <a:gd name="T0" fmla="*/ 1 w 5"/>
                    <a:gd name="T1" fmla="*/ 0 h 39"/>
                    <a:gd name="T2" fmla="*/ 1 w 5"/>
                    <a:gd name="T3" fmla="*/ 2 h 39"/>
                    <a:gd name="T4" fmla="*/ 1 w 5"/>
                    <a:gd name="T5" fmla="*/ 5 h 39"/>
                    <a:gd name="T6" fmla="*/ 1 w 5"/>
                    <a:gd name="T7" fmla="*/ 8 h 39"/>
                    <a:gd name="T8" fmla="*/ 1 w 5"/>
                    <a:gd name="T9" fmla="*/ 9 h 39"/>
                    <a:gd name="T10" fmla="*/ 0 w 5"/>
                    <a:gd name="T11" fmla="*/ 7 h 39"/>
                    <a:gd name="T12" fmla="*/ 0 w 5"/>
                    <a:gd name="T13" fmla="*/ 4 h 39"/>
                    <a:gd name="T14" fmla="*/ 0 w 5"/>
                    <a:gd name="T15" fmla="*/ 1 h 39"/>
                    <a:gd name="T16" fmla="*/ 0 w 5"/>
                    <a:gd name="T17" fmla="*/ 0 h 39"/>
                    <a:gd name="T18" fmla="*/ 1 w 5"/>
                    <a:gd name="T19" fmla="*/ 0 h 3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5" h="39">
                      <a:moveTo>
                        <a:pt x="5" y="0"/>
                      </a:moveTo>
                      <a:lnTo>
                        <a:pt x="4" y="8"/>
                      </a:lnTo>
                      <a:lnTo>
                        <a:pt x="4" y="21"/>
                      </a:lnTo>
                      <a:lnTo>
                        <a:pt x="4" y="33"/>
                      </a:lnTo>
                      <a:lnTo>
                        <a:pt x="4" y="39"/>
                      </a:lnTo>
                      <a:lnTo>
                        <a:pt x="1" y="29"/>
                      </a:lnTo>
                      <a:lnTo>
                        <a:pt x="0" y="17"/>
                      </a:lnTo>
                      <a:lnTo>
                        <a:pt x="0" y="6"/>
                      </a:lnTo>
                      <a:lnTo>
                        <a:pt x="0" y="1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2" name="Forme libre 195"/>
                <p:cNvSpPr>
                  <a:spLocks/>
                </p:cNvSpPr>
                <p:nvPr/>
              </p:nvSpPr>
              <p:spPr bwMode="auto">
                <a:xfrm>
                  <a:off x="1818" y="3218"/>
                  <a:ext cx="7" cy="1"/>
                </a:xfrm>
                <a:custGeom>
                  <a:avLst/>
                  <a:gdLst>
                    <a:gd name="T0" fmla="*/ 0 w 21"/>
                    <a:gd name="T1" fmla="*/ 0 h 5"/>
                    <a:gd name="T2" fmla="*/ 2 w 21"/>
                    <a:gd name="T3" fmla="*/ 0 h 5"/>
                    <a:gd name="T4" fmla="*/ 4 w 21"/>
                    <a:gd name="T5" fmla="*/ 1 h 5"/>
                    <a:gd name="T6" fmla="*/ 6 w 21"/>
                    <a:gd name="T7" fmla="*/ 1 h 5"/>
                    <a:gd name="T8" fmla="*/ 7 w 21"/>
                    <a:gd name="T9" fmla="*/ 1 h 5"/>
                    <a:gd name="T10" fmla="*/ 6 w 21"/>
                    <a:gd name="T11" fmla="*/ 1 h 5"/>
                    <a:gd name="T12" fmla="*/ 4 w 21"/>
                    <a:gd name="T13" fmla="*/ 1 h 5"/>
                    <a:gd name="T14" fmla="*/ 2 w 21"/>
                    <a:gd name="T15" fmla="*/ 1 h 5"/>
                    <a:gd name="T16" fmla="*/ 1 w 21"/>
                    <a:gd name="T17" fmla="*/ 1 h 5"/>
                    <a:gd name="T18" fmla="*/ 0 w 21"/>
                    <a:gd name="T19" fmla="*/ 1 h 5"/>
                    <a:gd name="T20" fmla="*/ 0 w 21"/>
                    <a:gd name="T21" fmla="*/ 1 h 5"/>
                    <a:gd name="T22" fmla="*/ 0 w 21"/>
                    <a:gd name="T23" fmla="*/ 0 h 5"/>
                    <a:gd name="T24" fmla="*/ 0 w 21"/>
                    <a:gd name="T25" fmla="*/ 0 h 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1" h="5">
                      <a:moveTo>
                        <a:pt x="1" y="0"/>
                      </a:moveTo>
                      <a:lnTo>
                        <a:pt x="6" y="1"/>
                      </a:lnTo>
                      <a:lnTo>
                        <a:pt x="12" y="3"/>
                      </a:lnTo>
                      <a:lnTo>
                        <a:pt x="17" y="3"/>
                      </a:lnTo>
                      <a:lnTo>
                        <a:pt x="21" y="3"/>
                      </a:lnTo>
                      <a:lnTo>
                        <a:pt x="18" y="4"/>
                      </a:lnTo>
                      <a:lnTo>
                        <a:pt x="12" y="4"/>
                      </a:lnTo>
                      <a:lnTo>
                        <a:pt x="6" y="5"/>
                      </a:lnTo>
                      <a:lnTo>
                        <a:pt x="2" y="5"/>
                      </a:lnTo>
                      <a:lnTo>
                        <a:pt x="1" y="4"/>
                      </a:lnTo>
                      <a:lnTo>
                        <a:pt x="0" y="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3" name="Forme libre 196"/>
                <p:cNvSpPr>
                  <a:spLocks/>
                </p:cNvSpPr>
                <p:nvPr/>
              </p:nvSpPr>
              <p:spPr bwMode="auto">
                <a:xfrm>
                  <a:off x="1754" y="3224"/>
                  <a:ext cx="4" cy="5"/>
                </a:xfrm>
                <a:custGeom>
                  <a:avLst/>
                  <a:gdLst>
                    <a:gd name="T0" fmla="*/ 1 w 12"/>
                    <a:gd name="T1" fmla="*/ 0 h 21"/>
                    <a:gd name="T2" fmla="*/ 2 w 12"/>
                    <a:gd name="T3" fmla="*/ 1 h 21"/>
                    <a:gd name="T4" fmla="*/ 3 w 12"/>
                    <a:gd name="T5" fmla="*/ 3 h 21"/>
                    <a:gd name="T6" fmla="*/ 4 w 12"/>
                    <a:gd name="T7" fmla="*/ 4 h 21"/>
                    <a:gd name="T8" fmla="*/ 4 w 12"/>
                    <a:gd name="T9" fmla="*/ 5 h 21"/>
                    <a:gd name="T10" fmla="*/ 3 w 12"/>
                    <a:gd name="T11" fmla="*/ 4 h 21"/>
                    <a:gd name="T12" fmla="*/ 2 w 12"/>
                    <a:gd name="T13" fmla="*/ 2 h 21"/>
                    <a:gd name="T14" fmla="*/ 1 w 12"/>
                    <a:gd name="T15" fmla="*/ 0 h 21"/>
                    <a:gd name="T16" fmla="*/ 0 w 12"/>
                    <a:gd name="T17" fmla="*/ 0 h 21"/>
                    <a:gd name="T18" fmla="*/ 0 w 12"/>
                    <a:gd name="T19" fmla="*/ 0 h 21"/>
                    <a:gd name="T20" fmla="*/ 0 w 12"/>
                    <a:gd name="T21" fmla="*/ 0 h 21"/>
                    <a:gd name="T22" fmla="*/ 1 w 12"/>
                    <a:gd name="T23" fmla="*/ 0 h 21"/>
                    <a:gd name="T24" fmla="*/ 1 w 12"/>
                    <a:gd name="T25" fmla="*/ 0 h 2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2" h="21">
                      <a:moveTo>
                        <a:pt x="4" y="0"/>
                      </a:moveTo>
                      <a:lnTo>
                        <a:pt x="5" y="4"/>
                      </a:lnTo>
                      <a:lnTo>
                        <a:pt x="8" y="11"/>
                      </a:lnTo>
                      <a:lnTo>
                        <a:pt x="11" y="17"/>
                      </a:lnTo>
                      <a:lnTo>
                        <a:pt x="12" y="21"/>
                      </a:lnTo>
                      <a:lnTo>
                        <a:pt x="10" y="15"/>
                      </a:lnTo>
                      <a:lnTo>
                        <a:pt x="6" y="8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4" name="Forme libre 197"/>
                <p:cNvSpPr>
                  <a:spLocks/>
                </p:cNvSpPr>
                <p:nvPr/>
              </p:nvSpPr>
              <p:spPr bwMode="auto">
                <a:xfrm>
                  <a:off x="1781" y="3204"/>
                  <a:ext cx="12" cy="22"/>
                </a:xfrm>
                <a:custGeom>
                  <a:avLst/>
                  <a:gdLst>
                    <a:gd name="T0" fmla="*/ 0 w 37"/>
                    <a:gd name="T1" fmla="*/ 20 h 86"/>
                    <a:gd name="T2" fmla="*/ 2 w 37"/>
                    <a:gd name="T3" fmla="*/ 17 h 86"/>
                    <a:gd name="T4" fmla="*/ 5 w 37"/>
                    <a:gd name="T5" fmla="*/ 11 h 86"/>
                    <a:gd name="T6" fmla="*/ 7 w 37"/>
                    <a:gd name="T7" fmla="*/ 6 h 86"/>
                    <a:gd name="T8" fmla="*/ 9 w 37"/>
                    <a:gd name="T9" fmla="*/ 3 h 86"/>
                    <a:gd name="T10" fmla="*/ 10 w 37"/>
                    <a:gd name="T11" fmla="*/ 1 h 86"/>
                    <a:gd name="T12" fmla="*/ 10 w 37"/>
                    <a:gd name="T13" fmla="*/ 0 h 86"/>
                    <a:gd name="T14" fmla="*/ 11 w 37"/>
                    <a:gd name="T15" fmla="*/ 0 h 86"/>
                    <a:gd name="T16" fmla="*/ 10 w 37"/>
                    <a:gd name="T17" fmla="*/ 2 h 86"/>
                    <a:gd name="T18" fmla="*/ 10 w 37"/>
                    <a:gd name="T19" fmla="*/ 4 h 86"/>
                    <a:gd name="T20" fmla="*/ 9 w 37"/>
                    <a:gd name="T21" fmla="*/ 5 h 86"/>
                    <a:gd name="T22" fmla="*/ 8 w 37"/>
                    <a:gd name="T23" fmla="*/ 7 h 86"/>
                    <a:gd name="T24" fmla="*/ 8 w 37"/>
                    <a:gd name="T25" fmla="*/ 8 h 86"/>
                    <a:gd name="T26" fmla="*/ 8 w 37"/>
                    <a:gd name="T27" fmla="*/ 8 h 86"/>
                    <a:gd name="T28" fmla="*/ 8 w 37"/>
                    <a:gd name="T29" fmla="*/ 8 h 86"/>
                    <a:gd name="T30" fmla="*/ 8 w 37"/>
                    <a:gd name="T31" fmla="*/ 8 h 86"/>
                    <a:gd name="T32" fmla="*/ 9 w 37"/>
                    <a:gd name="T33" fmla="*/ 8 h 86"/>
                    <a:gd name="T34" fmla="*/ 11 w 37"/>
                    <a:gd name="T35" fmla="*/ 5 h 86"/>
                    <a:gd name="T36" fmla="*/ 12 w 37"/>
                    <a:gd name="T37" fmla="*/ 5 h 86"/>
                    <a:gd name="T38" fmla="*/ 12 w 37"/>
                    <a:gd name="T39" fmla="*/ 5 h 86"/>
                    <a:gd name="T40" fmla="*/ 11 w 37"/>
                    <a:gd name="T41" fmla="*/ 7 h 86"/>
                    <a:gd name="T42" fmla="*/ 10 w 37"/>
                    <a:gd name="T43" fmla="*/ 8 h 86"/>
                    <a:gd name="T44" fmla="*/ 10 w 37"/>
                    <a:gd name="T45" fmla="*/ 9 h 86"/>
                    <a:gd name="T46" fmla="*/ 8 w 37"/>
                    <a:gd name="T47" fmla="*/ 10 h 86"/>
                    <a:gd name="T48" fmla="*/ 7 w 37"/>
                    <a:gd name="T49" fmla="*/ 12 h 86"/>
                    <a:gd name="T50" fmla="*/ 6 w 37"/>
                    <a:gd name="T51" fmla="*/ 13 h 86"/>
                    <a:gd name="T52" fmla="*/ 4 w 37"/>
                    <a:gd name="T53" fmla="*/ 15 h 86"/>
                    <a:gd name="T54" fmla="*/ 2 w 37"/>
                    <a:gd name="T55" fmla="*/ 18 h 86"/>
                    <a:gd name="T56" fmla="*/ 2 w 37"/>
                    <a:gd name="T57" fmla="*/ 20 h 86"/>
                    <a:gd name="T58" fmla="*/ 1 w 37"/>
                    <a:gd name="T59" fmla="*/ 21 h 86"/>
                    <a:gd name="T60" fmla="*/ 0 w 37"/>
                    <a:gd name="T61" fmla="*/ 22 h 86"/>
                    <a:gd name="T62" fmla="*/ 0 w 37"/>
                    <a:gd name="T63" fmla="*/ 22 h 86"/>
                    <a:gd name="T64" fmla="*/ 0 w 37"/>
                    <a:gd name="T65" fmla="*/ 20 h 8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37" h="86">
                      <a:moveTo>
                        <a:pt x="0" y="79"/>
                      </a:moveTo>
                      <a:lnTo>
                        <a:pt x="6" y="65"/>
                      </a:lnTo>
                      <a:lnTo>
                        <a:pt x="14" y="44"/>
                      </a:lnTo>
                      <a:lnTo>
                        <a:pt x="23" y="24"/>
                      </a:lnTo>
                      <a:lnTo>
                        <a:pt x="29" y="11"/>
                      </a:lnTo>
                      <a:lnTo>
                        <a:pt x="31" y="4"/>
                      </a:lnTo>
                      <a:lnTo>
                        <a:pt x="32" y="0"/>
                      </a:lnTo>
                      <a:lnTo>
                        <a:pt x="33" y="1"/>
                      </a:lnTo>
                      <a:lnTo>
                        <a:pt x="32" y="9"/>
                      </a:lnTo>
                      <a:lnTo>
                        <a:pt x="30" y="17"/>
                      </a:lnTo>
                      <a:lnTo>
                        <a:pt x="27" y="21"/>
                      </a:lnTo>
                      <a:lnTo>
                        <a:pt x="26" y="26"/>
                      </a:lnTo>
                      <a:lnTo>
                        <a:pt x="25" y="30"/>
                      </a:lnTo>
                      <a:lnTo>
                        <a:pt x="25" y="31"/>
                      </a:lnTo>
                      <a:lnTo>
                        <a:pt x="26" y="31"/>
                      </a:lnTo>
                      <a:lnTo>
                        <a:pt x="27" y="30"/>
                      </a:lnTo>
                      <a:lnTo>
                        <a:pt x="33" y="21"/>
                      </a:lnTo>
                      <a:lnTo>
                        <a:pt x="37" y="19"/>
                      </a:lnTo>
                      <a:lnTo>
                        <a:pt x="37" y="21"/>
                      </a:lnTo>
                      <a:lnTo>
                        <a:pt x="33" y="26"/>
                      </a:lnTo>
                      <a:lnTo>
                        <a:pt x="31" y="31"/>
                      </a:lnTo>
                      <a:lnTo>
                        <a:pt x="30" y="35"/>
                      </a:lnTo>
                      <a:lnTo>
                        <a:pt x="26" y="39"/>
                      </a:lnTo>
                      <a:lnTo>
                        <a:pt x="22" y="45"/>
                      </a:lnTo>
                      <a:lnTo>
                        <a:pt x="18" y="51"/>
                      </a:lnTo>
                      <a:lnTo>
                        <a:pt x="12" y="60"/>
                      </a:lnTo>
                      <a:lnTo>
                        <a:pt x="7" y="71"/>
                      </a:lnTo>
                      <a:lnTo>
                        <a:pt x="5" y="77"/>
                      </a:lnTo>
                      <a:lnTo>
                        <a:pt x="4" y="82"/>
                      </a:lnTo>
                      <a:lnTo>
                        <a:pt x="1" y="86"/>
                      </a:lnTo>
                      <a:lnTo>
                        <a:pt x="0" y="86"/>
                      </a:lnTo>
                      <a:lnTo>
                        <a:pt x="0" y="79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5" name="Forme libre 198"/>
                <p:cNvSpPr>
                  <a:spLocks/>
                </p:cNvSpPr>
                <p:nvPr/>
              </p:nvSpPr>
              <p:spPr bwMode="auto">
                <a:xfrm>
                  <a:off x="1787" y="3213"/>
                  <a:ext cx="13" cy="15"/>
                </a:xfrm>
                <a:custGeom>
                  <a:avLst/>
                  <a:gdLst>
                    <a:gd name="T0" fmla="*/ 0 w 37"/>
                    <a:gd name="T1" fmla="*/ 14 h 58"/>
                    <a:gd name="T2" fmla="*/ 2 w 37"/>
                    <a:gd name="T3" fmla="*/ 11 h 58"/>
                    <a:gd name="T4" fmla="*/ 6 w 37"/>
                    <a:gd name="T5" fmla="*/ 7 h 58"/>
                    <a:gd name="T6" fmla="*/ 8 w 37"/>
                    <a:gd name="T7" fmla="*/ 4 h 58"/>
                    <a:gd name="T8" fmla="*/ 10 w 37"/>
                    <a:gd name="T9" fmla="*/ 3 h 58"/>
                    <a:gd name="T10" fmla="*/ 12 w 37"/>
                    <a:gd name="T11" fmla="*/ 1 h 58"/>
                    <a:gd name="T12" fmla="*/ 13 w 37"/>
                    <a:gd name="T13" fmla="*/ 0 h 58"/>
                    <a:gd name="T14" fmla="*/ 12 w 37"/>
                    <a:gd name="T15" fmla="*/ 1 h 58"/>
                    <a:gd name="T16" fmla="*/ 11 w 37"/>
                    <a:gd name="T17" fmla="*/ 3 h 58"/>
                    <a:gd name="T18" fmla="*/ 9 w 37"/>
                    <a:gd name="T19" fmla="*/ 4 h 58"/>
                    <a:gd name="T20" fmla="*/ 8 w 37"/>
                    <a:gd name="T21" fmla="*/ 5 h 58"/>
                    <a:gd name="T22" fmla="*/ 8 w 37"/>
                    <a:gd name="T23" fmla="*/ 6 h 58"/>
                    <a:gd name="T24" fmla="*/ 7 w 37"/>
                    <a:gd name="T25" fmla="*/ 7 h 58"/>
                    <a:gd name="T26" fmla="*/ 7 w 37"/>
                    <a:gd name="T27" fmla="*/ 8 h 58"/>
                    <a:gd name="T28" fmla="*/ 5 w 37"/>
                    <a:gd name="T29" fmla="*/ 10 h 58"/>
                    <a:gd name="T30" fmla="*/ 2 w 37"/>
                    <a:gd name="T31" fmla="*/ 13 h 58"/>
                    <a:gd name="T32" fmla="*/ 0 w 37"/>
                    <a:gd name="T33" fmla="*/ 15 h 58"/>
                    <a:gd name="T34" fmla="*/ 0 w 37"/>
                    <a:gd name="T35" fmla="*/ 14 h 5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37" h="58">
                      <a:moveTo>
                        <a:pt x="1" y="54"/>
                      </a:moveTo>
                      <a:lnTo>
                        <a:pt x="7" y="41"/>
                      </a:lnTo>
                      <a:lnTo>
                        <a:pt x="16" y="28"/>
                      </a:lnTo>
                      <a:lnTo>
                        <a:pt x="23" y="17"/>
                      </a:lnTo>
                      <a:lnTo>
                        <a:pt x="28" y="10"/>
                      </a:lnTo>
                      <a:lnTo>
                        <a:pt x="35" y="3"/>
                      </a:lnTo>
                      <a:lnTo>
                        <a:pt x="37" y="0"/>
                      </a:lnTo>
                      <a:lnTo>
                        <a:pt x="35" y="4"/>
                      </a:lnTo>
                      <a:lnTo>
                        <a:pt x="31" y="10"/>
                      </a:lnTo>
                      <a:lnTo>
                        <a:pt x="26" y="16"/>
                      </a:lnTo>
                      <a:lnTo>
                        <a:pt x="23" y="21"/>
                      </a:lnTo>
                      <a:lnTo>
                        <a:pt x="22" y="24"/>
                      </a:lnTo>
                      <a:lnTo>
                        <a:pt x="20" y="26"/>
                      </a:lnTo>
                      <a:lnTo>
                        <a:pt x="20" y="30"/>
                      </a:lnTo>
                      <a:lnTo>
                        <a:pt x="13" y="38"/>
                      </a:lnTo>
                      <a:lnTo>
                        <a:pt x="5" y="50"/>
                      </a:lnTo>
                      <a:lnTo>
                        <a:pt x="0" y="58"/>
                      </a:lnTo>
                      <a:lnTo>
                        <a:pt x="1" y="54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6" name="Forme libre 199"/>
                <p:cNvSpPr>
                  <a:spLocks/>
                </p:cNvSpPr>
                <p:nvPr/>
              </p:nvSpPr>
              <p:spPr bwMode="auto">
                <a:xfrm>
                  <a:off x="1902" y="2880"/>
                  <a:ext cx="128" cy="123"/>
                </a:xfrm>
                <a:custGeom>
                  <a:avLst/>
                  <a:gdLst>
                    <a:gd name="T0" fmla="*/ 10 w 383"/>
                    <a:gd name="T1" fmla="*/ 1 h 493"/>
                    <a:gd name="T2" fmla="*/ 17 w 383"/>
                    <a:gd name="T3" fmla="*/ 2 h 493"/>
                    <a:gd name="T4" fmla="*/ 23 w 383"/>
                    <a:gd name="T5" fmla="*/ 4 h 493"/>
                    <a:gd name="T6" fmla="*/ 28 w 383"/>
                    <a:gd name="T7" fmla="*/ 9 h 493"/>
                    <a:gd name="T8" fmla="*/ 32 w 383"/>
                    <a:gd name="T9" fmla="*/ 17 h 493"/>
                    <a:gd name="T10" fmla="*/ 37 w 383"/>
                    <a:gd name="T11" fmla="*/ 26 h 493"/>
                    <a:gd name="T12" fmla="*/ 44 w 383"/>
                    <a:gd name="T13" fmla="*/ 34 h 493"/>
                    <a:gd name="T14" fmla="*/ 55 w 383"/>
                    <a:gd name="T15" fmla="*/ 39 h 493"/>
                    <a:gd name="T16" fmla="*/ 70 w 383"/>
                    <a:gd name="T17" fmla="*/ 41 h 493"/>
                    <a:gd name="T18" fmla="*/ 87 w 383"/>
                    <a:gd name="T19" fmla="*/ 45 h 493"/>
                    <a:gd name="T20" fmla="*/ 99 w 383"/>
                    <a:gd name="T21" fmla="*/ 52 h 493"/>
                    <a:gd name="T22" fmla="*/ 103 w 383"/>
                    <a:gd name="T23" fmla="*/ 61 h 493"/>
                    <a:gd name="T24" fmla="*/ 98 w 383"/>
                    <a:gd name="T25" fmla="*/ 75 h 493"/>
                    <a:gd name="T26" fmla="*/ 98 w 383"/>
                    <a:gd name="T27" fmla="*/ 92 h 493"/>
                    <a:gd name="T28" fmla="*/ 107 w 383"/>
                    <a:gd name="T29" fmla="*/ 97 h 493"/>
                    <a:gd name="T30" fmla="*/ 114 w 383"/>
                    <a:gd name="T31" fmla="*/ 99 h 493"/>
                    <a:gd name="T32" fmla="*/ 121 w 383"/>
                    <a:gd name="T33" fmla="*/ 102 h 493"/>
                    <a:gd name="T34" fmla="*/ 126 w 383"/>
                    <a:gd name="T35" fmla="*/ 108 h 493"/>
                    <a:gd name="T36" fmla="*/ 128 w 383"/>
                    <a:gd name="T37" fmla="*/ 118 h 493"/>
                    <a:gd name="T38" fmla="*/ 128 w 383"/>
                    <a:gd name="T39" fmla="*/ 123 h 493"/>
                    <a:gd name="T40" fmla="*/ 128 w 383"/>
                    <a:gd name="T41" fmla="*/ 121 h 493"/>
                    <a:gd name="T42" fmla="*/ 126 w 383"/>
                    <a:gd name="T43" fmla="*/ 113 h 493"/>
                    <a:gd name="T44" fmla="*/ 123 w 383"/>
                    <a:gd name="T45" fmla="*/ 106 h 493"/>
                    <a:gd name="T46" fmla="*/ 118 w 383"/>
                    <a:gd name="T47" fmla="*/ 103 h 493"/>
                    <a:gd name="T48" fmla="*/ 113 w 383"/>
                    <a:gd name="T49" fmla="*/ 103 h 493"/>
                    <a:gd name="T50" fmla="*/ 109 w 383"/>
                    <a:gd name="T51" fmla="*/ 101 h 493"/>
                    <a:gd name="T52" fmla="*/ 104 w 383"/>
                    <a:gd name="T53" fmla="*/ 99 h 493"/>
                    <a:gd name="T54" fmla="*/ 100 w 383"/>
                    <a:gd name="T55" fmla="*/ 97 h 493"/>
                    <a:gd name="T56" fmla="*/ 96 w 383"/>
                    <a:gd name="T57" fmla="*/ 91 h 493"/>
                    <a:gd name="T58" fmla="*/ 94 w 383"/>
                    <a:gd name="T59" fmla="*/ 80 h 493"/>
                    <a:gd name="T60" fmla="*/ 96 w 383"/>
                    <a:gd name="T61" fmla="*/ 70 h 493"/>
                    <a:gd name="T62" fmla="*/ 99 w 383"/>
                    <a:gd name="T63" fmla="*/ 63 h 493"/>
                    <a:gd name="T64" fmla="*/ 98 w 383"/>
                    <a:gd name="T65" fmla="*/ 55 h 493"/>
                    <a:gd name="T66" fmla="*/ 94 w 383"/>
                    <a:gd name="T67" fmla="*/ 51 h 493"/>
                    <a:gd name="T68" fmla="*/ 89 w 383"/>
                    <a:gd name="T69" fmla="*/ 48 h 493"/>
                    <a:gd name="T70" fmla="*/ 80 w 383"/>
                    <a:gd name="T71" fmla="*/ 47 h 493"/>
                    <a:gd name="T72" fmla="*/ 67 w 383"/>
                    <a:gd name="T73" fmla="*/ 45 h 493"/>
                    <a:gd name="T74" fmla="*/ 56 w 383"/>
                    <a:gd name="T75" fmla="*/ 42 h 493"/>
                    <a:gd name="T76" fmla="*/ 51 w 383"/>
                    <a:gd name="T77" fmla="*/ 41 h 493"/>
                    <a:gd name="T78" fmla="*/ 46 w 383"/>
                    <a:gd name="T79" fmla="*/ 39 h 493"/>
                    <a:gd name="T80" fmla="*/ 41 w 383"/>
                    <a:gd name="T81" fmla="*/ 35 h 493"/>
                    <a:gd name="T82" fmla="*/ 37 w 383"/>
                    <a:gd name="T83" fmla="*/ 30 h 493"/>
                    <a:gd name="T84" fmla="*/ 33 w 383"/>
                    <a:gd name="T85" fmla="*/ 22 h 493"/>
                    <a:gd name="T86" fmla="*/ 28 w 383"/>
                    <a:gd name="T87" fmla="*/ 12 h 493"/>
                    <a:gd name="T88" fmla="*/ 23 w 383"/>
                    <a:gd name="T89" fmla="*/ 7 h 493"/>
                    <a:gd name="T90" fmla="*/ 17 w 383"/>
                    <a:gd name="T91" fmla="*/ 5 h 493"/>
                    <a:gd name="T92" fmla="*/ 11 w 383"/>
                    <a:gd name="T93" fmla="*/ 4 h 493"/>
                    <a:gd name="T94" fmla="*/ 7 w 383"/>
                    <a:gd name="T95" fmla="*/ 3 h 493"/>
                    <a:gd name="T96" fmla="*/ 5 w 383"/>
                    <a:gd name="T97" fmla="*/ 3 h 493"/>
                    <a:gd name="T98" fmla="*/ 3 w 383"/>
                    <a:gd name="T99" fmla="*/ 3 h 493"/>
                    <a:gd name="T100" fmla="*/ 0 w 383"/>
                    <a:gd name="T101" fmla="*/ 2 h 493"/>
                    <a:gd name="T102" fmla="*/ 5 w 383"/>
                    <a:gd name="T103" fmla="*/ 0 h 493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383" h="493">
                      <a:moveTo>
                        <a:pt x="20" y="0"/>
                      </a:moveTo>
                      <a:lnTo>
                        <a:pt x="30" y="4"/>
                      </a:lnTo>
                      <a:lnTo>
                        <a:pt x="40" y="6"/>
                      </a:lnTo>
                      <a:lnTo>
                        <a:pt x="51" y="8"/>
                      </a:lnTo>
                      <a:lnTo>
                        <a:pt x="61" y="12"/>
                      </a:lnTo>
                      <a:lnTo>
                        <a:pt x="70" y="18"/>
                      </a:lnTo>
                      <a:lnTo>
                        <a:pt x="78" y="25"/>
                      </a:lnTo>
                      <a:lnTo>
                        <a:pt x="84" y="37"/>
                      </a:lnTo>
                      <a:lnTo>
                        <a:pt x="90" y="52"/>
                      </a:lnTo>
                      <a:lnTo>
                        <a:pt x="95" y="70"/>
                      </a:lnTo>
                      <a:lnTo>
                        <a:pt x="102" y="89"/>
                      </a:lnTo>
                      <a:lnTo>
                        <a:pt x="111" y="105"/>
                      </a:lnTo>
                      <a:lnTo>
                        <a:pt x="120" y="122"/>
                      </a:lnTo>
                      <a:lnTo>
                        <a:pt x="132" y="136"/>
                      </a:lnTo>
                      <a:lnTo>
                        <a:pt x="148" y="148"/>
                      </a:lnTo>
                      <a:lnTo>
                        <a:pt x="164" y="156"/>
                      </a:lnTo>
                      <a:lnTo>
                        <a:pt x="183" y="161"/>
                      </a:lnTo>
                      <a:lnTo>
                        <a:pt x="209" y="166"/>
                      </a:lnTo>
                      <a:lnTo>
                        <a:pt x="235" y="172"/>
                      </a:lnTo>
                      <a:lnTo>
                        <a:pt x="259" y="181"/>
                      </a:lnTo>
                      <a:lnTo>
                        <a:pt x="280" y="193"/>
                      </a:lnTo>
                      <a:lnTo>
                        <a:pt x="297" y="207"/>
                      </a:lnTo>
                      <a:lnTo>
                        <a:pt x="306" y="225"/>
                      </a:lnTo>
                      <a:lnTo>
                        <a:pt x="309" y="245"/>
                      </a:lnTo>
                      <a:lnTo>
                        <a:pt x="303" y="269"/>
                      </a:lnTo>
                      <a:lnTo>
                        <a:pt x="292" y="302"/>
                      </a:lnTo>
                      <a:lnTo>
                        <a:pt x="288" y="338"/>
                      </a:lnTo>
                      <a:lnTo>
                        <a:pt x="294" y="369"/>
                      </a:lnTo>
                      <a:lnTo>
                        <a:pt x="311" y="387"/>
                      </a:lnTo>
                      <a:lnTo>
                        <a:pt x="321" y="389"/>
                      </a:lnTo>
                      <a:lnTo>
                        <a:pt x="331" y="393"/>
                      </a:lnTo>
                      <a:lnTo>
                        <a:pt x="342" y="396"/>
                      </a:lnTo>
                      <a:lnTo>
                        <a:pt x="353" y="402"/>
                      </a:lnTo>
                      <a:lnTo>
                        <a:pt x="362" y="409"/>
                      </a:lnTo>
                      <a:lnTo>
                        <a:pt x="371" y="420"/>
                      </a:lnTo>
                      <a:lnTo>
                        <a:pt x="377" y="432"/>
                      </a:lnTo>
                      <a:lnTo>
                        <a:pt x="380" y="448"/>
                      </a:lnTo>
                      <a:lnTo>
                        <a:pt x="382" y="473"/>
                      </a:lnTo>
                      <a:lnTo>
                        <a:pt x="383" y="486"/>
                      </a:lnTo>
                      <a:lnTo>
                        <a:pt x="382" y="492"/>
                      </a:lnTo>
                      <a:lnTo>
                        <a:pt x="382" y="493"/>
                      </a:lnTo>
                      <a:lnTo>
                        <a:pt x="382" y="486"/>
                      </a:lnTo>
                      <a:lnTo>
                        <a:pt x="380" y="471"/>
                      </a:lnTo>
                      <a:lnTo>
                        <a:pt x="378" y="452"/>
                      </a:lnTo>
                      <a:lnTo>
                        <a:pt x="373" y="435"/>
                      </a:lnTo>
                      <a:lnTo>
                        <a:pt x="368" y="425"/>
                      </a:lnTo>
                      <a:lnTo>
                        <a:pt x="361" y="418"/>
                      </a:lnTo>
                      <a:lnTo>
                        <a:pt x="354" y="414"/>
                      </a:lnTo>
                      <a:lnTo>
                        <a:pt x="345" y="412"/>
                      </a:lnTo>
                      <a:lnTo>
                        <a:pt x="339" y="411"/>
                      </a:lnTo>
                      <a:lnTo>
                        <a:pt x="333" y="407"/>
                      </a:lnTo>
                      <a:lnTo>
                        <a:pt x="327" y="405"/>
                      </a:lnTo>
                      <a:lnTo>
                        <a:pt x="319" y="401"/>
                      </a:lnTo>
                      <a:lnTo>
                        <a:pt x="312" y="396"/>
                      </a:lnTo>
                      <a:lnTo>
                        <a:pt x="306" y="392"/>
                      </a:lnTo>
                      <a:lnTo>
                        <a:pt x="300" y="387"/>
                      </a:lnTo>
                      <a:lnTo>
                        <a:pt x="296" y="381"/>
                      </a:lnTo>
                      <a:lnTo>
                        <a:pt x="287" y="364"/>
                      </a:lnTo>
                      <a:lnTo>
                        <a:pt x="282" y="344"/>
                      </a:lnTo>
                      <a:lnTo>
                        <a:pt x="281" y="322"/>
                      </a:lnTo>
                      <a:lnTo>
                        <a:pt x="282" y="302"/>
                      </a:lnTo>
                      <a:lnTo>
                        <a:pt x="287" y="282"/>
                      </a:lnTo>
                      <a:lnTo>
                        <a:pt x="293" y="267"/>
                      </a:lnTo>
                      <a:lnTo>
                        <a:pt x="297" y="251"/>
                      </a:lnTo>
                      <a:lnTo>
                        <a:pt x="297" y="230"/>
                      </a:lnTo>
                      <a:lnTo>
                        <a:pt x="293" y="220"/>
                      </a:lnTo>
                      <a:lnTo>
                        <a:pt x="287" y="212"/>
                      </a:lnTo>
                      <a:lnTo>
                        <a:pt x="280" y="204"/>
                      </a:lnTo>
                      <a:lnTo>
                        <a:pt x="274" y="198"/>
                      </a:lnTo>
                      <a:lnTo>
                        <a:pt x="267" y="194"/>
                      </a:lnTo>
                      <a:lnTo>
                        <a:pt x="255" y="190"/>
                      </a:lnTo>
                      <a:lnTo>
                        <a:pt x="238" y="187"/>
                      </a:lnTo>
                      <a:lnTo>
                        <a:pt x="220" y="182"/>
                      </a:lnTo>
                      <a:lnTo>
                        <a:pt x="201" y="179"/>
                      </a:lnTo>
                      <a:lnTo>
                        <a:pt x="183" y="174"/>
                      </a:lnTo>
                      <a:lnTo>
                        <a:pt x="169" y="170"/>
                      </a:lnTo>
                      <a:lnTo>
                        <a:pt x="160" y="168"/>
                      </a:lnTo>
                      <a:lnTo>
                        <a:pt x="152" y="164"/>
                      </a:lnTo>
                      <a:lnTo>
                        <a:pt x="145" y="161"/>
                      </a:lnTo>
                      <a:lnTo>
                        <a:pt x="138" y="155"/>
                      </a:lnTo>
                      <a:lnTo>
                        <a:pt x="131" y="148"/>
                      </a:lnTo>
                      <a:lnTo>
                        <a:pt x="124" y="140"/>
                      </a:lnTo>
                      <a:lnTo>
                        <a:pt x="117" y="131"/>
                      </a:lnTo>
                      <a:lnTo>
                        <a:pt x="111" y="122"/>
                      </a:lnTo>
                      <a:lnTo>
                        <a:pt x="106" y="111"/>
                      </a:lnTo>
                      <a:lnTo>
                        <a:pt x="99" y="89"/>
                      </a:lnTo>
                      <a:lnTo>
                        <a:pt x="90" y="67"/>
                      </a:lnTo>
                      <a:lnTo>
                        <a:pt x="83" y="47"/>
                      </a:lnTo>
                      <a:lnTo>
                        <a:pt x="74" y="33"/>
                      </a:lnTo>
                      <a:lnTo>
                        <a:pt x="68" y="28"/>
                      </a:lnTo>
                      <a:lnTo>
                        <a:pt x="59" y="24"/>
                      </a:lnTo>
                      <a:lnTo>
                        <a:pt x="50" y="20"/>
                      </a:lnTo>
                      <a:lnTo>
                        <a:pt x="40" y="18"/>
                      </a:lnTo>
                      <a:lnTo>
                        <a:pt x="32" y="17"/>
                      </a:lnTo>
                      <a:lnTo>
                        <a:pt x="25" y="15"/>
                      </a:lnTo>
                      <a:lnTo>
                        <a:pt x="20" y="14"/>
                      </a:lnTo>
                      <a:lnTo>
                        <a:pt x="18" y="14"/>
                      </a:lnTo>
                      <a:lnTo>
                        <a:pt x="16" y="14"/>
                      </a:lnTo>
                      <a:lnTo>
                        <a:pt x="13" y="12"/>
                      </a:lnTo>
                      <a:lnTo>
                        <a:pt x="8" y="11"/>
                      </a:lnTo>
                      <a:lnTo>
                        <a:pt x="1" y="9"/>
                      </a:lnTo>
                      <a:lnTo>
                        <a:pt x="0" y="7"/>
                      </a:lnTo>
                      <a:lnTo>
                        <a:pt x="7" y="5"/>
                      </a:lnTo>
                      <a:lnTo>
                        <a:pt x="15" y="1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3F3F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7" name="Forme libre 200"/>
                <p:cNvSpPr>
                  <a:spLocks/>
                </p:cNvSpPr>
                <p:nvPr/>
              </p:nvSpPr>
              <p:spPr bwMode="auto">
                <a:xfrm>
                  <a:off x="1827" y="2910"/>
                  <a:ext cx="211" cy="96"/>
                </a:xfrm>
                <a:custGeom>
                  <a:avLst/>
                  <a:gdLst>
                    <a:gd name="T0" fmla="*/ 27 w 633"/>
                    <a:gd name="T1" fmla="*/ 0 h 386"/>
                    <a:gd name="T2" fmla="*/ 45 w 633"/>
                    <a:gd name="T3" fmla="*/ 1 h 386"/>
                    <a:gd name="T4" fmla="*/ 55 w 633"/>
                    <a:gd name="T5" fmla="*/ 8 h 386"/>
                    <a:gd name="T6" fmla="*/ 64 w 633"/>
                    <a:gd name="T7" fmla="*/ 20 h 386"/>
                    <a:gd name="T8" fmla="*/ 85 w 633"/>
                    <a:gd name="T9" fmla="*/ 28 h 386"/>
                    <a:gd name="T10" fmla="*/ 115 w 633"/>
                    <a:gd name="T11" fmla="*/ 28 h 386"/>
                    <a:gd name="T12" fmla="*/ 138 w 633"/>
                    <a:gd name="T13" fmla="*/ 28 h 386"/>
                    <a:gd name="T14" fmla="*/ 159 w 633"/>
                    <a:gd name="T15" fmla="*/ 29 h 386"/>
                    <a:gd name="T16" fmla="*/ 174 w 633"/>
                    <a:gd name="T17" fmla="*/ 32 h 386"/>
                    <a:gd name="T18" fmla="*/ 181 w 633"/>
                    <a:gd name="T19" fmla="*/ 38 h 386"/>
                    <a:gd name="T20" fmla="*/ 174 w 633"/>
                    <a:gd name="T21" fmla="*/ 47 h 386"/>
                    <a:gd name="T22" fmla="*/ 162 w 633"/>
                    <a:gd name="T23" fmla="*/ 60 h 386"/>
                    <a:gd name="T24" fmla="*/ 162 w 633"/>
                    <a:gd name="T25" fmla="*/ 72 h 386"/>
                    <a:gd name="T26" fmla="*/ 177 w 633"/>
                    <a:gd name="T27" fmla="*/ 75 h 386"/>
                    <a:gd name="T28" fmla="*/ 197 w 633"/>
                    <a:gd name="T29" fmla="*/ 76 h 386"/>
                    <a:gd name="T30" fmla="*/ 210 w 633"/>
                    <a:gd name="T31" fmla="*/ 82 h 386"/>
                    <a:gd name="T32" fmla="*/ 210 w 633"/>
                    <a:gd name="T33" fmla="*/ 95 h 386"/>
                    <a:gd name="T34" fmla="*/ 209 w 633"/>
                    <a:gd name="T35" fmla="*/ 95 h 386"/>
                    <a:gd name="T36" fmla="*/ 208 w 633"/>
                    <a:gd name="T37" fmla="*/ 83 h 386"/>
                    <a:gd name="T38" fmla="*/ 203 w 633"/>
                    <a:gd name="T39" fmla="*/ 80 h 386"/>
                    <a:gd name="T40" fmla="*/ 197 w 633"/>
                    <a:gd name="T41" fmla="*/ 79 h 386"/>
                    <a:gd name="T42" fmla="*/ 188 w 633"/>
                    <a:gd name="T43" fmla="*/ 79 h 386"/>
                    <a:gd name="T44" fmla="*/ 176 w 633"/>
                    <a:gd name="T45" fmla="*/ 78 h 386"/>
                    <a:gd name="T46" fmla="*/ 165 w 633"/>
                    <a:gd name="T47" fmla="*/ 75 h 386"/>
                    <a:gd name="T48" fmla="*/ 157 w 633"/>
                    <a:gd name="T49" fmla="*/ 66 h 386"/>
                    <a:gd name="T50" fmla="*/ 161 w 633"/>
                    <a:gd name="T51" fmla="*/ 53 h 386"/>
                    <a:gd name="T52" fmla="*/ 168 w 633"/>
                    <a:gd name="T53" fmla="*/ 47 h 386"/>
                    <a:gd name="T54" fmla="*/ 173 w 633"/>
                    <a:gd name="T55" fmla="*/ 41 h 386"/>
                    <a:gd name="T56" fmla="*/ 172 w 633"/>
                    <a:gd name="T57" fmla="*/ 36 h 386"/>
                    <a:gd name="T58" fmla="*/ 166 w 633"/>
                    <a:gd name="T59" fmla="*/ 33 h 386"/>
                    <a:gd name="T60" fmla="*/ 161 w 633"/>
                    <a:gd name="T61" fmla="*/ 32 h 386"/>
                    <a:gd name="T62" fmla="*/ 154 w 633"/>
                    <a:gd name="T63" fmla="*/ 31 h 386"/>
                    <a:gd name="T64" fmla="*/ 139 w 633"/>
                    <a:gd name="T65" fmla="*/ 31 h 386"/>
                    <a:gd name="T66" fmla="*/ 122 w 633"/>
                    <a:gd name="T67" fmla="*/ 32 h 386"/>
                    <a:gd name="T68" fmla="*/ 105 w 633"/>
                    <a:gd name="T69" fmla="*/ 32 h 386"/>
                    <a:gd name="T70" fmla="*/ 94 w 633"/>
                    <a:gd name="T71" fmla="*/ 32 h 386"/>
                    <a:gd name="T72" fmla="*/ 83 w 633"/>
                    <a:gd name="T73" fmla="*/ 31 h 386"/>
                    <a:gd name="T74" fmla="*/ 70 w 633"/>
                    <a:gd name="T75" fmla="*/ 27 h 386"/>
                    <a:gd name="T76" fmla="*/ 61 w 633"/>
                    <a:gd name="T77" fmla="*/ 22 h 386"/>
                    <a:gd name="T78" fmla="*/ 56 w 633"/>
                    <a:gd name="T79" fmla="*/ 14 h 386"/>
                    <a:gd name="T80" fmla="*/ 51 w 633"/>
                    <a:gd name="T81" fmla="*/ 8 h 386"/>
                    <a:gd name="T82" fmla="*/ 42 w 633"/>
                    <a:gd name="T83" fmla="*/ 4 h 386"/>
                    <a:gd name="T84" fmla="*/ 26 w 633"/>
                    <a:gd name="T85" fmla="*/ 3 h 386"/>
                    <a:gd name="T86" fmla="*/ 13 w 633"/>
                    <a:gd name="T87" fmla="*/ 4 h 386"/>
                    <a:gd name="T88" fmla="*/ 9 w 633"/>
                    <a:gd name="T89" fmla="*/ 4 h 386"/>
                    <a:gd name="T90" fmla="*/ 0 w 633"/>
                    <a:gd name="T91" fmla="*/ 4 h 386"/>
                    <a:gd name="T92" fmla="*/ 5 w 633"/>
                    <a:gd name="T93" fmla="*/ 2 h 386"/>
                    <a:gd name="T94" fmla="*/ 13 w 633"/>
                    <a:gd name="T95" fmla="*/ 0 h 38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633" h="386">
                      <a:moveTo>
                        <a:pt x="42" y="0"/>
                      </a:moveTo>
                      <a:lnTo>
                        <a:pt x="61" y="0"/>
                      </a:lnTo>
                      <a:lnTo>
                        <a:pt x="80" y="0"/>
                      </a:lnTo>
                      <a:lnTo>
                        <a:pt x="99" y="0"/>
                      </a:lnTo>
                      <a:lnTo>
                        <a:pt x="117" y="2"/>
                      </a:lnTo>
                      <a:lnTo>
                        <a:pt x="134" y="5"/>
                      </a:lnTo>
                      <a:lnTo>
                        <a:pt x="147" y="11"/>
                      </a:lnTo>
                      <a:lnTo>
                        <a:pt x="158" y="20"/>
                      </a:lnTo>
                      <a:lnTo>
                        <a:pt x="165" y="33"/>
                      </a:lnTo>
                      <a:lnTo>
                        <a:pt x="171" y="50"/>
                      </a:lnTo>
                      <a:lnTo>
                        <a:pt x="179" y="65"/>
                      </a:lnTo>
                      <a:lnTo>
                        <a:pt x="192" y="80"/>
                      </a:lnTo>
                      <a:lnTo>
                        <a:pt x="209" y="94"/>
                      </a:lnTo>
                      <a:lnTo>
                        <a:pt x="229" y="104"/>
                      </a:lnTo>
                      <a:lnTo>
                        <a:pt x="254" y="112"/>
                      </a:lnTo>
                      <a:lnTo>
                        <a:pt x="284" y="116"/>
                      </a:lnTo>
                      <a:lnTo>
                        <a:pt x="320" y="115"/>
                      </a:lnTo>
                      <a:lnTo>
                        <a:pt x="344" y="114"/>
                      </a:lnTo>
                      <a:lnTo>
                        <a:pt x="368" y="113"/>
                      </a:lnTo>
                      <a:lnTo>
                        <a:pt x="392" y="113"/>
                      </a:lnTo>
                      <a:lnTo>
                        <a:pt x="414" y="113"/>
                      </a:lnTo>
                      <a:lnTo>
                        <a:pt x="437" y="114"/>
                      </a:lnTo>
                      <a:lnTo>
                        <a:pt x="458" y="115"/>
                      </a:lnTo>
                      <a:lnTo>
                        <a:pt x="477" y="117"/>
                      </a:lnTo>
                      <a:lnTo>
                        <a:pt x="495" y="121"/>
                      </a:lnTo>
                      <a:lnTo>
                        <a:pt x="511" y="126"/>
                      </a:lnTo>
                      <a:lnTo>
                        <a:pt x="523" y="130"/>
                      </a:lnTo>
                      <a:lnTo>
                        <a:pt x="534" y="138"/>
                      </a:lnTo>
                      <a:lnTo>
                        <a:pt x="540" y="145"/>
                      </a:lnTo>
                      <a:lnTo>
                        <a:pt x="542" y="154"/>
                      </a:lnTo>
                      <a:lnTo>
                        <a:pt x="540" y="164"/>
                      </a:lnTo>
                      <a:lnTo>
                        <a:pt x="534" y="175"/>
                      </a:lnTo>
                      <a:lnTo>
                        <a:pt x="523" y="188"/>
                      </a:lnTo>
                      <a:lnTo>
                        <a:pt x="508" y="205"/>
                      </a:lnTo>
                      <a:lnTo>
                        <a:pt x="497" y="223"/>
                      </a:lnTo>
                      <a:lnTo>
                        <a:pt x="487" y="242"/>
                      </a:lnTo>
                      <a:lnTo>
                        <a:pt x="482" y="259"/>
                      </a:lnTo>
                      <a:lnTo>
                        <a:pt x="481" y="276"/>
                      </a:lnTo>
                      <a:lnTo>
                        <a:pt x="486" y="289"/>
                      </a:lnTo>
                      <a:lnTo>
                        <a:pt x="497" y="297"/>
                      </a:lnTo>
                      <a:lnTo>
                        <a:pt x="514" y="301"/>
                      </a:lnTo>
                      <a:lnTo>
                        <a:pt x="531" y="301"/>
                      </a:lnTo>
                      <a:lnTo>
                        <a:pt x="551" y="301"/>
                      </a:lnTo>
                      <a:lnTo>
                        <a:pt x="571" y="302"/>
                      </a:lnTo>
                      <a:lnTo>
                        <a:pt x="591" y="306"/>
                      </a:lnTo>
                      <a:lnTo>
                        <a:pt x="608" y="310"/>
                      </a:lnTo>
                      <a:lnTo>
                        <a:pt x="622" y="317"/>
                      </a:lnTo>
                      <a:lnTo>
                        <a:pt x="630" y="329"/>
                      </a:lnTo>
                      <a:lnTo>
                        <a:pt x="633" y="343"/>
                      </a:lnTo>
                      <a:lnTo>
                        <a:pt x="630" y="367"/>
                      </a:lnTo>
                      <a:lnTo>
                        <a:pt x="629" y="380"/>
                      </a:lnTo>
                      <a:lnTo>
                        <a:pt x="628" y="385"/>
                      </a:lnTo>
                      <a:lnTo>
                        <a:pt x="627" y="386"/>
                      </a:lnTo>
                      <a:lnTo>
                        <a:pt x="628" y="380"/>
                      </a:lnTo>
                      <a:lnTo>
                        <a:pt x="628" y="365"/>
                      </a:lnTo>
                      <a:lnTo>
                        <a:pt x="627" y="347"/>
                      </a:lnTo>
                      <a:lnTo>
                        <a:pt x="623" y="332"/>
                      </a:lnTo>
                      <a:lnTo>
                        <a:pt x="619" y="327"/>
                      </a:lnTo>
                      <a:lnTo>
                        <a:pt x="615" y="322"/>
                      </a:lnTo>
                      <a:lnTo>
                        <a:pt x="610" y="320"/>
                      </a:lnTo>
                      <a:lnTo>
                        <a:pt x="604" y="319"/>
                      </a:lnTo>
                      <a:lnTo>
                        <a:pt x="597" y="317"/>
                      </a:lnTo>
                      <a:lnTo>
                        <a:pt x="590" y="316"/>
                      </a:lnTo>
                      <a:lnTo>
                        <a:pt x="581" y="316"/>
                      </a:lnTo>
                      <a:lnTo>
                        <a:pt x="573" y="316"/>
                      </a:lnTo>
                      <a:lnTo>
                        <a:pt x="563" y="316"/>
                      </a:lnTo>
                      <a:lnTo>
                        <a:pt x="553" y="315"/>
                      </a:lnTo>
                      <a:lnTo>
                        <a:pt x="541" y="314"/>
                      </a:lnTo>
                      <a:lnTo>
                        <a:pt x="529" y="313"/>
                      </a:lnTo>
                      <a:lnTo>
                        <a:pt x="517" y="310"/>
                      </a:lnTo>
                      <a:lnTo>
                        <a:pt x="505" y="307"/>
                      </a:lnTo>
                      <a:lnTo>
                        <a:pt x="495" y="303"/>
                      </a:lnTo>
                      <a:lnTo>
                        <a:pt x="486" y="298"/>
                      </a:lnTo>
                      <a:lnTo>
                        <a:pt x="474" y="285"/>
                      </a:lnTo>
                      <a:lnTo>
                        <a:pt x="470" y="267"/>
                      </a:lnTo>
                      <a:lnTo>
                        <a:pt x="472" y="246"/>
                      </a:lnTo>
                      <a:lnTo>
                        <a:pt x="477" y="226"/>
                      </a:lnTo>
                      <a:lnTo>
                        <a:pt x="483" y="214"/>
                      </a:lnTo>
                      <a:lnTo>
                        <a:pt x="491" y="205"/>
                      </a:lnTo>
                      <a:lnTo>
                        <a:pt x="498" y="197"/>
                      </a:lnTo>
                      <a:lnTo>
                        <a:pt x="504" y="188"/>
                      </a:lnTo>
                      <a:lnTo>
                        <a:pt x="510" y="181"/>
                      </a:lnTo>
                      <a:lnTo>
                        <a:pt x="514" y="173"/>
                      </a:lnTo>
                      <a:lnTo>
                        <a:pt x="518" y="164"/>
                      </a:lnTo>
                      <a:lnTo>
                        <a:pt x="519" y="152"/>
                      </a:lnTo>
                      <a:lnTo>
                        <a:pt x="518" y="147"/>
                      </a:lnTo>
                      <a:lnTo>
                        <a:pt x="516" y="143"/>
                      </a:lnTo>
                      <a:lnTo>
                        <a:pt x="511" y="140"/>
                      </a:lnTo>
                      <a:lnTo>
                        <a:pt x="505" y="136"/>
                      </a:lnTo>
                      <a:lnTo>
                        <a:pt x="499" y="134"/>
                      </a:lnTo>
                      <a:lnTo>
                        <a:pt x="493" y="132"/>
                      </a:lnTo>
                      <a:lnTo>
                        <a:pt x="487" y="130"/>
                      </a:lnTo>
                      <a:lnTo>
                        <a:pt x="482" y="128"/>
                      </a:lnTo>
                      <a:lnTo>
                        <a:pt x="477" y="127"/>
                      </a:lnTo>
                      <a:lnTo>
                        <a:pt x="470" y="127"/>
                      </a:lnTo>
                      <a:lnTo>
                        <a:pt x="461" y="126"/>
                      </a:lnTo>
                      <a:lnTo>
                        <a:pt x="449" y="126"/>
                      </a:lnTo>
                      <a:lnTo>
                        <a:pt x="435" y="126"/>
                      </a:lnTo>
                      <a:lnTo>
                        <a:pt x="418" y="126"/>
                      </a:lnTo>
                      <a:lnTo>
                        <a:pt x="401" y="126"/>
                      </a:lnTo>
                      <a:lnTo>
                        <a:pt x="384" y="126"/>
                      </a:lnTo>
                      <a:lnTo>
                        <a:pt x="367" y="127"/>
                      </a:lnTo>
                      <a:lnTo>
                        <a:pt x="349" y="127"/>
                      </a:lnTo>
                      <a:lnTo>
                        <a:pt x="332" y="127"/>
                      </a:lnTo>
                      <a:lnTo>
                        <a:pt x="316" y="128"/>
                      </a:lnTo>
                      <a:lnTo>
                        <a:pt x="302" y="128"/>
                      </a:lnTo>
                      <a:lnTo>
                        <a:pt x="290" y="128"/>
                      </a:lnTo>
                      <a:lnTo>
                        <a:pt x="281" y="128"/>
                      </a:lnTo>
                      <a:lnTo>
                        <a:pt x="273" y="128"/>
                      </a:lnTo>
                      <a:lnTo>
                        <a:pt x="262" y="127"/>
                      </a:lnTo>
                      <a:lnTo>
                        <a:pt x="250" y="125"/>
                      </a:lnTo>
                      <a:lnTo>
                        <a:pt x="236" y="121"/>
                      </a:lnTo>
                      <a:lnTo>
                        <a:pt x="223" y="116"/>
                      </a:lnTo>
                      <a:lnTo>
                        <a:pt x="211" y="110"/>
                      </a:lnTo>
                      <a:lnTo>
                        <a:pt x="201" y="103"/>
                      </a:lnTo>
                      <a:lnTo>
                        <a:pt x="191" y="95"/>
                      </a:lnTo>
                      <a:lnTo>
                        <a:pt x="184" y="87"/>
                      </a:lnTo>
                      <a:lnTo>
                        <a:pt x="178" y="77"/>
                      </a:lnTo>
                      <a:lnTo>
                        <a:pt x="173" y="67"/>
                      </a:lnTo>
                      <a:lnTo>
                        <a:pt x="167" y="57"/>
                      </a:lnTo>
                      <a:lnTo>
                        <a:pt x="163" y="48"/>
                      </a:lnTo>
                      <a:lnTo>
                        <a:pt x="158" y="38"/>
                      </a:lnTo>
                      <a:lnTo>
                        <a:pt x="152" y="31"/>
                      </a:lnTo>
                      <a:lnTo>
                        <a:pt x="145" y="24"/>
                      </a:lnTo>
                      <a:lnTo>
                        <a:pt x="136" y="19"/>
                      </a:lnTo>
                      <a:lnTo>
                        <a:pt x="126" y="16"/>
                      </a:lnTo>
                      <a:lnTo>
                        <a:pt x="111" y="15"/>
                      </a:lnTo>
                      <a:lnTo>
                        <a:pt x="94" y="13"/>
                      </a:lnTo>
                      <a:lnTo>
                        <a:pt x="77" y="13"/>
                      </a:lnTo>
                      <a:lnTo>
                        <a:pt x="61" y="15"/>
                      </a:lnTo>
                      <a:lnTo>
                        <a:pt x="48" y="15"/>
                      </a:lnTo>
                      <a:lnTo>
                        <a:pt x="38" y="16"/>
                      </a:lnTo>
                      <a:lnTo>
                        <a:pt x="35" y="16"/>
                      </a:lnTo>
                      <a:lnTo>
                        <a:pt x="32" y="16"/>
                      </a:lnTo>
                      <a:lnTo>
                        <a:pt x="26" y="15"/>
                      </a:lnTo>
                      <a:lnTo>
                        <a:pt x="17" y="15"/>
                      </a:lnTo>
                      <a:lnTo>
                        <a:pt x="4" y="16"/>
                      </a:lnTo>
                      <a:lnTo>
                        <a:pt x="0" y="16"/>
                      </a:lnTo>
                      <a:lnTo>
                        <a:pt x="3" y="13"/>
                      </a:lnTo>
                      <a:lnTo>
                        <a:pt x="9" y="11"/>
                      </a:lnTo>
                      <a:lnTo>
                        <a:pt x="16" y="9"/>
                      </a:lnTo>
                      <a:lnTo>
                        <a:pt x="25" y="5"/>
                      </a:lnTo>
                      <a:lnTo>
                        <a:pt x="34" y="3"/>
                      </a:lnTo>
                      <a:lnTo>
                        <a:pt x="40" y="2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0" name="Groupe 201"/>
              <p:cNvGrpSpPr>
                <a:grpSpLocks/>
              </p:cNvGrpSpPr>
              <p:nvPr/>
            </p:nvGrpSpPr>
            <p:grpSpPr bwMode="auto">
              <a:xfrm>
                <a:off x="1736" y="3688"/>
                <a:ext cx="430" cy="415"/>
                <a:chOff x="1681" y="2880"/>
                <a:chExt cx="430" cy="415"/>
              </a:xfrm>
            </p:grpSpPr>
            <p:sp>
              <p:nvSpPr>
                <p:cNvPr id="218" name="Forme libre 202"/>
                <p:cNvSpPr>
                  <a:spLocks/>
                </p:cNvSpPr>
                <p:nvPr/>
              </p:nvSpPr>
              <p:spPr bwMode="auto">
                <a:xfrm>
                  <a:off x="2010" y="3007"/>
                  <a:ext cx="49" cy="115"/>
                </a:xfrm>
                <a:custGeom>
                  <a:avLst/>
                  <a:gdLst>
                    <a:gd name="T0" fmla="*/ 4 w 149"/>
                    <a:gd name="T1" fmla="*/ 43 h 458"/>
                    <a:gd name="T2" fmla="*/ 4 w 149"/>
                    <a:gd name="T3" fmla="*/ 3 h 458"/>
                    <a:gd name="T4" fmla="*/ 0 w 149"/>
                    <a:gd name="T5" fmla="*/ 0 h 458"/>
                    <a:gd name="T6" fmla="*/ 49 w 149"/>
                    <a:gd name="T7" fmla="*/ 0 h 458"/>
                    <a:gd name="T8" fmla="*/ 45 w 149"/>
                    <a:gd name="T9" fmla="*/ 3 h 458"/>
                    <a:gd name="T10" fmla="*/ 45 w 149"/>
                    <a:gd name="T11" fmla="*/ 115 h 458"/>
                    <a:gd name="T12" fmla="*/ 4 w 149"/>
                    <a:gd name="T13" fmla="*/ 43 h 45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49" h="458">
                      <a:moveTo>
                        <a:pt x="11" y="171"/>
                      </a:moveTo>
                      <a:lnTo>
                        <a:pt x="11" y="10"/>
                      </a:lnTo>
                      <a:lnTo>
                        <a:pt x="0" y="0"/>
                      </a:lnTo>
                      <a:lnTo>
                        <a:pt x="149" y="0"/>
                      </a:lnTo>
                      <a:lnTo>
                        <a:pt x="137" y="12"/>
                      </a:lnTo>
                      <a:lnTo>
                        <a:pt x="137" y="458"/>
                      </a:lnTo>
                      <a:lnTo>
                        <a:pt x="11" y="17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9" name="Forme libre 203"/>
                <p:cNvSpPr>
                  <a:spLocks/>
                </p:cNvSpPr>
                <p:nvPr/>
              </p:nvSpPr>
              <p:spPr bwMode="auto">
                <a:xfrm>
                  <a:off x="1697" y="3076"/>
                  <a:ext cx="173" cy="173"/>
                </a:xfrm>
                <a:custGeom>
                  <a:avLst/>
                  <a:gdLst>
                    <a:gd name="T0" fmla="*/ 0 w 518"/>
                    <a:gd name="T1" fmla="*/ 68 h 693"/>
                    <a:gd name="T2" fmla="*/ 0 w 518"/>
                    <a:gd name="T3" fmla="*/ 173 h 693"/>
                    <a:gd name="T4" fmla="*/ 173 w 518"/>
                    <a:gd name="T5" fmla="*/ 173 h 693"/>
                    <a:gd name="T6" fmla="*/ 173 w 518"/>
                    <a:gd name="T7" fmla="*/ 62 h 693"/>
                    <a:gd name="T8" fmla="*/ 86 w 518"/>
                    <a:gd name="T9" fmla="*/ 0 h 693"/>
                    <a:gd name="T10" fmla="*/ 0 w 518"/>
                    <a:gd name="T11" fmla="*/ 68 h 69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18" h="693">
                      <a:moveTo>
                        <a:pt x="0" y="271"/>
                      </a:moveTo>
                      <a:lnTo>
                        <a:pt x="0" y="693"/>
                      </a:lnTo>
                      <a:lnTo>
                        <a:pt x="518" y="693"/>
                      </a:lnTo>
                      <a:lnTo>
                        <a:pt x="518" y="250"/>
                      </a:lnTo>
                      <a:lnTo>
                        <a:pt x="258" y="0"/>
                      </a:lnTo>
                      <a:lnTo>
                        <a:pt x="0" y="271"/>
                      </a:lnTo>
                      <a:close/>
                    </a:path>
                  </a:pathLst>
                </a:custGeom>
                <a:solidFill>
                  <a:srgbClr val="FFE5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0" name="Rectangle 204"/>
                <p:cNvSpPr>
                  <a:spLocks noChangeArrowheads="1"/>
                </p:cNvSpPr>
                <p:nvPr/>
              </p:nvSpPr>
              <p:spPr bwMode="auto">
                <a:xfrm>
                  <a:off x="1870" y="3138"/>
                  <a:ext cx="174" cy="118"/>
                </a:xfrm>
                <a:prstGeom prst="rect">
                  <a:avLst/>
                </a:prstGeom>
                <a:solidFill>
                  <a:srgbClr val="FFE5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1" name="Rectangle 205"/>
                <p:cNvSpPr>
                  <a:spLocks noChangeArrowheads="1"/>
                </p:cNvSpPr>
                <p:nvPr/>
              </p:nvSpPr>
              <p:spPr bwMode="auto">
                <a:xfrm>
                  <a:off x="1969" y="3135"/>
                  <a:ext cx="36" cy="38"/>
                </a:xfrm>
                <a:prstGeom prst="rect">
                  <a:avLst/>
                </a:pr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2" name="Rectangle 206"/>
                <p:cNvSpPr>
                  <a:spLocks noChangeArrowheads="1"/>
                </p:cNvSpPr>
                <p:nvPr/>
              </p:nvSpPr>
              <p:spPr bwMode="auto">
                <a:xfrm>
                  <a:off x="1969" y="3135"/>
                  <a:ext cx="36" cy="38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3" name="Rectangle 207"/>
                <p:cNvSpPr>
                  <a:spLocks noChangeArrowheads="1"/>
                </p:cNvSpPr>
                <p:nvPr/>
              </p:nvSpPr>
              <p:spPr bwMode="auto">
                <a:xfrm>
                  <a:off x="1902" y="3135"/>
                  <a:ext cx="35" cy="38"/>
                </a:xfrm>
                <a:prstGeom prst="rect">
                  <a:avLst/>
                </a:pr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4" name="Rectangle 208"/>
                <p:cNvSpPr>
                  <a:spLocks noChangeArrowheads="1"/>
                </p:cNvSpPr>
                <p:nvPr/>
              </p:nvSpPr>
              <p:spPr bwMode="auto">
                <a:xfrm>
                  <a:off x="1902" y="3135"/>
                  <a:ext cx="35" cy="38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5" name="Rectangle 209"/>
                <p:cNvSpPr>
                  <a:spLocks noChangeArrowheads="1"/>
                </p:cNvSpPr>
                <p:nvPr/>
              </p:nvSpPr>
              <p:spPr bwMode="auto">
                <a:xfrm>
                  <a:off x="1969" y="3189"/>
                  <a:ext cx="61" cy="48"/>
                </a:xfrm>
                <a:prstGeom prst="rect">
                  <a:avLst/>
                </a:pr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6" name="Rectangle 210"/>
                <p:cNvSpPr>
                  <a:spLocks noChangeArrowheads="1"/>
                </p:cNvSpPr>
                <p:nvPr/>
              </p:nvSpPr>
              <p:spPr bwMode="auto">
                <a:xfrm>
                  <a:off x="1969" y="3189"/>
                  <a:ext cx="61" cy="48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7" name="Forme libre 211"/>
                <p:cNvSpPr>
                  <a:spLocks/>
                </p:cNvSpPr>
                <p:nvPr/>
              </p:nvSpPr>
              <p:spPr bwMode="auto">
                <a:xfrm>
                  <a:off x="1758" y="3092"/>
                  <a:ext cx="56" cy="18"/>
                </a:xfrm>
                <a:custGeom>
                  <a:avLst/>
                  <a:gdLst>
                    <a:gd name="T0" fmla="*/ 0 w 166"/>
                    <a:gd name="T1" fmla="*/ 18 h 74"/>
                    <a:gd name="T2" fmla="*/ 56 w 166"/>
                    <a:gd name="T3" fmla="*/ 18 h 74"/>
                    <a:gd name="T4" fmla="*/ 52 w 166"/>
                    <a:gd name="T5" fmla="*/ 10 h 74"/>
                    <a:gd name="T6" fmla="*/ 46 w 166"/>
                    <a:gd name="T7" fmla="*/ 5 h 74"/>
                    <a:gd name="T8" fmla="*/ 37 w 166"/>
                    <a:gd name="T9" fmla="*/ 1 h 74"/>
                    <a:gd name="T10" fmla="*/ 27 w 166"/>
                    <a:gd name="T11" fmla="*/ 0 h 74"/>
                    <a:gd name="T12" fmla="*/ 18 w 166"/>
                    <a:gd name="T13" fmla="*/ 1 h 74"/>
                    <a:gd name="T14" fmla="*/ 10 w 166"/>
                    <a:gd name="T15" fmla="*/ 4 h 74"/>
                    <a:gd name="T16" fmla="*/ 3 w 166"/>
                    <a:gd name="T17" fmla="*/ 10 h 74"/>
                    <a:gd name="T18" fmla="*/ 0 w 166"/>
                    <a:gd name="T19" fmla="*/ 18 h 7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66" h="74">
                      <a:moveTo>
                        <a:pt x="0" y="74"/>
                      </a:moveTo>
                      <a:lnTo>
                        <a:pt x="166" y="74"/>
                      </a:lnTo>
                      <a:lnTo>
                        <a:pt x="155" y="43"/>
                      </a:lnTo>
                      <a:lnTo>
                        <a:pt x="135" y="19"/>
                      </a:lnTo>
                      <a:lnTo>
                        <a:pt x="110" y="6"/>
                      </a:lnTo>
                      <a:lnTo>
                        <a:pt x="81" y="0"/>
                      </a:lnTo>
                      <a:lnTo>
                        <a:pt x="54" y="5"/>
                      </a:lnTo>
                      <a:lnTo>
                        <a:pt x="29" y="18"/>
                      </a:lnTo>
                      <a:lnTo>
                        <a:pt x="10" y="42"/>
                      </a:lnTo>
                      <a:lnTo>
                        <a:pt x="0" y="74"/>
                      </a:lnTo>
                      <a:close/>
                    </a:path>
                  </a:pathLst>
                </a:cu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8" name="Forme libre 212"/>
                <p:cNvSpPr>
                  <a:spLocks/>
                </p:cNvSpPr>
                <p:nvPr/>
              </p:nvSpPr>
              <p:spPr bwMode="auto">
                <a:xfrm>
                  <a:off x="1758" y="3092"/>
                  <a:ext cx="56" cy="18"/>
                </a:xfrm>
                <a:custGeom>
                  <a:avLst/>
                  <a:gdLst>
                    <a:gd name="T0" fmla="*/ 0 w 166"/>
                    <a:gd name="T1" fmla="*/ 18 h 74"/>
                    <a:gd name="T2" fmla="*/ 56 w 166"/>
                    <a:gd name="T3" fmla="*/ 18 h 74"/>
                    <a:gd name="T4" fmla="*/ 56 w 166"/>
                    <a:gd name="T5" fmla="*/ 18 h 74"/>
                    <a:gd name="T6" fmla="*/ 52 w 166"/>
                    <a:gd name="T7" fmla="*/ 10 h 74"/>
                    <a:gd name="T8" fmla="*/ 46 w 166"/>
                    <a:gd name="T9" fmla="*/ 5 h 74"/>
                    <a:gd name="T10" fmla="*/ 37 w 166"/>
                    <a:gd name="T11" fmla="*/ 1 h 74"/>
                    <a:gd name="T12" fmla="*/ 27 w 166"/>
                    <a:gd name="T13" fmla="*/ 0 h 74"/>
                    <a:gd name="T14" fmla="*/ 18 w 166"/>
                    <a:gd name="T15" fmla="*/ 1 h 74"/>
                    <a:gd name="T16" fmla="*/ 10 w 166"/>
                    <a:gd name="T17" fmla="*/ 4 h 74"/>
                    <a:gd name="T18" fmla="*/ 3 w 166"/>
                    <a:gd name="T19" fmla="*/ 10 h 74"/>
                    <a:gd name="T20" fmla="*/ 0 w 166"/>
                    <a:gd name="T21" fmla="*/ 18 h 7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6" h="74">
                      <a:moveTo>
                        <a:pt x="0" y="74"/>
                      </a:moveTo>
                      <a:lnTo>
                        <a:pt x="166" y="74"/>
                      </a:lnTo>
                      <a:lnTo>
                        <a:pt x="155" y="43"/>
                      </a:lnTo>
                      <a:lnTo>
                        <a:pt x="135" y="19"/>
                      </a:lnTo>
                      <a:lnTo>
                        <a:pt x="110" y="6"/>
                      </a:lnTo>
                      <a:lnTo>
                        <a:pt x="81" y="0"/>
                      </a:lnTo>
                      <a:lnTo>
                        <a:pt x="54" y="5"/>
                      </a:lnTo>
                      <a:lnTo>
                        <a:pt x="29" y="18"/>
                      </a:lnTo>
                      <a:lnTo>
                        <a:pt x="10" y="42"/>
                      </a:lnTo>
                      <a:lnTo>
                        <a:pt x="0" y="7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9" name="Rectangle 213"/>
                <p:cNvSpPr>
                  <a:spLocks noChangeArrowheads="1"/>
                </p:cNvSpPr>
                <p:nvPr/>
              </p:nvSpPr>
              <p:spPr bwMode="auto">
                <a:xfrm>
                  <a:off x="1733" y="3134"/>
                  <a:ext cx="36" cy="40"/>
                </a:xfrm>
                <a:prstGeom prst="rect">
                  <a:avLst/>
                </a:pr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0" name="Rectangle 214"/>
                <p:cNvSpPr>
                  <a:spLocks noChangeArrowheads="1"/>
                </p:cNvSpPr>
                <p:nvPr/>
              </p:nvSpPr>
              <p:spPr bwMode="auto">
                <a:xfrm>
                  <a:off x="1733" y="3134"/>
                  <a:ext cx="36" cy="4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1" name="Rectangle 215"/>
                <p:cNvSpPr>
                  <a:spLocks noChangeArrowheads="1"/>
                </p:cNvSpPr>
                <p:nvPr/>
              </p:nvSpPr>
              <p:spPr bwMode="auto">
                <a:xfrm>
                  <a:off x="1802" y="3133"/>
                  <a:ext cx="36" cy="41"/>
                </a:xfrm>
                <a:prstGeom prst="rect">
                  <a:avLst/>
                </a:pr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2" name="Rectangle 216"/>
                <p:cNvSpPr>
                  <a:spLocks noChangeArrowheads="1"/>
                </p:cNvSpPr>
                <p:nvPr/>
              </p:nvSpPr>
              <p:spPr bwMode="auto">
                <a:xfrm>
                  <a:off x="1802" y="3133"/>
                  <a:ext cx="36" cy="41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3" name="Rectangle 217"/>
                <p:cNvSpPr>
                  <a:spLocks noChangeArrowheads="1"/>
                </p:cNvSpPr>
                <p:nvPr/>
              </p:nvSpPr>
              <p:spPr bwMode="auto">
                <a:xfrm>
                  <a:off x="1895" y="3205"/>
                  <a:ext cx="24" cy="47"/>
                </a:xfrm>
                <a:prstGeom prst="rect">
                  <a:avLst/>
                </a:pr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4" name="Rectangle 218"/>
                <p:cNvSpPr>
                  <a:spLocks noChangeArrowheads="1"/>
                </p:cNvSpPr>
                <p:nvPr/>
              </p:nvSpPr>
              <p:spPr bwMode="auto">
                <a:xfrm>
                  <a:off x="1895" y="3205"/>
                  <a:ext cx="24" cy="47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5" name="Rectangle 219"/>
                <p:cNvSpPr>
                  <a:spLocks noChangeArrowheads="1"/>
                </p:cNvSpPr>
                <p:nvPr/>
              </p:nvSpPr>
              <p:spPr bwMode="auto">
                <a:xfrm>
                  <a:off x="1919" y="3205"/>
                  <a:ext cx="24" cy="47"/>
                </a:xfrm>
                <a:prstGeom prst="rect">
                  <a:avLst/>
                </a:pr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6" name="Rectangle 220"/>
                <p:cNvSpPr>
                  <a:spLocks noChangeArrowheads="1"/>
                </p:cNvSpPr>
                <p:nvPr/>
              </p:nvSpPr>
              <p:spPr bwMode="auto">
                <a:xfrm>
                  <a:off x="1919" y="3205"/>
                  <a:ext cx="24" cy="47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7" name="Rectangle 221"/>
                <p:cNvSpPr>
                  <a:spLocks noChangeArrowheads="1"/>
                </p:cNvSpPr>
                <p:nvPr/>
              </p:nvSpPr>
              <p:spPr bwMode="auto">
                <a:xfrm>
                  <a:off x="1738" y="3189"/>
                  <a:ext cx="105" cy="49"/>
                </a:xfrm>
                <a:prstGeom prst="rect">
                  <a:avLst/>
                </a:pr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8" name="Rectangle 222"/>
                <p:cNvSpPr>
                  <a:spLocks noChangeArrowheads="1"/>
                </p:cNvSpPr>
                <p:nvPr/>
              </p:nvSpPr>
              <p:spPr bwMode="auto">
                <a:xfrm>
                  <a:off x="1738" y="3189"/>
                  <a:ext cx="105" cy="4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9" name="Forme libre 223"/>
                <p:cNvSpPr>
                  <a:spLocks/>
                </p:cNvSpPr>
                <p:nvPr/>
              </p:nvSpPr>
              <p:spPr bwMode="auto">
                <a:xfrm>
                  <a:off x="1973" y="3158"/>
                  <a:ext cx="28" cy="12"/>
                </a:xfrm>
                <a:custGeom>
                  <a:avLst/>
                  <a:gdLst>
                    <a:gd name="T0" fmla="*/ 23 w 84"/>
                    <a:gd name="T1" fmla="*/ 0 h 49"/>
                    <a:gd name="T2" fmla="*/ 28 w 84"/>
                    <a:gd name="T3" fmla="*/ 0 h 49"/>
                    <a:gd name="T4" fmla="*/ 28 w 84"/>
                    <a:gd name="T5" fmla="*/ 12 h 49"/>
                    <a:gd name="T6" fmla="*/ 24 w 84"/>
                    <a:gd name="T7" fmla="*/ 12 h 49"/>
                    <a:gd name="T8" fmla="*/ 8 w 84"/>
                    <a:gd name="T9" fmla="*/ 12 h 49"/>
                    <a:gd name="T10" fmla="*/ 0 w 84"/>
                    <a:gd name="T11" fmla="*/ 12 h 49"/>
                    <a:gd name="T12" fmla="*/ 0 w 84"/>
                    <a:gd name="T13" fmla="*/ 0 h 49"/>
                    <a:gd name="T14" fmla="*/ 8 w 84"/>
                    <a:gd name="T15" fmla="*/ 0 h 49"/>
                    <a:gd name="T16" fmla="*/ 10 w 84"/>
                    <a:gd name="T17" fmla="*/ 0 h 49"/>
                    <a:gd name="T18" fmla="*/ 14 w 84"/>
                    <a:gd name="T19" fmla="*/ 0 h 49"/>
                    <a:gd name="T20" fmla="*/ 18 w 84"/>
                    <a:gd name="T21" fmla="*/ 0 h 49"/>
                    <a:gd name="T22" fmla="*/ 23 w 84"/>
                    <a:gd name="T23" fmla="*/ 0 h 4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84" h="49">
                      <a:moveTo>
                        <a:pt x="69" y="0"/>
                      </a:moveTo>
                      <a:lnTo>
                        <a:pt x="84" y="0"/>
                      </a:lnTo>
                      <a:lnTo>
                        <a:pt x="84" y="49"/>
                      </a:lnTo>
                      <a:lnTo>
                        <a:pt x="73" y="49"/>
                      </a:lnTo>
                      <a:lnTo>
                        <a:pt x="25" y="49"/>
                      </a:lnTo>
                      <a:lnTo>
                        <a:pt x="0" y="49"/>
                      </a:lnTo>
                      <a:lnTo>
                        <a:pt x="0" y="0"/>
                      </a:lnTo>
                      <a:lnTo>
                        <a:pt x="23" y="0"/>
                      </a:lnTo>
                      <a:lnTo>
                        <a:pt x="31" y="0"/>
                      </a:lnTo>
                      <a:lnTo>
                        <a:pt x="41" y="0"/>
                      </a:lnTo>
                      <a:lnTo>
                        <a:pt x="54" y="0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0" name="Forme libre 224"/>
                <p:cNvSpPr>
                  <a:spLocks/>
                </p:cNvSpPr>
                <p:nvPr/>
              </p:nvSpPr>
              <p:spPr bwMode="auto">
                <a:xfrm>
                  <a:off x="1973" y="3158"/>
                  <a:ext cx="28" cy="12"/>
                </a:xfrm>
                <a:custGeom>
                  <a:avLst/>
                  <a:gdLst>
                    <a:gd name="T0" fmla="*/ 23 w 84"/>
                    <a:gd name="T1" fmla="*/ 0 h 49"/>
                    <a:gd name="T2" fmla="*/ 28 w 84"/>
                    <a:gd name="T3" fmla="*/ 0 h 49"/>
                    <a:gd name="T4" fmla="*/ 28 w 84"/>
                    <a:gd name="T5" fmla="*/ 12 h 49"/>
                    <a:gd name="T6" fmla="*/ 24 w 84"/>
                    <a:gd name="T7" fmla="*/ 12 h 49"/>
                    <a:gd name="T8" fmla="*/ 8 w 84"/>
                    <a:gd name="T9" fmla="*/ 12 h 49"/>
                    <a:gd name="T10" fmla="*/ 0 w 84"/>
                    <a:gd name="T11" fmla="*/ 12 h 49"/>
                    <a:gd name="T12" fmla="*/ 0 w 84"/>
                    <a:gd name="T13" fmla="*/ 0 h 49"/>
                    <a:gd name="T14" fmla="*/ 8 w 84"/>
                    <a:gd name="T15" fmla="*/ 0 h 49"/>
                    <a:gd name="T16" fmla="*/ 10 w 84"/>
                    <a:gd name="T17" fmla="*/ 0 h 49"/>
                    <a:gd name="T18" fmla="*/ 14 w 84"/>
                    <a:gd name="T19" fmla="*/ 0 h 49"/>
                    <a:gd name="T20" fmla="*/ 18 w 84"/>
                    <a:gd name="T21" fmla="*/ 0 h 49"/>
                    <a:gd name="T22" fmla="*/ 23 w 84"/>
                    <a:gd name="T23" fmla="*/ 0 h 4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84" h="49">
                      <a:moveTo>
                        <a:pt x="69" y="0"/>
                      </a:moveTo>
                      <a:lnTo>
                        <a:pt x="84" y="0"/>
                      </a:lnTo>
                      <a:lnTo>
                        <a:pt x="84" y="49"/>
                      </a:lnTo>
                      <a:lnTo>
                        <a:pt x="73" y="49"/>
                      </a:lnTo>
                      <a:lnTo>
                        <a:pt x="25" y="49"/>
                      </a:lnTo>
                      <a:lnTo>
                        <a:pt x="0" y="49"/>
                      </a:lnTo>
                      <a:lnTo>
                        <a:pt x="0" y="0"/>
                      </a:lnTo>
                      <a:lnTo>
                        <a:pt x="23" y="0"/>
                      </a:lnTo>
                      <a:lnTo>
                        <a:pt x="31" y="0"/>
                      </a:lnTo>
                      <a:lnTo>
                        <a:pt x="41" y="0"/>
                      </a:lnTo>
                      <a:lnTo>
                        <a:pt x="54" y="0"/>
                      </a:lnTo>
                      <a:lnTo>
                        <a:pt x="6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1" name="Forme libre 225"/>
                <p:cNvSpPr>
                  <a:spLocks/>
                </p:cNvSpPr>
                <p:nvPr/>
              </p:nvSpPr>
              <p:spPr bwMode="auto">
                <a:xfrm>
                  <a:off x="1973" y="3137"/>
                  <a:ext cx="28" cy="20"/>
                </a:xfrm>
                <a:custGeom>
                  <a:avLst/>
                  <a:gdLst>
                    <a:gd name="T0" fmla="*/ 28 w 84"/>
                    <a:gd name="T1" fmla="*/ 20 h 81"/>
                    <a:gd name="T2" fmla="*/ 28 w 84"/>
                    <a:gd name="T3" fmla="*/ 0 h 81"/>
                    <a:gd name="T4" fmla="*/ 20 w 84"/>
                    <a:gd name="T5" fmla="*/ 0 h 81"/>
                    <a:gd name="T6" fmla="*/ 10 w 84"/>
                    <a:gd name="T7" fmla="*/ 0 h 81"/>
                    <a:gd name="T8" fmla="*/ 0 w 84"/>
                    <a:gd name="T9" fmla="*/ 0 h 81"/>
                    <a:gd name="T10" fmla="*/ 0 w 84"/>
                    <a:gd name="T11" fmla="*/ 20 h 81"/>
                    <a:gd name="T12" fmla="*/ 8 w 84"/>
                    <a:gd name="T13" fmla="*/ 20 h 81"/>
                    <a:gd name="T14" fmla="*/ 23 w 84"/>
                    <a:gd name="T15" fmla="*/ 20 h 81"/>
                    <a:gd name="T16" fmla="*/ 28 w 84"/>
                    <a:gd name="T17" fmla="*/ 20 h 8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4" h="81">
                      <a:moveTo>
                        <a:pt x="84" y="81"/>
                      </a:moveTo>
                      <a:lnTo>
                        <a:pt x="84" y="0"/>
                      </a:lnTo>
                      <a:lnTo>
                        <a:pt x="61" y="0"/>
                      </a:lnTo>
                      <a:lnTo>
                        <a:pt x="31" y="0"/>
                      </a:lnTo>
                      <a:lnTo>
                        <a:pt x="0" y="0"/>
                      </a:lnTo>
                      <a:lnTo>
                        <a:pt x="0" y="81"/>
                      </a:lnTo>
                      <a:lnTo>
                        <a:pt x="23" y="81"/>
                      </a:lnTo>
                      <a:lnTo>
                        <a:pt x="69" y="81"/>
                      </a:lnTo>
                      <a:lnTo>
                        <a:pt x="84" y="81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2" name="Forme libre 226"/>
                <p:cNvSpPr>
                  <a:spLocks/>
                </p:cNvSpPr>
                <p:nvPr/>
              </p:nvSpPr>
              <p:spPr bwMode="auto">
                <a:xfrm>
                  <a:off x="1973" y="3137"/>
                  <a:ext cx="28" cy="20"/>
                </a:xfrm>
                <a:custGeom>
                  <a:avLst/>
                  <a:gdLst>
                    <a:gd name="T0" fmla="*/ 28 w 84"/>
                    <a:gd name="T1" fmla="*/ 20 h 81"/>
                    <a:gd name="T2" fmla="*/ 28 w 84"/>
                    <a:gd name="T3" fmla="*/ 0 h 81"/>
                    <a:gd name="T4" fmla="*/ 20 w 84"/>
                    <a:gd name="T5" fmla="*/ 0 h 81"/>
                    <a:gd name="T6" fmla="*/ 10 w 84"/>
                    <a:gd name="T7" fmla="*/ 0 h 81"/>
                    <a:gd name="T8" fmla="*/ 0 w 84"/>
                    <a:gd name="T9" fmla="*/ 0 h 81"/>
                    <a:gd name="T10" fmla="*/ 0 w 84"/>
                    <a:gd name="T11" fmla="*/ 20 h 81"/>
                    <a:gd name="T12" fmla="*/ 8 w 84"/>
                    <a:gd name="T13" fmla="*/ 20 h 81"/>
                    <a:gd name="T14" fmla="*/ 23 w 84"/>
                    <a:gd name="T15" fmla="*/ 20 h 81"/>
                    <a:gd name="T16" fmla="*/ 28 w 84"/>
                    <a:gd name="T17" fmla="*/ 20 h 8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4" h="81">
                      <a:moveTo>
                        <a:pt x="84" y="81"/>
                      </a:moveTo>
                      <a:lnTo>
                        <a:pt x="84" y="0"/>
                      </a:lnTo>
                      <a:lnTo>
                        <a:pt x="61" y="0"/>
                      </a:lnTo>
                      <a:lnTo>
                        <a:pt x="31" y="0"/>
                      </a:lnTo>
                      <a:lnTo>
                        <a:pt x="0" y="0"/>
                      </a:lnTo>
                      <a:lnTo>
                        <a:pt x="0" y="81"/>
                      </a:lnTo>
                      <a:lnTo>
                        <a:pt x="23" y="81"/>
                      </a:lnTo>
                      <a:lnTo>
                        <a:pt x="69" y="81"/>
                      </a:lnTo>
                      <a:lnTo>
                        <a:pt x="84" y="8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3" name="Forme libre 227"/>
                <p:cNvSpPr>
                  <a:spLocks/>
                </p:cNvSpPr>
                <p:nvPr/>
              </p:nvSpPr>
              <p:spPr bwMode="auto">
                <a:xfrm>
                  <a:off x="1905" y="3158"/>
                  <a:ext cx="28" cy="12"/>
                </a:xfrm>
                <a:custGeom>
                  <a:avLst/>
                  <a:gdLst>
                    <a:gd name="T0" fmla="*/ 23 w 83"/>
                    <a:gd name="T1" fmla="*/ 0 h 49"/>
                    <a:gd name="T2" fmla="*/ 28 w 83"/>
                    <a:gd name="T3" fmla="*/ 0 h 49"/>
                    <a:gd name="T4" fmla="*/ 28 w 83"/>
                    <a:gd name="T5" fmla="*/ 12 h 49"/>
                    <a:gd name="T6" fmla="*/ 24 w 83"/>
                    <a:gd name="T7" fmla="*/ 12 h 49"/>
                    <a:gd name="T8" fmla="*/ 9 w 83"/>
                    <a:gd name="T9" fmla="*/ 12 h 49"/>
                    <a:gd name="T10" fmla="*/ 0 w 83"/>
                    <a:gd name="T11" fmla="*/ 12 h 49"/>
                    <a:gd name="T12" fmla="*/ 0 w 83"/>
                    <a:gd name="T13" fmla="*/ 0 h 49"/>
                    <a:gd name="T14" fmla="*/ 7 w 83"/>
                    <a:gd name="T15" fmla="*/ 0 h 49"/>
                    <a:gd name="T16" fmla="*/ 10 w 83"/>
                    <a:gd name="T17" fmla="*/ 0 h 49"/>
                    <a:gd name="T18" fmla="*/ 14 w 83"/>
                    <a:gd name="T19" fmla="*/ 0 h 49"/>
                    <a:gd name="T20" fmla="*/ 18 w 83"/>
                    <a:gd name="T21" fmla="*/ 0 h 49"/>
                    <a:gd name="T22" fmla="*/ 23 w 83"/>
                    <a:gd name="T23" fmla="*/ 0 h 4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83" h="49">
                      <a:moveTo>
                        <a:pt x="68" y="0"/>
                      </a:moveTo>
                      <a:lnTo>
                        <a:pt x="83" y="0"/>
                      </a:lnTo>
                      <a:lnTo>
                        <a:pt x="83" y="49"/>
                      </a:lnTo>
                      <a:lnTo>
                        <a:pt x="72" y="49"/>
                      </a:lnTo>
                      <a:lnTo>
                        <a:pt x="26" y="49"/>
                      </a:lnTo>
                      <a:lnTo>
                        <a:pt x="0" y="49"/>
                      </a:lnTo>
                      <a:lnTo>
                        <a:pt x="0" y="0"/>
                      </a:lnTo>
                      <a:lnTo>
                        <a:pt x="22" y="0"/>
                      </a:lnTo>
                      <a:lnTo>
                        <a:pt x="30" y="0"/>
                      </a:lnTo>
                      <a:lnTo>
                        <a:pt x="41" y="0"/>
                      </a:lnTo>
                      <a:lnTo>
                        <a:pt x="53" y="0"/>
                      </a:lnTo>
                      <a:lnTo>
                        <a:pt x="6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4" name="Forme libre 228"/>
                <p:cNvSpPr>
                  <a:spLocks/>
                </p:cNvSpPr>
                <p:nvPr/>
              </p:nvSpPr>
              <p:spPr bwMode="auto">
                <a:xfrm>
                  <a:off x="1905" y="3158"/>
                  <a:ext cx="28" cy="12"/>
                </a:xfrm>
                <a:custGeom>
                  <a:avLst/>
                  <a:gdLst>
                    <a:gd name="T0" fmla="*/ 23 w 83"/>
                    <a:gd name="T1" fmla="*/ 0 h 49"/>
                    <a:gd name="T2" fmla="*/ 28 w 83"/>
                    <a:gd name="T3" fmla="*/ 0 h 49"/>
                    <a:gd name="T4" fmla="*/ 28 w 83"/>
                    <a:gd name="T5" fmla="*/ 12 h 49"/>
                    <a:gd name="T6" fmla="*/ 24 w 83"/>
                    <a:gd name="T7" fmla="*/ 12 h 49"/>
                    <a:gd name="T8" fmla="*/ 9 w 83"/>
                    <a:gd name="T9" fmla="*/ 12 h 49"/>
                    <a:gd name="T10" fmla="*/ 0 w 83"/>
                    <a:gd name="T11" fmla="*/ 12 h 49"/>
                    <a:gd name="T12" fmla="*/ 0 w 83"/>
                    <a:gd name="T13" fmla="*/ 0 h 49"/>
                    <a:gd name="T14" fmla="*/ 7 w 83"/>
                    <a:gd name="T15" fmla="*/ 0 h 49"/>
                    <a:gd name="T16" fmla="*/ 10 w 83"/>
                    <a:gd name="T17" fmla="*/ 0 h 49"/>
                    <a:gd name="T18" fmla="*/ 14 w 83"/>
                    <a:gd name="T19" fmla="*/ 0 h 49"/>
                    <a:gd name="T20" fmla="*/ 18 w 83"/>
                    <a:gd name="T21" fmla="*/ 0 h 49"/>
                    <a:gd name="T22" fmla="*/ 23 w 83"/>
                    <a:gd name="T23" fmla="*/ 0 h 4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83" h="49">
                      <a:moveTo>
                        <a:pt x="68" y="0"/>
                      </a:moveTo>
                      <a:lnTo>
                        <a:pt x="83" y="0"/>
                      </a:lnTo>
                      <a:lnTo>
                        <a:pt x="83" y="49"/>
                      </a:lnTo>
                      <a:lnTo>
                        <a:pt x="72" y="49"/>
                      </a:lnTo>
                      <a:lnTo>
                        <a:pt x="26" y="49"/>
                      </a:lnTo>
                      <a:lnTo>
                        <a:pt x="0" y="49"/>
                      </a:lnTo>
                      <a:lnTo>
                        <a:pt x="0" y="0"/>
                      </a:lnTo>
                      <a:lnTo>
                        <a:pt x="22" y="0"/>
                      </a:lnTo>
                      <a:lnTo>
                        <a:pt x="30" y="0"/>
                      </a:lnTo>
                      <a:lnTo>
                        <a:pt x="41" y="0"/>
                      </a:lnTo>
                      <a:lnTo>
                        <a:pt x="53" y="0"/>
                      </a:lnTo>
                      <a:lnTo>
                        <a:pt x="6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5" name="Forme libre 229"/>
                <p:cNvSpPr>
                  <a:spLocks/>
                </p:cNvSpPr>
                <p:nvPr/>
              </p:nvSpPr>
              <p:spPr bwMode="auto">
                <a:xfrm>
                  <a:off x="1905" y="3137"/>
                  <a:ext cx="28" cy="20"/>
                </a:xfrm>
                <a:custGeom>
                  <a:avLst/>
                  <a:gdLst>
                    <a:gd name="T0" fmla="*/ 28 w 83"/>
                    <a:gd name="T1" fmla="*/ 20 h 81"/>
                    <a:gd name="T2" fmla="*/ 28 w 83"/>
                    <a:gd name="T3" fmla="*/ 0 h 81"/>
                    <a:gd name="T4" fmla="*/ 20 w 83"/>
                    <a:gd name="T5" fmla="*/ 0 h 81"/>
                    <a:gd name="T6" fmla="*/ 10 w 83"/>
                    <a:gd name="T7" fmla="*/ 0 h 81"/>
                    <a:gd name="T8" fmla="*/ 0 w 83"/>
                    <a:gd name="T9" fmla="*/ 0 h 81"/>
                    <a:gd name="T10" fmla="*/ 0 w 83"/>
                    <a:gd name="T11" fmla="*/ 20 h 81"/>
                    <a:gd name="T12" fmla="*/ 7 w 83"/>
                    <a:gd name="T13" fmla="*/ 20 h 81"/>
                    <a:gd name="T14" fmla="*/ 23 w 83"/>
                    <a:gd name="T15" fmla="*/ 20 h 81"/>
                    <a:gd name="T16" fmla="*/ 28 w 83"/>
                    <a:gd name="T17" fmla="*/ 20 h 8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3" h="81">
                      <a:moveTo>
                        <a:pt x="83" y="81"/>
                      </a:moveTo>
                      <a:lnTo>
                        <a:pt x="83" y="0"/>
                      </a:lnTo>
                      <a:lnTo>
                        <a:pt x="60" y="0"/>
                      </a:lnTo>
                      <a:lnTo>
                        <a:pt x="31" y="0"/>
                      </a:lnTo>
                      <a:lnTo>
                        <a:pt x="0" y="0"/>
                      </a:lnTo>
                      <a:lnTo>
                        <a:pt x="0" y="81"/>
                      </a:lnTo>
                      <a:lnTo>
                        <a:pt x="22" y="81"/>
                      </a:lnTo>
                      <a:lnTo>
                        <a:pt x="68" y="81"/>
                      </a:lnTo>
                      <a:lnTo>
                        <a:pt x="83" y="81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6" name="Forme libre 230"/>
                <p:cNvSpPr>
                  <a:spLocks/>
                </p:cNvSpPr>
                <p:nvPr/>
              </p:nvSpPr>
              <p:spPr bwMode="auto">
                <a:xfrm>
                  <a:off x="1905" y="3137"/>
                  <a:ext cx="28" cy="20"/>
                </a:xfrm>
                <a:custGeom>
                  <a:avLst/>
                  <a:gdLst>
                    <a:gd name="T0" fmla="*/ 28 w 83"/>
                    <a:gd name="T1" fmla="*/ 20 h 81"/>
                    <a:gd name="T2" fmla="*/ 28 w 83"/>
                    <a:gd name="T3" fmla="*/ 0 h 81"/>
                    <a:gd name="T4" fmla="*/ 20 w 83"/>
                    <a:gd name="T5" fmla="*/ 0 h 81"/>
                    <a:gd name="T6" fmla="*/ 10 w 83"/>
                    <a:gd name="T7" fmla="*/ 0 h 81"/>
                    <a:gd name="T8" fmla="*/ 0 w 83"/>
                    <a:gd name="T9" fmla="*/ 0 h 81"/>
                    <a:gd name="T10" fmla="*/ 0 w 83"/>
                    <a:gd name="T11" fmla="*/ 20 h 81"/>
                    <a:gd name="T12" fmla="*/ 7 w 83"/>
                    <a:gd name="T13" fmla="*/ 20 h 81"/>
                    <a:gd name="T14" fmla="*/ 23 w 83"/>
                    <a:gd name="T15" fmla="*/ 20 h 81"/>
                    <a:gd name="T16" fmla="*/ 28 w 83"/>
                    <a:gd name="T17" fmla="*/ 20 h 8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3" h="81">
                      <a:moveTo>
                        <a:pt x="83" y="81"/>
                      </a:moveTo>
                      <a:lnTo>
                        <a:pt x="83" y="0"/>
                      </a:lnTo>
                      <a:lnTo>
                        <a:pt x="60" y="0"/>
                      </a:lnTo>
                      <a:lnTo>
                        <a:pt x="31" y="0"/>
                      </a:lnTo>
                      <a:lnTo>
                        <a:pt x="0" y="0"/>
                      </a:lnTo>
                      <a:lnTo>
                        <a:pt x="0" y="81"/>
                      </a:lnTo>
                      <a:lnTo>
                        <a:pt x="22" y="81"/>
                      </a:lnTo>
                      <a:lnTo>
                        <a:pt x="68" y="81"/>
                      </a:lnTo>
                      <a:lnTo>
                        <a:pt x="83" y="8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7" name="Forme libre 231"/>
                <p:cNvSpPr>
                  <a:spLocks/>
                </p:cNvSpPr>
                <p:nvPr/>
              </p:nvSpPr>
              <p:spPr bwMode="auto">
                <a:xfrm>
                  <a:off x="1973" y="3192"/>
                  <a:ext cx="53" cy="42"/>
                </a:xfrm>
                <a:custGeom>
                  <a:avLst/>
                  <a:gdLst>
                    <a:gd name="T0" fmla="*/ 53 w 157"/>
                    <a:gd name="T1" fmla="*/ 42 h 168"/>
                    <a:gd name="T2" fmla="*/ 53 w 157"/>
                    <a:gd name="T3" fmla="*/ 21 h 168"/>
                    <a:gd name="T4" fmla="*/ 53 w 157"/>
                    <a:gd name="T5" fmla="*/ 9 h 168"/>
                    <a:gd name="T6" fmla="*/ 53 w 157"/>
                    <a:gd name="T7" fmla="*/ 0 h 168"/>
                    <a:gd name="T8" fmla="*/ 0 w 157"/>
                    <a:gd name="T9" fmla="*/ 0 h 168"/>
                    <a:gd name="T10" fmla="*/ 0 w 157"/>
                    <a:gd name="T11" fmla="*/ 10 h 168"/>
                    <a:gd name="T12" fmla="*/ 0 w 157"/>
                    <a:gd name="T13" fmla="*/ 21 h 168"/>
                    <a:gd name="T14" fmla="*/ 0 w 157"/>
                    <a:gd name="T15" fmla="*/ 42 h 168"/>
                    <a:gd name="T16" fmla="*/ 53 w 157"/>
                    <a:gd name="T17" fmla="*/ 42 h 16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57" h="168">
                      <a:moveTo>
                        <a:pt x="157" y="168"/>
                      </a:moveTo>
                      <a:lnTo>
                        <a:pt x="157" y="85"/>
                      </a:lnTo>
                      <a:lnTo>
                        <a:pt x="157" y="36"/>
                      </a:lnTo>
                      <a:lnTo>
                        <a:pt x="157" y="0"/>
                      </a:lnTo>
                      <a:lnTo>
                        <a:pt x="0" y="0"/>
                      </a:lnTo>
                      <a:lnTo>
                        <a:pt x="0" y="41"/>
                      </a:lnTo>
                      <a:lnTo>
                        <a:pt x="0" y="83"/>
                      </a:lnTo>
                      <a:lnTo>
                        <a:pt x="0" y="168"/>
                      </a:lnTo>
                      <a:lnTo>
                        <a:pt x="157" y="16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8" name="Forme libre 232"/>
                <p:cNvSpPr>
                  <a:spLocks/>
                </p:cNvSpPr>
                <p:nvPr/>
              </p:nvSpPr>
              <p:spPr bwMode="auto">
                <a:xfrm>
                  <a:off x="1973" y="3192"/>
                  <a:ext cx="53" cy="42"/>
                </a:xfrm>
                <a:custGeom>
                  <a:avLst/>
                  <a:gdLst>
                    <a:gd name="T0" fmla="*/ 53 w 157"/>
                    <a:gd name="T1" fmla="*/ 42 h 168"/>
                    <a:gd name="T2" fmla="*/ 53 w 157"/>
                    <a:gd name="T3" fmla="*/ 21 h 168"/>
                    <a:gd name="T4" fmla="*/ 53 w 157"/>
                    <a:gd name="T5" fmla="*/ 9 h 168"/>
                    <a:gd name="T6" fmla="*/ 53 w 157"/>
                    <a:gd name="T7" fmla="*/ 0 h 168"/>
                    <a:gd name="T8" fmla="*/ 0 w 157"/>
                    <a:gd name="T9" fmla="*/ 0 h 168"/>
                    <a:gd name="T10" fmla="*/ 0 w 157"/>
                    <a:gd name="T11" fmla="*/ 10 h 168"/>
                    <a:gd name="T12" fmla="*/ 0 w 157"/>
                    <a:gd name="T13" fmla="*/ 21 h 168"/>
                    <a:gd name="T14" fmla="*/ 0 w 157"/>
                    <a:gd name="T15" fmla="*/ 42 h 168"/>
                    <a:gd name="T16" fmla="*/ 53 w 157"/>
                    <a:gd name="T17" fmla="*/ 42 h 16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57" h="168">
                      <a:moveTo>
                        <a:pt x="157" y="168"/>
                      </a:moveTo>
                      <a:lnTo>
                        <a:pt x="157" y="85"/>
                      </a:lnTo>
                      <a:lnTo>
                        <a:pt x="157" y="36"/>
                      </a:lnTo>
                      <a:lnTo>
                        <a:pt x="157" y="0"/>
                      </a:lnTo>
                      <a:lnTo>
                        <a:pt x="0" y="0"/>
                      </a:lnTo>
                      <a:lnTo>
                        <a:pt x="0" y="41"/>
                      </a:lnTo>
                      <a:lnTo>
                        <a:pt x="0" y="83"/>
                      </a:lnTo>
                      <a:lnTo>
                        <a:pt x="0" y="168"/>
                      </a:lnTo>
                      <a:lnTo>
                        <a:pt x="157" y="16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9" name="Forme libre 233"/>
                <p:cNvSpPr>
                  <a:spLocks/>
                </p:cNvSpPr>
                <p:nvPr/>
              </p:nvSpPr>
              <p:spPr bwMode="auto">
                <a:xfrm>
                  <a:off x="1791" y="3099"/>
                  <a:ext cx="16" cy="8"/>
                </a:xfrm>
                <a:custGeom>
                  <a:avLst/>
                  <a:gdLst>
                    <a:gd name="T0" fmla="*/ 0 w 48"/>
                    <a:gd name="T1" fmla="*/ 8 h 33"/>
                    <a:gd name="T2" fmla="*/ 16 w 48"/>
                    <a:gd name="T3" fmla="*/ 8 h 33"/>
                    <a:gd name="T4" fmla="*/ 15 w 48"/>
                    <a:gd name="T5" fmla="*/ 5 h 33"/>
                    <a:gd name="T6" fmla="*/ 13 w 48"/>
                    <a:gd name="T7" fmla="*/ 3 h 33"/>
                    <a:gd name="T8" fmla="*/ 10 w 48"/>
                    <a:gd name="T9" fmla="*/ 1 h 33"/>
                    <a:gd name="T10" fmla="*/ 8 w 48"/>
                    <a:gd name="T11" fmla="*/ 0 h 33"/>
                    <a:gd name="T12" fmla="*/ 0 w 48"/>
                    <a:gd name="T13" fmla="*/ 8 h 3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8" h="33">
                      <a:moveTo>
                        <a:pt x="0" y="33"/>
                      </a:moveTo>
                      <a:lnTo>
                        <a:pt x="48" y="33"/>
                      </a:lnTo>
                      <a:lnTo>
                        <a:pt x="44" y="22"/>
                      </a:lnTo>
                      <a:lnTo>
                        <a:pt x="38" y="14"/>
                      </a:lnTo>
                      <a:lnTo>
                        <a:pt x="31" y="6"/>
                      </a:lnTo>
                      <a:lnTo>
                        <a:pt x="23" y="0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50" name="Forme libre 234"/>
                <p:cNvSpPr>
                  <a:spLocks/>
                </p:cNvSpPr>
                <p:nvPr/>
              </p:nvSpPr>
              <p:spPr bwMode="auto">
                <a:xfrm>
                  <a:off x="1764" y="3099"/>
                  <a:ext cx="16" cy="8"/>
                </a:xfrm>
                <a:custGeom>
                  <a:avLst/>
                  <a:gdLst>
                    <a:gd name="T0" fmla="*/ 16 w 47"/>
                    <a:gd name="T1" fmla="*/ 8 h 34"/>
                    <a:gd name="T2" fmla="*/ 0 w 47"/>
                    <a:gd name="T3" fmla="*/ 8 h 34"/>
                    <a:gd name="T4" fmla="*/ 1 w 47"/>
                    <a:gd name="T5" fmla="*/ 5 h 34"/>
                    <a:gd name="T6" fmla="*/ 3 w 47"/>
                    <a:gd name="T7" fmla="*/ 3 h 34"/>
                    <a:gd name="T8" fmla="*/ 5 w 47"/>
                    <a:gd name="T9" fmla="*/ 1 h 34"/>
                    <a:gd name="T10" fmla="*/ 7 w 47"/>
                    <a:gd name="T11" fmla="*/ 0 h 34"/>
                    <a:gd name="T12" fmla="*/ 16 w 47"/>
                    <a:gd name="T13" fmla="*/ 8 h 3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7" h="34">
                      <a:moveTo>
                        <a:pt x="47" y="33"/>
                      </a:moveTo>
                      <a:lnTo>
                        <a:pt x="0" y="34"/>
                      </a:lnTo>
                      <a:lnTo>
                        <a:pt x="3" y="23"/>
                      </a:lnTo>
                      <a:lnTo>
                        <a:pt x="8" y="14"/>
                      </a:lnTo>
                      <a:lnTo>
                        <a:pt x="15" y="5"/>
                      </a:lnTo>
                      <a:lnTo>
                        <a:pt x="22" y="0"/>
                      </a:lnTo>
                      <a:lnTo>
                        <a:pt x="47" y="3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51" name="Forme libre 235"/>
                <p:cNvSpPr>
                  <a:spLocks/>
                </p:cNvSpPr>
                <p:nvPr/>
              </p:nvSpPr>
              <p:spPr bwMode="auto">
                <a:xfrm>
                  <a:off x="1776" y="3096"/>
                  <a:ext cx="16" cy="11"/>
                </a:xfrm>
                <a:custGeom>
                  <a:avLst/>
                  <a:gdLst>
                    <a:gd name="T0" fmla="*/ 9 w 47"/>
                    <a:gd name="T1" fmla="*/ 11 h 41"/>
                    <a:gd name="T2" fmla="*/ 16 w 47"/>
                    <a:gd name="T3" fmla="*/ 2 h 41"/>
                    <a:gd name="T4" fmla="*/ 15 w 47"/>
                    <a:gd name="T5" fmla="*/ 1 h 41"/>
                    <a:gd name="T6" fmla="*/ 13 w 47"/>
                    <a:gd name="T7" fmla="*/ 0 h 41"/>
                    <a:gd name="T8" fmla="*/ 11 w 47"/>
                    <a:gd name="T9" fmla="*/ 0 h 41"/>
                    <a:gd name="T10" fmla="*/ 9 w 47"/>
                    <a:gd name="T11" fmla="*/ 0 h 41"/>
                    <a:gd name="T12" fmla="*/ 6 w 47"/>
                    <a:gd name="T13" fmla="*/ 0 h 41"/>
                    <a:gd name="T14" fmla="*/ 4 w 47"/>
                    <a:gd name="T15" fmla="*/ 0 h 41"/>
                    <a:gd name="T16" fmla="*/ 2 w 47"/>
                    <a:gd name="T17" fmla="*/ 1 h 41"/>
                    <a:gd name="T18" fmla="*/ 0 w 47"/>
                    <a:gd name="T19" fmla="*/ 1 h 41"/>
                    <a:gd name="T20" fmla="*/ 9 w 47"/>
                    <a:gd name="T21" fmla="*/ 11 h 4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47" h="41">
                      <a:moveTo>
                        <a:pt x="25" y="41"/>
                      </a:moveTo>
                      <a:lnTo>
                        <a:pt x="47" y="6"/>
                      </a:lnTo>
                      <a:lnTo>
                        <a:pt x="44" y="3"/>
                      </a:lnTo>
                      <a:lnTo>
                        <a:pt x="38" y="1"/>
                      </a:lnTo>
                      <a:lnTo>
                        <a:pt x="32" y="0"/>
                      </a:lnTo>
                      <a:lnTo>
                        <a:pt x="26" y="0"/>
                      </a:lnTo>
                      <a:lnTo>
                        <a:pt x="19" y="0"/>
                      </a:lnTo>
                      <a:lnTo>
                        <a:pt x="12" y="1"/>
                      </a:lnTo>
                      <a:lnTo>
                        <a:pt x="6" y="2"/>
                      </a:lnTo>
                      <a:lnTo>
                        <a:pt x="0" y="5"/>
                      </a:lnTo>
                      <a:lnTo>
                        <a:pt x="25" y="41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52" name="Forme libre 236"/>
                <p:cNvSpPr>
                  <a:spLocks/>
                </p:cNvSpPr>
                <p:nvPr/>
              </p:nvSpPr>
              <p:spPr bwMode="auto">
                <a:xfrm>
                  <a:off x="1737" y="3159"/>
                  <a:ext cx="28" cy="12"/>
                </a:xfrm>
                <a:custGeom>
                  <a:avLst/>
                  <a:gdLst>
                    <a:gd name="T0" fmla="*/ 23 w 83"/>
                    <a:gd name="T1" fmla="*/ 0 h 48"/>
                    <a:gd name="T2" fmla="*/ 28 w 83"/>
                    <a:gd name="T3" fmla="*/ 0 h 48"/>
                    <a:gd name="T4" fmla="*/ 28 w 83"/>
                    <a:gd name="T5" fmla="*/ 12 h 48"/>
                    <a:gd name="T6" fmla="*/ 24 w 83"/>
                    <a:gd name="T7" fmla="*/ 12 h 48"/>
                    <a:gd name="T8" fmla="*/ 8 w 83"/>
                    <a:gd name="T9" fmla="*/ 12 h 48"/>
                    <a:gd name="T10" fmla="*/ 0 w 83"/>
                    <a:gd name="T11" fmla="*/ 12 h 48"/>
                    <a:gd name="T12" fmla="*/ 0 w 83"/>
                    <a:gd name="T13" fmla="*/ 0 h 48"/>
                    <a:gd name="T14" fmla="*/ 7 w 83"/>
                    <a:gd name="T15" fmla="*/ 0 h 48"/>
                    <a:gd name="T16" fmla="*/ 10 w 83"/>
                    <a:gd name="T17" fmla="*/ 0 h 48"/>
                    <a:gd name="T18" fmla="*/ 13 w 83"/>
                    <a:gd name="T19" fmla="*/ 0 h 48"/>
                    <a:gd name="T20" fmla="*/ 18 w 83"/>
                    <a:gd name="T21" fmla="*/ 0 h 48"/>
                    <a:gd name="T22" fmla="*/ 23 w 83"/>
                    <a:gd name="T23" fmla="*/ 0 h 4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83" h="48">
                      <a:moveTo>
                        <a:pt x="68" y="0"/>
                      </a:moveTo>
                      <a:lnTo>
                        <a:pt x="83" y="0"/>
                      </a:lnTo>
                      <a:lnTo>
                        <a:pt x="83" y="48"/>
                      </a:lnTo>
                      <a:lnTo>
                        <a:pt x="72" y="48"/>
                      </a:lnTo>
                      <a:lnTo>
                        <a:pt x="25" y="48"/>
                      </a:lnTo>
                      <a:lnTo>
                        <a:pt x="0" y="48"/>
                      </a:lnTo>
                      <a:lnTo>
                        <a:pt x="0" y="0"/>
                      </a:lnTo>
                      <a:lnTo>
                        <a:pt x="21" y="0"/>
                      </a:lnTo>
                      <a:lnTo>
                        <a:pt x="29" y="0"/>
                      </a:lnTo>
                      <a:lnTo>
                        <a:pt x="40" y="0"/>
                      </a:lnTo>
                      <a:lnTo>
                        <a:pt x="52" y="0"/>
                      </a:lnTo>
                      <a:lnTo>
                        <a:pt x="6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53" name="Forme libre 237"/>
                <p:cNvSpPr>
                  <a:spLocks/>
                </p:cNvSpPr>
                <p:nvPr/>
              </p:nvSpPr>
              <p:spPr bwMode="auto">
                <a:xfrm>
                  <a:off x="1737" y="3159"/>
                  <a:ext cx="28" cy="12"/>
                </a:xfrm>
                <a:custGeom>
                  <a:avLst/>
                  <a:gdLst>
                    <a:gd name="T0" fmla="*/ 23 w 83"/>
                    <a:gd name="T1" fmla="*/ 0 h 48"/>
                    <a:gd name="T2" fmla="*/ 28 w 83"/>
                    <a:gd name="T3" fmla="*/ 0 h 48"/>
                    <a:gd name="T4" fmla="*/ 28 w 83"/>
                    <a:gd name="T5" fmla="*/ 12 h 48"/>
                    <a:gd name="T6" fmla="*/ 24 w 83"/>
                    <a:gd name="T7" fmla="*/ 12 h 48"/>
                    <a:gd name="T8" fmla="*/ 8 w 83"/>
                    <a:gd name="T9" fmla="*/ 12 h 48"/>
                    <a:gd name="T10" fmla="*/ 0 w 83"/>
                    <a:gd name="T11" fmla="*/ 12 h 48"/>
                    <a:gd name="T12" fmla="*/ 0 w 83"/>
                    <a:gd name="T13" fmla="*/ 0 h 48"/>
                    <a:gd name="T14" fmla="*/ 7 w 83"/>
                    <a:gd name="T15" fmla="*/ 0 h 48"/>
                    <a:gd name="T16" fmla="*/ 10 w 83"/>
                    <a:gd name="T17" fmla="*/ 0 h 48"/>
                    <a:gd name="T18" fmla="*/ 13 w 83"/>
                    <a:gd name="T19" fmla="*/ 0 h 48"/>
                    <a:gd name="T20" fmla="*/ 18 w 83"/>
                    <a:gd name="T21" fmla="*/ 0 h 48"/>
                    <a:gd name="T22" fmla="*/ 23 w 83"/>
                    <a:gd name="T23" fmla="*/ 0 h 4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83" h="48">
                      <a:moveTo>
                        <a:pt x="68" y="0"/>
                      </a:moveTo>
                      <a:lnTo>
                        <a:pt x="83" y="0"/>
                      </a:lnTo>
                      <a:lnTo>
                        <a:pt x="83" y="48"/>
                      </a:lnTo>
                      <a:lnTo>
                        <a:pt x="72" y="48"/>
                      </a:lnTo>
                      <a:lnTo>
                        <a:pt x="25" y="48"/>
                      </a:lnTo>
                      <a:lnTo>
                        <a:pt x="0" y="48"/>
                      </a:lnTo>
                      <a:lnTo>
                        <a:pt x="0" y="0"/>
                      </a:lnTo>
                      <a:lnTo>
                        <a:pt x="21" y="0"/>
                      </a:lnTo>
                      <a:lnTo>
                        <a:pt x="29" y="0"/>
                      </a:lnTo>
                      <a:lnTo>
                        <a:pt x="40" y="0"/>
                      </a:lnTo>
                      <a:lnTo>
                        <a:pt x="52" y="0"/>
                      </a:lnTo>
                      <a:lnTo>
                        <a:pt x="6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54" name="Forme libre 238"/>
                <p:cNvSpPr>
                  <a:spLocks/>
                </p:cNvSpPr>
                <p:nvPr/>
              </p:nvSpPr>
              <p:spPr bwMode="auto">
                <a:xfrm>
                  <a:off x="1737" y="3137"/>
                  <a:ext cx="27" cy="20"/>
                </a:xfrm>
                <a:custGeom>
                  <a:avLst/>
                  <a:gdLst>
                    <a:gd name="T0" fmla="*/ 27 w 82"/>
                    <a:gd name="T1" fmla="*/ 20 h 81"/>
                    <a:gd name="T2" fmla="*/ 27 w 82"/>
                    <a:gd name="T3" fmla="*/ 0 h 81"/>
                    <a:gd name="T4" fmla="*/ 20 w 82"/>
                    <a:gd name="T5" fmla="*/ 0 h 81"/>
                    <a:gd name="T6" fmla="*/ 10 w 82"/>
                    <a:gd name="T7" fmla="*/ 0 h 81"/>
                    <a:gd name="T8" fmla="*/ 0 w 82"/>
                    <a:gd name="T9" fmla="*/ 0 h 81"/>
                    <a:gd name="T10" fmla="*/ 0 w 82"/>
                    <a:gd name="T11" fmla="*/ 20 h 81"/>
                    <a:gd name="T12" fmla="*/ 7 w 82"/>
                    <a:gd name="T13" fmla="*/ 20 h 81"/>
                    <a:gd name="T14" fmla="*/ 22 w 82"/>
                    <a:gd name="T15" fmla="*/ 20 h 81"/>
                    <a:gd name="T16" fmla="*/ 27 w 82"/>
                    <a:gd name="T17" fmla="*/ 20 h 8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2" h="81">
                      <a:moveTo>
                        <a:pt x="82" y="81"/>
                      </a:moveTo>
                      <a:lnTo>
                        <a:pt x="82" y="0"/>
                      </a:lnTo>
                      <a:lnTo>
                        <a:pt x="60" y="0"/>
                      </a:lnTo>
                      <a:lnTo>
                        <a:pt x="31" y="0"/>
                      </a:lnTo>
                      <a:lnTo>
                        <a:pt x="0" y="0"/>
                      </a:lnTo>
                      <a:lnTo>
                        <a:pt x="0" y="81"/>
                      </a:lnTo>
                      <a:lnTo>
                        <a:pt x="21" y="81"/>
                      </a:lnTo>
                      <a:lnTo>
                        <a:pt x="68" y="81"/>
                      </a:lnTo>
                      <a:lnTo>
                        <a:pt x="82" y="81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55" name="Forme libre 239"/>
                <p:cNvSpPr>
                  <a:spLocks/>
                </p:cNvSpPr>
                <p:nvPr/>
              </p:nvSpPr>
              <p:spPr bwMode="auto">
                <a:xfrm>
                  <a:off x="1806" y="3159"/>
                  <a:ext cx="28" cy="12"/>
                </a:xfrm>
                <a:custGeom>
                  <a:avLst/>
                  <a:gdLst>
                    <a:gd name="T0" fmla="*/ 23 w 84"/>
                    <a:gd name="T1" fmla="*/ 0 h 48"/>
                    <a:gd name="T2" fmla="*/ 28 w 84"/>
                    <a:gd name="T3" fmla="*/ 0 h 48"/>
                    <a:gd name="T4" fmla="*/ 28 w 84"/>
                    <a:gd name="T5" fmla="*/ 12 h 48"/>
                    <a:gd name="T6" fmla="*/ 24 w 84"/>
                    <a:gd name="T7" fmla="*/ 12 h 48"/>
                    <a:gd name="T8" fmla="*/ 8 w 84"/>
                    <a:gd name="T9" fmla="*/ 12 h 48"/>
                    <a:gd name="T10" fmla="*/ 0 w 84"/>
                    <a:gd name="T11" fmla="*/ 12 h 48"/>
                    <a:gd name="T12" fmla="*/ 0 w 84"/>
                    <a:gd name="T13" fmla="*/ 0 h 48"/>
                    <a:gd name="T14" fmla="*/ 8 w 84"/>
                    <a:gd name="T15" fmla="*/ 0 h 48"/>
                    <a:gd name="T16" fmla="*/ 10 w 84"/>
                    <a:gd name="T17" fmla="*/ 0 h 48"/>
                    <a:gd name="T18" fmla="*/ 14 w 84"/>
                    <a:gd name="T19" fmla="*/ 0 h 48"/>
                    <a:gd name="T20" fmla="*/ 18 w 84"/>
                    <a:gd name="T21" fmla="*/ 0 h 48"/>
                    <a:gd name="T22" fmla="*/ 23 w 84"/>
                    <a:gd name="T23" fmla="*/ 0 h 4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84" h="48">
                      <a:moveTo>
                        <a:pt x="68" y="0"/>
                      </a:moveTo>
                      <a:lnTo>
                        <a:pt x="84" y="0"/>
                      </a:lnTo>
                      <a:lnTo>
                        <a:pt x="84" y="48"/>
                      </a:lnTo>
                      <a:lnTo>
                        <a:pt x="73" y="48"/>
                      </a:lnTo>
                      <a:lnTo>
                        <a:pt x="25" y="48"/>
                      </a:lnTo>
                      <a:lnTo>
                        <a:pt x="0" y="48"/>
                      </a:lnTo>
                      <a:lnTo>
                        <a:pt x="0" y="0"/>
                      </a:lnTo>
                      <a:lnTo>
                        <a:pt x="23" y="0"/>
                      </a:lnTo>
                      <a:lnTo>
                        <a:pt x="31" y="0"/>
                      </a:lnTo>
                      <a:lnTo>
                        <a:pt x="41" y="0"/>
                      </a:lnTo>
                      <a:lnTo>
                        <a:pt x="53" y="0"/>
                      </a:lnTo>
                      <a:lnTo>
                        <a:pt x="6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56" name="Forme libre 240"/>
                <p:cNvSpPr>
                  <a:spLocks/>
                </p:cNvSpPr>
                <p:nvPr/>
              </p:nvSpPr>
              <p:spPr bwMode="auto">
                <a:xfrm>
                  <a:off x="1806" y="3159"/>
                  <a:ext cx="28" cy="12"/>
                </a:xfrm>
                <a:custGeom>
                  <a:avLst/>
                  <a:gdLst>
                    <a:gd name="T0" fmla="*/ 23 w 84"/>
                    <a:gd name="T1" fmla="*/ 0 h 48"/>
                    <a:gd name="T2" fmla="*/ 28 w 84"/>
                    <a:gd name="T3" fmla="*/ 0 h 48"/>
                    <a:gd name="T4" fmla="*/ 28 w 84"/>
                    <a:gd name="T5" fmla="*/ 12 h 48"/>
                    <a:gd name="T6" fmla="*/ 24 w 84"/>
                    <a:gd name="T7" fmla="*/ 12 h 48"/>
                    <a:gd name="T8" fmla="*/ 8 w 84"/>
                    <a:gd name="T9" fmla="*/ 12 h 48"/>
                    <a:gd name="T10" fmla="*/ 0 w 84"/>
                    <a:gd name="T11" fmla="*/ 12 h 48"/>
                    <a:gd name="T12" fmla="*/ 0 w 84"/>
                    <a:gd name="T13" fmla="*/ 0 h 48"/>
                    <a:gd name="T14" fmla="*/ 8 w 84"/>
                    <a:gd name="T15" fmla="*/ 0 h 48"/>
                    <a:gd name="T16" fmla="*/ 10 w 84"/>
                    <a:gd name="T17" fmla="*/ 0 h 48"/>
                    <a:gd name="T18" fmla="*/ 14 w 84"/>
                    <a:gd name="T19" fmla="*/ 0 h 48"/>
                    <a:gd name="T20" fmla="*/ 18 w 84"/>
                    <a:gd name="T21" fmla="*/ 0 h 48"/>
                    <a:gd name="T22" fmla="*/ 23 w 84"/>
                    <a:gd name="T23" fmla="*/ 0 h 4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84" h="48">
                      <a:moveTo>
                        <a:pt x="68" y="0"/>
                      </a:moveTo>
                      <a:lnTo>
                        <a:pt x="84" y="0"/>
                      </a:lnTo>
                      <a:lnTo>
                        <a:pt x="84" y="48"/>
                      </a:lnTo>
                      <a:lnTo>
                        <a:pt x="73" y="48"/>
                      </a:lnTo>
                      <a:lnTo>
                        <a:pt x="25" y="48"/>
                      </a:lnTo>
                      <a:lnTo>
                        <a:pt x="0" y="48"/>
                      </a:lnTo>
                      <a:lnTo>
                        <a:pt x="0" y="0"/>
                      </a:lnTo>
                      <a:lnTo>
                        <a:pt x="23" y="0"/>
                      </a:lnTo>
                      <a:lnTo>
                        <a:pt x="31" y="0"/>
                      </a:lnTo>
                      <a:lnTo>
                        <a:pt x="41" y="0"/>
                      </a:lnTo>
                      <a:lnTo>
                        <a:pt x="53" y="0"/>
                      </a:lnTo>
                      <a:lnTo>
                        <a:pt x="6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57" name="Forme libre 241"/>
                <p:cNvSpPr>
                  <a:spLocks/>
                </p:cNvSpPr>
                <p:nvPr/>
              </p:nvSpPr>
              <p:spPr bwMode="auto">
                <a:xfrm>
                  <a:off x="1806" y="3137"/>
                  <a:ext cx="27" cy="20"/>
                </a:xfrm>
                <a:custGeom>
                  <a:avLst/>
                  <a:gdLst>
                    <a:gd name="T0" fmla="*/ 27 w 82"/>
                    <a:gd name="T1" fmla="*/ 20 h 82"/>
                    <a:gd name="T2" fmla="*/ 27 w 82"/>
                    <a:gd name="T3" fmla="*/ 0 h 82"/>
                    <a:gd name="T4" fmla="*/ 20 w 82"/>
                    <a:gd name="T5" fmla="*/ 0 h 82"/>
                    <a:gd name="T6" fmla="*/ 10 w 82"/>
                    <a:gd name="T7" fmla="*/ 0 h 82"/>
                    <a:gd name="T8" fmla="*/ 0 w 82"/>
                    <a:gd name="T9" fmla="*/ 0 h 82"/>
                    <a:gd name="T10" fmla="*/ 0 w 82"/>
                    <a:gd name="T11" fmla="*/ 20 h 82"/>
                    <a:gd name="T12" fmla="*/ 8 w 82"/>
                    <a:gd name="T13" fmla="*/ 20 h 82"/>
                    <a:gd name="T14" fmla="*/ 22 w 82"/>
                    <a:gd name="T15" fmla="*/ 20 h 82"/>
                    <a:gd name="T16" fmla="*/ 27 w 82"/>
                    <a:gd name="T17" fmla="*/ 20 h 8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2" h="82">
                      <a:moveTo>
                        <a:pt x="82" y="80"/>
                      </a:moveTo>
                      <a:lnTo>
                        <a:pt x="82" y="0"/>
                      </a:lnTo>
                      <a:lnTo>
                        <a:pt x="61" y="0"/>
                      </a:lnTo>
                      <a:lnTo>
                        <a:pt x="31" y="0"/>
                      </a:lnTo>
                      <a:lnTo>
                        <a:pt x="0" y="0"/>
                      </a:lnTo>
                      <a:lnTo>
                        <a:pt x="0" y="82"/>
                      </a:lnTo>
                      <a:lnTo>
                        <a:pt x="23" y="82"/>
                      </a:lnTo>
                      <a:lnTo>
                        <a:pt x="68" y="82"/>
                      </a:lnTo>
                      <a:lnTo>
                        <a:pt x="82" y="8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58" name="Forme libre 242"/>
                <p:cNvSpPr>
                  <a:spLocks/>
                </p:cNvSpPr>
                <p:nvPr/>
              </p:nvSpPr>
              <p:spPr bwMode="auto">
                <a:xfrm>
                  <a:off x="1742" y="3193"/>
                  <a:ext cx="96" cy="42"/>
                </a:xfrm>
                <a:custGeom>
                  <a:avLst/>
                  <a:gdLst>
                    <a:gd name="T0" fmla="*/ 20 w 289"/>
                    <a:gd name="T1" fmla="*/ 42 h 168"/>
                    <a:gd name="T2" fmla="*/ 73 w 289"/>
                    <a:gd name="T3" fmla="*/ 42 h 168"/>
                    <a:gd name="T4" fmla="*/ 96 w 289"/>
                    <a:gd name="T5" fmla="*/ 42 h 168"/>
                    <a:gd name="T6" fmla="*/ 96 w 289"/>
                    <a:gd name="T7" fmla="*/ 27 h 168"/>
                    <a:gd name="T8" fmla="*/ 96 w 289"/>
                    <a:gd name="T9" fmla="*/ 0 h 168"/>
                    <a:gd name="T10" fmla="*/ 53 w 289"/>
                    <a:gd name="T11" fmla="*/ 0 h 168"/>
                    <a:gd name="T12" fmla="*/ 39 w 289"/>
                    <a:gd name="T13" fmla="*/ 0 h 168"/>
                    <a:gd name="T14" fmla="*/ 0 w 289"/>
                    <a:gd name="T15" fmla="*/ 0 h 168"/>
                    <a:gd name="T16" fmla="*/ 0 w 289"/>
                    <a:gd name="T17" fmla="*/ 26 h 168"/>
                    <a:gd name="T18" fmla="*/ 0 w 289"/>
                    <a:gd name="T19" fmla="*/ 42 h 168"/>
                    <a:gd name="T20" fmla="*/ 20 w 289"/>
                    <a:gd name="T21" fmla="*/ 42 h 16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89" h="168">
                      <a:moveTo>
                        <a:pt x="60" y="168"/>
                      </a:moveTo>
                      <a:lnTo>
                        <a:pt x="220" y="168"/>
                      </a:lnTo>
                      <a:lnTo>
                        <a:pt x="289" y="168"/>
                      </a:lnTo>
                      <a:lnTo>
                        <a:pt x="289" y="107"/>
                      </a:lnTo>
                      <a:lnTo>
                        <a:pt x="289" y="0"/>
                      </a:lnTo>
                      <a:lnTo>
                        <a:pt x="160" y="0"/>
                      </a:lnTo>
                      <a:lnTo>
                        <a:pt x="116" y="0"/>
                      </a:lnTo>
                      <a:lnTo>
                        <a:pt x="0" y="0"/>
                      </a:lnTo>
                      <a:lnTo>
                        <a:pt x="0" y="105"/>
                      </a:lnTo>
                      <a:lnTo>
                        <a:pt x="0" y="168"/>
                      </a:lnTo>
                      <a:lnTo>
                        <a:pt x="60" y="16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59" name="Forme libre 243"/>
                <p:cNvSpPr>
                  <a:spLocks/>
                </p:cNvSpPr>
                <p:nvPr/>
              </p:nvSpPr>
              <p:spPr bwMode="auto">
                <a:xfrm>
                  <a:off x="1742" y="3193"/>
                  <a:ext cx="96" cy="42"/>
                </a:xfrm>
                <a:custGeom>
                  <a:avLst/>
                  <a:gdLst>
                    <a:gd name="T0" fmla="*/ 20 w 289"/>
                    <a:gd name="T1" fmla="*/ 42 h 168"/>
                    <a:gd name="T2" fmla="*/ 73 w 289"/>
                    <a:gd name="T3" fmla="*/ 42 h 168"/>
                    <a:gd name="T4" fmla="*/ 96 w 289"/>
                    <a:gd name="T5" fmla="*/ 42 h 168"/>
                    <a:gd name="T6" fmla="*/ 96 w 289"/>
                    <a:gd name="T7" fmla="*/ 27 h 168"/>
                    <a:gd name="T8" fmla="*/ 96 w 289"/>
                    <a:gd name="T9" fmla="*/ 0 h 168"/>
                    <a:gd name="T10" fmla="*/ 53 w 289"/>
                    <a:gd name="T11" fmla="*/ 0 h 168"/>
                    <a:gd name="T12" fmla="*/ 39 w 289"/>
                    <a:gd name="T13" fmla="*/ 0 h 168"/>
                    <a:gd name="T14" fmla="*/ 0 w 289"/>
                    <a:gd name="T15" fmla="*/ 0 h 168"/>
                    <a:gd name="T16" fmla="*/ 0 w 289"/>
                    <a:gd name="T17" fmla="*/ 26 h 168"/>
                    <a:gd name="T18" fmla="*/ 0 w 289"/>
                    <a:gd name="T19" fmla="*/ 42 h 168"/>
                    <a:gd name="T20" fmla="*/ 20 w 289"/>
                    <a:gd name="T21" fmla="*/ 42 h 16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89" h="168">
                      <a:moveTo>
                        <a:pt x="60" y="168"/>
                      </a:moveTo>
                      <a:lnTo>
                        <a:pt x="220" y="168"/>
                      </a:lnTo>
                      <a:lnTo>
                        <a:pt x="289" y="168"/>
                      </a:lnTo>
                      <a:lnTo>
                        <a:pt x="289" y="107"/>
                      </a:lnTo>
                      <a:lnTo>
                        <a:pt x="289" y="0"/>
                      </a:lnTo>
                      <a:lnTo>
                        <a:pt x="160" y="0"/>
                      </a:lnTo>
                      <a:lnTo>
                        <a:pt x="116" y="0"/>
                      </a:lnTo>
                      <a:lnTo>
                        <a:pt x="0" y="0"/>
                      </a:lnTo>
                      <a:lnTo>
                        <a:pt x="0" y="105"/>
                      </a:lnTo>
                      <a:lnTo>
                        <a:pt x="0" y="168"/>
                      </a:lnTo>
                      <a:lnTo>
                        <a:pt x="60" y="16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0" name="Forme libre 244"/>
                <p:cNvSpPr>
                  <a:spLocks/>
                </p:cNvSpPr>
                <p:nvPr/>
              </p:nvSpPr>
              <p:spPr bwMode="auto">
                <a:xfrm>
                  <a:off x="1983" y="3158"/>
                  <a:ext cx="8" cy="2"/>
                </a:xfrm>
                <a:custGeom>
                  <a:avLst/>
                  <a:gdLst>
                    <a:gd name="T0" fmla="*/ 8 w 23"/>
                    <a:gd name="T1" fmla="*/ 0 h 6"/>
                    <a:gd name="T2" fmla="*/ 3 w 23"/>
                    <a:gd name="T3" fmla="*/ 0 h 6"/>
                    <a:gd name="T4" fmla="*/ 0 w 23"/>
                    <a:gd name="T5" fmla="*/ 0 h 6"/>
                    <a:gd name="T6" fmla="*/ 1 w 23"/>
                    <a:gd name="T7" fmla="*/ 2 h 6"/>
                    <a:gd name="T8" fmla="*/ 4 w 23"/>
                    <a:gd name="T9" fmla="*/ 2 h 6"/>
                    <a:gd name="T10" fmla="*/ 7 w 23"/>
                    <a:gd name="T11" fmla="*/ 2 h 6"/>
                    <a:gd name="T12" fmla="*/ 8 w 23"/>
                    <a:gd name="T13" fmla="*/ 0 h 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" h="6">
                      <a:moveTo>
                        <a:pt x="23" y="0"/>
                      </a:move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12" y="6"/>
                      </a:lnTo>
                      <a:lnTo>
                        <a:pt x="19" y="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1" name="Forme libre 245"/>
                <p:cNvSpPr>
                  <a:spLocks/>
                </p:cNvSpPr>
                <p:nvPr/>
              </p:nvSpPr>
              <p:spPr bwMode="auto">
                <a:xfrm>
                  <a:off x="1983" y="3158"/>
                  <a:ext cx="8" cy="2"/>
                </a:xfrm>
                <a:custGeom>
                  <a:avLst/>
                  <a:gdLst>
                    <a:gd name="T0" fmla="*/ 8 w 23"/>
                    <a:gd name="T1" fmla="*/ 0 h 6"/>
                    <a:gd name="T2" fmla="*/ 3 w 23"/>
                    <a:gd name="T3" fmla="*/ 0 h 6"/>
                    <a:gd name="T4" fmla="*/ 0 w 23"/>
                    <a:gd name="T5" fmla="*/ 0 h 6"/>
                    <a:gd name="T6" fmla="*/ 0 w 23"/>
                    <a:gd name="T7" fmla="*/ 0 h 6"/>
                    <a:gd name="T8" fmla="*/ 1 w 23"/>
                    <a:gd name="T9" fmla="*/ 2 h 6"/>
                    <a:gd name="T10" fmla="*/ 4 w 23"/>
                    <a:gd name="T11" fmla="*/ 2 h 6"/>
                    <a:gd name="T12" fmla="*/ 7 w 23"/>
                    <a:gd name="T13" fmla="*/ 2 h 6"/>
                    <a:gd name="T14" fmla="*/ 8 w 23"/>
                    <a:gd name="T15" fmla="*/ 0 h 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3" h="6">
                      <a:moveTo>
                        <a:pt x="23" y="0"/>
                      </a:move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12" y="6"/>
                      </a:lnTo>
                      <a:lnTo>
                        <a:pt x="19" y="5"/>
                      </a:lnTo>
                      <a:lnTo>
                        <a:pt x="2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2" name="Forme libre 246"/>
                <p:cNvSpPr>
                  <a:spLocks/>
                </p:cNvSpPr>
                <p:nvPr/>
              </p:nvSpPr>
              <p:spPr bwMode="auto">
                <a:xfrm>
                  <a:off x="1915" y="3158"/>
                  <a:ext cx="8" cy="2"/>
                </a:xfrm>
                <a:custGeom>
                  <a:avLst/>
                  <a:gdLst>
                    <a:gd name="T0" fmla="*/ 8 w 23"/>
                    <a:gd name="T1" fmla="*/ 0 h 6"/>
                    <a:gd name="T2" fmla="*/ 4 w 23"/>
                    <a:gd name="T3" fmla="*/ 0 h 6"/>
                    <a:gd name="T4" fmla="*/ 0 w 23"/>
                    <a:gd name="T5" fmla="*/ 0 h 6"/>
                    <a:gd name="T6" fmla="*/ 1 w 23"/>
                    <a:gd name="T7" fmla="*/ 2 h 6"/>
                    <a:gd name="T8" fmla="*/ 4 w 23"/>
                    <a:gd name="T9" fmla="*/ 2 h 6"/>
                    <a:gd name="T10" fmla="*/ 7 w 23"/>
                    <a:gd name="T11" fmla="*/ 2 h 6"/>
                    <a:gd name="T12" fmla="*/ 8 w 23"/>
                    <a:gd name="T13" fmla="*/ 0 h 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" h="6">
                      <a:moveTo>
                        <a:pt x="23" y="0"/>
                      </a:move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12" y="6"/>
                      </a:lnTo>
                      <a:lnTo>
                        <a:pt x="19" y="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3" name="Forme libre 247"/>
                <p:cNvSpPr>
                  <a:spLocks/>
                </p:cNvSpPr>
                <p:nvPr/>
              </p:nvSpPr>
              <p:spPr bwMode="auto">
                <a:xfrm>
                  <a:off x="1915" y="3158"/>
                  <a:ext cx="8" cy="2"/>
                </a:xfrm>
                <a:custGeom>
                  <a:avLst/>
                  <a:gdLst>
                    <a:gd name="T0" fmla="*/ 8 w 23"/>
                    <a:gd name="T1" fmla="*/ 0 h 6"/>
                    <a:gd name="T2" fmla="*/ 4 w 23"/>
                    <a:gd name="T3" fmla="*/ 0 h 6"/>
                    <a:gd name="T4" fmla="*/ 0 w 23"/>
                    <a:gd name="T5" fmla="*/ 0 h 6"/>
                    <a:gd name="T6" fmla="*/ 0 w 23"/>
                    <a:gd name="T7" fmla="*/ 0 h 6"/>
                    <a:gd name="T8" fmla="*/ 1 w 23"/>
                    <a:gd name="T9" fmla="*/ 2 h 6"/>
                    <a:gd name="T10" fmla="*/ 4 w 23"/>
                    <a:gd name="T11" fmla="*/ 2 h 6"/>
                    <a:gd name="T12" fmla="*/ 7 w 23"/>
                    <a:gd name="T13" fmla="*/ 2 h 6"/>
                    <a:gd name="T14" fmla="*/ 8 w 23"/>
                    <a:gd name="T15" fmla="*/ 0 h 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3" h="6">
                      <a:moveTo>
                        <a:pt x="23" y="0"/>
                      </a:move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12" y="6"/>
                      </a:lnTo>
                      <a:lnTo>
                        <a:pt x="19" y="5"/>
                      </a:lnTo>
                      <a:lnTo>
                        <a:pt x="2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4" name="Forme libre 248"/>
                <p:cNvSpPr>
                  <a:spLocks/>
                </p:cNvSpPr>
                <p:nvPr/>
              </p:nvSpPr>
              <p:spPr bwMode="auto">
                <a:xfrm>
                  <a:off x="1747" y="3159"/>
                  <a:ext cx="7" cy="2"/>
                </a:xfrm>
                <a:custGeom>
                  <a:avLst/>
                  <a:gdLst>
                    <a:gd name="T0" fmla="*/ 7 w 23"/>
                    <a:gd name="T1" fmla="*/ 0 h 7"/>
                    <a:gd name="T2" fmla="*/ 3 w 23"/>
                    <a:gd name="T3" fmla="*/ 0 h 7"/>
                    <a:gd name="T4" fmla="*/ 0 w 23"/>
                    <a:gd name="T5" fmla="*/ 0 h 7"/>
                    <a:gd name="T6" fmla="*/ 1 w 23"/>
                    <a:gd name="T7" fmla="*/ 1 h 7"/>
                    <a:gd name="T8" fmla="*/ 4 w 23"/>
                    <a:gd name="T9" fmla="*/ 2 h 7"/>
                    <a:gd name="T10" fmla="*/ 6 w 23"/>
                    <a:gd name="T11" fmla="*/ 1 h 7"/>
                    <a:gd name="T12" fmla="*/ 7 w 23"/>
                    <a:gd name="T13" fmla="*/ 0 h 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" h="7">
                      <a:moveTo>
                        <a:pt x="23" y="0"/>
                      </a:move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12" y="7"/>
                      </a:lnTo>
                      <a:lnTo>
                        <a:pt x="20" y="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5" name="Forme libre 249"/>
                <p:cNvSpPr>
                  <a:spLocks/>
                </p:cNvSpPr>
                <p:nvPr/>
              </p:nvSpPr>
              <p:spPr bwMode="auto">
                <a:xfrm>
                  <a:off x="1747" y="3159"/>
                  <a:ext cx="7" cy="2"/>
                </a:xfrm>
                <a:custGeom>
                  <a:avLst/>
                  <a:gdLst>
                    <a:gd name="T0" fmla="*/ 7 w 23"/>
                    <a:gd name="T1" fmla="*/ 0 h 7"/>
                    <a:gd name="T2" fmla="*/ 3 w 23"/>
                    <a:gd name="T3" fmla="*/ 0 h 7"/>
                    <a:gd name="T4" fmla="*/ 0 w 23"/>
                    <a:gd name="T5" fmla="*/ 0 h 7"/>
                    <a:gd name="T6" fmla="*/ 0 w 23"/>
                    <a:gd name="T7" fmla="*/ 0 h 7"/>
                    <a:gd name="T8" fmla="*/ 1 w 23"/>
                    <a:gd name="T9" fmla="*/ 1 h 7"/>
                    <a:gd name="T10" fmla="*/ 4 w 23"/>
                    <a:gd name="T11" fmla="*/ 2 h 7"/>
                    <a:gd name="T12" fmla="*/ 6 w 23"/>
                    <a:gd name="T13" fmla="*/ 1 h 7"/>
                    <a:gd name="T14" fmla="*/ 7 w 23"/>
                    <a:gd name="T15" fmla="*/ 0 h 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3" h="7">
                      <a:moveTo>
                        <a:pt x="23" y="0"/>
                      </a:move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12" y="7"/>
                      </a:lnTo>
                      <a:lnTo>
                        <a:pt x="20" y="5"/>
                      </a:lnTo>
                      <a:lnTo>
                        <a:pt x="2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6" name="Forme libre 250"/>
                <p:cNvSpPr>
                  <a:spLocks/>
                </p:cNvSpPr>
                <p:nvPr/>
              </p:nvSpPr>
              <p:spPr bwMode="auto">
                <a:xfrm>
                  <a:off x="1816" y="3159"/>
                  <a:ext cx="7" cy="2"/>
                </a:xfrm>
                <a:custGeom>
                  <a:avLst/>
                  <a:gdLst>
                    <a:gd name="T0" fmla="*/ 7 w 22"/>
                    <a:gd name="T1" fmla="*/ 0 h 7"/>
                    <a:gd name="T2" fmla="*/ 3 w 22"/>
                    <a:gd name="T3" fmla="*/ 0 h 7"/>
                    <a:gd name="T4" fmla="*/ 0 w 22"/>
                    <a:gd name="T5" fmla="*/ 0 h 7"/>
                    <a:gd name="T6" fmla="*/ 1 w 22"/>
                    <a:gd name="T7" fmla="*/ 1 h 7"/>
                    <a:gd name="T8" fmla="*/ 4 w 22"/>
                    <a:gd name="T9" fmla="*/ 2 h 7"/>
                    <a:gd name="T10" fmla="*/ 6 w 22"/>
                    <a:gd name="T11" fmla="*/ 1 h 7"/>
                    <a:gd name="T12" fmla="*/ 7 w 22"/>
                    <a:gd name="T13" fmla="*/ 0 h 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2" h="7">
                      <a:moveTo>
                        <a:pt x="22" y="0"/>
                      </a:move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11" y="7"/>
                      </a:lnTo>
                      <a:lnTo>
                        <a:pt x="18" y="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7" name="Forme libre 251"/>
                <p:cNvSpPr>
                  <a:spLocks/>
                </p:cNvSpPr>
                <p:nvPr/>
              </p:nvSpPr>
              <p:spPr bwMode="auto">
                <a:xfrm>
                  <a:off x="1816" y="3159"/>
                  <a:ext cx="7" cy="2"/>
                </a:xfrm>
                <a:custGeom>
                  <a:avLst/>
                  <a:gdLst>
                    <a:gd name="T0" fmla="*/ 7 w 22"/>
                    <a:gd name="T1" fmla="*/ 0 h 7"/>
                    <a:gd name="T2" fmla="*/ 3 w 22"/>
                    <a:gd name="T3" fmla="*/ 0 h 7"/>
                    <a:gd name="T4" fmla="*/ 0 w 22"/>
                    <a:gd name="T5" fmla="*/ 0 h 7"/>
                    <a:gd name="T6" fmla="*/ 0 w 22"/>
                    <a:gd name="T7" fmla="*/ 0 h 7"/>
                    <a:gd name="T8" fmla="*/ 1 w 22"/>
                    <a:gd name="T9" fmla="*/ 1 h 7"/>
                    <a:gd name="T10" fmla="*/ 4 w 22"/>
                    <a:gd name="T11" fmla="*/ 2 h 7"/>
                    <a:gd name="T12" fmla="*/ 6 w 22"/>
                    <a:gd name="T13" fmla="*/ 1 h 7"/>
                    <a:gd name="T14" fmla="*/ 7 w 22"/>
                    <a:gd name="T15" fmla="*/ 0 h 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2" h="7">
                      <a:moveTo>
                        <a:pt x="22" y="0"/>
                      </a:move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11" y="7"/>
                      </a:lnTo>
                      <a:lnTo>
                        <a:pt x="18" y="4"/>
                      </a:lnTo>
                      <a:lnTo>
                        <a:pt x="2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8" name="Forme libre 252"/>
                <p:cNvSpPr>
                  <a:spLocks/>
                </p:cNvSpPr>
                <p:nvPr/>
              </p:nvSpPr>
              <p:spPr bwMode="auto">
                <a:xfrm>
                  <a:off x="1993" y="3159"/>
                  <a:ext cx="8" cy="12"/>
                </a:xfrm>
                <a:custGeom>
                  <a:avLst/>
                  <a:gdLst>
                    <a:gd name="T0" fmla="*/ 0 w 25"/>
                    <a:gd name="T1" fmla="*/ 0 h 48"/>
                    <a:gd name="T2" fmla="*/ 8 w 25"/>
                    <a:gd name="T3" fmla="*/ 0 h 48"/>
                    <a:gd name="T4" fmla="*/ 8 w 25"/>
                    <a:gd name="T5" fmla="*/ 12 h 48"/>
                    <a:gd name="T6" fmla="*/ 0 w 25"/>
                    <a:gd name="T7" fmla="*/ 12 h 48"/>
                    <a:gd name="T8" fmla="*/ 0 w 25"/>
                    <a:gd name="T9" fmla="*/ 9 h 48"/>
                    <a:gd name="T10" fmla="*/ 0 w 25"/>
                    <a:gd name="T11" fmla="*/ 6 h 48"/>
                    <a:gd name="T12" fmla="*/ 0 w 25"/>
                    <a:gd name="T13" fmla="*/ 3 h 48"/>
                    <a:gd name="T14" fmla="*/ 0 w 25"/>
                    <a:gd name="T15" fmla="*/ 0 h 4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5" h="48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25" y="48"/>
                      </a:lnTo>
                      <a:lnTo>
                        <a:pt x="0" y="48"/>
                      </a:lnTo>
                      <a:lnTo>
                        <a:pt x="0" y="37"/>
                      </a:lnTo>
                      <a:lnTo>
                        <a:pt x="0" y="23"/>
                      </a:lnTo>
                      <a:lnTo>
                        <a:pt x="0" y="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9" name="Forme libre 253"/>
                <p:cNvSpPr>
                  <a:spLocks/>
                </p:cNvSpPr>
                <p:nvPr/>
              </p:nvSpPr>
              <p:spPr bwMode="auto">
                <a:xfrm>
                  <a:off x="1972" y="3159"/>
                  <a:ext cx="9" cy="12"/>
                </a:xfrm>
                <a:custGeom>
                  <a:avLst/>
                  <a:gdLst>
                    <a:gd name="T0" fmla="*/ 9 w 25"/>
                    <a:gd name="T1" fmla="*/ 12 h 49"/>
                    <a:gd name="T2" fmla="*/ 0 w 25"/>
                    <a:gd name="T3" fmla="*/ 12 h 49"/>
                    <a:gd name="T4" fmla="*/ 0 w 25"/>
                    <a:gd name="T5" fmla="*/ 0 h 49"/>
                    <a:gd name="T6" fmla="*/ 8 w 25"/>
                    <a:gd name="T7" fmla="*/ 0 h 49"/>
                    <a:gd name="T8" fmla="*/ 8 w 25"/>
                    <a:gd name="T9" fmla="*/ 3 h 49"/>
                    <a:gd name="T10" fmla="*/ 9 w 25"/>
                    <a:gd name="T11" fmla="*/ 6 h 49"/>
                    <a:gd name="T12" fmla="*/ 9 w 25"/>
                    <a:gd name="T13" fmla="*/ 9 h 49"/>
                    <a:gd name="T14" fmla="*/ 9 w 25"/>
                    <a:gd name="T15" fmla="*/ 12 h 4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5" h="49">
                      <a:moveTo>
                        <a:pt x="25" y="49"/>
                      </a:moveTo>
                      <a:lnTo>
                        <a:pt x="0" y="48"/>
                      </a:lnTo>
                      <a:lnTo>
                        <a:pt x="0" y="0"/>
                      </a:lnTo>
                      <a:lnTo>
                        <a:pt x="21" y="0"/>
                      </a:lnTo>
                      <a:lnTo>
                        <a:pt x="23" y="12"/>
                      </a:lnTo>
                      <a:lnTo>
                        <a:pt x="24" y="25"/>
                      </a:lnTo>
                      <a:lnTo>
                        <a:pt x="24" y="36"/>
                      </a:lnTo>
                      <a:lnTo>
                        <a:pt x="25" y="49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0" name="Forme libre 254"/>
                <p:cNvSpPr>
                  <a:spLocks/>
                </p:cNvSpPr>
                <p:nvPr/>
              </p:nvSpPr>
              <p:spPr bwMode="auto">
                <a:xfrm>
                  <a:off x="1991" y="3137"/>
                  <a:ext cx="10" cy="20"/>
                </a:xfrm>
                <a:custGeom>
                  <a:avLst/>
                  <a:gdLst>
                    <a:gd name="T0" fmla="*/ 2 w 29"/>
                    <a:gd name="T1" fmla="*/ 20 h 80"/>
                    <a:gd name="T2" fmla="*/ 10 w 29"/>
                    <a:gd name="T3" fmla="*/ 20 h 80"/>
                    <a:gd name="T4" fmla="*/ 10 w 29"/>
                    <a:gd name="T5" fmla="*/ 0 h 80"/>
                    <a:gd name="T6" fmla="*/ 0 w 29"/>
                    <a:gd name="T7" fmla="*/ 0 h 80"/>
                    <a:gd name="T8" fmla="*/ 1 w 29"/>
                    <a:gd name="T9" fmla="*/ 5 h 80"/>
                    <a:gd name="T10" fmla="*/ 2 w 29"/>
                    <a:gd name="T11" fmla="*/ 10 h 80"/>
                    <a:gd name="T12" fmla="*/ 2 w 29"/>
                    <a:gd name="T13" fmla="*/ 16 h 80"/>
                    <a:gd name="T14" fmla="*/ 2 w 29"/>
                    <a:gd name="T15" fmla="*/ 20 h 8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9" h="80">
                      <a:moveTo>
                        <a:pt x="5" y="80"/>
                      </a:moveTo>
                      <a:lnTo>
                        <a:pt x="29" y="80"/>
                      </a:lnTo>
                      <a:lnTo>
                        <a:pt x="29" y="0"/>
                      </a:lnTo>
                      <a:lnTo>
                        <a:pt x="0" y="0"/>
                      </a:lnTo>
                      <a:lnTo>
                        <a:pt x="3" y="19"/>
                      </a:lnTo>
                      <a:lnTo>
                        <a:pt x="5" y="41"/>
                      </a:lnTo>
                      <a:lnTo>
                        <a:pt x="6" y="64"/>
                      </a:lnTo>
                      <a:lnTo>
                        <a:pt x="5" y="80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1" name="Forme libre 255"/>
                <p:cNvSpPr>
                  <a:spLocks/>
                </p:cNvSpPr>
                <p:nvPr/>
              </p:nvSpPr>
              <p:spPr bwMode="auto">
                <a:xfrm>
                  <a:off x="1972" y="3137"/>
                  <a:ext cx="7" cy="20"/>
                </a:xfrm>
                <a:custGeom>
                  <a:avLst/>
                  <a:gdLst>
                    <a:gd name="T0" fmla="*/ 7 w 21"/>
                    <a:gd name="T1" fmla="*/ 20 h 81"/>
                    <a:gd name="T2" fmla="*/ 0 w 21"/>
                    <a:gd name="T3" fmla="*/ 20 h 81"/>
                    <a:gd name="T4" fmla="*/ 0 w 21"/>
                    <a:gd name="T5" fmla="*/ 0 h 81"/>
                    <a:gd name="T6" fmla="*/ 6 w 21"/>
                    <a:gd name="T7" fmla="*/ 0 h 81"/>
                    <a:gd name="T8" fmla="*/ 6 w 21"/>
                    <a:gd name="T9" fmla="*/ 5 h 81"/>
                    <a:gd name="T10" fmla="*/ 7 w 21"/>
                    <a:gd name="T11" fmla="*/ 11 h 81"/>
                    <a:gd name="T12" fmla="*/ 7 w 21"/>
                    <a:gd name="T13" fmla="*/ 16 h 81"/>
                    <a:gd name="T14" fmla="*/ 7 w 21"/>
                    <a:gd name="T15" fmla="*/ 20 h 8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1" h="81">
                      <a:moveTo>
                        <a:pt x="21" y="79"/>
                      </a:moveTo>
                      <a:lnTo>
                        <a:pt x="0" y="81"/>
                      </a:lnTo>
                      <a:lnTo>
                        <a:pt x="0" y="0"/>
                      </a:lnTo>
                      <a:lnTo>
                        <a:pt x="19" y="0"/>
                      </a:lnTo>
                      <a:lnTo>
                        <a:pt x="19" y="20"/>
                      </a:lnTo>
                      <a:lnTo>
                        <a:pt x="20" y="44"/>
                      </a:lnTo>
                      <a:lnTo>
                        <a:pt x="20" y="65"/>
                      </a:lnTo>
                      <a:lnTo>
                        <a:pt x="21" y="79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2" name="Forme libre 256"/>
                <p:cNvSpPr>
                  <a:spLocks/>
                </p:cNvSpPr>
                <p:nvPr/>
              </p:nvSpPr>
              <p:spPr bwMode="auto">
                <a:xfrm>
                  <a:off x="1925" y="3159"/>
                  <a:ext cx="8" cy="12"/>
                </a:xfrm>
                <a:custGeom>
                  <a:avLst/>
                  <a:gdLst>
                    <a:gd name="T0" fmla="*/ 0 w 26"/>
                    <a:gd name="T1" fmla="*/ 0 h 48"/>
                    <a:gd name="T2" fmla="*/ 8 w 26"/>
                    <a:gd name="T3" fmla="*/ 0 h 48"/>
                    <a:gd name="T4" fmla="*/ 8 w 26"/>
                    <a:gd name="T5" fmla="*/ 12 h 48"/>
                    <a:gd name="T6" fmla="*/ 1 w 26"/>
                    <a:gd name="T7" fmla="*/ 12 h 48"/>
                    <a:gd name="T8" fmla="*/ 1 w 26"/>
                    <a:gd name="T9" fmla="*/ 9 h 48"/>
                    <a:gd name="T10" fmla="*/ 1 w 26"/>
                    <a:gd name="T11" fmla="*/ 6 h 48"/>
                    <a:gd name="T12" fmla="*/ 0 w 26"/>
                    <a:gd name="T13" fmla="*/ 3 h 48"/>
                    <a:gd name="T14" fmla="*/ 0 w 26"/>
                    <a:gd name="T15" fmla="*/ 0 h 4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6" h="48">
                      <a:moveTo>
                        <a:pt x="0" y="0"/>
                      </a:moveTo>
                      <a:lnTo>
                        <a:pt x="26" y="0"/>
                      </a:lnTo>
                      <a:lnTo>
                        <a:pt x="26" y="48"/>
                      </a:lnTo>
                      <a:lnTo>
                        <a:pt x="3" y="48"/>
                      </a:lnTo>
                      <a:lnTo>
                        <a:pt x="3" y="37"/>
                      </a:lnTo>
                      <a:lnTo>
                        <a:pt x="2" y="23"/>
                      </a:lnTo>
                      <a:lnTo>
                        <a:pt x="1" y="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3" name="Forme libre 257"/>
                <p:cNvSpPr>
                  <a:spLocks/>
                </p:cNvSpPr>
                <p:nvPr/>
              </p:nvSpPr>
              <p:spPr bwMode="auto">
                <a:xfrm>
                  <a:off x="1905" y="3159"/>
                  <a:ext cx="7" cy="12"/>
                </a:xfrm>
                <a:custGeom>
                  <a:avLst/>
                  <a:gdLst>
                    <a:gd name="T0" fmla="*/ 6 w 21"/>
                    <a:gd name="T1" fmla="*/ 0 h 49"/>
                    <a:gd name="T2" fmla="*/ 0 w 21"/>
                    <a:gd name="T3" fmla="*/ 0 h 49"/>
                    <a:gd name="T4" fmla="*/ 0 w 21"/>
                    <a:gd name="T5" fmla="*/ 12 h 49"/>
                    <a:gd name="T6" fmla="*/ 7 w 21"/>
                    <a:gd name="T7" fmla="*/ 12 h 49"/>
                    <a:gd name="T8" fmla="*/ 6 w 21"/>
                    <a:gd name="T9" fmla="*/ 9 h 49"/>
                    <a:gd name="T10" fmla="*/ 6 w 21"/>
                    <a:gd name="T11" fmla="*/ 5 h 49"/>
                    <a:gd name="T12" fmla="*/ 6 w 21"/>
                    <a:gd name="T13" fmla="*/ 2 h 49"/>
                    <a:gd name="T14" fmla="*/ 6 w 21"/>
                    <a:gd name="T15" fmla="*/ 0 h 4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1" h="49">
                      <a:moveTo>
                        <a:pt x="19" y="0"/>
                      </a:moveTo>
                      <a:lnTo>
                        <a:pt x="0" y="0"/>
                      </a:lnTo>
                      <a:lnTo>
                        <a:pt x="0" y="49"/>
                      </a:lnTo>
                      <a:lnTo>
                        <a:pt x="21" y="49"/>
                      </a:lnTo>
                      <a:lnTo>
                        <a:pt x="19" y="36"/>
                      </a:lnTo>
                      <a:lnTo>
                        <a:pt x="19" y="21"/>
                      </a:lnTo>
                      <a:lnTo>
                        <a:pt x="19" y="8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4" name="Forme libre 258"/>
                <p:cNvSpPr>
                  <a:spLocks/>
                </p:cNvSpPr>
                <p:nvPr/>
              </p:nvSpPr>
              <p:spPr bwMode="auto">
                <a:xfrm>
                  <a:off x="1925" y="3136"/>
                  <a:ext cx="9" cy="21"/>
                </a:xfrm>
                <a:custGeom>
                  <a:avLst/>
                  <a:gdLst>
                    <a:gd name="T0" fmla="*/ 1 w 26"/>
                    <a:gd name="T1" fmla="*/ 0 h 80"/>
                    <a:gd name="T2" fmla="*/ 9 w 26"/>
                    <a:gd name="T3" fmla="*/ 0 h 80"/>
                    <a:gd name="T4" fmla="*/ 9 w 26"/>
                    <a:gd name="T5" fmla="*/ 21 h 80"/>
                    <a:gd name="T6" fmla="*/ 0 w 26"/>
                    <a:gd name="T7" fmla="*/ 21 h 80"/>
                    <a:gd name="T8" fmla="*/ 0 w 26"/>
                    <a:gd name="T9" fmla="*/ 16 h 80"/>
                    <a:gd name="T10" fmla="*/ 1 w 26"/>
                    <a:gd name="T11" fmla="*/ 10 h 80"/>
                    <a:gd name="T12" fmla="*/ 2 w 26"/>
                    <a:gd name="T13" fmla="*/ 4 h 80"/>
                    <a:gd name="T14" fmla="*/ 1 w 26"/>
                    <a:gd name="T15" fmla="*/ 0 h 8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6" h="80">
                      <a:moveTo>
                        <a:pt x="4" y="0"/>
                      </a:moveTo>
                      <a:lnTo>
                        <a:pt x="26" y="0"/>
                      </a:lnTo>
                      <a:lnTo>
                        <a:pt x="26" y="80"/>
                      </a:lnTo>
                      <a:lnTo>
                        <a:pt x="0" y="80"/>
                      </a:lnTo>
                      <a:lnTo>
                        <a:pt x="1" y="61"/>
                      </a:lnTo>
                      <a:lnTo>
                        <a:pt x="4" y="38"/>
                      </a:lnTo>
                      <a:lnTo>
                        <a:pt x="5" y="15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5" name="Forme libre 259"/>
                <p:cNvSpPr>
                  <a:spLocks/>
                </p:cNvSpPr>
                <p:nvPr/>
              </p:nvSpPr>
              <p:spPr bwMode="auto">
                <a:xfrm>
                  <a:off x="1905" y="3137"/>
                  <a:ext cx="6" cy="20"/>
                </a:xfrm>
                <a:custGeom>
                  <a:avLst/>
                  <a:gdLst>
                    <a:gd name="T0" fmla="*/ 6 w 19"/>
                    <a:gd name="T1" fmla="*/ 20 h 81"/>
                    <a:gd name="T2" fmla="*/ 0 w 19"/>
                    <a:gd name="T3" fmla="*/ 20 h 81"/>
                    <a:gd name="T4" fmla="*/ 0 w 19"/>
                    <a:gd name="T5" fmla="*/ 0 h 81"/>
                    <a:gd name="T6" fmla="*/ 5 w 19"/>
                    <a:gd name="T7" fmla="*/ 0 h 81"/>
                    <a:gd name="T8" fmla="*/ 5 w 19"/>
                    <a:gd name="T9" fmla="*/ 4 h 81"/>
                    <a:gd name="T10" fmla="*/ 6 w 19"/>
                    <a:gd name="T11" fmla="*/ 10 h 81"/>
                    <a:gd name="T12" fmla="*/ 6 w 19"/>
                    <a:gd name="T13" fmla="*/ 16 h 81"/>
                    <a:gd name="T14" fmla="*/ 6 w 19"/>
                    <a:gd name="T15" fmla="*/ 20 h 8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9" h="81">
                      <a:moveTo>
                        <a:pt x="19" y="81"/>
                      </a:moveTo>
                      <a:lnTo>
                        <a:pt x="0" y="81"/>
                      </a:ln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16" y="18"/>
                      </a:lnTo>
                      <a:lnTo>
                        <a:pt x="18" y="42"/>
                      </a:lnTo>
                      <a:lnTo>
                        <a:pt x="19" y="65"/>
                      </a:lnTo>
                      <a:lnTo>
                        <a:pt x="19" y="81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6" name="Forme libre 260"/>
                <p:cNvSpPr>
                  <a:spLocks/>
                </p:cNvSpPr>
                <p:nvPr/>
              </p:nvSpPr>
              <p:spPr bwMode="auto">
                <a:xfrm>
                  <a:off x="1973" y="3212"/>
                  <a:ext cx="53" cy="22"/>
                </a:xfrm>
                <a:custGeom>
                  <a:avLst/>
                  <a:gdLst>
                    <a:gd name="T0" fmla="*/ 0 w 157"/>
                    <a:gd name="T1" fmla="*/ 22 h 87"/>
                    <a:gd name="T2" fmla="*/ 3 w 157"/>
                    <a:gd name="T3" fmla="*/ 0 h 87"/>
                    <a:gd name="T4" fmla="*/ 4 w 157"/>
                    <a:gd name="T5" fmla="*/ 1 h 87"/>
                    <a:gd name="T6" fmla="*/ 5 w 157"/>
                    <a:gd name="T7" fmla="*/ 1 h 87"/>
                    <a:gd name="T8" fmla="*/ 7 w 157"/>
                    <a:gd name="T9" fmla="*/ 1 h 87"/>
                    <a:gd name="T10" fmla="*/ 8 w 157"/>
                    <a:gd name="T11" fmla="*/ 1 h 87"/>
                    <a:gd name="T12" fmla="*/ 8 w 157"/>
                    <a:gd name="T13" fmla="*/ 1 h 87"/>
                    <a:gd name="T14" fmla="*/ 9 w 157"/>
                    <a:gd name="T15" fmla="*/ 0 h 87"/>
                    <a:gd name="T16" fmla="*/ 11 w 157"/>
                    <a:gd name="T17" fmla="*/ 0 h 87"/>
                    <a:gd name="T18" fmla="*/ 11 w 157"/>
                    <a:gd name="T19" fmla="*/ 1 h 87"/>
                    <a:gd name="T20" fmla="*/ 12 w 157"/>
                    <a:gd name="T21" fmla="*/ 1 h 87"/>
                    <a:gd name="T22" fmla="*/ 14 w 157"/>
                    <a:gd name="T23" fmla="*/ 1 h 87"/>
                    <a:gd name="T24" fmla="*/ 13 w 157"/>
                    <a:gd name="T25" fmla="*/ 1 h 87"/>
                    <a:gd name="T26" fmla="*/ 14 w 157"/>
                    <a:gd name="T27" fmla="*/ 0 h 87"/>
                    <a:gd name="T28" fmla="*/ 15 w 157"/>
                    <a:gd name="T29" fmla="*/ 1 h 87"/>
                    <a:gd name="T30" fmla="*/ 15 w 157"/>
                    <a:gd name="T31" fmla="*/ 1 h 87"/>
                    <a:gd name="T32" fmla="*/ 16 w 157"/>
                    <a:gd name="T33" fmla="*/ 1 h 87"/>
                    <a:gd name="T34" fmla="*/ 16 w 157"/>
                    <a:gd name="T35" fmla="*/ 1 h 87"/>
                    <a:gd name="T36" fmla="*/ 17 w 157"/>
                    <a:gd name="T37" fmla="*/ 1 h 87"/>
                    <a:gd name="T38" fmla="*/ 18 w 157"/>
                    <a:gd name="T39" fmla="*/ 0 h 87"/>
                    <a:gd name="T40" fmla="*/ 18 w 157"/>
                    <a:gd name="T41" fmla="*/ 0 h 87"/>
                    <a:gd name="T42" fmla="*/ 18 w 157"/>
                    <a:gd name="T43" fmla="*/ 1 h 87"/>
                    <a:gd name="T44" fmla="*/ 19 w 157"/>
                    <a:gd name="T45" fmla="*/ 1 h 87"/>
                    <a:gd name="T46" fmla="*/ 20 w 157"/>
                    <a:gd name="T47" fmla="*/ 1 h 87"/>
                    <a:gd name="T48" fmla="*/ 21 w 157"/>
                    <a:gd name="T49" fmla="*/ 1 h 87"/>
                    <a:gd name="T50" fmla="*/ 21 w 157"/>
                    <a:gd name="T51" fmla="*/ 0 h 87"/>
                    <a:gd name="T52" fmla="*/ 22 w 157"/>
                    <a:gd name="T53" fmla="*/ 0 h 87"/>
                    <a:gd name="T54" fmla="*/ 23 w 157"/>
                    <a:gd name="T55" fmla="*/ 1 h 87"/>
                    <a:gd name="T56" fmla="*/ 23 w 157"/>
                    <a:gd name="T57" fmla="*/ 1 h 87"/>
                    <a:gd name="T58" fmla="*/ 25 w 157"/>
                    <a:gd name="T59" fmla="*/ 1 h 87"/>
                    <a:gd name="T60" fmla="*/ 26 w 157"/>
                    <a:gd name="T61" fmla="*/ 1 h 87"/>
                    <a:gd name="T62" fmla="*/ 26 w 157"/>
                    <a:gd name="T63" fmla="*/ 0 h 87"/>
                    <a:gd name="T64" fmla="*/ 28 w 157"/>
                    <a:gd name="T65" fmla="*/ 0 h 87"/>
                    <a:gd name="T66" fmla="*/ 29 w 157"/>
                    <a:gd name="T67" fmla="*/ 0 h 87"/>
                    <a:gd name="T68" fmla="*/ 29 w 157"/>
                    <a:gd name="T69" fmla="*/ 1 h 87"/>
                    <a:gd name="T70" fmla="*/ 30 w 157"/>
                    <a:gd name="T71" fmla="*/ 1 h 87"/>
                    <a:gd name="T72" fmla="*/ 31 w 157"/>
                    <a:gd name="T73" fmla="*/ 2 h 87"/>
                    <a:gd name="T74" fmla="*/ 32 w 157"/>
                    <a:gd name="T75" fmla="*/ 1 h 87"/>
                    <a:gd name="T76" fmla="*/ 32 w 157"/>
                    <a:gd name="T77" fmla="*/ 0 h 87"/>
                    <a:gd name="T78" fmla="*/ 34 w 157"/>
                    <a:gd name="T79" fmla="*/ 0 h 87"/>
                    <a:gd name="T80" fmla="*/ 34 w 157"/>
                    <a:gd name="T81" fmla="*/ 1 h 87"/>
                    <a:gd name="T82" fmla="*/ 35 w 157"/>
                    <a:gd name="T83" fmla="*/ 1 h 87"/>
                    <a:gd name="T84" fmla="*/ 39 w 157"/>
                    <a:gd name="T85" fmla="*/ 2 h 87"/>
                    <a:gd name="T86" fmla="*/ 45 w 157"/>
                    <a:gd name="T87" fmla="*/ 1 h 87"/>
                    <a:gd name="T88" fmla="*/ 51 w 157"/>
                    <a:gd name="T89" fmla="*/ 1 h 87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157" h="87">
                      <a:moveTo>
                        <a:pt x="157" y="4"/>
                      </a:moveTo>
                      <a:lnTo>
                        <a:pt x="157" y="87"/>
                      </a:lnTo>
                      <a:lnTo>
                        <a:pt x="0" y="87"/>
                      </a:lnTo>
                      <a:lnTo>
                        <a:pt x="0" y="2"/>
                      </a:lnTo>
                      <a:lnTo>
                        <a:pt x="4" y="1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2" y="1"/>
                      </a:lnTo>
                      <a:lnTo>
                        <a:pt x="12" y="2"/>
                      </a:lnTo>
                      <a:lnTo>
                        <a:pt x="12" y="3"/>
                      </a:lnTo>
                      <a:lnTo>
                        <a:pt x="14" y="3"/>
                      </a:lnTo>
                      <a:lnTo>
                        <a:pt x="15" y="4"/>
                      </a:lnTo>
                      <a:lnTo>
                        <a:pt x="17" y="5"/>
                      </a:lnTo>
                      <a:lnTo>
                        <a:pt x="20" y="5"/>
                      </a:lnTo>
                      <a:lnTo>
                        <a:pt x="21" y="5"/>
                      </a:lnTo>
                      <a:lnTo>
                        <a:pt x="22" y="5"/>
                      </a:lnTo>
                      <a:lnTo>
                        <a:pt x="23" y="5"/>
                      </a:lnTo>
                      <a:lnTo>
                        <a:pt x="23" y="4"/>
                      </a:lnTo>
                      <a:lnTo>
                        <a:pt x="24" y="3"/>
                      </a:lnTo>
                      <a:lnTo>
                        <a:pt x="24" y="2"/>
                      </a:lnTo>
                      <a:lnTo>
                        <a:pt x="26" y="1"/>
                      </a:lnTo>
                      <a:lnTo>
                        <a:pt x="27" y="1"/>
                      </a:lnTo>
                      <a:lnTo>
                        <a:pt x="28" y="1"/>
                      </a:lnTo>
                      <a:lnTo>
                        <a:pt x="29" y="1"/>
                      </a:lnTo>
                      <a:lnTo>
                        <a:pt x="30" y="1"/>
                      </a:lnTo>
                      <a:lnTo>
                        <a:pt x="32" y="1"/>
                      </a:lnTo>
                      <a:lnTo>
                        <a:pt x="32" y="2"/>
                      </a:lnTo>
                      <a:lnTo>
                        <a:pt x="32" y="3"/>
                      </a:lnTo>
                      <a:lnTo>
                        <a:pt x="32" y="4"/>
                      </a:lnTo>
                      <a:lnTo>
                        <a:pt x="33" y="4"/>
                      </a:lnTo>
                      <a:lnTo>
                        <a:pt x="34" y="5"/>
                      </a:lnTo>
                      <a:lnTo>
                        <a:pt x="36" y="5"/>
                      </a:lnTo>
                      <a:lnTo>
                        <a:pt x="37" y="5"/>
                      </a:lnTo>
                      <a:lnTo>
                        <a:pt x="40" y="5"/>
                      </a:lnTo>
                      <a:lnTo>
                        <a:pt x="40" y="4"/>
                      </a:lnTo>
                      <a:lnTo>
                        <a:pt x="39" y="3"/>
                      </a:lnTo>
                      <a:lnTo>
                        <a:pt x="39" y="2"/>
                      </a:lnTo>
                      <a:lnTo>
                        <a:pt x="40" y="1"/>
                      </a:lnTo>
                      <a:lnTo>
                        <a:pt x="40" y="0"/>
                      </a:lnTo>
                      <a:lnTo>
                        <a:pt x="41" y="0"/>
                      </a:lnTo>
                      <a:lnTo>
                        <a:pt x="43" y="2"/>
                      </a:lnTo>
                      <a:lnTo>
                        <a:pt x="43" y="3"/>
                      </a:lnTo>
                      <a:lnTo>
                        <a:pt x="43" y="4"/>
                      </a:lnTo>
                      <a:lnTo>
                        <a:pt x="45" y="4"/>
                      </a:lnTo>
                      <a:lnTo>
                        <a:pt x="46" y="4"/>
                      </a:lnTo>
                      <a:lnTo>
                        <a:pt x="47" y="4"/>
                      </a:lnTo>
                      <a:lnTo>
                        <a:pt x="48" y="4"/>
                      </a:lnTo>
                      <a:lnTo>
                        <a:pt x="49" y="3"/>
                      </a:lnTo>
                      <a:lnTo>
                        <a:pt x="49" y="2"/>
                      </a:lnTo>
                      <a:lnTo>
                        <a:pt x="51" y="1"/>
                      </a:lnTo>
                      <a:lnTo>
                        <a:pt x="52" y="1"/>
                      </a:lnTo>
                      <a:lnTo>
                        <a:pt x="53" y="0"/>
                      </a:lnTo>
                      <a:lnTo>
                        <a:pt x="54" y="0"/>
                      </a:lnTo>
                      <a:lnTo>
                        <a:pt x="54" y="1"/>
                      </a:lnTo>
                      <a:lnTo>
                        <a:pt x="54" y="2"/>
                      </a:lnTo>
                      <a:lnTo>
                        <a:pt x="54" y="3"/>
                      </a:lnTo>
                      <a:lnTo>
                        <a:pt x="55" y="4"/>
                      </a:lnTo>
                      <a:lnTo>
                        <a:pt x="55" y="5"/>
                      </a:lnTo>
                      <a:lnTo>
                        <a:pt x="57" y="5"/>
                      </a:lnTo>
                      <a:lnTo>
                        <a:pt x="58" y="5"/>
                      </a:lnTo>
                      <a:lnTo>
                        <a:pt x="59" y="5"/>
                      </a:lnTo>
                      <a:lnTo>
                        <a:pt x="60" y="4"/>
                      </a:lnTo>
                      <a:lnTo>
                        <a:pt x="61" y="3"/>
                      </a:lnTo>
                      <a:lnTo>
                        <a:pt x="63" y="3"/>
                      </a:lnTo>
                      <a:lnTo>
                        <a:pt x="63" y="2"/>
                      </a:lnTo>
                      <a:lnTo>
                        <a:pt x="63" y="1"/>
                      </a:lnTo>
                      <a:lnTo>
                        <a:pt x="64" y="0"/>
                      </a:lnTo>
                      <a:lnTo>
                        <a:pt x="65" y="0"/>
                      </a:lnTo>
                      <a:lnTo>
                        <a:pt x="66" y="0"/>
                      </a:lnTo>
                      <a:lnTo>
                        <a:pt x="67" y="1"/>
                      </a:lnTo>
                      <a:lnTo>
                        <a:pt x="67" y="2"/>
                      </a:lnTo>
                      <a:lnTo>
                        <a:pt x="67" y="3"/>
                      </a:lnTo>
                      <a:lnTo>
                        <a:pt x="67" y="4"/>
                      </a:lnTo>
                      <a:lnTo>
                        <a:pt x="67" y="5"/>
                      </a:lnTo>
                      <a:lnTo>
                        <a:pt x="68" y="5"/>
                      </a:lnTo>
                      <a:lnTo>
                        <a:pt x="71" y="5"/>
                      </a:lnTo>
                      <a:lnTo>
                        <a:pt x="73" y="5"/>
                      </a:lnTo>
                      <a:lnTo>
                        <a:pt x="76" y="5"/>
                      </a:lnTo>
                      <a:lnTo>
                        <a:pt x="77" y="4"/>
                      </a:lnTo>
                      <a:lnTo>
                        <a:pt x="77" y="3"/>
                      </a:lnTo>
                      <a:lnTo>
                        <a:pt x="77" y="1"/>
                      </a:lnTo>
                      <a:lnTo>
                        <a:pt x="78" y="0"/>
                      </a:lnTo>
                      <a:lnTo>
                        <a:pt x="80" y="0"/>
                      </a:lnTo>
                      <a:lnTo>
                        <a:pt x="83" y="0"/>
                      </a:lnTo>
                      <a:lnTo>
                        <a:pt x="84" y="0"/>
                      </a:lnTo>
                      <a:lnTo>
                        <a:pt x="85" y="0"/>
                      </a:lnTo>
                      <a:lnTo>
                        <a:pt x="85" y="1"/>
                      </a:lnTo>
                      <a:lnTo>
                        <a:pt x="85" y="3"/>
                      </a:lnTo>
                      <a:lnTo>
                        <a:pt x="85" y="4"/>
                      </a:lnTo>
                      <a:lnTo>
                        <a:pt x="86" y="5"/>
                      </a:lnTo>
                      <a:lnTo>
                        <a:pt x="88" y="5"/>
                      </a:lnTo>
                      <a:lnTo>
                        <a:pt x="89" y="5"/>
                      </a:lnTo>
                      <a:lnTo>
                        <a:pt x="90" y="5"/>
                      </a:lnTo>
                      <a:lnTo>
                        <a:pt x="91" y="7"/>
                      </a:lnTo>
                      <a:lnTo>
                        <a:pt x="92" y="7"/>
                      </a:lnTo>
                      <a:lnTo>
                        <a:pt x="94" y="5"/>
                      </a:lnTo>
                      <a:lnTo>
                        <a:pt x="95" y="4"/>
                      </a:lnTo>
                      <a:lnTo>
                        <a:pt x="95" y="2"/>
                      </a:lnTo>
                      <a:lnTo>
                        <a:pt x="96" y="1"/>
                      </a:lnTo>
                      <a:lnTo>
                        <a:pt x="98" y="1"/>
                      </a:lnTo>
                      <a:lnTo>
                        <a:pt x="100" y="1"/>
                      </a:lnTo>
                      <a:lnTo>
                        <a:pt x="101" y="2"/>
                      </a:lnTo>
                      <a:lnTo>
                        <a:pt x="102" y="2"/>
                      </a:lnTo>
                      <a:lnTo>
                        <a:pt x="103" y="3"/>
                      </a:lnTo>
                      <a:lnTo>
                        <a:pt x="104" y="4"/>
                      </a:lnTo>
                      <a:lnTo>
                        <a:pt x="108" y="5"/>
                      </a:lnTo>
                      <a:lnTo>
                        <a:pt x="113" y="7"/>
                      </a:lnTo>
                      <a:lnTo>
                        <a:pt x="116" y="7"/>
                      </a:lnTo>
                      <a:lnTo>
                        <a:pt x="120" y="7"/>
                      </a:lnTo>
                      <a:lnTo>
                        <a:pt x="125" y="7"/>
                      </a:lnTo>
                      <a:lnTo>
                        <a:pt x="132" y="5"/>
                      </a:lnTo>
                      <a:lnTo>
                        <a:pt x="139" y="5"/>
                      </a:lnTo>
                      <a:lnTo>
                        <a:pt x="145" y="5"/>
                      </a:lnTo>
                      <a:lnTo>
                        <a:pt x="151" y="4"/>
                      </a:lnTo>
                      <a:lnTo>
                        <a:pt x="156" y="4"/>
                      </a:lnTo>
                      <a:lnTo>
                        <a:pt x="157" y="4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7" name="Forme libre 261"/>
                <p:cNvSpPr>
                  <a:spLocks/>
                </p:cNvSpPr>
                <p:nvPr/>
              </p:nvSpPr>
              <p:spPr bwMode="auto">
                <a:xfrm>
                  <a:off x="1973" y="3192"/>
                  <a:ext cx="53" cy="11"/>
                </a:xfrm>
                <a:custGeom>
                  <a:avLst/>
                  <a:gdLst>
                    <a:gd name="T0" fmla="*/ 53 w 157"/>
                    <a:gd name="T1" fmla="*/ 0 h 44"/>
                    <a:gd name="T2" fmla="*/ 0 w 157"/>
                    <a:gd name="T3" fmla="*/ 10 h 44"/>
                    <a:gd name="T4" fmla="*/ 4 w 157"/>
                    <a:gd name="T5" fmla="*/ 10 h 44"/>
                    <a:gd name="T6" fmla="*/ 7 w 157"/>
                    <a:gd name="T7" fmla="*/ 10 h 44"/>
                    <a:gd name="T8" fmla="*/ 9 w 157"/>
                    <a:gd name="T9" fmla="*/ 11 h 44"/>
                    <a:gd name="T10" fmla="*/ 11 w 157"/>
                    <a:gd name="T11" fmla="*/ 11 h 44"/>
                    <a:gd name="T12" fmla="*/ 11 w 157"/>
                    <a:gd name="T13" fmla="*/ 10 h 44"/>
                    <a:gd name="T14" fmla="*/ 11 w 157"/>
                    <a:gd name="T15" fmla="*/ 9 h 44"/>
                    <a:gd name="T16" fmla="*/ 11 w 157"/>
                    <a:gd name="T17" fmla="*/ 7 h 44"/>
                    <a:gd name="T18" fmla="*/ 12 w 157"/>
                    <a:gd name="T19" fmla="*/ 7 h 44"/>
                    <a:gd name="T20" fmla="*/ 12 w 157"/>
                    <a:gd name="T21" fmla="*/ 8 h 44"/>
                    <a:gd name="T22" fmla="*/ 12 w 157"/>
                    <a:gd name="T23" fmla="*/ 10 h 44"/>
                    <a:gd name="T24" fmla="*/ 13 w 157"/>
                    <a:gd name="T25" fmla="*/ 10 h 44"/>
                    <a:gd name="T26" fmla="*/ 14 w 157"/>
                    <a:gd name="T27" fmla="*/ 10 h 44"/>
                    <a:gd name="T28" fmla="*/ 15 w 157"/>
                    <a:gd name="T29" fmla="*/ 10 h 44"/>
                    <a:gd name="T30" fmla="*/ 16 w 157"/>
                    <a:gd name="T31" fmla="*/ 10 h 44"/>
                    <a:gd name="T32" fmla="*/ 16 w 157"/>
                    <a:gd name="T33" fmla="*/ 9 h 44"/>
                    <a:gd name="T34" fmla="*/ 16 w 157"/>
                    <a:gd name="T35" fmla="*/ 7 h 44"/>
                    <a:gd name="T36" fmla="*/ 18 w 157"/>
                    <a:gd name="T37" fmla="*/ 6 h 44"/>
                    <a:gd name="T38" fmla="*/ 18 w 157"/>
                    <a:gd name="T39" fmla="*/ 6 h 44"/>
                    <a:gd name="T40" fmla="*/ 17 w 157"/>
                    <a:gd name="T41" fmla="*/ 8 h 44"/>
                    <a:gd name="T42" fmla="*/ 17 w 157"/>
                    <a:gd name="T43" fmla="*/ 10 h 44"/>
                    <a:gd name="T44" fmla="*/ 18 w 157"/>
                    <a:gd name="T45" fmla="*/ 10 h 44"/>
                    <a:gd name="T46" fmla="*/ 19 w 157"/>
                    <a:gd name="T47" fmla="*/ 10 h 44"/>
                    <a:gd name="T48" fmla="*/ 21 w 157"/>
                    <a:gd name="T49" fmla="*/ 10 h 44"/>
                    <a:gd name="T50" fmla="*/ 22 w 157"/>
                    <a:gd name="T51" fmla="*/ 10 h 44"/>
                    <a:gd name="T52" fmla="*/ 23 w 157"/>
                    <a:gd name="T53" fmla="*/ 9 h 44"/>
                    <a:gd name="T54" fmla="*/ 24 w 157"/>
                    <a:gd name="T55" fmla="*/ 8 h 44"/>
                    <a:gd name="T56" fmla="*/ 23 w 157"/>
                    <a:gd name="T57" fmla="*/ 7 h 44"/>
                    <a:gd name="T58" fmla="*/ 23 w 157"/>
                    <a:gd name="T59" fmla="*/ 6 h 44"/>
                    <a:gd name="T60" fmla="*/ 23 w 157"/>
                    <a:gd name="T61" fmla="*/ 5 h 44"/>
                    <a:gd name="T62" fmla="*/ 24 w 157"/>
                    <a:gd name="T63" fmla="*/ 6 h 44"/>
                    <a:gd name="T64" fmla="*/ 24 w 157"/>
                    <a:gd name="T65" fmla="*/ 8 h 44"/>
                    <a:gd name="T66" fmla="*/ 24 w 157"/>
                    <a:gd name="T67" fmla="*/ 10 h 44"/>
                    <a:gd name="T68" fmla="*/ 25 w 157"/>
                    <a:gd name="T69" fmla="*/ 10 h 44"/>
                    <a:gd name="T70" fmla="*/ 27 w 157"/>
                    <a:gd name="T71" fmla="*/ 10 h 44"/>
                    <a:gd name="T72" fmla="*/ 29 w 157"/>
                    <a:gd name="T73" fmla="*/ 10 h 44"/>
                    <a:gd name="T74" fmla="*/ 31 w 157"/>
                    <a:gd name="T75" fmla="*/ 10 h 44"/>
                    <a:gd name="T76" fmla="*/ 32 w 157"/>
                    <a:gd name="T77" fmla="*/ 9 h 44"/>
                    <a:gd name="T78" fmla="*/ 32 w 157"/>
                    <a:gd name="T79" fmla="*/ 7 h 44"/>
                    <a:gd name="T80" fmla="*/ 32 w 157"/>
                    <a:gd name="T81" fmla="*/ 6 h 44"/>
                    <a:gd name="T82" fmla="*/ 32 w 157"/>
                    <a:gd name="T83" fmla="*/ 5 h 44"/>
                    <a:gd name="T84" fmla="*/ 32 w 157"/>
                    <a:gd name="T85" fmla="*/ 7 h 44"/>
                    <a:gd name="T86" fmla="*/ 33 w 157"/>
                    <a:gd name="T87" fmla="*/ 9 h 44"/>
                    <a:gd name="T88" fmla="*/ 33 w 157"/>
                    <a:gd name="T89" fmla="*/ 10 h 44"/>
                    <a:gd name="T90" fmla="*/ 34 w 157"/>
                    <a:gd name="T91" fmla="*/ 10 h 44"/>
                    <a:gd name="T92" fmla="*/ 35 w 157"/>
                    <a:gd name="T93" fmla="*/ 10 h 44"/>
                    <a:gd name="T94" fmla="*/ 36 w 157"/>
                    <a:gd name="T95" fmla="*/ 9 h 44"/>
                    <a:gd name="T96" fmla="*/ 36 w 157"/>
                    <a:gd name="T97" fmla="*/ 8 h 44"/>
                    <a:gd name="T98" fmla="*/ 36 w 157"/>
                    <a:gd name="T99" fmla="*/ 6 h 44"/>
                    <a:gd name="T100" fmla="*/ 37 w 157"/>
                    <a:gd name="T101" fmla="*/ 5 h 44"/>
                    <a:gd name="T102" fmla="*/ 37 w 157"/>
                    <a:gd name="T103" fmla="*/ 5 h 44"/>
                    <a:gd name="T104" fmla="*/ 37 w 157"/>
                    <a:gd name="T105" fmla="*/ 8 h 44"/>
                    <a:gd name="T106" fmla="*/ 37 w 157"/>
                    <a:gd name="T107" fmla="*/ 9 h 44"/>
                    <a:gd name="T108" fmla="*/ 37 w 157"/>
                    <a:gd name="T109" fmla="*/ 10 h 44"/>
                    <a:gd name="T110" fmla="*/ 39 w 157"/>
                    <a:gd name="T111" fmla="*/ 11 h 44"/>
                    <a:gd name="T112" fmla="*/ 41 w 157"/>
                    <a:gd name="T113" fmla="*/ 11 h 44"/>
                    <a:gd name="T114" fmla="*/ 42 w 157"/>
                    <a:gd name="T115" fmla="*/ 10 h 44"/>
                    <a:gd name="T116" fmla="*/ 47 w 157"/>
                    <a:gd name="T117" fmla="*/ 10 h 44"/>
                    <a:gd name="T118" fmla="*/ 53 w 157"/>
                    <a:gd name="T119" fmla="*/ 9 h 44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157" h="44">
                      <a:moveTo>
                        <a:pt x="157" y="36"/>
                      </a:moveTo>
                      <a:lnTo>
                        <a:pt x="157" y="0"/>
                      </a:lnTo>
                      <a:lnTo>
                        <a:pt x="0" y="0"/>
                      </a:lnTo>
                      <a:lnTo>
                        <a:pt x="0" y="41"/>
                      </a:lnTo>
                      <a:lnTo>
                        <a:pt x="6" y="41"/>
                      </a:lnTo>
                      <a:lnTo>
                        <a:pt x="12" y="41"/>
                      </a:lnTo>
                      <a:lnTo>
                        <a:pt x="17" y="41"/>
                      </a:lnTo>
                      <a:lnTo>
                        <a:pt x="21" y="41"/>
                      </a:lnTo>
                      <a:lnTo>
                        <a:pt x="24" y="43"/>
                      </a:lnTo>
                      <a:lnTo>
                        <a:pt x="28" y="44"/>
                      </a:lnTo>
                      <a:lnTo>
                        <a:pt x="29" y="44"/>
                      </a:lnTo>
                      <a:lnTo>
                        <a:pt x="32" y="43"/>
                      </a:lnTo>
                      <a:lnTo>
                        <a:pt x="33" y="41"/>
                      </a:lnTo>
                      <a:lnTo>
                        <a:pt x="34" y="40"/>
                      </a:lnTo>
                      <a:lnTo>
                        <a:pt x="34" y="38"/>
                      </a:lnTo>
                      <a:lnTo>
                        <a:pt x="34" y="36"/>
                      </a:lnTo>
                      <a:lnTo>
                        <a:pt x="34" y="31"/>
                      </a:lnTo>
                      <a:lnTo>
                        <a:pt x="33" y="27"/>
                      </a:lnTo>
                      <a:lnTo>
                        <a:pt x="33" y="25"/>
                      </a:lnTo>
                      <a:lnTo>
                        <a:pt x="35" y="26"/>
                      </a:lnTo>
                      <a:lnTo>
                        <a:pt x="36" y="30"/>
                      </a:lnTo>
                      <a:lnTo>
                        <a:pt x="36" y="32"/>
                      </a:lnTo>
                      <a:lnTo>
                        <a:pt x="37" y="36"/>
                      </a:lnTo>
                      <a:lnTo>
                        <a:pt x="37" y="38"/>
                      </a:lnTo>
                      <a:lnTo>
                        <a:pt x="37" y="39"/>
                      </a:lnTo>
                      <a:lnTo>
                        <a:pt x="39" y="41"/>
                      </a:lnTo>
                      <a:lnTo>
                        <a:pt x="40" y="41"/>
                      </a:lnTo>
                      <a:lnTo>
                        <a:pt x="41" y="41"/>
                      </a:lnTo>
                      <a:lnTo>
                        <a:pt x="43" y="41"/>
                      </a:lnTo>
                      <a:lnTo>
                        <a:pt x="45" y="41"/>
                      </a:lnTo>
                      <a:lnTo>
                        <a:pt x="46" y="40"/>
                      </a:lnTo>
                      <a:lnTo>
                        <a:pt x="48" y="38"/>
                      </a:lnTo>
                      <a:lnTo>
                        <a:pt x="48" y="34"/>
                      </a:lnTo>
                      <a:lnTo>
                        <a:pt x="48" y="31"/>
                      </a:lnTo>
                      <a:lnTo>
                        <a:pt x="48" y="27"/>
                      </a:lnTo>
                      <a:lnTo>
                        <a:pt x="51" y="25"/>
                      </a:lnTo>
                      <a:lnTo>
                        <a:pt x="53" y="23"/>
                      </a:lnTo>
                      <a:lnTo>
                        <a:pt x="54" y="23"/>
                      </a:lnTo>
                      <a:lnTo>
                        <a:pt x="52" y="25"/>
                      </a:lnTo>
                      <a:lnTo>
                        <a:pt x="49" y="28"/>
                      </a:lnTo>
                      <a:lnTo>
                        <a:pt x="49" y="32"/>
                      </a:lnTo>
                      <a:lnTo>
                        <a:pt x="48" y="36"/>
                      </a:lnTo>
                      <a:lnTo>
                        <a:pt x="49" y="38"/>
                      </a:lnTo>
                      <a:lnTo>
                        <a:pt x="51" y="39"/>
                      </a:lnTo>
                      <a:lnTo>
                        <a:pt x="52" y="39"/>
                      </a:lnTo>
                      <a:lnTo>
                        <a:pt x="53" y="40"/>
                      </a:lnTo>
                      <a:lnTo>
                        <a:pt x="55" y="40"/>
                      </a:lnTo>
                      <a:lnTo>
                        <a:pt x="58" y="40"/>
                      </a:lnTo>
                      <a:lnTo>
                        <a:pt x="61" y="40"/>
                      </a:lnTo>
                      <a:lnTo>
                        <a:pt x="64" y="40"/>
                      </a:lnTo>
                      <a:lnTo>
                        <a:pt x="66" y="39"/>
                      </a:lnTo>
                      <a:lnTo>
                        <a:pt x="67" y="38"/>
                      </a:lnTo>
                      <a:lnTo>
                        <a:pt x="68" y="36"/>
                      </a:lnTo>
                      <a:lnTo>
                        <a:pt x="70" y="33"/>
                      </a:lnTo>
                      <a:lnTo>
                        <a:pt x="70" y="31"/>
                      </a:lnTo>
                      <a:lnTo>
                        <a:pt x="68" y="28"/>
                      </a:lnTo>
                      <a:lnTo>
                        <a:pt x="68" y="26"/>
                      </a:lnTo>
                      <a:lnTo>
                        <a:pt x="67" y="25"/>
                      </a:lnTo>
                      <a:lnTo>
                        <a:pt x="67" y="23"/>
                      </a:lnTo>
                      <a:lnTo>
                        <a:pt x="67" y="20"/>
                      </a:lnTo>
                      <a:lnTo>
                        <a:pt x="68" y="20"/>
                      </a:lnTo>
                      <a:lnTo>
                        <a:pt x="70" y="23"/>
                      </a:lnTo>
                      <a:lnTo>
                        <a:pt x="70" y="25"/>
                      </a:lnTo>
                      <a:lnTo>
                        <a:pt x="70" y="28"/>
                      </a:lnTo>
                      <a:lnTo>
                        <a:pt x="70" y="32"/>
                      </a:lnTo>
                      <a:lnTo>
                        <a:pt x="70" y="36"/>
                      </a:lnTo>
                      <a:lnTo>
                        <a:pt x="71" y="38"/>
                      </a:lnTo>
                      <a:lnTo>
                        <a:pt x="73" y="39"/>
                      </a:lnTo>
                      <a:lnTo>
                        <a:pt x="74" y="39"/>
                      </a:lnTo>
                      <a:lnTo>
                        <a:pt x="77" y="40"/>
                      </a:lnTo>
                      <a:lnTo>
                        <a:pt x="79" y="40"/>
                      </a:lnTo>
                      <a:lnTo>
                        <a:pt x="83" y="40"/>
                      </a:lnTo>
                      <a:lnTo>
                        <a:pt x="85" y="39"/>
                      </a:lnTo>
                      <a:lnTo>
                        <a:pt x="89" y="39"/>
                      </a:lnTo>
                      <a:lnTo>
                        <a:pt x="91" y="39"/>
                      </a:lnTo>
                      <a:lnTo>
                        <a:pt x="92" y="38"/>
                      </a:lnTo>
                      <a:lnTo>
                        <a:pt x="94" y="36"/>
                      </a:lnTo>
                      <a:lnTo>
                        <a:pt x="94" y="32"/>
                      </a:lnTo>
                      <a:lnTo>
                        <a:pt x="94" y="28"/>
                      </a:lnTo>
                      <a:lnTo>
                        <a:pt x="94" y="26"/>
                      </a:lnTo>
                      <a:lnTo>
                        <a:pt x="94" y="23"/>
                      </a:lnTo>
                      <a:lnTo>
                        <a:pt x="94" y="21"/>
                      </a:lnTo>
                      <a:lnTo>
                        <a:pt x="95" y="21"/>
                      </a:lnTo>
                      <a:lnTo>
                        <a:pt x="96" y="24"/>
                      </a:lnTo>
                      <a:lnTo>
                        <a:pt x="96" y="27"/>
                      </a:lnTo>
                      <a:lnTo>
                        <a:pt x="97" y="31"/>
                      </a:lnTo>
                      <a:lnTo>
                        <a:pt x="97" y="34"/>
                      </a:lnTo>
                      <a:lnTo>
                        <a:pt x="97" y="37"/>
                      </a:lnTo>
                      <a:lnTo>
                        <a:pt x="97" y="39"/>
                      </a:lnTo>
                      <a:lnTo>
                        <a:pt x="98" y="40"/>
                      </a:lnTo>
                      <a:lnTo>
                        <a:pt x="100" y="40"/>
                      </a:lnTo>
                      <a:lnTo>
                        <a:pt x="102" y="40"/>
                      </a:lnTo>
                      <a:lnTo>
                        <a:pt x="104" y="39"/>
                      </a:lnTo>
                      <a:lnTo>
                        <a:pt x="107" y="39"/>
                      </a:lnTo>
                      <a:lnTo>
                        <a:pt x="108" y="37"/>
                      </a:lnTo>
                      <a:lnTo>
                        <a:pt x="108" y="33"/>
                      </a:lnTo>
                      <a:lnTo>
                        <a:pt x="108" y="30"/>
                      </a:lnTo>
                      <a:lnTo>
                        <a:pt x="108" y="26"/>
                      </a:lnTo>
                      <a:lnTo>
                        <a:pt x="108" y="24"/>
                      </a:lnTo>
                      <a:lnTo>
                        <a:pt x="108" y="21"/>
                      </a:lnTo>
                      <a:lnTo>
                        <a:pt x="109" y="18"/>
                      </a:lnTo>
                      <a:lnTo>
                        <a:pt x="110" y="18"/>
                      </a:lnTo>
                      <a:lnTo>
                        <a:pt x="111" y="20"/>
                      </a:lnTo>
                      <a:lnTo>
                        <a:pt x="110" y="25"/>
                      </a:lnTo>
                      <a:lnTo>
                        <a:pt x="110" y="30"/>
                      </a:lnTo>
                      <a:lnTo>
                        <a:pt x="110" y="34"/>
                      </a:lnTo>
                      <a:lnTo>
                        <a:pt x="110" y="37"/>
                      </a:lnTo>
                      <a:lnTo>
                        <a:pt x="110" y="38"/>
                      </a:lnTo>
                      <a:lnTo>
                        <a:pt x="111" y="40"/>
                      </a:lnTo>
                      <a:lnTo>
                        <a:pt x="113" y="41"/>
                      </a:lnTo>
                      <a:lnTo>
                        <a:pt x="115" y="43"/>
                      </a:lnTo>
                      <a:lnTo>
                        <a:pt x="117" y="43"/>
                      </a:lnTo>
                      <a:lnTo>
                        <a:pt x="120" y="43"/>
                      </a:lnTo>
                      <a:lnTo>
                        <a:pt x="122" y="41"/>
                      </a:lnTo>
                      <a:lnTo>
                        <a:pt x="125" y="41"/>
                      </a:lnTo>
                      <a:lnTo>
                        <a:pt x="131" y="40"/>
                      </a:lnTo>
                      <a:lnTo>
                        <a:pt x="139" y="38"/>
                      </a:lnTo>
                      <a:lnTo>
                        <a:pt x="150" y="36"/>
                      </a:lnTo>
                      <a:lnTo>
                        <a:pt x="157" y="36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8" name="Forme libre 262"/>
                <p:cNvSpPr>
                  <a:spLocks/>
                </p:cNvSpPr>
                <p:nvPr/>
              </p:nvSpPr>
              <p:spPr bwMode="auto">
                <a:xfrm>
                  <a:off x="1760" y="3160"/>
                  <a:ext cx="5" cy="12"/>
                </a:xfrm>
                <a:custGeom>
                  <a:avLst/>
                  <a:gdLst>
                    <a:gd name="T0" fmla="*/ 0 w 14"/>
                    <a:gd name="T1" fmla="*/ 0 h 49"/>
                    <a:gd name="T2" fmla="*/ 5 w 14"/>
                    <a:gd name="T3" fmla="*/ 0 h 49"/>
                    <a:gd name="T4" fmla="*/ 5 w 14"/>
                    <a:gd name="T5" fmla="*/ 12 h 49"/>
                    <a:gd name="T6" fmla="*/ 1 w 14"/>
                    <a:gd name="T7" fmla="*/ 12 h 49"/>
                    <a:gd name="T8" fmla="*/ 1 w 14"/>
                    <a:gd name="T9" fmla="*/ 9 h 49"/>
                    <a:gd name="T10" fmla="*/ 0 w 14"/>
                    <a:gd name="T11" fmla="*/ 6 h 49"/>
                    <a:gd name="T12" fmla="*/ 0 w 14"/>
                    <a:gd name="T13" fmla="*/ 3 h 49"/>
                    <a:gd name="T14" fmla="*/ 0 w 14"/>
                    <a:gd name="T15" fmla="*/ 0 h 4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4" h="49">
                      <a:moveTo>
                        <a:pt x="0" y="0"/>
                      </a:moveTo>
                      <a:lnTo>
                        <a:pt x="14" y="0"/>
                      </a:lnTo>
                      <a:lnTo>
                        <a:pt x="14" y="49"/>
                      </a:lnTo>
                      <a:lnTo>
                        <a:pt x="4" y="49"/>
                      </a:lnTo>
                      <a:lnTo>
                        <a:pt x="2" y="37"/>
                      </a:lnTo>
                      <a:lnTo>
                        <a:pt x="0" y="24"/>
                      </a:lnTo>
                      <a:lnTo>
                        <a:pt x="0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9" name="Forme libre 263"/>
                <p:cNvSpPr>
                  <a:spLocks/>
                </p:cNvSpPr>
                <p:nvPr/>
              </p:nvSpPr>
              <p:spPr bwMode="auto">
                <a:xfrm>
                  <a:off x="1737" y="3160"/>
                  <a:ext cx="6" cy="12"/>
                </a:xfrm>
                <a:custGeom>
                  <a:avLst/>
                  <a:gdLst>
                    <a:gd name="T0" fmla="*/ 6 w 18"/>
                    <a:gd name="T1" fmla="*/ 12 h 49"/>
                    <a:gd name="T2" fmla="*/ 0 w 18"/>
                    <a:gd name="T3" fmla="*/ 12 h 49"/>
                    <a:gd name="T4" fmla="*/ 0 w 18"/>
                    <a:gd name="T5" fmla="*/ 0 h 49"/>
                    <a:gd name="T6" fmla="*/ 6 w 18"/>
                    <a:gd name="T7" fmla="*/ 0 h 49"/>
                    <a:gd name="T8" fmla="*/ 6 w 18"/>
                    <a:gd name="T9" fmla="*/ 3 h 49"/>
                    <a:gd name="T10" fmla="*/ 5 w 18"/>
                    <a:gd name="T11" fmla="*/ 6 h 49"/>
                    <a:gd name="T12" fmla="*/ 5 w 18"/>
                    <a:gd name="T13" fmla="*/ 10 h 49"/>
                    <a:gd name="T14" fmla="*/ 6 w 18"/>
                    <a:gd name="T15" fmla="*/ 12 h 4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8" h="49">
                      <a:moveTo>
                        <a:pt x="18" y="49"/>
                      </a:moveTo>
                      <a:lnTo>
                        <a:pt x="0" y="49"/>
                      </a:lnTo>
                      <a:lnTo>
                        <a:pt x="0" y="0"/>
                      </a:lnTo>
                      <a:lnTo>
                        <a:pt x="18" y="0"/>
                      </a:lnTo>
                      <a:lnTo>
                        <a:pt x="18" y="12"/>
                      </a:lnTo>
                      <a:lnTo>
                        <a:pt x="16" y="26"/>
                      </a:lnTo>
                      <a:lnTo>
                        <a:pt x="16" y="39"/>
                      </a:lnTo>
                      <a:lnTo>
                        <a:pt x="18" y="49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0" name="Forme libre 264"/>
                <p:cNvSpPr>
                  <a:spLocks/>
                </p:cNvSpPr>
                <p:nvPr/>
              </p:nvSpPr>
              <p:spPr bwMode="auto">
                <a:xfrm>
                  <a:off x="1758" y="3137"/>
                  <a:ext cx="6" cy="20"/>
                </a:xfrm>
                <a:custGeom>
                  <a:avLst/>
                  <a:gdLst>
                    <a:gd name="T0" fmla="*/ 0 w 18"/>
                    <a:gd name="T1" fmla="*/ 0 h 81"/>
                    <a:gd name="T2" fmla="*/ 6 w 18"/>
                    <a:gd name="T3" fmla="*/ 0 h 81"/>
                    <a:gd name="T4" fmla="*/ 6 w 18"/>
                    <a:gd name="T5" fmla="*/ 20 h 81"/>
                    <a:gd name="T6" fmla="*/ 1 w 18"/>
                    <a:gd name="T7" fmla="*/ 20 h 81"/>
                    <a:gd name="T8" fmla="*/ 1 w 18"/>
                    <a:gd name="T9" fmla="*/ 16 h 81"/>
                    <a:gd name="T10" fmla="*/ 0 w 18"/>
                    <a:gd name="T11" fmla="*/ 10 h 81"/>
                    <a:gd name="T12" fmla="*/ 0 w 18"/>
                    <a:gd name="T13" fmla="*/ 5 h 81"/>
                    <a:gd name="T14" fmla="*/ 0 w 18"/>
                    <a:gd name="T15" fmla="*/ 0 h 8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8" h="81">
                      <a:moveTo>
                        <a:pt x="1" y="0"/>
                      </a:moveTo>
                      <a:lnTo>
                        <a:pt x="18" y="0"/>
                      </a:lnTo>
                      <a:lnTo>
                        <a:pt x="18" y="81"/>
                      </a:lnTo>
                      <a:lnTo>
                        <a:pt x="4" y="81"/>
                      </a:lnTo>
                      <a:lnTo>
                        <a:pt x="2" y="64"/>
                      </a:lnTo>
                      <a:lnTo>
                        <a:pt x="1" y="42"/>
                      </a:lnTo>
                      <a:lnTo>
                        <a:pt x="0" y="19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1" name="Forme libre 265"/>
                <p:cNvSpPr>
                  <a:spLocks/>
                </p:cNvSpPr>
                <p:nvPr/>
              </p:nvSpPr>
              <p:spPr bwMode="auto">
                <a:xfrm>
                  <a:off x="1737" y="3137"/>
                  <a:ext cx="7" cy="20"/>
                </a:xfrm>
                <a:custGeom>
                  <a:avLst/>
                  <a:gdLst>
                    <a:gd name="T0" fmla="*/ 7 w 21"/>
                    <a:gd name="T1" fmla="*/ 20 h 81"/>
                    <a:gd name="T2" fmla="*/ 0 w 21"/>
                    <a:gd name="T3" fmla="*/ 20 h 81"/>
                    <a:gd name="T4" fmla="*/ 0 w 21"/>
                    <a:gd name="T5" fmla="*/ 0 h 81"/>
                    <a:gd name="T6" fmla="*/ 5 w 21"/>
                    <a:gd name="T7" fmla="*/ 0 h 81"/>
                    <a:gd name="T8" fmla="*/ 6 w 21"/>
                    <a:gd name="T9" fmla="*/ 5 h 81"/>
                    <a:gd name="T10" fmla="*/ 6 w 21"/>
                    <a:gd name="T11" fmla="*/ 11 h 81"/>
                    <a:gd name="T12" fmla="*/ 7 w 21"/>
                    <a:gd name="T13" fmla="*/ 17 h 81"/>
                    <a:gd name="T14" fmla="*/ 7 w 21"/>
                    <a:gd name="T15" fmla="*/ 20 h 8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1" h="81">
                      <a:moveTo>
                        <a:pt x="21" y="81"/>
                      </a:moveTo>
                      <a:lnTo>
                        <a:pt x="0" y="81"/>
                      </a:ln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18" y="21"/>
                      </a:lnTo>
                      <a:lnTo>
                        <a:pt x="19" y="46"/>
                      </a:lnTo>
                      <a:lnTo>
                        <a:pt x="20" y="69"/>
                      </a:lnTo>
                      <a:lnTo>
                        <a:pt x="21" y="81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2" name="Forme libre 266"/>
                <p:cNvSpPr>
                  <a:spLocks/>
                </p:cNvSpPr>
                <p:nvPr/>
              </p:nvSpPr>
              <p:spPr bwMode="auto">
                <a:xfrm>
                  <a:off x="1827" y="3160"/>
                  <a:ext cx="7" cy="12"/>
                </a:xfrm>
                <a:custGeom>
                  <a:avLst/>
                  <a:gdLst>
                    <a:gd name="T0" fmla="*/ 2 w 22"/>
                    <a:gd name="T1" fmla="*/ 12 h 49"/>
                    <a:gd name="T2" fmla="*/ 7 w 22"/>
                    <a:gd name="T3" fmla="*/ 12 h 49"/>
                    <a:gd name="T4" fmla="*/ 7 w 22"/>
                    <a:gd name="T5" fmla="*/ 0 h 49"/>
                    <a:gd name="T6" fmla="*/ 0 w 22"/>
                    <a:gd name="T7" fmla="*/ 0 h 49"/>
                    <a:gd name="T8" fmla="*/ 0 w 22"/>
                    <a:gd name="T9" fmla="*/ 3 h 49"/>
                    <a:gd name="T10" fmla="*/ 1 w 22"/>
                    <a:gd name="T11" fmla="*/ 6 h 49"/>
                    <a:gd name="T12" fmla="*/ 2 w 22"/>
                    <a:gd name="T13" fmla="*/ 9 h 49"/>
                    <a:gd name="T14" fmla="*/ 2 w 22"/>
                    <a:gd name="T15" fmla="*/ 12 h 4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2" h="49">
                      <a:moveTo>
                        <a:pt x="6" y="49"/>
                      </a:moveTo>
                      <a:lnTo>
                        <a:pt x="22" y="49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1" y="11"/>
                      </a:lnTo>
                      <a:lnTo>
                        <a:pt x="4" y="25"/>
                      </a:lnTo>
                      <a:lnTo>
                        <a:pt x="6" y="38"/>
                      </a:lnTo>
                      <a:lnTo>
                        <a:pt x="6" y="49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3" name="Forme libre 267"/>
                <p:cNvSpPr>
                  <a:spLocks/>
                </p:cNvSpPr>
                <p:nvPr/>
              </p:nvSpPr>
              <p:spPr bwMode="auto">
                <a:xfrm>
                  <a:off x="1805" y="3160"/>
                  <a:ext cx="6" cy="12"/>
                </a:xfrm>
                <a:custGeom>
                  <a:avLst/>
                  <a:gdLst>
                    <a:gd name="T0" fmla="*/ 6 w 18"/>
                    <a:gd name="T1" fmla="*/ 12 h 49"/>
                    <a:gd name="T2" fmla="*/ 0 w 18"/>
                    <a:gd name="T3" fmla="*/ 12 h 49"/>
                    <a:gd name="T4" fmla="*/ 0 w 18"/>
                    <a:gd name="T5" fmla="*/ 0 h 49"/>
                    <a:gd name="T6" fmla="*/ 5 w 18"/>
                    <a:gd name="T7" fmla="*/ 0 h 49"/>
                    <a:gd name="T8" fmla="*/ 5 w 18"/>
                    <a:gd name="T9" fmla="*/ 3 h 49"/>
                    <a:gd name="T10" fmla="*/ 6 w 18"/>
                    <a:gd name="T11" fmla="*/ 7 h 49"/>
                    <a:gd name="T12" fmla="*/ 6 w 18"/>
                    <a:gd name="T13" fmla="*/ 11 h 49"/>
                    <a:gd name="T14" fmla="*/ 6 w 18"/>
                    <a:gd name="T15" fmla="*/ 12 h 4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8" h="49">
                      <a:moveTo>
                        <a:pt x="18" y="49"/>
                      </a:moveTo>
                      <a:lnTo>
                        <a:pt x="0" y="49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6" y="13"/>
                      </a:lnTo>
                      <a:lnTo>
                        <a:pt x="18" y="30"/>
                      </a:lnTo>
                      <a:lnTo>
                        <a:pt x="18" y="43"/>
                      </a:lnTo>
                      <a:lnTo>
                        <a:pt x="18" y="49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4" name="Forme libre 268"/>
                <p:cNvSpPr>
                  <a:spLocks/>
                </p:cNvSpPr>
                <p:nvPr/>
              </p:nvSpPr>
              <p:spPr bwMode="auto">
                <a:xfrm>
                  <a:off x="1826" y="3137"/>
                  <a:ext cx="7" cy="20"/>
                </a:xfrm>
                <a:custGeom>
                  <a:avLst/>
                  <a:gdLst>
                    <a:gd name="T0" fmla="*/ 0 w 20"/>
                    <a:gd name="T1" fmla="*/ 20 h 82"/>
                    <a:gd name="T2" fmla="*/ 7 w 20"/>
                    <a:gd name="T3" fmla="*/ 20 h 82"/>
                    <a:gd name="T4" fmla="*/ 7 w 20"/>
                    <a:gd name="T5" fmla="*/ 0 h 82"/>
                    <a:gd name="T6" fmla="*/ 1 w 20"/>
                    <a:gd name="T7" fmla="*/ 0 h 82"/>
                    <a:gd name="T8" fmla="*/ 1 w 20"/>
                    <a:gd name="T9" fmla="*/ 5 h 82"/>
                    <a:gd name="T10" fmla="*/ 1 w 20"/>
                    <a:gd name="T11" fmla="*/ 11 h 82"/>
                    <a:gd name="T12" fmla="*/ 0 w 20"/>
                    <a:gd name="T13" fmla="*/ 16 h 82"/>
                    <a:gd name="T14" fmla="*/ 0 w 20"/>
                    <a:gd name="T15" fmla="*/ 20 h 8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0" h="82">
                      <a:moveTo>
                        <a:pt x="0" y="82"/>
                      </a:moveTo>
                      <a:lnTo>
                        <a:pt x="20" y="80"/>
                      </a:lnTo>
                      <a:lnTo>
                        <a:pt x="20" y="0"/>
                      </a:lnTo>
                      <a:lnTo>
                        <a:pt x="4" y="0"/>
                      </a:lnTo>
                      <a:lnTo>
                        <a:pt x="4" y="20"/>
                      </a:lnTo>
                      <a:lnTo>
                        <a:pt x="2" y="44"/>
                      </a:lnTo>
                      <a:lnTo>
                        <a:pt x="0" y="66"/>
                      </a:lnTo>
                      <a:lnTo>
                        <a:pt x="0" y="82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5" name="Forme libre 269"/>
                <p:cNvSpPr>
                  <a:spLocks/>
                </p:cNvSpPr>
                <p:nvPr/>
              </p:nvSpPr>
              <p:spPr bwMode="auto">
                <a:xfrm>
                  <a:off x="1806" y="3137"/>
                  <a:ext cx="6" cy="20"/>
                </a:xfrm>
                <a:custGeom>
                  <a:avLst/>
                  <a:gdLst>
                    <a:gd name="T0" fmla="*/ 5 w 19"/>
                    <a:gd name="T1" fmla="*/ 20 h 82"/>
                    <a:gd name="T2" fmla="*/ 0 w 19"/>
                    <a:gd name="T3" fmla="*/ 20 h 82"/>
                    <a:gd name="T4" fmla="*/ 0 w 19"/>
                    <a:gd name="T5" fmla="*/ 0 h 82"/>
                    <a:gd name="T6" fmla="*/ 6 w 19"/>
                    <a:gd name="T7" fmla="*/ 0 h 82"/>
                    <a:gd name="T8" fmla="*/ 6 w 19"/>
                    <a:gd name="T9" fmla="*/ 5 h 82"/>
                    <a:gd name="T10" fmla="*/ 6 w 19"/>
                    <a:gd name="T11" fmla="*/ 11 h 82"/>
                    <a:gd name="T12" fmla="*/ 6 w 19"/>
                    <a:gd name="T13" fmla="*/ 17 h 82"/>
                    <a:gd name="T14" fmla="*/ 5 w 19"/>
                    <a:gd name="T15" fmla="*/ 20 h 8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9" h="82">
                      <a:moveTo>
                        <a:pt x="17" y="82"/>
                      </a:moveTo>
                      <a:lnTo>
                        <a:pt x="0" y="82"/>
                      </a:lnTo>
                      <a:lnTo>
                        <a:pt x="0" y="0"/>
                      </a:lnTo>
                      <a:lnTo>
                        <a:pt x="19" y="0"/>
                      </a:lnTo>
                      <a:lnTo>
                        <a:pt x="19" y="20"/>
                      </a:lnTo>
                      <a:lnTo>
                        <a:pt x="19" y="45"/>
                      </a:lnTo>
                      <a:lnTo>
                        <a:pt x="19" y="69"/>
                      </a:lnTo>
                      <a:lnTo>
                        <a:pt x="17" y="82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6" name="Forme libre 270"/>
                <p:cNvSpPr>
                  <a:spLocks/>
                </p:cNvSpPr>
                <p:nvPr/>
              </p:nvSpPr>
              <p:spPr bwMode="auto">
                <a:xfrm>
                  <a:off x="1793" y="3192"/>
                  <a:ext cx="46" cy="42"/>
                </a:xfrm>
                <a:custGeom>
                  <a:avLst/>
                  <a:gdLst>
                    <a:gd name="T0" fmla="*/ 21 w 137"/>
                    <a:gd name="T1" fmla="*/ 42 h 168"/>
                    <a:gd name="T2" fmla="*/ 46 w 137"/>
                    <a:gd name="T3" fmla="*/ 42 h 168"/>
                    <a:gd name="T4" fmla="*/ 46 w 137"/>
                    <a:gd name="T5" fmla="*/ 27 h 168"/>
                    <a:gd name="T6" fmla="*/ 46 w 137"/>
                    <a:gd name="T7" fmla="*/ 0 h 168"/>
                    <a:gd name="T8" fmla="*/ 0 w 137"/>
                    <a:gd name="T9" fmla="*/ 0 h 168"/>
                    <a:gd name="T10" fmla="*/ 1 w 137"/>
                    <a:gd name="T11" fmla="*/ 5 h 168"/>
                    <a:gd name="T12" fmla="*/ 2 w 137"/>
                    <a:gd name="T13" fmla="*/ 9 h 168"/>
                    <a:gd name="T14" fmla="*/ 5 w 137"/>
                    <a:gd name="T15" fmla="*/ 13 h 168"/>
                    <a:gd name="T16" fmla="*/ 8 w 137"/>
                    <a:gd name="T17" fmla="*/ 16 h 168"/>
                    <a:gd name="T18" fmla="*/ 12 w 137"/>
                    <a:gd name="T19" fmla="*/ 19 h 168"/>
                    <a:gd name="T20" fmla="*/ 16 w 137"/>
                    <a:gd name="T21" fmla="*/ 22 h 168"/>
                    <a:gd name="T22" fmla="*/ 21 w 137"/>
                    <a:gd name="T23" fmla="*/ 24 h 168"/>
                    <a:gd name="T24" fmla="*/ 27 w 137"/>
                    <a:gd name="T25" fmla="*/ 26 h 168"/>
                    <a:gd name="T26" fmla="*/ 27 w 137"/>
                    <a:gd name="T27" fmla="*/ 27 h 168"/>
                    <a:gd name="T28" fmla="*/ 27 w 137"/>
                    <a:gd name="T29" fmla="*/ 29 h 168"/>
                    <a:gd name="T30" fmla="*/ 28 w 137"/>
                    <a:gd name="T31" fmla="*/ 30 h 168"/>
                    <a:gd name="T32" fmla="*/ 29 w 137"/>
                    <a:gd name="T33" fmla="*/ 31 h 168"/>
                    <a:gd name="T34" fmla="*/ 26 w 137"/>
                    <a:gd name="T35" fmla="*/ 34 h 168"/>
                    <a:gd name="T36" fmla="*/ 25 w 137"/>
                    <a:gd name="T37" fmla="*/ 36 h 168"/>
                    <a:gd name="T38" fmla="*/ 23 w 137"/>
                    <a:gd name="T39" fmla="*/ 39 h 168"/>
                    <a:gd name="T40" fmla="*/ 21 w 137"/>
                    <a:gd name="T41" fmla="*/ 42 h 16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37" h="168">
                      <a:moveTo>
                        <a:pt x="64" y="168"/>
                      </a:moveTo>
                      <a:lnTo>
                        <a:pt x="137" y="168"/>
                      </a:lnTo>
                      <a:lnTo>
                        <a:pt x="137" y="109"/>
                      </a:lnTo>
                      <a:lnTo>
                        <a:pt x="137" y="0"/>
                      </a:lnTo>
                      <a:lnTo>
                        <a:pt x="0" y="0"/>
                      </a:lnTo>
                      <a:lnTo>
                        <a:pt x="2" y="18"/>
                      </a:lnTo>
                      <a:lnTo>
                        <a:pt x="7" y="35"/>
                      </a:lnTo>
                      <a:lnTo>
                        <a:pt x="14" y="51"/>
                      </a:lnTo>
                      <a:lnTo>
                        <a:pt x="24" y="65"/>
                      </a:lnTo>
                      <a:lnTo>
                        <a:pt x="36" y="77"/>
                      </a:lnTo>
                      <a:lnTo>
                        <a:pt x="49" y="88"/>
                      </a:lnTo>
                      <a:lnTo>
                        <a:pt x="64" y="96"/>
                      </a:lnTo>
                      <a:lnTo>
                        <a:pt x="81" y="102"/>
                      </a:lnTo>
                      <a:lnTo>
                        <a:pt x="80" y="108"/>
                      </a:lnTo>
                      <a:lnTo>
                        <a:pt x="80" y="115"/>
                      </a:lnTo>
                      <a:lnTo>
                        <a:pt x="82" y="121"/>
                      </a:lnTo>
                      <a:lnTo>
                        <a:pt x="85" y="125"/>
                      </a:lnTo>
                      <a:lnTo>
                        <a:pt x="77" y="134"/>
                      </a:lnTo>
                      <a:lnTo>
                        <a:pt x="73" y="145"/>
                      </a:lnTo>
                      <a:lnTo>
                        <a:pt x="68" y="155"/>
                      </a:lnTo>
                      <a:lnTo>
                        <a:pt x="64" y="168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7" name="Forme libre 271"/>
                <p:cNvSpPr>
                  <a:spLocks/>
                </p:cNvSpPr>
                <p:nvPr/>
              </p:nvSpPr>
              <p:spPr bwMode="auto">
                <a:xfrm>
                  <a:off x="1741" y="3192"/>
                  <a:ext cx="42" cy="42"/>
                </a:xfrm>
                <a:custGeom>
                  <a:avLst/>
                  <a:gdLst>
                    <a:gd name="T0" fmla="*/ 22 w 127"/>
                    <a:gd name="T1" fmla="*/ 42 h 168"/>
                    <a:gd name="T2" fmla="*/ 0 w 127"/>
                    <a:gd name="T3" fmla="*/ 42 h 168"/>
                    <a:gd name="T4" fmla="*/ 0 w 127"/>
                    <a:gd name="T5" fmla="*/ 27 h 168"/>
                    <a:gd name="T6" fmla="*/ 0 w 127"/>
                    <a:gd name="T7" fmla="*/ 0 h 168"/>
                    <a:gd name="T8" fmla="*/ 42 w 127"/>
                    <a:gd name="T9" fmla="*/ 0 h 168"/>
                    <a:gd name="T10" fmla="*/ 42 w 127"/>
                    <a:gd name="T11" fmla="*/ 4 h 168"/>
                    <a:gd name="T12" fmla="*/ 40 w 127"/>
                    <a:gd name="T13" fmla="*/ 8 h 168"/>
                    <a:gd name="T14" fmla="*/ 38 w 127"/>
                    <a:gd name="T15" fmla="*/ 12 h 168"/>
                    <a:gd name="T16" fmla="*/ 34 w 127"/>
                    <a:gd name="T17" fmla="*/ 16 h 168"/>
                    <a:gd name="T18" fmla="*/ 30 w 127"/>
                    <a:gd name="T19" fmla="*/ 19 h 168"/>
                    <a:gd name="T20" fmla="*/ 25 w 127"/>
                    <a:gd name="T21" fmla="*/ 23 h 168"/>
                    <a:gd name="T22" fmla="*/ 20 w 127"/>
                    <a:gd name="T23" fmla="*/ 25 h 168"/>
                    <a:gd name="T24" fmla="*/ 15 w 127"/>
                    <a:gd name="T25" fmla="*/ 27 h 168"/>
                    <a:gd name="T26" fmla="*/ 15 w 127"/>
                    <a:gd name="T27" fmla="*/ 28 h 168"/>
                    <a:gd name="T28" fmla="*/ 15 w 127"/>
                    <a:gd name="T29" fmla="*/ 30 h 168"/>
                    <a:gd name="T30" fmla="*/ 15 w 127"/>
                    <a:gd name="T31" fmla="*/ 31 h 168"/>
                    <a:gd name="T32" fmla="*/ 14 w 127"/>
                    <a:gd name="T33" fmla="*/ 31 h 168"/>
                    <a:gd name="T34" fmla="*/ 16 w 127"/>
                    <a:gd name="T35" fmla="*/ 33 h 168"/>
                    <a:gd name="T36" fmla="*/ 19 w 127"/>
                    <a:gd name="T37" fmla="*/ 35 h 168"/>
                    <a:gd name="T38" fmla="*/ 21 w 127"/>
                    <a:gd name="T39" fmla="*/ 38 h 168"/>
                    <a:gd name="T40" fmla="*/ 22 w 127"/>
                    <a:gd name="T41" fmla="*/ 42 h 16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27" h="168">
                      <a:moveTo>
                        <a:pt x="68" y="168"/>
                      </a:moveTo>
                      <a:lnTo>
                        <a:pt x="0" y="168"/>
                      </a:lnTo>
                      <a:lnTo>
                        <a:pt x="0" y="106"/>
                      </a:lnTo>
                      <a:lnTo>
                        <a:pt x="0" y="0"/>
                      </a:lnTo>
                      <a:lnTo>
                        <a:pt x="127" y="0"/>
                      </a:lnTo>
                      <a:lnTo>
                        <a:pt x="126" y="14"/>
                      </a:lnTo>
                      <a:lnTo>
                        <a:pt x="122" y="30"/>
                      </a:lnTo>
                      <a:lnTo>
                        <a:pt x="114" y="46"/>
                      </a:lnTo>
                      <a:lnTo>
                        <a:pt x="103" y="62"/>
                      </a:lnTo>
                      <a:lnTo>
                        <a:pt x="90" y="77"/>
                      </a:lnTo>
                      <a:lnTo>
                        <a:pt x="76" y="90"/>
                      </a:lnTo>
                      <a:lnTo>
                        <a:pt x="60" y="101"/>
                      </a:lnTo>
                      <a:lnTo>
                        <a:pt x="44" y="108"/>
                      </a:lnTo>
                      <a:lnTo>
                        <a:pt x="45" y="113"/>
                      </a:lnTo>
                      <a:lnTo>
                        <a:pt x="45" y="119"/>
                      </a:lnTo>
                      <a:lnTo>
                        <a:pt x="44" y="123"/>
                      </a:lnTo>
                      <a:lnTo>
                        <a:pt x="42" y="125"/>
                      </a:lnTo>
                      <a:lnTo>
                        <a:pt x="48" y="130"/>
                      </a:lnTo>
                      <a:lnTo>
                        <a:pt x="57" y="140"/>
                      </a:lnTo>
                      <a:lnTo>
                        <a:pt x="64" y="153"/>
                      </a:lnTo>
                      <a:lnTo>
                        <a:pt x="68" y="168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8" name="Forme libre 272"/>
                <p:cNvSpPr>
                  <a:spLocks/>
                </p:cNvSpPr>
                <p:nvPr/>
              </p:nvSpPr>
              <p:spPr bwMode="auto">
                <a:xfrm>
                  <a:off x="2016" y="3010"/>
                  <a:ext cx="37" cy="113"/>
                </a:xfrm>
                <a:custGeom>
                  <a:avLst/>
                  <a:gdLst>
                    <a:gd name="T0" fmla="*/ 0 w 112"/>
                    <a:gd name="T1" fmla="*/ 0 h 448"/>
                    <a:gd name="T2" fmla="*/ 37 w 112"/>
                    <a:gd name="T3" fmla="*/ 0 h 448"/>
                    <a:gd name="T4" fmla="*/ 37 w 112"/>
                    <a:gd name="T5" fmla="*/ 113 h 448"/>
                    <a:gd name="T6" fmla="*/ 0 w 112"/>
                    <a:gd name="T7" fmla="*/ 49 h 448"/>
                    <a:gd name="T8" fmla="*/ 0 w 112"/>
                    <a:gd name="T9" fmla="*/ 0 h 4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2" h="448">
                      <a:moveTo>
                        <a:pt x="0" y="0"/>
                      </a:moveTo>
                      <a:lnTo>
                        <a:pt x="112" y="0"/>
                      </a:lnTo>
                      <a:lnTo>
                        <a:pt x="112" y="448"/>
                      </a:lnTo>
                      <a:lnTo>
                        <a:pt x="0" y="19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9" name="Forme libre 273"/>
                <p:cNvSpPr>
                  <a:spLocks/>
                </p:cNvSpPr>
                <p:nvPr/>
              </p:nvSpPr>
              <p:spPr bwMode="auto">
                <a:xfrm>
                  <a:off x="2043" y="3138"/>
                  <a:ext cx="17" cy="50"/>
                </a:xfrm>
                <a:custGeom>
                  <a:avLst/>
                  <a:gdLst>
                    <a:gd name="T0" fmla="*/ 0 w 49"/>
                    <a:gd name="T1" fmla="*/ 48 h 202"/>
                    <a:gd name="T2" fmla="*/ 0 w 49"/>
                    <a:gd name="T3" fmla="*/ 24 h 202"/>
                    <a:gd name="T4" fmla="*/ 0 w 49"/>
                    <a:gd name="T5" fmla="*/ 0 h 202"/>
                    <a:gd name="T6" fmla="*/ 10 w 49"/>
                    <a:gd name="T7" fmla="*/ 0 h 202"/>
                    <a:gd name="T8" fmla="*/ 12 w 49"/>
                    <a:gd name="T9" fmla="*/ 2 h 202"/>
                    <a:gd name="T10" fmla="*/ 14 w 49"/>
                    <a:gd name="T11" fmla="*/ 4 h 202"/>
                    <a:gd name="T12" fmla="*/ 15 w 49"/>
                    <a:gd name="T13" fmla="*/ 7 h 202"/>
                    <a:gd name="T14" fmla="*/ 17 w 49"/>
                    <a:gd name="T15" fmla="*/ 8 h 202"/>
                    <a:gd name="T16" fmla="*/ 17 w 49"/>
                    <a:gd name="T17" fmla="*/ 50 h 202"/>
                    <a:gd name="T18" fmla="*/ 0 w 49"/>
                    <a:gd name="T19" fmla="*/ 50 h 202"/>
                    <a:gd name="T20" fmla="*/ 0 w 49"/>
                    <a:gd name="T21" fmla="*/ 48 h 20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49" h="202">
                      <a:moveTo>
                        <a:pt x="0" y="194"/>
                      </a:move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30" y="0"/>
                      </a:lnTo>
                      <a:lnTo>
                        <a:pt x="34" y="9"/>
                      </a:lnTo>
                      <a:lnTo>
                        <a:pt x="39" y="18"/>
                      </a:lnTo>
                      <a:lnTo>
                        <a:pt x="43" y="27"/>
                      </a:lnTo>
                      <a:lnTo>
                        <a:pt x="49" y="32"/>
                      </a:lnTo>
                      <a:lnTo>
                        <a:pt x="49" y="202"/>
                      </a:lnTo>
                      <a:lnTo>
                        <a:pt x="0" y="201"/>
                      </a:lnTo>
                      <a:lnTo>
                        <a:pt x="0" y="194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0" name="Forme libre 274"/>
                <p:cNvSpPr>
                  <a:spLocks/>
                </p:cNvSpPr>
                <p:nvPr/>
              </p:nvSpPr>
              <p:spPr bwMode="auto">
                <a:xfrm>
                  <a:off x="1883" y="3138"/>
                  <a:ext cx="161" cy="4"/>
                </a:xfrm>
                <a:custGeom>
                  <a:avLst/>
                  <a:gdLst>
                    <a:gd name="T0" fmla="*/ 0 w 483"/>
                    <a:gd name="T1" fmla="*/ 0 h 17"/>
                    <a:gd name="T2" fmla="*/ 77 w 483"/>
                    <a:gd name="T3" fmla="*/ 0 h 17"/>
                    <a:gd name="T4" fmla="*/ 161 w 483"/>
                    <a:gd name="T5" fmla="*/ 0 h 17"/>
                    <a:gd name="T6" fmla="*/ 161 w 483"/>
                    <a:gd name="T7" fmla="*/ 4 h 17"/>
                    <a:gd name="T8" fmla="*/ 6 w 483"/>
                    <a:gd name="T9" fmla="*/ 4 h 17"/>
                    <a:gd name="T10" fmla="*/ 0 w 483"/>
                    <a:gd name="T11" fmla="*/ 0 h 1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83" h="17">
                      <a:moveTo>
                        <a:pt x="0" y="0"/>
                      </a:moveTo>
                      <a:lnTo>
                        <a:pt x="231" y="0"/>
                      </a:lnTo>
                      <a:lnTo>
                        <a:pt x="483" y="0"/>
                      </a:lnTo>
                      <a:lnTo>
                        <a:pt x="483" y="17"/>
                      </a:lnTo>
                      <a:lnTo>
                        <a:pt x="19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1" name="Forme libre 275"/>
                <p:cNvSpPr>
                  <a:spLocks/>
                </p:cNvSpPr>
                <p:nvPr/>
              </p:nvSpPr>
              <p:spPr bwMode="auto">
                <a:xfrm>
                  <a:off x="1870" y="3138"/>
                  <a:ext cx="6" cy="5"/>
                </a:xfrm>
                <a:custGeom>
                  <a:avLst/>
                  <a:gdLst>
                    <a:gd name="T0" fmla="*/ 6 w 18"/>
                    <a:gd name="T1" fmla="*/ 5 h 18"/>
                    <a:gd name="T2" fmla="*/ 0 w 18"/>
                    <a:gd name="T3" fmla="*/ 5 h 18"/>
                    <a:gd name="T4" fmla="*/ 0 w 18"/>
                    <a:gd name="T5" fmla="*/ 0 h 18"/>
                    <a:gd name="T6" fmla="*/ 6 w 18"/>
                    <a:gd name="T7" fmla="*/ 5 h 1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8" h="18">
                      <a:moveTo>
                        <a:pt x="18" y="18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18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2" name="Forme libre 276"/>
                <p:cNvSpPr>
                  <a:spLocks/>
                </p:cNvSpPr>
                <p:nvPr/>
              </p:nvSpPr>
              <p:spPr bwMode="auto">
                <a:xfrm>
                  <a:off x="1701" y="3139"/>
                  <a:ext cx="7" cy="5"/>
                </a:xfrm>
                <a:custGeom>
                  <a:avLst/>
                  <a:gdLst>
                    <a:gd name="T0" fmla="*/ 6 w 22"/>
                    <a:gd name="T1" fmla="*/ 0 h 20"/>
                    <a:gd name="T2" fmla="*/ 0 w 22"/>
                    <a:gd name="T3" fmla="*/ 5 h 20"/>
                    <a:gd name="T4" fmla="*/ 7 w 22"/>
                    <a:gd name="T5" fmla="*/ 5 h 20"/>
                    <a:gd name="T6" fmla="*/ 6 w 22"/>
                    <a:gd name="T7" fmla="*/ 0 h 2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2" h="20">
                      <a:moveTo>
                        <a:pt x="19" y="0"/>
                      </a:moveTo>
                      <a:lnTo>
                        <a:pt x="0" y="20"/>
                      </a:lnTo>
                      <a:lnTo>
                        <a:pt x="22" y="2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3" name="Forme libre 277"/>
                <p:cNvSpPr>
                  <a:spLocks/>
                </p:cNvSpPr>
                <p:nvPr/>
              </p:nvSpPr>
              <p:spPr bwMode="auto">
                <a:xfrm>
                  <a:off x="1699" y="3073"/>
                  <a:ext cx="95" cy="74"/>
                </a:xfrm>
                <a:custGeom>
                  <a:avLst/>
                  <a:gdLst>
                    <a:gd name="T0" fmla="*/ 7 w 284"/>
                    <a:gd name="T1" fmla="*/ 69 h 294"/>
                    <a:gd name="T2" fmla="*/ 14 w 284"/>
                    <a:gd name="T3" fmla="*/ 74 h 294"/>
                    <a:gd name="T4" fmla="*/ 95 w 284"/>
                    <a:gd name="T5" fmla="*/ 10 h 294"/>
                    <a:gd name="T6" fmla="*/ 81 w 284"/>
                    <a:gd name="T7" fmla="*/ 0 h 294"/>
                    <a:gd name="T8" fmla="*/ 0 w 284"/>
                    <a:gd name="T9" fmla="*/ 64 h 294"/>
                    <a:gd name="T10" fmla="*/ 7 w 284"/>
                    <a:gd name="T11" fmla="*/ 69 h 29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84" h="294">
                      <a:moveTo>
                        <a:pt x="22" y="274"/>
                      </a:moveTo>
                      <a:lnTo>
                        <a:pt x="43" y="294"/>
                      </a:lnTo>
                      <a:lnTo>
                        <a:pt x="284" y="40"/>
                      </a:lnTo>
                      <a:lnTo>
                        <a:pt x="241" y="0"/>
                      </a:lnTo>
                      <a:lnTo>
                        <a:pt x="0" y="254"/>
                      </a:lnTo>
                      <a:lnTo>
                        <a:pt x="22" y="2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4" name="Forme libre 278"/>
                <p:cNvSpPr>
                  <a:spLocks/>
                </p:cNvSpPr>
                <p:nvPr/>
              </p:nvSpPr>
              <p:spPr bwMode="auto">
                <a:xfrm>
                  <a:off x="1977" y="3217"/>
                  <a:ext cx="5" cy="7"/>
                </a:xfrm>
                <a:custGeom>
                  <a:avLst/>
                  <a:gdLst>
                    <a:gd name="T0" fmla="*/ 0 w 16"/>
                    <a:gd name="T1" fmla="*/ 7 h 31"/>
                    <a:gd name="T2" fmla="*/ 0 w 16"/>
                    <a:gd name="T3" fmla="*/ 6 h 31"/>
                    <a:gd name="T4" fmla="*/ 1 w 16"/>
                    <a:gd name="T5" fmla="*/ 4 h 31"/>
                    <a:gd name="T6" fmla="*/ 1 w 16"/>
                    <a:gd name="T7" fmla="*/ 2 h 31"/>
                    <a:gd name="T8" fmla="*/ 1 w 16"/>
                    <a:gd name="T9" fmla="*/ 1 h 31"/>
                    <a:gd name="T10" fmla="*/ 2 w 16"/>
                    <a:gd name="T11" fmla="*/ 1 h 31"/>
                    <a:gd name="T12" fmla="*/ 2 w 16"/>
                    <a:gd name="T13" fmla="*/ 0 h 31"/>
                    <a:gd name="T14" fmla="*/ 2 w 16"/>
                    <a:gd name="T15" fmla="*/ 0 h 31"/>
                    <a:gd name="T16" fmla="*/ 2 w 16"/>
                    <a:gd name="T17" fmla="*/ 0 h 31"/>
                    <a:gd name="T18" fmla="*/ 3 w 16"/>
                    <a:gd name="T19" fmla="*/ 0 h 31"/>
                    <a:gd name="T20" fmla="*/ 3 w 16"/>
                    <a:gd name="T21" fmla="*/ 1 h 31"/>
                    <a:gd name="T22" fmla="*/ 4 w 16"/>
                    <a:gd name="T23" fmla="*/ 1 h 31"/>
                    <a:gd name="T24" fmla="*/ 4 w 16"/>
                    <a:gd name="T25" fmla="*/ 2 h 31"/>
                    <a:gd name="T26" fmla="*/ 4 w 16"/>
                    <a:gd name="T27" fmla="*/ 2 h 31"/>
                    <a:gd name="T28" fmla="*/ 4 w 16"/>
                    <a:gd name="T29" fmla="*/ 3 h 31"/>
                    <a:gd name="T30" fmla="*/ 5 w 16"/>
                    <a:gd name="T31" fmla="*/ 3 h 31"/>
                    <a:gd name="T32" fmla="*/ 5 w 16"/>
                    <a:gd name="T33" fmla="*/ 4 h 31"/>
                    <a:gd name="T34" fmla="*/ 5 w 16"/>
                    <a:gd name="T35" fmla="*/ 3 h 31"/>
                    <a:gd name="T36" fmla="*/ 4 w 16"/>
                    <a:gd name="T37" fmla="*/ 2 h 31"/>
                    <a:gd name="T38" fmla="*/ 4 w 16"/>
                    <a:gd name="T39" fmla="*/ 2 h 31"/>
                    <a:gd name="T40" fmla="*/ 3 w 16"/>
                    <a:gd name="T41" fmla="*/ 1 h 31"/>
                    <a:gd name="T42" fmla="*/ 2 w 16"/>
                    <a:gd name="T43" fmla="*/ 1 h 31"/>
                    <a:gd name="T44" fmla="*/ 2 w 16"/>
                    <a:gd name="T45" fmla="*/ 2 h 31"/>
                    <a:gd name="T46" fmla="*/ 1 w 16"/>
                    <a:gd name="T47" fmla="*/ 4 h 31"/>
                    <a:gd name="T48" fmla="*/ 0 w 16"/>
                    <a:gd name="T49" fmla="*/ 7 h 3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6" h="31">
                      <a:moveTo>
                        <a:pt x="0" y="31"/>
                      </a:moveTo>
                      <a:lnTo>
                        <a:pt x="1" y="25"/>
                      </a:lnTo>
                      <a:lnTo>
                        <a:pt x="2" y="18"/>
                      </a:lnTo>
                      <a:lnTo>
                        <a:pt x="2" y="11"/>
                      </a:lnTo>
                      <a:lnTo>
                        <a:pt x="4" y="6"/>
                      </a:lnTo>
                      <a:lnTo>
                        <a:pt x="5" y="4"/>
                      </a:lnTo>
                      <a:lnTo>
                        <a:pt x="6" y="2"/>
                      </a:lnTo>
                      <a:lnTo>
                        <a:pt x="7" y="0"/>
                      </a:lnTo>
                      <a:lnTo>
                        <a:pt x="8" y="2"/>
                      </a:lnTo>
                      <a:lnTo>
                        <a:pt x="11" y="3"/>
                      </a:lnTo>
                      <a:lnTo>
                        <a:pt x="12" y="5"/>
                      </a:lnTo>
                      <a:lnTo>
                        <a:pt x="13" y="8"/>
                      </a:lnTo>
                      <a:lnTo>
                        <a:pt x="13" y="10"/>
                      </a:lnTo>
                      <a:lnTo>
                        <a:pt x="14" y="13"/>
                      </a:lnTo>
                      <a:lnTo>
                        <a:pt x="16" y="15"/>
                      </a:lnTo>
                      <a:lnTo>
                        <a:pt x="16" y="16"/>
                      </a:lnTo>
                      <a:lnTo>
                        <a:pt x="16" y="15"/>
                      </a:lnTo>
                      <a:lnTo>
                        <a:pt x="14" y="11"/>
                      </a:lnTo>
                      <a:lnTo>
                        <a:pt x="12" y="9"/>
                      </a:lnTo>
                      <a:lnTo>
                        <a:pt x="11" y="6"/>
                      </a:lnTo>
                      <a:lnTo>
                        <a:pt x="7" y="5"/>
                      </a:lnTo>
                      <a:lnTo>
                        <a:pt x="5" y="8"/>
                      </a:lnTo>
                      <a:lnTo>
                        <a:pt x="2" y="17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5" name="Forme libre 279"/>
                <p:cNvSpPr>
                  <a:spLocks/>
                </p:cNvSpPr>
                <p:nvPr/>
              </p:nvSpPr>
              <p:spPr bwMode="auto">
                <a:xfrm>
                  <a:off x="1985" y="3217"/>
                  <a:ext cx="6" cy="7"/>
                </a:xfrm>
                <a:custGeom>
                  <a:avLst/>
                  <a:gdLst>
                    <a:gd name="T0" fmla="*/ 0 w 18"/>
                    <a:gd name="T1" fmla="*/ 7 h 31"/>
                    <a:gd name="T2" fmla="*/ 1 w 18"/>
                    <a:gd name="T3" fmla="*/ 6 h 31"/>
                    <a:gd name="T4" fmla="*/ 1 w 18"/>
                    <a:gd name="T5" fmla="*/ 4 h 31"/>
                    <a:gd name="T6" fmla="*/ 1 w 18"/>
                    <a:gd name="T7" fmla="*/ 4 h 31"/>
                    <a:gd name="T8" fmla="*/ 0 w 18"/>
                    <a:gd name="T9" fmla="*/ 3 h 31"/>
                    <a:gd name="T10" fmla="*/ 0 w 18"/>
                    <a:gd name="T11" fmla="*/ 2 h 31"/>
                    <a:gd name="T12" fmla="*/ 0 w 18"/>
                    <a:gd name="T13" fmla="*/ 1 h 31"/>
                    <a:gd name="T14" fmla="*/ 0 w 18"/>
                    <a:gd name="T15" fmla="*/ 0 h 31"/>
                    <a:gd name="T16" fmla="*/ 1 w 18"/>
                    <a:gd name="T17" fmla="*/ 0 h 31"/>
                    <a:gd name="T18" fmla="*/ 2 w 18"/>
                    <a:gd name="T19" fmla="*/ 0 h 31"/>
                    <a:gd name="T20" fmla="*/ 2 w 18"/>
                    <a:gd name="T21" fmla="*/ 0 h 31"/>
                    <a:gd name="T22" fmla="*/ 2 w 18"/>
                    <a:gd name="T23" fmla="*/ 0 h 31"/>
                    <a:gd name="T24" fmla="*/ 3 w 18"/>
                    <a:gd name="T25" fmla="*/ 1 h 31"/>
                    <a:gd name="T26" fmla="*/ 3 w 18"/>
                    <a:gd name="T27" fmla="*/ 1 h 31"/>
                    <a:gd name="T28" fmla="*/ 4 w 18"/>
                    <a:gd name="T29" fmla="*/ 2 h 31"/>
                    <a:gd name="T30" fmla="*/ 4 w 18"/>
                    <a:gd name="T31" fmla="*/ 2 h 31"/>
                    <a:gd name="T32" fmla="*/ 4 w 18"/>
                    <a:gd name="T33" fmla="*/ 3 h 31"/>
                    <a:gd name="T34" fmla="*/ 4 w 18"/>
                    <a:gd name="T35" fmla="*/ 4 h 31"/>
                    <a:gd name="T36" fmla="*/ 5 w 18"/>
                    <a:gd name="T37" fmla="*/ 5 h 31"/>
                    <a:gd name="T38" fmla="*/ 6 w 18"/>
                    <a:gd name="T39" fmla="*/ 6 h 31"/>
                    <a:gd name="T40" fmla="*/ 6 w 18"/>
                    <a:gd name="T41" fmla="*/ 6 h 31"/>
                    <a:gd name="T42" fmla="*/ 6 w 18"/>
                    <a:gd name="T43" fmla="*/ 6 h 31"/>
                    <a:gd name="T44" fmla="*/ 5 w 18"/>
                    <a:gd name="T45" fmla="*/ 5 h 31"/>
                    <a:gd name="T46" fmla="*/ 4 w 18"/>
                    <a:gd name="T47" fmla="*/ 4 h 31"/>
                    <a:gd name="T48" fmla="*/ 4 w 18"/>
                    <a:gd name="T49" fmla="*/ 4 h 31"/>
                    <a:gd name="T50" fmla="*/ 3 w 18"/>
                    <a:gd name="T51" fmla="*/ 3 h 31"/>
                    <a:gd name="T52" fmla="*/ 3 w 18"/>
                    <a:gd name="T53" fmla="*/ 2 h 31"/>
                    <a:gd name="T54" fmla="*/ 2 w 18"/>
                    <a:gd name="T55" fmla="*/ 1 h 31"/>
                    <a:gd name="T56" fmla="*/ 2 w 18"/>
                    <a:gd name="T57" fmla="*/ 1 h 31"/>
                    <a:gd name="T58" fmla="*/ 1 w 18"/>
                    <a:gd name="T59" fmla="*/ 1 h 31"/>
                    <a:gd name="T60" fmla="*/ 1 w 18"/>
                    <a:gd name="T61" fmla="*/ 1 h 31"/>
                    <a:gd name="T62" fmla="*/ 1 w 18"/>
                    <a:gd name="T63" fmla="*/ 2 h 31"/>
                    <a:gd name="T64" fmla="*/ 2 w 18"/>
                    <a:gd name="T65" fmla="*/ 4 h 31"/>
                    <a:gd name="T66" fmla="*/ 2 w 18"/>
                    <a:gd name="T67" fmla="*/ 4 h 31"/>
                    <a:gd name="T68" fmla="*/ 2 w 18"/>
                    <a:gd name="T69" fmla="*/ 5 h 31"/>
                    <a:gd name="T70" fmla="*/ 1 w 18"/>
                    <a:gd name="T71" fmla="*/ 6 h 31"/>
                    <a:gd name="T72" fmla="*/ 0 w 18"/>
                    <a:gd name="T73" fmla="*/ 7 h 31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18" h="31">
                      <a:moveTo>
                        <a:pt x="1" y="31"/>
                      </a:moveTo>
                      <a:lnTo>
                        <a:pt x="2" y="25"/>
                      </a:lnTo>
                      <a:lnTo>
                        <a:pt x="2" y="19"/>
                      </a:lnTo>
                      <a:lnTo>
                        <a:pt x="2" y="16"/>
                      </a:lnTo>
                      <a:lnTo>
                        <a:pt x="1" y="12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5" y="0"/>
                      </a:lnTo>
                      <a:lnTo>
                        <a:pt x="7" y="0"/>
                      </a:lnTo>
                      <a:lnTo>
                        <a:pt x="7" y="2"/>
                      </a:lnTo>
                      <a:lnTo>
                        <a:pt x="8" y="4"/>
                      </a:lnTo>
                      <a:lnTo>
                        <a:pt x="9" y="6"/>
                      </a:lnTo>
                      <a:lnTo>
                        <a:pt x="11" y="8"/>
                      </a:lnTo>
                      <a:lnTo>
                        <a:pt x="12" y="10"/>
                      </a:lnTo>
                      <a:lnTo>
                        <a:pt x="12" y="12"/>
                      </a:lnTo>
                      <a:lnTo>
                        <a:pt x="13" y="16"/>
                      </a:lnTo>
                      <a:lnTo>
                        <a:pt x="15" y="21"/>
                      </a:lnTo>
                      <a:lnTo>
                        <a:pt x="17" y="25"/>
                      </a:lnTo>
                      <a:lnTo>
                        <a:pt x="18" y="27"/>
                      </a:lnTo>
                      <a:lnTo>
                        <a:pt x="17" y="25"/>
                      </a:lnTo>
                      <a:lnTo>
                        <a:pt x="14" y="23"/>
                      </a:lnTo>
                      <a:lnTo>
                        <a:pt x="12" y="19"/>
                      </a:lnTo>
                      <a:lnTo>
                        <a:pt x="11" y="16"/>
                      </a:lnTo>
                      <a:lnTo>
                        <a:pt x="9" y="12"/>
                      </a:lnTo>
                      <a:lnTo>
                        <a:pt x="8" y="8"/>
                      </a:lnTo>
                      <a:lnTo>
                        <a:pt x="6" y="5"/>
                      </a:lnTo>
                      <a:lnTo>
                        <a:pt x="5" y="4"/>
                      </a:lnTo>
                      <a:lnTo>
                        <a:pt x="3" y="4"/>
                      </a:lnTo>
                      <a:lnTo>
                        <a:pt x="2" y="5"/>
                      </a:lnTo>
                      <a:lnTo>
                        <a:pt x="2" y="10"/>
                      </a:lnTo>
                      <a:lnTo>
                        <a:pt x="5" y="17"/>
                      </a:lnTo>
                      <a:lnTo>
                        <a:pt x="5" y="19"/>
                      </a:lnTo>
                      <a:lnTo>
                        <a:pt x="5" y="22"/>
                      </a:lnTo>
                      <a:lnTo>
                        <a:pt x="3" y="27"/>
                      </a:lnTo>
                      <a:lnTo>
                        <a:pt x="1" y="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6" name="Forme libre 280"/>
                <p:cNvSpPr>
                  <a:spLocks/>
                </p:cNvSpPr>
                <p:nvPr/>
              </p:nvSpPr>
              <p:spPr bwMode="auto">
                <a:xfrm>
                  <a:off x="1992" y="3216"/>
                  <a:ext cx="9" cy="8"/>
                </a:xfrm>
                <a:custGeom>
                  <a:avLst/>
                  <a:gdLst>
                    <a:gd name="T0" fmla="*/ 0 w 25"/>
                    <a:gd name="T1" fmla="*/ 8 h 34"/>
                    <a:gd name="T2" fmla="*/ 0 w 25"/>
                    <a:gd name="T3" fmla="*/ 7 h 34"/>
                    <a:gd name="T4" fmla="*/ 1 w 25"/>
                    <a:gd name="T5" fmla="*/ 6 h 34"/>
                    <a:gd name="T6" fmla="*/ 1 w 25"/>
                    <a:gd name="T7" fmla="*/ 5 h 34"/>
                    <a:gd name="T8" fmla="*/ 1 w 25"/>
                    <a:gd name="T9" fmla="*/ 4 h 34"/>
                    <a:gd name="T10" fmla="*/ 1 w 25"/>
                    <a:gd name="T11" fmla="*/ 4 h 34"/>
                    <a:gd name="T12" fmla="*/ 0 w 25"/>
                    <a:gd name="T13" fmla="*/ 3 h 34"/>
                    <a:gd name="T14" fmla="*/ 0 w 25"/>
                    <a:gd name="T15" fmla="*/ 3 h 34"/>
                    <a:gd name="T16" fmla="*/ 0 w 25"/>
                    <a:gd name="T17" fmla="*/ 2 h 34"/>
                    <a:gd name="T18" fmla="*/ 0 w 25"/>
                    <a:gd name="T19" fmla="*/ 1 h 34"/>
                    <a:gd name="T20" fmla="*/ 0 w 25"/>
                    <a:gd name="T21" fmla="*/ 1 h 34"/>
                    <a:gd name="T22" fmla="*/ 0 w 25"/>
                    <a:gd name="T23" fmla="*/ 0 h 34"/>
                    <a:gd name="T24" fmla="*/ 1 w 25"/>
                    <a:gd name="T25" fmla="*/ 0 h 34"/>
                    <a:gd name="T26" fmla="*/ 1 w 25"/>
                    <a:gd name="T27" fmla="*/ 0 h 34"/>
                    <a:gd name="T28" fmla="*/ 1 w 25"/>
                    <a:gd name="T29" fmla="*/ 0 h 34"/>
                    <a:gd name="T30" fmla="*/ 1 w 25"/>
                    <a:gd name="T31" fmla="*/ 0 h 34"/>
                    <a:gd name="T32" fmla="*/ 2 w 25"/>
                    <a:gd name="T33" fmla="*/ 0 h 34"/>
                    <a:gd name="T34" fmla="*/ 3 w 25"/>
                    <a:gd name="T35" fmla="*/ 0 h 34"/>
                    <a:gd name="T36" fmla="*/ 3 w 25"/>
                    <a:gd name="T37" fmla="*/ 1 h 34"/>
                    <a:gd name="T38" fmla="*/ 4 w 25"/>
                    <a:gd name="T39" fmla="*/ 1 h 34"/>
                    <a:gd name="T40" fmla="*/ 4 w 25"/>
                    <a:gd name="T41" fmla="*/ 0 h 34"/>
                    <a:gd name="T42" fmla="*/ 5 w 25"/>
                    <a:gd name="T43" fmla="*/ 0 h 34"/>
                    <a:gd name="T44" fmla="*/ 5 w 25"/>
                    <a:gd name="T45" fmla="*/ 0 h 34"/>
                    <a:gd name="T46" fmla="*/ 5 w 25"/>
                    <a:gd name="T47" fmla="*/ 0 h 34"/>
                    <a:gd name="T48" fmla="*/ 5 w 25"/>
                    <a:gd name="T49" fmla="*/ 0 h 34"/>
                    <a:gd name="T50" fmla="*/ 5 w 25"/>
                    <a:gd name="T51" fmla="*/ 1 h 34"/>
                    <a:gd name="T52" fmla="*/ 5 w 25"/>
                    <a:gd name="T53" fmla="*/ 1 h 34"/>
                    <a:gd name="T54" fmla="*/ 5 w 25"/>
                    <a:gd name="T55" fmla="*/ 2 h 34"/>
                    <a:gd name="T56" fmla="*/ 5 w 25"/>
                    <a:gd name="T57" fmla="*/ 2 h 34"/>
                    <a:gd name="T58" fmla="*/ 5 w 25"/>
                    <a:gd name="T59" fmla="*/ 3 h 34"/>
                    <a:gd name="T60" fmla="*/ 6 w 25"/>
                    <a:gd name="T61" fmla="*/ 3 h 34"/>
                    <a:gd name="T62" fmla="*/ 6 w 25"/>
                    <a:gd name="T63" fmla="*/ 3 h 34"/>
                    <a:gd name="T64" fmla="*/ 6 w 25"/>
                    <a:gd name="T65" fmla="*/ 4 h 34"/>
                    <a:gd name="T66" fmla="*/ 7 w 25"/>
                    <a:gd name="T67" fmla="*/ 5 h 34"/>
                    <a:gd name="T68" fmla="*/ 8 w 25"/>
                    <a:gd name="T69" fmla="*/ 6 h 34"/>
                    <a:gd name="T70" fmla="*/ 8 w 25"/>
                    <a:gd name="T71" fmla="*/ 6 h 34"/>
                    <a:gd name="T72" fmla="*/ 9 w 25"/>
                    <a:gd name="T73" fmla="*/ 7 h 34"/>
                    <a:gd name="T74" fmla="*/ 8 w 25"/>
                    <a:gd name="T75" fmla="*/ 6 h 34"/>
                    <a:gd name="T76" fmla="*/ 7 w 25"/>
                    <a:gd name="T77" fmla="*/ 5 h 34"/>
                    <a:gd name="T78" fmla="*/ 6 w 25"/>
                    <a:gd name="T79" fmla="*/ 4 h 34"/>
                    <a:gd name="T80" fmla="*/ 5 w 25"/>
                    <a:gd name="T81" fmla="*/ 4 h 34"/>
                    <a:gd name="T82" fmla="*/ 5 w 25"/>
                    <a:gd name="T83" fmla="*/ 3 h 34"/>
                    <a:gd name="T84" fmla="*/ 5 w 25"/>
                    <a:gd name="T85" fmla="*/ 3 h 34"/>
                    <a:gd name="T86" fmla="*/ 5 w 25"/>
                    <a:gd name="T87" fmla="*/ 3 h 34"/>
                    <a:gd name="T88" fmla="*/ 5 w 25"/>
                    <a:gd name="T89" fmla="*/ 3 h 34"/>
                    <a:gd name="T90" fmla="*/ 4 w 25"/>
                    <a:gd name="T91" fmla="*/ 2 h 34"/>
                    <a:gd name="T92" fmla="*/ 4 w 25"/>
                    <a:gd name="T93" fmla="*/ 1 h 34"/>
                    <a:gd name="T94" fmla="*/ 4 w 25"/>
                    <a:gd name="T95" fmla="*/ 1 h 34"/>
                    <a:gd name="T96" fmla="*/ 3 w 25"/>
                    <a:gd name="T97" fmla="*/ 2 h 34"/>
                    <a:gd name="T98" fmla="*/ 3 w 25"/>
                    <a:gd name="T99" fmla="*/ 2 h 34"/>
                    <a:gd name="T100" fmla="*/ 1 w 25"/>
                    <a:gd name="T101" fmla="*/ 1 h 34"/>
                    <a:gd name="T102" fmla="*/ 1 w 25"/>
                    <a:gd name="T103" fmla="*/ 1 h 34"/>
                    <a:gd name="T104" fmla="*/ 1 w 25"/>
                    <a:gd name="T105" fmla="*/ 2 h 34"/>
                    <a:gd name="T106" fmla="*/ 1 w 25"/>
                    <a:gd name="T107" fmla="*/ 3 h 34"/>
                    <a:gd name="T108" fmla="*/ 1 w 25"/>
                    <a:gd name="T109" fmla="*/ 4 h 34"/>
                    <a:gd name="T110" fmla="*/ 2 w 25"/>
                    <a:gd name="T111" fmla="*/ 5 h 34"/>
                    <a:gd name="T112" fmla="*/ 2 w 25"/>
                    <a:gd name="T113" fmla="*/ 5 h 34"/>
                    <a:gd name="T114" fmla="*/ 2 w 25"/>
                    <a:gd name="T115" fmla="*/ 6 h 34"/>
                    <a:gd name="T116" fmla="*/ 1 w 25"/>
                    <a:gd name="T117" fmla="*/ 6 h 34"/>
                    <a:gd name="T118" fmla="*/ 1 w 25"/>
                    <a:gd name="T119" fmla="*/ 7 h 34"/>
                    <a:gd name="T120" fmla="*/ 0 w 25"/>
                    <a:gd name="T121" fmla="*/ 8 h 3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25" h="34">
                      <a:moveTo>
                        <a:pt x="1" y="34"/>
                      </a:moveTo>
                      <a:lnTo>
                        <a:pt x="1" y="30"/>
                      </a:lnTo>
                      <a:lnTo>
                        <a:pt x="2" y="26"/>
                      </a:lnTo>
                      <a:lnTo>
                        <a:pt x="3" y="22"/>
                      </a:lnTo>
                      <a:lnTo>
                        <a:pt x="3" y="19"/>
                      </a:lnTo>
                      <a:lnTo>
                        <a:pt x="2" y="15"/>
                      </a:lnTo>
                      <a:lnTo>
                        <a:pt x="1" y="13"/>
                      </a:lnTo>
                      <a:lnTo>
                        <a:pt x="0" y="12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6" y="1"/>
                      </a:lnTo>
                      <a:lnTo>
                        <a:pt x="7" y="2"/>
                      </a:lnTo>
                      <a:lnTo>
                        <a:pt x="9" y="3"/>
                      </a:lnTo>
                      <a:lnTo>
                        <a:pt x="10" y="3"/>
                      </a:lnTo>
                      <a:lnTo>
                        <a:pt x="11" y="2"/>
                      </a:lnTo>
                      <a:lnTo>
                        <a:pt x="13" y="1"/>
                      </a:lnTo>
                      <a:lnTo>
                        <a:pt x="14" y="2"/>
                      </a:lnTo>
                      <a:lnTo>
                        <a:pt x="15" y="3"/>
                      </a:lnTo>
                      <a:lnTo>
                        <a:pt x="15" y="5"/>
                      </a:lnTo>
                      <a:lnTo>
                        <a:pt x="15" y="7"/>
                      </a:lnTo>
                      <a:lnTo>
                        <a:pt x="15" y="8"/>
                      </a:lnTo>
                      <a:lnTo>
                        <a:pt x="15" y="11"/>
                      </a:lnTo>
                      <a:lnTo>
                        <a:pt x="16" y="12"/>
                      </a:lnTo>
                      <a:lnTo>
                        <a:pt x="16" y="14"/>
                      </a:lnTo>
                      <a:lnTo>
                        <a:pt x="17" y="16"/>
                      </a:lnTo>
                      <a:lnTo>
                        <a:pt x="19" y="20"/>
                      </a:lnTo>
                      <a:lnTo>
                        <a:pt x="21" y="24"/>
                      </a:lnTo>
                      <a:lnTo>
                        <a:pt x="23" y="27"/>
                      </a:lnTo>
                      <a:lnTo>
                        <a:pt x="25" y="28"/>
                      </a:lnTo>
                      <a:lnTo>
                        <a:pt x="21" y="25"/>
                      </a:lnTo>
                      <a:lnTo>
                        <a:pt x="19" y="21"/>
                      </a:lnTo>
                      <a:lnTo>
                        <a:pt x="16" y="18"/>
                      </a:lnTo>
                      <a:lnTo>
                        <a:pt x="15" y="15"/>
                      </a:lnTo>
                      <a:lnTo>
                        <a:pt x="15" y="14"/>
                      </a:lnTo>
                      <a:lnTo>
                        <a:pt x="14" y="13"/>
                      </a:lnTo>
                      <a:lnTo>
                        <a:pt x="14" y="12"/>
                      </a:lnTo>
                      <a:lnTo>
                        <a:pt x="13" y="11"/>
                      </a:lnTo>
                      <a:lnTo>
                        <a:pt x="11" y="7"/>
                      </a:lnTo>
                      <a:lnTo>
                        <a:pt x="11" y="6"/>
                      </a:lnTo>
                      <a:lnTo>
                        <a:pt x="10" y="6"/>
                      </a:lnTo>
                      <a:lnTo>
                        <a:pt x="8" y="7"/>
                      </a:lnTo>
                      <a:lnTo>
                        <a:pt x="7" y="7"/>
                      </a:lnTo>
                      <a:lnTo>
                        <a:pt x="4" y="6"/>
                      </a:lnTo>
                      <a:lnTo>
                        <a:pt x="3" y="6"/>
                      </a:lnTo>
                      <a:lnTo>
                        <a:pt x="3" y="7"/>
                      </a:lnTo>
                      <a:lnTo>
                        <a:pt x="4" y="11"/>
                      </a:lnTo>
                      <a:lnTo>
                        <a:pt x="4" y="15"/>
                      </a:lnTo>
                      <a:lnTo>
                        <a:pt x="6" y="20"/>
                      </a:lnTo>
                      <a:lnTo>
                        <a:pt x="6" y="22"/>
                      </a:lnTo>
                      <a:lnTo>
                        <a:pt x="6" y="25"/>
                      </a:lnTo>
                      <a:lnTo>
                        <a:pt x="4" y="27"/>
                      </a:lnTo>
                      <a:lnTo>
                        <a:pt x="2" y="31"/>
                      </a:lnTo>
                      <a:lnTo>
                        <a:pt x="1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7" name="Forme libre 281"/>
                <p:cNvSpPr>
                  <a:spLocks/>
                </p:cNvSpPr>
                <p:nvPr/>
              </p:nvSpPr>
              <p:spPr bwMode="auto">
                <a:xfrm>
                  <a:off x="2001" y="3216"/>
                  <a:ext cx="6" cy="6"/>
                </a:xfrm>
                <a:custGeom>
                  <a:avLst/>
                  <a:gdLst>
                    <a:gd name="T0" fmla="*/ 0 w 18"/>
                    <a:gd name="T1" fmla="*/ 6 h 22"/>
                    <a:gd name="T2" fmla="*/ 0 w 18"/>
                    <a:gd name="T3" fmla="*/ 5 h 22"/>
                    <a:gd name="T4" fmla="*/ 0 w 18"/>
                    <a:gd name="T5" fmla="*/ 4 h 22"/>
                    <a:gd name="T6" fmla="*/ 0 w 18"/>
                    <a:gd name="T7" fmla="*/ 4 h 22"/>
                    <a:gd name="T8" fmla="*/ 0 w 18"/>
                    <a:gd name="T9" fmla="*/ 3 h 22"/>
                    <a:gd name="T10" fmla="*/ 0 w 18"/>
                    <a:gd name="T11" fmla="*/ 2 h 22"/>
                    <a:gd name="T12" fmla="*/ 0 w 18"/>
                    <a:gd name="T13" fmla="*/ 1 h 22"/>
                    <a:gd name="T14" fmla="*/ 0 w 18"/>
                    <a:gd name="T15" fmla="*/ 1 h 22"/>
                    <a:gd name="T16" fmla="*/ 0 w 18"/>
                    <a:gd name="T17" fmla="*/ 1 h 22"/>
                    <a:gd name="T18" fmla="*/ 0 w 18"/>
                    <a:gd name="T19" fmla="*/ 0 h 22"/>
                    <a:gd name="T20" fmla="*/ 0 w 18"/>
                    <a:gd name="T21" fmla="*/ 0 h 22"/>
                    <a:gd name="T22" fmla="*/ 1 w 18"/>
                    <a:gd name="T23" fmla="*/ 0 h 22"/>
                    <a:gd name="T24" fmla="*/ 1 w 18"/>
                    <a:gd name="T25" fmla="*/ 0 h 22"/>
                    <a:gd name="T26" fmla="*/ 2 w 18"/>
                    <a:gd name="T27" fmla="*/ 1 h 22"/>
                    <a:gd name="T28" fmla="*/ 2 w 18"/>
                    <a:gd name="T29" fmla="*/ 1 h 22"/>
                    <a:gd name="T30" fmla="*/ 2 w 18"/>
                    <a:gd name="T31" fmla="*/ 1 h 22"/>
                    <a:gd name="T32" fmla="*/ 3 w 18"/>
                    <a:gd name="T33" fmla="*/ 1 h 22"/>
                    <a:gd name="T34" fmla="*/ 3 w 18"/>
                    <a:gd name="T35" fmla="*/ 1 h 22"/>
                    <a:gd name="T36" fmla="*/ 3 w 18"/>
                    <a:gd name="T37" fmla="*/ 1 h 22"/>
                    <a:gd name="T38" fmla="*/ 4 w 18"/>
                    <a:gd name="T39" fmla="*/ 1 h 22"/>
                    <a:gd name="T40" fmla="*/ 4 w 18"/>
                    <a:gd name="T41" fmla="*/ 1 h 22"/>
                    <a:gd name="T42" fmla="*/ 4 w 18"/>
                    <a:gd name="T43" fmla="*/ 1 h 22"/>
                    <a:gd name="T44" fmla="*/ 4 w 18"/>
                    <a:gd name="T45" fmla="*/ 0 h 22"/>
                    <a:gd name="T46" fmla="*/ 5 w 18"/>
                    <a:gd name="T47" fmla="*/ 0 h 22"/>
                    <a:gd name="T48" fmla="*/ 5 w 18"/>
                    <a:gd name="T49" fmla="*/ 0 h 22"/>
                    <a:gd name="T50" fmla="*/ 6 w 18"/>
                    <a:gd name="T51" fmla="*/ 1 h 22"/>
                    <a:gd name="T52" fmla="*/ 6 w 18"/>
                    <a:gd name="T53" fmla="*/ 1 h 22"/>
                    <a:gd name="T54" fmla="*/ 6 w 18"/>
                    <a:gd name="T55" fmla="*/ 1 h 22"/>
                    <a:gd name="T56" fmla="*/ 6 w 18"/>
                    <a:gd name="T57" fmla="*/ 1 h 22"/>
                    <a:gd name="T58" fmla="*/ 6 w 18"/>
                    <a:gd name="T59" fmla="*/ 2 h 22"/>
                    <a:gd name="T60" fmla="*/ 5 w 18"/>
                    <a:gd name="T61" fmla="*/ 2 h 22"/>
                    <a:gd name="T62" fmla="*/ 4 w 18"/>
                    <a:gd name="T63" fmla="*/ 2 h 22"/>
                    <a:gd name="T64" fmla="*/ 4 w 18"/>
                    <a:gd name="T65" fmla="*/ 2 h 22"/>
                    <a:gd name="T66" fmla="*/ 4 w 18"/>
                    <a:gd name="T67" fmla="*/ 2 h 22"/>
                    <a:gd name="T68" fmla="*/ 4 w 18"/>
                    <a:gd name="T69" fmla="*/ 2 h 22"/>
                    <a:gd name="T70" fmla="*/ 3 w 18"/>
                    <a:gd name="T71" fmla="*/ 2 h 22"/>
                    <a:gd name="T72" fmla="*/ 3 w 18"/>
                    <a:gd name="T73" fmla="*/ 2 h 22"/>
                    <a:gd name="T74" fmla="*/ 2 w 18"/>
                    <a:gd name="T75" fmla="*/ 2 h 22"/>
                    <a:gd name="T76" fmla="*/ 2 w 18"/>
                    <a:gd name="T77" fmla="*/ 2 h 22"/>
                    <a:gd name="T78" fmla="*/ 1 w 18"/>
                    <a:gd name="T79" fmla="*/ 2 h 22"/>
                    <a:gd name="T80" fmla="*/ 1 w 18"/>
                    <a:gd name="T81" fmla="*/ 2 h 22"/>
                    <a:gd name="T82" fmla="*/ 1 w 18"/>
                    <a:gd name="T83" fmla="*/ 3 h 22"/>
                    <a:gd name="T84" fmla="*/ 1 w 18"/>
                    <a:gd name="T85" fmla="*/ 4 h 22"/>
                    <a:gd name="T86" fmla="*/ 1 w 18"/>
                    <a:gd name="T87" fmla="*/ 5 h 22"/>
                    <a:gd name="T88" fmla="*/ 0 w 18"/>
                    <a:gd name="T89" fmla="*/ 6 h 22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18" h="22">
                      <a:moveTo>
                        <a:pt x="0" y="22"/>
                      </a:moveTo>
                      <a:lnTo>
                        <a:pt x="1" y="19"/>
                      </a:lnTo>
                      <a:lnTo>
                        <a:pt x="1" y="16"/>
                      </a:lnTo>
                      <a:lnTo>
                        <a:pt x="1" y="13"/>
                      </a:lnTo>
                      <a:lnTo>
                        <a:pt x="1" y="10"/>
                      </a:lnTo>
                      <a:lnTo>
                        <a:pt x="1" y="7"/>
                      </a:lnTo>
                      <a:lnTo>
                        <a:pt x="1" y="5"/>
                      </a:lnTo>
                      <a:lnTo>
                        <a:pt x="1" y="4"/>
                      </a:lnTo>
                      <a:lnTo>
                        <a:pt x="1" y="3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4" y="1"/>
                      </a:lnTo>
                      <a:lnTo>
                        <a:pt x="5" y="3"/>
                      </a:lnTo>
                      <a:lnTo>
                        <a:pt x="6" y="4"/>
                      </a:lnTo>
                      <a:lnTo>
                        <a:pt x="7" y="5"/>
                      </a:lnTo>
                      <a:lnTo>
                        <a:pt x="8" y="5"/>
                      </a:lnTo>
                      <a:lnTo>
                        <a:pt x="10" y="5"/>
                      </a:lnTo>
                      <a:lnTo>
                        <a:pt x="11" y="5"/>
                      </a:lnTo>
                      <a:lnTo>
                        <a:pt x="12" y="4"/>
                      </a:lnTo>
                      <a:lnTo>
                        <a:pt x="13" y="3"/>
                      </a:lnTo>
                      <a:lnTo>
                        <a:pt x="13" y="1"/>
                      </a:lnTo>
                      <a:lnTo>
                        <a:pt x="14" y="1"/>
                      </a:lnTo>
                      <a:lnTo>
                        <a:pt x="16" y="1"/>
                      </a:lnTo>
                      <a:lnTo>
                        <a:pt x="17" y="3"/>
                      </a:lnTo>
                      <a:lnTo>
                        <a:pt x="18" y="3"/>
                      </a:lnTo>
                      <a:lnTo>
                        <a:pt x="18" y="4"/>
                      </a:lnTo>
                      <a:lnTo>
                        <a:pt x="18" y="5"/>
                      </a:lnTo>
                      <a:lnTo>
                        <a:pt x="17" y="6"/>
                      </a:lnTo>
                      <a:lnTo>
                        <a:pt x="14" y="7"/>
                      </a:lnTo>
                      <a:lnTo>
                        <a:pt x="13" y="7"/>
                      </a:lnTo>
                      <a:lnTo>
                        <a:pt x="12" y="7"/>
                      </a:lnTo>
                      <a:lnTo>
                        <a:pt x="11" y="7"/>
                      </a:lnTo>
                      <a:lnTo>
                        <a:pt x="10" y="7"/>
                      </a:lnTo>
                      <a:lnTo>
                        <a:pt x="8" y="7"/>
                      </a:lnTo>
                      <a:lnTo>
                        <a:pt x="7" y="7"/>
                      </a:lnTo>
                      <a:lnTo>
                        <a:pt x="5" y="7"/>
                      </a:lnTo>
                      <a:lnTo>
                        <a:pt x="4" y="7"/>
                      </a:lnTo>
                      <a:lnTo>
                        <a:pt x="4" y="10"/>
                      </a:lnTo>
                      <a:lnTo>
                        <a:pt x="4" y="14"/>
                      </a:lnTo>
                      <a:lnTo>
                        <a:pt x="2" y="19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8" name="Forme libre 282"/>
                <p:cNvSpPr>
                  <a:spLocks/>
                </p:cNvSpPr>
                <p:nvPr/>
              </p:nvSpPr>
              <p:spPr bwMode="auto">
                <a:xfrm>
                  <a:off x="1684" y="3045"/>
                  <a:ext cx="378" cy="89"/>
                </a:xfrm>
                <a:custGeom>
                  <a:avLst/>
                  <a:gdLst>
                    <a:gd name="T0" fmla="*/ 8 w 1134"/>
                    <a:gd name="T1" fmla="*/ 89 h 356"/>
                    <a:gd name="T2" fmla="*/ 0 w 1134"/>
                    <a:gd name="T3" fmla="*/ 89 h 356"/>
                    <a:gd name="T4" fmla="*/ 61 w 1134"/>
                    <a:gd name="T5" fmla="*/ 0 h 356"/>
                    <a:gd name="T6" fmla="*/ 326 w 1134"/>
                    <a:gd name="T7" fmla="*/ 0 h 356"/>
                    <a:gd name="T8" fmla="*/ 378 w 1134"/>
                    <a:gd name="T9" fmla="*/ 88 h 356"/>
                    <a:gd name="T10" fmla="*/ 292 w 1134"/>
                    <a:gd name="T11" fmla="*/ 88 h 356"/>
                    <a:gd name="T12" fmla="*/ 193 w 1134"/>
                    <a:gd name="T13" fmla="*/ 88 h 356"/>
                    <a:gd name="T14" fmla="*/ 100 w 1134"/>
                    <a:gd name="T15" fmla="*/ 22 h 356"/>
                    <a:gd name="T16" fmla="*/ 16 w 1134"/>
                    <a:gd name="T17" fmla="*/ 89 h 356"/>
                    <a:gd name="T18" fmla="*/ 8 w 1134"/>
                    <a:gd name="T19" fmla="*/ 89 h 35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34" h="356">
                      <a:moveTo>
                        <a:pt x="25" y="356"/>
                      </a:moveTo>
                      <a:lnTo>
                        <a:pt x="0" y="356"/>
                      </a:lnTo>
                      <a:lnTo>
                        <a:pt x="183" y="0"/>
                      </a:lnTo>
                      <a:lnTo>
                        <a:pt x="977" y="0"/>
                      </a:lnTo>
                      <a:lnTo>
                        <a:pt x="1134" y="353"/>
                      </a:lnTo>
                      <a:lnTo>
                        <a:pt x="876" y="353"/>
                      </a:lnTo>
                      <a:lnTo>
                        <a:pt x="579" y="353"/>
                      </a:lnTo>
                      <a:lnTo>
                        <a:pt x="300" y="89"/>
                      </a:lnTo>
                      <a:lnTo>
                        <a:pt x="48" y="356"/>
                      </a:lnTo>
                      <a:lnTo>
                        <a:pt x="25" y="356"/>
                      </a:lnTo>
                      <a:close/>
                    </a:path>
                  </a:pathLst>
                </a:custGeom>
                <a:solidFill>
                  <a:srgbClr val="A3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9" name="Forme libre 283"/>
                <p:cNvSpPr>
                  <a:spLocks/>
                </p:cNvSpPr>
                <p:nvPr/>
              </p:nvSpPr>
              <p:spPr bwMode="auto">
                <a:xfrm>
                  <a:off x="1684" y="3045"/>
                  <a:ext cx="378" cy="89"/>
                </a:xfrm>
                <a:custGeom>
                  <a:avLst/>
                  <a:gdLst>
                    <a:gd name="T0" fmla="*/ 8 w 1134"/>
                    <a:gd name="T1" fmla="*/ 89 h 356"/>
                    <a:gd name="T2" fmla="*/ 0 w 1134"/>
                    <a:gd name="T3" fmla="*/ 89 h 356"/>
                    <a:gd name="T4" fmla="*/ 61 w 1134"/>
                    <a:gd name="T5" fmla="*/ 0 h 356"/>
                    <a:gd name="T6" fmla="*/ 326 w 1134"/>
                    <a:gd name="T7" fmla="*/ 0 h 356"/>
                    <a:gd name="T8" fmla="*/ 378 w 1134"/>
                    <a:gd name="T9" fmla="*/ 88 h 356"/>
                    <a:gd name="T10" fmla="*/ 292 w 1134"/>
                    <a:gd name="T11" fmla="*/ 88 h 356"/>
                    <a:gd name="T12" fmla="*/ 193 w 1134"/>
                    <a:gd name="T13" fmla="*/ 88 h 356"/>
                    <a:gd name="T14" fmla="*/ 100 w 1134"/>
                    <a:gd name="T15" fmla="*/ 22 h 356"/>
                    <a:gd name="T16" fmla="*/ 16 w 1134"/>
                    <a:gd name="T17" fmla="*/ 89 h 356"/>
                    <a:gd name="T18" fmla="*/ 8 w 1134"/>
                    <a:gd name="T19" fmla="*/ 89 h 35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34" h="356">
                      <a:moveTo>
                        <a:pt x="25" y="356"/>
                      </a:moveTo>
                      <a:lnTo>
                        <a:pt x="0" y="356"/>
                      </a:lnTo>
                      <a:lnTo>
                        <a:pt x="183" y="0"/>
                      </a:lnTo>
                      <a:lnTo>
                        <a:pt x="977" y="0"/>
                      </a:lnTo>
                      <a:lnTo>
                        <a:pt x="1134" y="353"/>
                      </a:lnTo>
                      <a:lnTo>
                        <a:pt x="876" y="353"/>
                      </a:lnTo>
                      <a:lnTo>
                        <a:pt x="579" y="353"/>
                      </a:lnTo>
                      <a:lnTo>
                        <a:pt x="300" y="89"/>
                      </a:lnTo>
                      <a:lnTo>
                        <a:pt x="48" y="356"/>
                      </a:lnTo>
                      <a:lnTo>
                        <a:pt x="25" y="356"/>
                      </a:lnTo>
                    </a:path>
                  </a:pathLst>
                </a:custGeom>
                <a:solidFill>
                  <a:srgbClr val="9999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0" name="Forme libre 284"/>
                <p:cNvSpPr>
                  <a:spLocks/>
                </p:cNvSpPr>
                <p:nvPr/>
              </p:nvSpPr>
              <p:spPr bwMode="auto">
                <a:xfrm>
                  <a:off x="1870" y="3176"/>
                  <a:ext cx="111" cy="20"/>
                </a:xfrm>
                <a:custGeom>
                  <a:avLst/>
                  <a:gdLst>
                    <a:gd name="T0" fmla="*/ 0 w 334"/>
                    <a:gd name="T1" fmla="*/ 0 h 79"/>
                    <a:gd name="T2" fmla="*/ 0 w 334"/>
                    <a:gd name="T3" fmla="*/ 9 h 79"/>
                    <a:gd name="T4" fmla="*/ 0 w 334"/>
                    <a:gd name="T5" fmla="*/ 20 h 79"/>
                    <a:gd name="T6" fmla="*/ 59 w 334"/>
                    <a:gd name="T7" fmla="*/ 20 h 79"/>
                    <a:gd name="T8" fmla="*/ 111 w 334"/>
                    <a:gd name="T9" fmla="*/ 20 h 79"/>
                    <a:gd name="T10" fmla="*/ 101 w 334"/>
                    <a:gd name="T11" fmla="*/ 0 h 79"/>
                    <a:gd name="T12" fmla="*/ 0 w 334"/>
                    <a:gd name="T13" fmla="*/ 0 h 7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34" h="79">
                      <a:moveTo>
                        <a:pt x="0" y="0"/>
                      </a:moveTo>
                      <a:lnTo>
                        <a:pt x="0" y="35"/>
                      </a:lnTo>
                      <a:lnTo>
                        <a:pt x="0" y="79"/>
                      </a:lnTo>
                      <a:lnTo>
                        <a:pt x="179" y="79"/>
                      </a:lnTo>
                      <a:lnTo>
                        <a:pt x="334" y="79"/>
                      </a:lnTo>
                      <a:lnTo>
                        <a:pt x="30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1" name="Forme libre 285"/>
                <p:cNvSpPr>
                  <a:spLocks/>
                </p:cNvSpPr>
                <p:nvPr/>
              </p:nvSpPr>
              <p:spPr bwMode="auto">
                <a:xfrm>
                  <a:off x="1870" y="3176"/>
                  <a:ext cx="111" cy="20"/>
                </a:xfrm>
                <a:custGeom>
                  <a:avLst/>
                  <a:gdLst>
                    <a:gd name="T0" fmla="*/ 0 w 334"/>
                    <a:gd name="T1" fmla="*/ 0 h 79"/>
                    <a:gd name="T2" fmla="*/ 0 w 334"/>
                    <a:gd name="T3" fmla="*/ 9 h 79"/>
                    <a:gd name="T4" fmla="*/ 0 w 334"/>
                    <a:gd name="T5" fmla="*/ 20 h 79"/>
                    <a:gd name="T6" fmla="*/ 59 w 334"/>
                    <a:gd name="T7" fmla="*/ 20 h 79"/>
                    <a:gd name="T8" fmla="*/ 111 w 334"/>
                    <a:gd name="T9" fmla="*/ 20 h 79"/>
                    <a:gd name="T10" fmla="*/ 101 w 334"/>
                    <a:gd name="T11" fmla="*/ 0 h 79"/>
                    <a:gd name="T12" fmla="*/ 0 w 334"/>
                    <a:gd name="T13" fmla="*/ 0 h 7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34" h="79">
                      <a:moveTo>
                        <a:pt x="0" y="0"/>
                      </a:moveTo>
                      <a:lnTo>
                        <a:pt x="0" y="35"/>
                      </a:lnTo>
                      <a:lnTo>
                        <a:pt x="0" y="79"/>
                      </a:lnTo>
                      <a:lnTo>
                        <a:pt x="179" y="79"/>
                      </a:lnTo>
                      <a:lnTo>
                        <a:pt x="334" y="79"/>
                      </a:lnTo>
                      <a:lnTo>
                        <a:pt x="303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2" name="Forme libre 286"/>
                <p:cNvSpPr>
                  <a:spLocks/>
                </p:cNvSpPr>
                <p:nvPr/>
              </p:nvSpPr>
              <p:spPr bwMode="auto">
                <a:xfrm>
                  <a:off x="1870" y="3200"/>
                  <a:ext cx="113" cy="5"/>
                </a:xfrm>
                <a:custGeom>
                  <a:avLst/>
                  <a:gdLst>
                    <a:gd name="T0" fmla="*/ 113 w 338"/>
                    <a:gd name="T1" fmla="*/ 5 h 18"/>
                    <a:gd name="T2" fmla="*/ 113 w 338"/>
                    <a:gd name="T3" fmla="*/ 0 h 18"/>
                    <a:gd name="T4" fmla="*/ 59 w 338"/>
                    <a:gd name="T5" fmla="*/ 0 h 18"/>
                    <a:gd name="T6" fmla="*/ 0 w 338"/>
                    <a:gd name="T7" fmla="*/ 0 h 18"/>
                    <a:gd name="T8" fmla="*/ 0 w 338"/>
                    <a:gd name="T9" fmla="*/ 5 h 18"/>
                    <a:gd name="T10" fmla="*/ 113 w 338"/>
                    <a:gd name="T11" fmla="*/ 5 h 1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38" h="18">
                      <a:moveTo>
                        <a:pt x="338" y="18"/>
                      </a:moveTo>
                      <a:lnTo>
                        <a:pt x="337" y="0"/>
                      </a:lnTo>
                      <a:lnTo>
                        <a:pt x="177" y="0"/>
                      </a:lnTo>
                      <a:lnTo>
                        <a:pt x="0" y="0"/>
                      </a:lnTo>
                      <a:lnTo>
                        <a:pt x="0" y="18"/>
                      </a:lnTo>
                      <a:lnTo>
                        <a:pt x="338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3" name="Trait 287"/>
                <p:cNvSpPr>
                  <a:spLocks noChangeShapeType="1"/>
                </p:cNvSpPr>
                <p:nvPr/>
              </p:nvSpPr>
              <p:spPr bwMode="auto">
                <a:xfrm>
                  <a:off x="1709" y="3140"/>
                  <a:ext cx="1" cy="10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4" name="Forme libre 288"/>
                <p:cNvSpPr>
                  <a:spLocks/>
                </p:cNvSpPr>
                <p:nvPr/>
              </p:nvSpPr>
              <p:spPr bwMode="auto">
                <a:xfrm>
                  <a:off x="1695" y="3144"/>
                  <a:ext cx="5" cy="102"/>
                </a:xfrm>
                <a:custGeom>
                  <a:avLst/>
                  <a:gdLst>
                    <a:gd name="T0" fmla="*/ 2 w 15"/>
                    <a:gd name="T1" fmla="*/ 102 h 408"/>
                    <a:gd name="T2" fmla="*/ 5 w 15"/>
                    <a:gd name="T3" fmla="*/ 102 h 408"/>
                    <a:gd name="T4" fmla="*/ 5 w 15"/>
                    <a:gd name="T5" fmla="*/ 0 h 408"/>
                    <a:gd name="T6" fmla="*/ 0 w 15"/>
                    <a:gd name="T7" fmla="*/ 0 h 408"/>
                    <a:gd name="T8" fmla="*/ 0 w 15"/>
                    <a:gd name="T9" fmla="*/ 102 h 408"/>
                    <a:gd name="T10" fmla="*/ 2 w 15"/>
                    <a:gd name="T11" fmla="*/ 102 h 40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" h="408">
                      <a:moveTo>
                        <a:pt x="7" y="408"/>
                      </a:moveTo>
                      <a:lnTo>
                        <a:pt x="15" y="408"/>
                      </a:lnTo>
                      <a:lnTo>
                        <a:pt x="15" y="0"/>
                      </a:lnTo>
                      <a:lnTo>
                        <a:pt x="0" y="0"/>
                      </a:lnTo>
                      <a:lnTo>
                        <a:pt x="0" y="408"/>
                      </a:lnTo>
                      <a:lnTo>
                        <a:pt x="7" y="40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5" name="Forme libre 289"/>
                <p:cNvSpPr>
                  <a:spLocks/>
                </p:cNvSpPr>
                <p:nvPr/>
              </p:nvSpPr>
              <p:spPr bwMode="auto">
                <a:xfrm>
                  <a:off x="2041" y="3138"/>
                  <a:ext cx="5" cy="24"/>
                </a:xfrm>
                <a:custGeom>
                  <a:avLst/>
                  <a:gdLst>
                    <a:gd name="T0" fmla="*/ 5 w 17"/>
                    <a:gd name="T1" fmla="*/ 24 h 95"/>
                    <a:gd name="T2" fmla="*/ 5 w 17"/>
                    <a:gd name="T3" fmla="*/ 24 h 95"/>
                    <a:gd name="T4" fmla="*/ 5 w 17"/>
                    <a:gd name="T5" fmla="*/ 0 h 95"/>
                    <a:gd name="T6" fmla="*/ 0 w 17"/>
                    <a:gd name="T7" fmla="*/ 0 h 95"/>
                    <a:gd name="T8" fmla="*/ 0 w 17"/>
                    <a:gd name="T9" fmla="*/ 24 h 95"/>
                    <a:gd name="T10" fmla="*/ 0 w 17"/>
                    <a:gd name="T11" fmla="*/ 24 h 95"/>
                    <a:gd name="T12" fmla="*/ 5 w 17"/>
                    <a:gd name="T13" fmla="*/ 24 h 9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" h="95">
                      <a:moveTo>
                        <a:pt x="17" y="95"/>
                      </a:moveTo>
                      <a:lnTo>
                        <a:pt x="17" y="95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95"/>
                      </a:lnTo>
                      <a:lnTo>
                        <a:pt x="17" y="9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6" name="Forme libre 290"/>
                <p:cNvSpPr>
                  <a:spLocks/>
                </p:cNvSpPr>
                <p:nvPr/>
              </p:nvSpPr>
              <p:spPr bwMode="auto">
                <a:xfrm>
                  <a:off x="2041" y="3162"/>
                  <a:ext cx="5" cy="24"/>
                </a:xfrm>
                <a:custGeom>
                  <a:avLst/>
                  <a:gdLst>
                    <a:gd name="T0" fmla="*/ 2 w 17"/>
                    <a:gd name="T1" fmla="*/ 24 h 99"/>
                    <a:gd name="T2" fmla="*/ 5 w 17"/>
                    <a:gd name="T3" fmla="*/ 24 h 99"/>
                    <a:gd name="T4" fmla="*/ 5 w 17"/>
                    <a:gd name="T5" fmla="*/ 0 h 99"/>
                    <a:gd name="T6" fmla="*/ 0 w 17"/>
                    <a:gd name="T7" fmla="*/ 0 h 99"/>
                    <a:gd name="T8" fmla="*/ 0 w 17"/>
                    <a:gd name="T9" fmla="*/ 24 h 99"/>
                    <a:gd name="T10" fmla="*/ 2 w 17"/>
                    <a:gd name="T11" fmla="*/ 24 h 9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7" h="99">
                      <a:moveTo>
                        <a:pt x="8" y="99"/>
                      </a:moveTo>
                      <a:lnTo>
                        <a:pt x="17" y="99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99"/>
                      </a:lnTo>
                      <a:lnTo>
                        <a:pt x="8" y="9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7" name="Forme libre 291"/>
                <p:cNvSpPr>
                  <a:spLocks/>
                </p:cNvSpPr>
                <p:nvPr/>
              </p:nvSpPr>
              <p:spPr bwMode="auto">
                <a:xfrm>
                  <a:off x="2051" y="3138"/>
                  <a:ext cx="10" cy="10"/>
                </a:xfrm>
                <a:custGeom>
                  <a:avLst/>
                  <a:gdLst>
                    <a:gd name="T0" fmla="*/ 10 w 30"/>
                    <a:gd name="T1" fmla="*/ 6 h 38"/>
                    <a:gd name="T2" fmla="*/ 8 w 30"/>
                    <a:gd name="T3" fmla="*/ 5 h 38"/>
                    <a:gd name="T4" fmla="*/ 6 w 30"/>
                    <a:gd name="T5" fmla="*/ 3 h 38"/>
                    <a:gd name="T6" fmla="*/ 6 w 30"/>
                    <a:gd name="T7" fmla="*/ 1 h 38"/>
                    <a:gd name="T8" fmla="*/ 6 w 30"/>
                    <a:gd name="T9" fmla="*/ 0 h 38"/>
                    <a:gd name="T10" fmla="*/ 0 w 30"/>
                    <a:gd name="T11" fmla="*/ 0 h 38"/>
                    <a:gd name="T12" fmla="*/ 1 w 30"/>
                    <a:gd name="T13" fmla="*/ 2 h 38"/>
                    <a:gd name="T14" fmla="*/ 2 w 30"/>
                    <a:gd name="T15" fmla="*/ 4 h 38"/>
                    <a:gd name="T16" fmla="*/ 4 w 30"/>
                    <a:gd name="T17" fmla="*/ 7 h 38"/>
                    <a:gd name="T18" fmla="*/ 8 w 30"/>
                    <a:gd name="T19" fmla="*/ 10 h 38"/>
                    <a:gd name="T20" fmla="*/ 10 w 30"/>
                    <a:gd name="T21" fmla="*/ 6 h 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0" h="38">
                      <a:moveTo>
                        <a:pt x="30" y="24"/>
                      </a:moveTo>
                      <a:lnTo>
                        <a:pt x="23" y="18"/>
                      </a:lnTo>
                      <a:lnTo>
                        <a:pt x="19" y="11"/>
                      </a:lnTo>
                      <a:lnTo>
                        <a:pt x="17" y="3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3" y="6"/>
                      </a:lnTo>
                      <a:lnTo>
                        <a:pt x="5" y="15"/>
                      </a:lnTo>
                      <a:lnTo>
                        <a:pt x="11" y="27"/>
                      </a:lnTo>
                      <a:lnTo>
                        <a:pt x="23" y="38"/>
                      </a:lnTo>
                      <a:lnTo>
                        <a:pt x="30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8" name="Forme libre 292"/>
                <p:cNvSpPr>
                  <a:spLocks/>
                </p:cNvSpPr>
                <p:nvPr/>
              </p:nvSpPr>
              <p:spPr bwMode="auto">
                <a:xfrm>
                  <a:off x="2059" y="3144"/>
                  <a:ext cx="5" cy="5"/>
                </a:xfrm>
                <a:custGeom>
                  <a:avLst/>
                  <a:gdLst>
                    <a:gd name="T0" fmla="*/ 0 w 14"/>
                    <a:gd name="T1" fmla="*/ 4 h 17"/>
                    <a:gd name="T2" fmla="*/ 3 w 14"/>
                    <a:gd name="T3" fmla="*/ 5 h 17"/>
                    <a:gd name="T4" fmla="*/ 5 w 14"/>
                    <a:gd name="T5" fmla="*/ 1 h 17"/>
                    <a:gd name="T6" fmla="*/ 3 w 14"/>
                    <a:gd name="T7" fmla="*/ 0 h 17"/>
                    <a:gd name="T8" fmla="*/ 0 w 14"/>
                    <a:gd name="T9" fmla="*/ 4 h 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7">
                      <a:moveTo>
                        <a:pt x="0" y="14"/>
                      </a:moveTo>
                      <a:lnTo>
                        <a:pt x="7" y="17"/>
                      </a:lnTo>
                      <a:lnTo>
                        <a:pt x="14" y="3"/>
                      </a:lnTo>
                      <a:lnTo>
                        <a:pt x="7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9" name="Rectangle 293"/>
                <p:cNvSpPr>
                  <a:spLocks noChangeArrowheads="1"/>
                </p:cNvSpPr>
                <p:nvPr/>
              </p:nvSpPr>
              <p:spPr bwMode="auto">
                <a:xfrm>
                  <a:off x="2057" y="3144"/>
                  <a:ext cx="6" cy="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0" name="Forme libre 294"/>
                <p:cNvSpPr>
                  <a:spLocks/>
                </p:cNvSpPr>
                <p:nvPr/>
              </p:nvSpPr>
              <p:spPr bwMode="auto">
                <a:xfrm>
                  <a:off x="2057" y="3147"/>
                  <a:ext cx="6" cy="41"/>
                </a:xfrm>
                <a:custGeom>
                  <a:avLst/>
                  <a:gdLst>
                    <a:gd name="T0" fmla="*/ 3 w 17"/>
                    <a:gd name="T1" fmla="*/ 41 h 165"/>
                    <a:gd name="T2" fmla="*/ 6 w 17"/>
                    <a:gd name="T3" fmla="*/ 41 h 165"/>
                    <a:gd name="T4" fmla="*/ 6 w 17"/>
                    <a:gd name="T5" fmla="*/ 0 h 165"/>
                    <a:gd name="T6" fmla="*/ 0 w 17"/>
                    <a:gd name="T7" fmla="*/ 0 h 165"/>
                    <a:gd name="T8" fmla="*/ 0 w 17"/>
                    <a:gd name="T9" fmla="*/ 41 h 165"/>
                    <a:gd name="T10" fmla="*/ 3 w 17"/>
                    <a:gd name="T11" fmla="*/ 41 h 16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7" h="165">
                      <a:moveTo>
                        <a:pt x="8" y="165"/>
                      </a:moveTo>
                      <a:lnTo>
                        <a:pt x="17" y="165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165"/>
                      </a:lnTo>
                      <a:lnTo>
                        <a:pt x="8" y="16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1" name="Rectangle 295"/>
                <p:cNvSpPr>
                  <a:spLocks noChangeArrowheads="1"/>
                </p:cNvSpPr>
                <p:nvPr/>
              </p:nvSpPr>
              <p:spPr bwMode="auto">
                <a:xfrm>
                  <a:off x="2057" y="3188"/>
                  <a:ext cx="6" cy="2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2" name="Forme libre 296"/>
                <p:cNvSpPr>
                  <a:spLocks/>
                </p:cNvSpPr>
                <p:nvPr/>
              </p:nvSpPr>
              <p:spPr bwMode="auto">
                <a:xfrm>
                  <a:off x="1867" y="3137"/>
                  <a:ext cx="6" cy="39"/>
                </a:xfrm>
                <a:custGeom>
                  <a:avLst/>
                  <a:gdLst>
                    <a:gd name="T0" fmla="*/ 6 w 17"/>
                    <a:gd name="T1" fmla="*/ 39 h 158"/>
                    <a:gd name="T2" fmla="*/ 6 w 17"/>
                    <a:gd name="T3" fmla="*/ 39 h 158"/>
                    <a:gd name="T4" fmla="*/ 6 w 17"/>
                    <a:gd name="T5" fmla="*/ 0 h 158"/>
                    <a:gd name="T6" fmla="*/ 0 w 17"/>
                    <a:gd name="T7" fmla="*/ 0 h 158"/>
                    <a:gd name="T8" fmla="*/ 0 w 17"/>
                    <a:gd name="T9" fmla="*/ 39 h 158"/>
                    <a:gd name="T10" fmla="*/ 0 w 17"/>
                    <a:gd name="T11" fmla="*/ 39 h 158"/>
                    <a:gd name="T12" fmla="*/ 6 w 17"/>
                    <a:gd name="T13" fmla="*/ 39 h 15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" h="158">
                      <a:moveTo>
                        <a:pt x="17" y="158"/>
                      </a:moveTo>
                      <a:lnTo>
                        <a:pt x="17" y="15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158"/>
                      </a:lnTo>
                      <a:lnTo>
                        <a:pt x="17" y="1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3" name="Forme libre 297"/>
                <p:cNvSpPr>
                  <a:spLocks/>
                </p:cNvSpPr>
                <p:nvPr/>
              </p:nvSpPr>
              <p:spPr bwMode="auto">
                <a:xfrm>
                  <a:off x="1867" y="3176"/>
                  <a:ext cx="6" cy="9"/>
                </a:xfrm>
                <a:custGeom>
                  <a:avLst/>
                  <a:gdLst>
                    <a:gd name="T0" fmla="*/ 6 w 17"/>
                    <a:gd name="T1" fmla="*/ 9 h 35"/>
                    <a:gd name="T2" fmla="*/ 6 w 17"/>
                    <a:gd name="T3" fmla="*/ 9 h 35"/>
                    <a:gd name="T4" fmla="*/ 6 w 17"/>
                    <a:gd name="T5" fmla="*/ 0 h 35"/>
                    <a:gd name="T6" fmla="*/ 0 w 17"/>
                    <a:gd name="T7" fmla="*/ 0 h 35"/>
                    <a:gd name="T8" fmla="*/ 0 w 17"/>
                    <a:gd name="T9" fmla="*/ 9 h 35"/>
                    <a:gd name="T10" fmla="*/ 0 w 17"/>
                    <a:gd name="T11" fmla="*/ 9 h 35"/>
                    <a:gd name="T12" fmla="*/ 6 w 17"/>
                    <a:gd name="T13" fmla="*/ 9 h 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" h="35">
                      <a:moveTo>
                        <a:pt x="17" y="35"/>
                      </a:moveTo>
                      <a:lnTo>
                        <a:pt x="17" y="35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5"/>
                      </a:lnTo>
                      <a:lnTo>
                        <a:pt x="17" y="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4" name="Forme libre 298"/>
                <p:cNvSpPr>
                  <a:spLocks/>
                </p:cNvSpPr>
                <p:nvPr/>
              </p:nvSpPr>
              <p:spPr bwMode="auto">
                <a:xfrm>
                  <a:off x="1867" y="3185"/>
                  <a:ext cx="6" cy="11"/>
                </a:xfrm>
                <a:custGeom>
                  <a:avLst/>
                  <a:gdLst>
                    <a:gd name="T0" fmla="*/ 6 w 17"/>
                    <a:gd name="T1" fmla="*/ 11 h 44"/>
                    <a:gd name="T2" fmla="*/ 6 w 17"/>
                    <a:gd name="T3" fmla="*/ 11 h 44"/>
                    <a:gd name="T4" fmla="*/ 6 w 17"/>
                    <a:gd name="T5" fmla="*/ 0 h 44"/>
                    <a:gd name="T6" fmla="*/ 0 w 17"/>
                    <a:gd name="T7" fmla="*/ 0 h 44"/>
                    <a:gd name="T8" fmla="*/ 0 w 17"/>
                    <a:gd name="T9" fmla="*/ 11 h 44"/>
                    <a:gd name="T10" fmla="*/ 0 w 17"/>
                    <a:gd name="T11" fmla="*/ 11 h 44"/>
                    <a:gd name="T12" fmla="*/ 6 w 17"/>
                    <a:gd name="T13" fmla="*/ 11 h 4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" h="44">
                      <a:moveTo>
                        <a:pt x="17" y="44"/>
                      </a:moveTo>
                      <a:lnTo>
                        <a:pt x="17" y="44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44"/>
                      </a:lnTo>
                      <a:lnTo>
                        <a:pt x="17" y="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5" name="Forme libre 299"/>
                <p:cNvSpPr>
                  <a:spLocks/>
                </p:cNvSpPr>
                <p:nvPr/>
              </p:nvSpPr>
              <p:spPr bwMode="auto">
                <a:xfrm>
                  <a:off x="1867" y="3196"/>
                  <a:ext cx="6" cy="4"/>
                </a:xfrm>
                <a:custGeom>
                  <a:avLst/>
                  <a:gdLst>
                    <a:gd name="T0" fmla="*/ 6 w 17"/>
                    <a:gd name="T1" fmla="*/ 4 h 16"/>
                    <a:gd name="T2" fmla="*/ 6 w 17"/>
                    <a:gd name="T3" fmla="*/ 4 h 16"/>
                    <a:gd name="T4" fmla="*/ 6 w 17"/>
                    <a:gd name="T5" fmla="*/ 0 h 16"/>
                    <a:gd name="T6" fmla="*/ 0 w 17"/>
                    <a:gd name="T7" fmla="*/ 0 h 16"/>
                    <a:gd name="T8" fmla="*/ 0 w 17"/>
                    <a:gd name="T9" fmla="*/ 4 h 16"/>
                    <a:gd name="T10" fmla="*/ 0 w 17"/>
                    <a:gd name="T11" fmla="*/ 4 h 16"/>
                    <a:gd name="T12" fmla="*/ 6 w 17"/>
                    <a:gd name="T13" fmla="*/ 4 h 1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" h="16">
                      <a:moveTo>
                        <a:pt x="17" y="16"/>
                      </a:moveTo>
                      <a:lnTo>
                        <a:pt x="17" y="16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16"/>
                      </a:lnTo>
                      <a:lnTo>
                        <a:pt x="17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6" name="Forme libre 300"/>
                <p:cNvSpPr>
                  <a:spLocks/>
                </p:cNvSpPr>
                <p:nvPr/>
              </p:nvSpPr>
              <p:spPr bwMode="auto">
                <a:xfrm>
                  <a:off x="1867" y="3200"/>
                  <a:ext cx="6" cy="1"/>
                </a:xfrm>
                <a:custGeom>
                  <a:avLst/>
                  <a:gdLst>
                    <a:gd name="T0" fmla="*/ 6 w 17"/>
                    <a:gd name="T1" fmla="*/ 0 h 1"/>
                    <a:gd name="T2" fmla="*/ 3 w 17"/>
                    <a:gd name="T3" fmla="*/ 0 h 1"/>
                    <a:gd name="T4" fmla="*/ 3 w 17"/>
                    <a:gd name="T5" fmla="*/ 0 h 1"/>
                    <a:gd name="T6" fmla="*/ 3 w 17"/>
                    <a:gd name="T7" fmla="*/ 0 h 1"/>
                    <a:gd name="T8" fmla="*/ 3 w 17"/>
                    <a:gd name="T9" fmla="*/ 0 h 1"/>
                    <a:gd name="T10" fmla="*/ 0 w 17"/>
                    <a:gd name="T11" fmla="*/ 0 h 1"/>
                    <a:gd name="T12" fmla="*/ 6 w 17"/>
                    <a:gd name="T13" fmla="*/ 0 h 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" h="1">
                      <a:moveTo>
                        <a:pt x="17" y="0"/>
                      </a:move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7" name="Forme libre 301"/>
                <p:cNvSpPr>
                  <a:spLocks/>
                </p:cNvSpPr>
                <p:nvPr/>
              </p:nvSpPr>
              <p:spPr bwMode="auto">
                <a:xfrm>
                  <a:off x="1867" y="3200"/>
                  <a:ext cx="6" cy="42"/>
                </a:xfrm>
                <a:custGeom>
                  <a:avLst/>
                  <a:gdLst>
                    <a:gd name="T0" fmla="*/ 3 w 17"/>
                    <a:gd name="T1" fmla="*/ 42 h 166"/>
                    <a:gd name="T2" fmla="*/ 6 w 17"/>
                    <a:gd name="T3" fmla="*/ 42 h 166"/>
                    <a:gd name="T4" fmla="*/ 6 w 17"/>
                    <a:gd name="T5" fmla="*/ 0 h 166"/>
                    <a:gd name="T6" fmla="*/ 0 w 17"/>
                    <a:gd name="T7" fmla="*/ 0 h 166"/>
                    <a:gd name="T8" fmla="*/ 0 w 17"/>
                    <a:gd name="T9" fmla="*/ 42 h 166"/>
                    <a:gd name="T10" fmla="*/ 3 w 17"/>
                    <a:gd name="T11" fmla="*/ 42 h 16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7" h="166">
                      <a:moveTo>
                        <a:pt x="8" y="166"/>
                      </a:moveTo>
                      <a:lnTo>
                        <a:pt x="17" y="166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166"/>
                      </a:lnTo>
                      <a:lnTo>
                        <a:pt x="8" y="16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8" name="Forme libre 302"/>
                <p:cNvSpPr>
                  <a:spLocks/>
                </p:cNvSpPr>
                <p:nvPr/>
              </p:nvSpPr>
              <p:spPr bwMode="auto">
                <a:xfrm>
                  <a:off x="1688" y="3067"/>
                  <a:ext cx="203" cy="77"/>
                </a:xfrm>
                <a:custGeom>
                  <a:avLst/>
                  <a:gdLst>
                    <a:gd name="T0" fmla="*/ 12 w 607"/>
                    <a:gd name="T1" fmla="*/ 67 h 305"/>
                    <a:gd name="T2" fmla="*/ 96 w 607"/>
                    <a:gd name="T3" fmla="*/ 0 h 305"/>
                    <a:gd name="T4" fmla="*/ 190 w 607"/>
                    <a:gd name="T5" fmla="*/ 67 h 305"/>
                    <a:gd name="T6" fmla="*/ 203 w 607"/>
                    <a:gd name="T7" fmla="*/ 76 h 305"/>
                    <a:gd name="T8" fmla="*/ 190 w 607"/>
                    <a:gd name="T9" fmla="*/ 76 h 305"/>
                    <a:gd name="T10" fmla="*/ 97 w 607"/>
                    <a:gd name="T11" fmla="*/ 10 h 305"/>
                    <a:gd name="T12" fmla="*/ 13 w 607"/>
                    <a:gd name="T13" fmla="*/ 77 h 305"/>
                    <a:gd name="T14" fmla="*/ 0 w 607"/>
                    <a:gd name="T15" fmla="*/ 77 h 305"/>
                    <a:gd name="T16" fmla="*/ 12 w 607"/>
                    <a:gd name="T17" fmla="*/ 67 h 3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7" h="305">
                      <a:moveTo>
                        <a:pt x="36" y="267"/>
                      </a:moveTo>
                      <a:lnTo>
                        <a:pt x="288" y="0"/>
                      </a:lnTo>
                      <a:lnTo>
                        <a:pt x="567" y="264"/>
                      </a:lnTo>
                      <a:lnTo>
                        <a:pt x="607" y="303"/>
                      </a:lnTo>
                      <a:lnTo>
                        <a:pt x="567" y="303"/>
                      </a:lnTo>
                      <a:lnTo>
                        <a:pt x="289" y="38"/>
                      </a:lnTo>
                      <a:lnTo>
                        <a:pt x="39" y="305"/>
                      </a:lnTo>
                      <a:lnTo>
                        <a:pt x="0" y="305"/>
                      </a:lnTo>
                      <a:lnTo>
                        <a:pt x="36" y="267"/>
                      </a:lnTo>
                      <a:close/>
                    </a:path>
                  </a:pathLst>
                </a:cu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9" name="Forme libre 303"/>
                <p:cNvSpPr>
                  <a:spLocks/>
                </p:cNvSpPr>
                <p:nvPr/>
              </p:nvSpPr>
              <p:spPr bwMode="auto">
                <a:xfrm>
                  <a:off x="1688" y="3067"/>
                  <a:ext cx="203" cy="77"/>
                </a:xfrm>
                <a:custGeom>
                  <a:avLst/>
                  <a:gdLst>
                    <a:gd name="T0" fmla="*/ 12 w 607"/>
                    <a:gd name="T1" fmla="*/ 67 h 305"/>
                    <a:gd name="T2" fmla="*/ 96 w 607"/>
                    <a:gd name="T3" fmla="*/ 0 h 305"/>
                    <a:gd name="T4" fmla="*/ 190 w 607"/>
                    <a:gd name="T5" fmla="*/ 67 h 305"/>
                    <a:gd name="T6" fmla="*/ 203 w 607"/>
                    <a:gd name="T7" fmla="*/ 76 h 305"/>
                    <a:gd name="T8" fmla="*/ 190 w 607"/>
                    <a:gd name="T9" fmla="*/ 76 h 305"/>
                    <a:gd name="T10" fmla="*/ 97 w 607"/>
                    <a:gd name="T11" fmla="*/ 10 h 305"/>
                    <a:gd name="T12" fmla="*/ 13 w 607"/>
                    <a:gd name="T13" fmla="*/ 77 h 305"/>
                    <a:gd name="T14" fmla="*/ 0 w 607"/>
                    <a:gd name="T15" fmla="*/ 77 h 305"/>
                    <a:gd name="T16" fmla="*/ 12 w 607"/>
                    <a:gd name="T17" fmla="*/ 67 h 3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7" h="305">
                      <a:moveTo>
                        <a:pt x="36" y="267"/>
                      </a:moveTo>
                      <a:lnTo>
                        <a:pt x="288" y="0"/>
                      </a:lnTo>
                      <a:lnTo>
                        <a:pt x="567" y="264"/>
                      </a:lnTo>
                      <a:lnTo>
                        <a:pt x="607" y="303"/>
                      </a:lnTo>
                      <a:lnTo>
                        <a:pt x="567" y="303"/>
                      </a:lnTo>
                      <a:lnTo>
                        <a:pt x="289" y="38"/>
                      </a:lnTo>
                      <a:lnTo>
                        <a:pt x="39" y="305"/>
                      </a:lnTo>
                      <a:lnTo>
                        <a:pt x="0" y="305"/>
                      </a:lnTo>
                      <a:lnTo>
                        <a:pt x="36" y="26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20" name="Forme libre 304"/>
                <p:cNvSpPr>
                  <a:spLocks/>
                </p:cNvSpPr>
                <p:nvPr/>
              </p:nvSpPr>
              <p:spPr bwMode="auto">
                <a:xfrm>
                  <a:off x="1684" y="3134"/>
                  <a:ext cx="16" cy="5"/>
                </a:xfrm>
                <a:custGeom>
                  <a:avLst/>
                  <a:gdLst>
                    <a:gd name="T0" fmla="*/ 16 w 48"/>
                    <a:gd name="T1" fmla="*/ 0 h 19"/>
                    <a:gd name="T2" fmla="*/ 8 w 48"/>
                    <a:gd name="T3" fmla="*/ 0 h 19"/>
                    <a:gd name="T4" fmla="*/ 0 w 48"/>
                    <a:gd name="T5" fmla="*/ 0 h 19"/>
                    <a:gd name="T6" fmla="*/ 0 w 48"/>
                    <a:gd name="T7" fmla="*/ 5 h 19"/>
                    <a:gd name="T8" fmla="*/ 10 w 48"/>
                    <a:gd name="T9" fmla="*/ 5 h 19"/>
                    <a:gd name="T10" fmla="*/ 16 w 48"/>
                    <a:gd name="T11" fmla="*/ 0 h 1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8" h="19">
                      <a:moveTo>
                        <a:pt x="48" y="0"/>
                      </a:moveTo>
                      <a:lnTo>
                        <a:pt x="25" y="0"/>
                      </a:lnTo>
                      <a:lnTo>
                        <a:pt x="0" y="0"/>
                      </a:lnTo>
                      <a:lnTo>
                        <a:pt x="0" y="19"/>
                      </a:lnTo>
                      <a:lnTo>
                        <a:pt x="30" y="19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21" name="Forme libre 305"/>
                <p:cNvSpPr>
                  <a:spLocks/>
                </p:cNvSpPr>
                <p:nvPr/>
              </p:nvSpPr>
              <p:spPr bwMode="auto">
                <a:xfrm>
                  <a:off x="1684" y="3134"/>
                  <a:ext cx="16" cy="5"/>
                </a:xfrm>
                <a:custGeom>
                  <a:avLst/>
                  <a:gdLst>
                    <a:gd name="T0" fmla="*/ 16 w 48"/>
                    <a:gd name="T1" fmla="*/ 0 h 19"/>
                    <a:gd name="T2" fmla="*/ 8 w 48"/>
                    <a:gd name="T3" fmla="*/ 0 h 19"/>
                    <a:gd name="T4" fmla="*/ 0 w 48"/>
                    <a:gd name="T5" fmla="*/ 0 h 19"/>
                    <a:gd name="T6" fmla="*/ 0 w 48"/>
                    <a:gd name="T7" fmla="*/ 5 h 19"/>
                    <a:gd name="T8" fmla="*/ 10 w 48"/>
                    <a:gd name="T9" fmla="*/ 5 h 19"/>
                    <a:gd name="T10" fmla="*/ 16 w 48"/>
                    <a:gd name="T11" fmla="*/ 0 h 1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8" h="19">
                      <a:moveTo>
                        <a:pt x="48" y="0"/>
                      </a:moveTo>
                      <a:lnTo>
                        <a:pt x="25" y="0"/>
                      </a:lnTo>
                      <a:lnTo>
                        <a:pt x="0" y="0"/>
                      </a:lnTo>
                      <a:lnTo>
                        <a:pt x="0" y="19"/>
                      </a:lnTo>
                      <a:lnTo>
                        <a:pt x="30" y="19"/>
                      </a:lnTo>
                      <a:lnTo>
                        <a:pt x="4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22" name="Forme libre 306"/>
                <p:cNvSpPr>
                  <a:spLocks/>
                </p:cNvSpPr>
                <p:nvPr/>
              </p:nvSpPr>
              <p:spPr bwMode="auto">
                <a:xfrm>
                  <a:off x="1877" y="3133"/>
                  <a:ext cx="185" cy="5"/>
                </a:xfrm>
                <a:custGeom>
                  <a:avLst/>
                  <a:gdLst>
                    <a:gd name="T0" fmla="*/ 0 w 555"/>
                    <a:gd name="T1" fmla="*/ 0 h 18"/>
                    <a:gd name="T2" fmla="*/ 99 w 555"/>
                    <a:gd name="T3" fmla="*/ 0 h 18"/>
                    <a:gd name="T4" fmla="*/ 185 w 555"/>
                    <a:gd name="T5" fmla="*/ 0 h 18"/>
                    <a:gd name="T6" fmla="*/ 185 w 555"/>
                    <a:gd name="T7" fmla="*/ 5 h 18"/>
                    <a:gd name="T8" fmla="*/ 167 w 555"/>
                    <a:gd name="T9" fmla="*/ 5 h 18"/>
                    <a:gd name="T10" fmla="*/ 83 w 555"/>
                    <a:gd name="T11" fmla="*/ 5 h 18"/>
                    <a:gd name="T12" fmla="*/ 6 w 555"/>
                    <a:gd name="T13" fmla="*/ 5 h 18"/>
                    <a:gd name="T14" fmla="*/ 0 w 555"/>
                    <a:gd name="T15" fmla="*/ 0 h 1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555" h="18">
                      <a:moveTo>
                        <a:pt x="0" y="0"/>
                      </a:moveTo>
                      <a:lnTo>
                        <a:pt x="297" y="0"/>
                      </a:lnTo>
                      <a:lnTo>
                        <a:pt x="555" y="0"/>
                      </a:lnTo>
                      <a:lnTo>
                        <a:pt x="555" y="18"/>
                      </a:lnTo>
                      <a:lnTo>
                        <a:pt x="501" y="18"/>
                      </a:lnTo>
                      <a:lnTo>
                        <a:pt x="249" y="18"/>
                      </a:lnTo>
                      <a:lnTo>
                        <a:pt x="18" y="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23" name="Forme libre 307"/>
                <p:cNvSpPr>
                  <a:spLocks/>
                </p:cNvSpPr>
                <p:nvPr/>
              </p:nvSpPr>
              <p:spPr bwMode="auto">
                <a:xfrm>
                  <a:off x="1877" y="3133"/>
                  <a:ext cx="185" cy="5"/>
                </a:xfrm>
                <a:custGeom>
                  <a:avLst/>
                  <a:gdLst>
                    <a:gd name="T0" fmla="*/ 0 w 555"/>
                    <a:gd name="T1" fmla="*/ 0 h 18"/>
                    <a:gd name="T2" fmla="*/ 99 w 555"/>
                    <a:gd name="T3" fmla="*/ 0 h 18"/>
                    <a:gd name="T4" fmla="*/ 185 w 555"/>
                    <a:gd name="T5" fmla="*/ 0 h 18"/>
                    <a:gd name="T6" fmla="*/ 185 w 555"/>
                    <a:gd name="T7" fmla="*/ 5 h 18"/>
                    <a:gd name="T8" fmla="*/ 167 w 555"/>
                    <a:gd name="T9" fmla="*/ 5 h 18"/>
                    <a:gd name="T10" fmla="*/ 83 w 555"/>
                    <a:gd name="T11" fmla="*/ 5 h 18"/>
                    <a:gd name="T12" fmla="*/ 6 w 555"/>
                    <a:gd name="T13" fmla="*/ 5 h 18"/>
                    <a:gd name="T14" fmla="*/ 0 w 555"/>
                    <a:gd name="T15" fmla="*/ 0 h 1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555" h="18">
                      <a:moveTo>
                        <a:pt x="0" y="0"/>
                      </a:moveTo>
                      <a:lnTo>
                        <a:pt x="297" y="0"/>
                      </a:lnTo>
                      <a:lnTo>
                        <a:pt x="555" y="0"/>
                      </a:lnTo>
                      <a:lnTo>
                        <a:pt x="555" y="18"/>
                      </a:lnTo>
                      <a:lnTo>
                        <a:pt x="501" y="18"/>
                      </a:lnTo>
                      <a:lnTo>
                        <a:pt x="249" y="18"/>
                      </a:lnTo>
                      <a:lnTo>
                        <a:pt x="18" y="1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24" name="Forme libre 308"/>
                <p:cNvSpPr>
                  <a:spLocks/>
                </p:cNvSpPr>
                <p:nvPr/>
              </p:nvSpPr>
              <p:spPr bwMode="auto">
                <a:xfrm>
                  <a:off x="1870" y="3196"/>
                  <a:ext cx="111" cy="4"/>
                </a:xfrm>
                <a:custGeom>
                  <a:avLst/>
                  <a:gdLst>
                    <a:gd name="T0" fmla="*/ 111 w 334"/>
                    <a:gd name="T1" fmla="*/ 0 h 16"/>
                    <a:gd name="T2" fmla="*/ 59 w 334"/>
                    <a:gd name="T3" fmla="*/ 0 h 16"/>
                    <a:gd name="T4" fmla="*/ 0 w 334"/>
                    <a:gd name="T5" fmla="*/ 0 h 16"/>
                    <a:gd name="T6" fmla="*/ 0 w 334"/>
                    <a:gd name="T7" fmla="*/ 4 h 16"/>
                    <a:gd name="T8" fmla="*/ 59 w 334"/>
                    <a:gd name="T9" fmla="*/ 4 h 16"/>
                    <a:gd name="T10" fmla="*/ 111 w 334"/>
                    <a:gd name="T11" fmla="*/ 4 h 16"/>
                    <a:gd name="T12" fmla="*/ 111 w 334"/>
                    <a:gd name="T13" fmla="*/ 0 h 1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34" h="16">
                      <a:moveTo>
                        <a:pt x="334" y="0"/>
                      </a:moveTo>
                      <a:lnTo>
                        <a:pt x="179" y="0"/>
                      </a:lnTo>
                      <a:lnTo>
                        <a:pt x="0" y="0"/>
                      </a:lnTo>
                      <a:lnTo>
                        <a:pt x="0" y="16"/>
                      </a:lnTo>
                      <a:lnTo>
                        <a:pt x="177" y="16"/>
                      </a:lnTo>
                      <a:lnTo>
                        <a:pt x="334" y="16"/>
                      </a:lnTo>
                      <a:lnTo>
                        <a:pt x="334" y="0"/>
                      </a:lnTo>
                      <a:close/>
                    </a:path>
                  </a:pathLst>
                </a:cu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25" name="Forme libre 309"/>
                <p:cNvSpPr>
                  <a:spLocks/>
                </p:cNvSpPr>
                <p:nvPr/>
              </p:nvSpPr>
              <p:spPr bwMode="auto">
                <a:xfrm>
                  <a:off x="1870" y="3196"/>
                  <a:ext cx="111" cy="4"/>
                </a:xfrm>
                <a:custGeom>
                  <a:avLst/>
                  <a:gdLst>
                    <a:gd name="T0" fmla="*/ 111 w 334"/>
                    <a:gd name="T1" fmla="*/ 0 h 16"/>
                    <a:gd name="T2" fmla="*/ 59 w 334"/>
                    <a:gd name="T3" fmla="*/ 0 h 16"/>
                    <a:gd name="T4" fmla="*/ 0 w 334"/>
                    <a:gd name="T5" fmla="*/ 0 h 16"/>
                    <a:gd name="T6" fmla="*/ 0 w 334"/>
                    <a:gd name="T7" fmla="*/ 4 h 16"/>
                    <a:gd name="T8" fmla="*/ 59 w 334"/>
                    <a:gd name="T9" fmla="*/ 4 h 16"/>
                    <a:gd name="T10" fmla="*/ 111 w 334"/>
                    <a:gd name="T11" fmla="*/ 4 h 16"/>
                    <a:gd name="T12" fmla="*/ 111 w 334"/>
                    <a:gd name="T13" fmla="*/ 0 h 1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34" h="16">
                      <a:moveTo>
                        <a:pt x="334" y="0"/>
                      </a:moveTo>
                      <a:lnTo>
                        <a:pt x="179" y="0"/>
                      </a:lnTo>
                      <a:lnTo>
                        <a:pt x="0" y="0"/>
                      </a:lnTo>
                      <a:lnTo>
                        <a:pt x="0" y="16"/>
                      </a:lnTo>
                      <a:lnTo>
                        <a:pt x="177" y="16"/>
                      </a:lnTo>
                      <a:lnTo>
                        <a:pt x="334" y="16"/>
                      </a:lnTo>
                      <a:lnTo>
                        <a:pt x="33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26" name="Forme libre 310"/>
                <p:cNvSpPr>
                  <a:spLocks/>
                </p:cNvSpPr>
                <p:nvPr/>
              </p:nvSpPr>
              <p:spPr bwMode="auto">
                <a:xfrm>
                  <a:off x="1877" y="3203"/>
                  <a:ext cx="9" cy="49"/>
                </a:xfrm>
                <a:custGeom>
                  <a:avLst/>
                  <a:gdLst>
                    <a:gd name="T0" fmla="*/ 4 w 27"/>
                    <a:gd name="T1" fmla="*/ 49 h 199"/>
                    <a:gd name="T2" fmla="*/ 1 w 27"/>
                    <a:gd name="T3" fmla="*/ 49 h 199"/>
                    <a:gd name="T4" fmla="*/ 1 w 27"/>
                    <a:gd name="T5" fmla="*/ 48 h 199"/>
                    <a:gd name="T6" fmla="*/ 1 w 27"/>
                    <a:gd name="T7" fmla="*/ 46 h 199"/>
                    <a:gd name="T8" fmla="*/ 2 w 27"/>
                    <a:gd name="T9" fmla="*/ 45 h 199"/>
                    <a:gd name="T10" fmla="*/ 3 w 27"/>
                    <a:gd name="T11" fmla="*/ 45 h 199"/>
                    <a:gd name="T12" fmla="*/ 3 w 27"/>
                    <a:gd name="T13" fmla="*/ 43 h 199"/>
                    <a:gd name="T14" fmla="*/ 3 w 27"/>
                    <a:gd name="T15" fmla="*/ 42 h 199"/>
                    <a:gd name="T16" fmla="*/ 2 w 27"/>
                    <a:gd name="T17" fmla="*/ 41 h 199"/>
                    <a:gd name="T18" fmla="*/ 1 w 27"/>
                    <a:gd name="T19" fmla="*/ 39 h 199"/>
                    <a:gd name="T20" fmla="*/ 0 w 27"/>
                    <a:gd name="T21" fmla="*/ 35 h 199"/>
                    <a:gd name="T22" fmla="*/ 0 w 27"/>
                    <a:gd name="T23" fmla="*/ 30 h 199"/>
                    <a:gd name="T24" fmla="*/ 2 w 27"/>
                    <a:gd name="T25" fmla="*/ 25 h 199"/>
                    <a:gd name="T26" fmla="*/ 2 w 27"/>
                    <a:gd name="T27" fmla="*/ 21 h 199"/>
                    <a:gd name="T28" fmla="*/ 3 w 27"/>
                    <a:gd name="T29" fmla="*/ 18 h 199"/>
                    <a:gd name="T30" fmla="*/ 3 w 27"/>
                    <a:gd name="T31" fmla="*/ 14 h 199"/>
                    <a:gd name="T32" fmla="*/ 4 w 27"/>
                    <a:gd name="T33" fmla="*/ 11 h 199"/>
                    <a:gd name="T34" fmla="*/ 4 w 27"/>
                    <a:gd name="T35" fmla="*/ 8 h 199"/>
                    <a:gd name="T36" fmla="*/ 4 w 27"/>
                    <a:gd name="T37" fmla="*/ 8 h 199"/>
                    <a:gd name="T38" fmla="*/ 3 w 27"/>
                    <a:gd name="T39" fmla="*/ 7 h 199"/>
                    <a:gd name="T40" fmla="*/ 2 w 27"/>
                    <a:gd name="T41" fmla="*/ 6 h 199"/>
                    <a:gd name="T42" fmla="*/ 1 w 27"/>
                    <a:gd name="T43" fmla="*/ 5 h 199"/>
                    <a:gd name="T44" fmla="*/ 0 w 27"/>
                    <a:gd name="T45" fmla="*/ 5 h 199"/>
                    <a:gd name="T46" fmla="*/ 0 w 27"/>
                    <a:gd name="T47" fmla="*/ 4 h 199"/>
                    <a:gd name="T48" fmla="*/ 0 w 27"/>
                    <a:gd name="T49" fmla="*/ 3 h 199"/>
                    <a:gd name="T50" fmla="*/ 0 w 27"/>
                    <a:gd name="T51" fmla="*/ 1 h 199"/>
                    <a:gd name="T52" fmla="*/ 1 w 27"/>
                    <a:gd name="T53" fmla="*/ 0 h 199"/>
                    <a:gd name="T54" fmla="*/ 2 w 27"/>
                    <a:gd name="T55" fmla="*/ 0 h 199"/>
                    <a:gd name="T56" fmla="*/ 4 w 27"/>
                    <a:gd name="T57" fmla="*/ 0 h 199"/>
                    <a:gd name="T58" fmla="*/ 5 w 27"/>
                    <a:gd name="T59" fmla="*/ 0 h 199"/>
                    <a:gd name="T60" fmla="*/ 7 w 27"/>
                    <a:gd name="T61" fmla="*/ 0 h 199"/>
                    <a:gd name="T62" fmla="*/ 7 w 27"/>
                    <a:gd name="T63" fmla="*/ 0 h 199"/>
                    <a:gd name="T64" fmla="*/ 8 w 27"/>
                    <a:gd name="T65" fmla="*/ 1 h 199"/>
                    <a:gd name="T66" fmla="*/ 9 w 27"/>
                    <a:gd name="T67" fmla="*/ 2 h 199"/>
                    <a:gd name="T68" fmla="*/ 9 w 27"/>
                    <a:gd name="T69" fmla="*/ 3 h 199"/>
                    <a:gd name="T70" fmla="*/ 9 w 27"/>
                    <a:gd name="T71" fmla="*/ 4 h 199"/>
                    <a:gd name="T72" fmla="*/ 8 w 27"/>
                    <a:gd name="T73" fmla="*/ 5 h 199"/>
                    <a:gd name="T74" fmla="*/ 7 w 27"/>
                    <a:gd name="T75" fmla="*/ 5 h 199"/>
                    <a:gd name="T76" fmla="*/ 7 w 27"/>
                    <a:gd name="T77" fmla="*/ 6 h 199"/>
                    <a:gd name="T78" fmla="*/ 6 w 27"/>
                    <a:gd name="T79" fmla="*/ 7 h 199"/>
                    <a:gd name="T80" fmla="*/ 5 w 27"/>
                    <a:gd name="T81" fmla="*/ 8 h 199"/>
                    <a:gd name="T82" fmla="*/ 5 w 27"/>
                    <a:gd name="T83" fmla="*/ 8 h 199"/>
                    <a:gd name="T84" fmla="*/ 5 w 27"/>
                    <a:gd name="T85" fmla="*/ 11 h 199"/>
                    <a:gd name="T86" fmla="*/ 5 w 27"/>
                    <a:gd name="T87" fmla="*/ 14 h 199"/>
                    <a:gd name="T88" fmla="*/ 6 w 27"/>
                    <a:gd name="T89" fmla="*/ 18 h 199"/>
                    <a:gd name="T90" fmla="*/ 7 w 27"/>
                    <a:gd name="T91" fmla="*/ 21 h 199"/>
                    <a:gd name="T92" fmla="*/ 7 w 27"/>
                    <a:gd name="T93" fmla="*/ 25 h 199"/>
                    <a:gd name="T94" fmla="*/ 9 w 27"/>
                    <a:gd name="T95" fmla="*/ 30 h 199"/>
                    <a:gd name="T96" fmla="*/ 9 w 27"/>
                    <a:gd name="T97" fmla="*/ 35 h 199"/>
                    <a:gd name="T98" fmla="*/ 8 w 27"/>
                    <a:gd name="T99" fmla="*/ 39 h 199"/>
                    <a:gd name="T100" fmla="*/ 7 w 27"/>
                    <a:gd name="T101" fmla="*/ 41 h 199"/>
                    <a:gd name="T102" fmla="*/ 6 w 27"/>
                    <a:gd name="T103" fmla="*/ 42 h 199"/>
                    <a:gd name="T104" fmla="*/ 5 w 27"/>
                    <a:gd name="T105" fmla="*/ 43 h 199"/>
                    <a:gd name="T106" fmla="*/ 6 w 27"/>
                    <a:gd name="T107" fmla="*/ 45 h 199"/>
                    <a:gd name="T108" fmla="*/ 7 w 27"/>
                    <a:gd name="T109" fmla="*/ 45 h 199"/>
                    <a:gd name="T110" fmla="*/ 8 w 27"/>
                    <a:gd name="T111" fmla="*/ 46 h 199"/>
                    <a:gd name="T112" fmla="*/ 8 w 27"/>
                    <a:gd name="T113" fmla="*/ 48 h 199"/>
                    <a:gd name="T114" fmla="*/ 8 w 27"/>
                    <a:gd name="T115" fmla="*/ 49 h 199"/>
                    <a:gd name="T116" fmla="*/ 4 w 27"/>
                    <a:gd name="T117" fmla="*/ 49 h 199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27" h="199">
                      <a:moveTo>
                        <a:pt x="13" y="199"/>
                      </a:moveTo>
                      <a:lnTo>
                        <a:pt x="3" y="199"/>
                      </a:lnTo>
                      <a:lnTo>
                        <a:pt x="2" y="193"/>
                      </a:lnTo>
                      <a:lnTo>
                        <a:pt x="2" y="188"/>
                      </a:lnTo>
                      <a:lnTo>
                        <a:pt x="6" y="184"/>
                      </a:lnTo>
                      <a:lnTo>
                        <a:pt x="8" y="181"/>
                      </a:lnTo>
                      <a:lnTo>
                        <a:pt x="9" y="176"/>
                      </a:lnTo>
                      <a:lnTo>
                        <a:pt x="8" y="171"/>
                      </a:lnTo>
                      <a:lnTo>
                        <a:pt x="6" y="166"/>
                      </a:lnTo>
                      <a:lnTo>
                        <a:pt x="3" y="160"/>
                      </a:lnTo>
                      <a:lnTo>
                        <a:pt x="0" y="143"/>
                      </a:lnTo>
                      <a:lnTo>
                        <a:pt x="1" y="121"/>
                      </a:lnTo>
                      <a:lnTo>
                        <a:pt x="5" y="100"/>
                      </a:lnTo>
                      <a:lnTo>
                        <a:pt x="7" y="85"/>
                      </a:lnTo>
                      <a:lnTo>
                        <a:pt x="8" y="73"/>
                      </a:lnTo>
                      <a:lnTo>
                        <a:pt x="9" y="58"/>
                      </a:lnTo>
                      <a:lnTo>
                        <a:pt x="11" y="45"/>
                      </a:lnTo>
                      <a:lnTo>
                        <a:pt x="11" y="34"/>
                      </a:lnTo>
                      <a:lnTo>
                        <a:pt x="11" y="31"/>
                      </a:lnTo>
                      <a:lnTo>
                        <a:pt x="9" y="27"/>
                      </a:lnTo>
                      <a:lnTo>
                        <a:pt x="7" y="24"/>
                      </a:lnTo>
                      <a:lnTo>
                        <a:pt x="3" y="21"/>
                      </a:lnTo>
                      <a:lnTo>
                        <a:pt x="1" y="19"/>
                      </a:lnTo>
                      <a:lnTo>
                        <a:pt x="0" y="15"/>
                      </a:lnTo>
                      <a:lnTo>
                        <a:pt x="0" y="11"/>
                      </a:lnTo>
                      <a:lnTo>
                        <a:pt x="1" y="6"/>
                      </a:lnTo>
                      <a:lnTo>
                        <a:pt x="3" y="2"/>
                      </a:lnTo>
                      <a:lnTo>
                        <a:pt x="7" y="0"/>
                      </a:lnTo>
                      <a:lnTo>
                        <a:pt x="11" y="0"/>
                      </a:lnTo>
                      <a:lnTo>
                        <a:pt x="15" y="0"/>
                      </a:lnTo>
                      <a:lnTo>
                        <a:pt x="20" y="1"/>
                      </a:lnTo>
                      <a:lnTo>
                        <a:pt x="22" y="1"/>
                      </a:lnTo>
                      <a:lnTo>
                        <a:pt x="24" y="3"/>
                      </a:lnTo>
                      <a:lnTo>
                        <a:pt x="26" y="7"/>
                      </a:lnTo>
                      <a:lnTo>
                        <a:pt x="27" y="11"/>
                      </a:lnTo>
                      <a:lnTo>
                        <a:pt x="26" y="15"/>
                      </a:lnTo>
                      <a:lnTo>
                        <a:pt x="25" y="19"/>
                      </a:lnTo>
                      <a:lnTo>
                        <a:pt x="22" y="21"/>
                      </a:lnTo>
                      <a:lnTo>
                        <a:pt x="20" y="24"/>
                      </a:lnTo>
                      <a:lnTo>
                        <a:pt x="18" y="27"/>
                      </a:lnTo>
                      <a:lnTo>
                        <a:pt x="16" y="31"/>
                      </a:lnTo>
                      <a:lnTo>
                        <a:pt x="16" y="34"/>
                      </a:lnTo>
                      <a:lnTo>
                        <a:pt x="16" y="45"/>
                      </a:lnTo>
                      <a:lnTo>
                        <a:pt x="16" y="58"/>
                      </a:lnTo>
                      <a:lnTo>
                        <a:pt x="19" y="73"/>
                      </a:lnTo>
                      <a:lnTo>
                        <a:pt x="20" y="85"/>
                      </a:lnTo>
                      <a:lnTo>
                        <a:pt x="22" y="100"/>
                      </a:lnTo>
                      <a:lnTo>
                        <a:pt x="26" y="121"/>
                      </a:lnTo>
                      <a:lnTo>
                        <a:pt x="27" y="143"/>
                      </a:lnTo>
                      <a:lnTo>
                        <a:pt x="24" y="160"/>
                      </a:lnTo>
                      <a:lnTo>
                        <a:pt x="20" y="166"/>
                      </a:lnTo>
                      <a:lnTo>
                        <a:pt x="18" y="171"/>
                      </a:lnTo>
                      <a:lnTo>
                        <a:pt x="16" y="176"/>
                      </a:lnTo>
                      <a:lnTo>
                        <a:pt x="18" y="181"/>
                      </a:lnTo>
                      <a:lnTo>
                        <a:pt x="21" y="184"/>
                      </a:lnTo>
                      <a:lnTo>
                        <a:pt x="25" y="188"/>
                      </a:lnTo>
                      <a:lnTo>
                        <a:pt x="25" y="193"/>
                      </a:lnTo>
                      <a:lnTo>
                        <a:pt x="24" y="199"/>
                      </a:lnTo>
                      <a:lnTo>
                        <a:pt x="13" y="199"/>
                      </a:lnTo>
                      <a:close/>
                    </a:path>
                  </a:pathLst>
                </a:cu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27" name="Forme libre 311"/>
                <p:cNvSpPr>
                  <a:spLocks/>
                </p:cNvSpPr>
                <p:nvPr/>
              </p:nvSpPr>
              <p:spPr bwMode="auto">
                <a:xfrm>
                  <a:off x="1877" y="3203"/>
                  <a:ext cx="9" cy="49"/>
                </a:xfrm>
                <a:custGeom>
                  <a:avLst/>
                  <a:gdLst>
                    <a:gd name="T0" fmla="*/ 1 w 27"/>
                    <a:gd name="T1" fmla="*/ 49 h 199"/>
                    <a:gd name="T2" fmla="*/ 1 w 27"/>
                    <a:gd name="T3" fmla="*/ 48 h 199"/>
                    <a:gd name="T4" fmla="*/ 2 w 27"/>
                    <a:gd name="T5" fmla="*/ 45 h 199"/>
                    <a:gd name="T6" fmla="*/ 3 w 27"/>
                    <a:gd name="T7" fmla="*/ 45 h 199"/>
                    <a:gd name="T8" fmla="*/ 3 w 27"/>
                    <a:gd name="T9" fmla="*/ 42 h 199"/>
                    <a:gd name="T10" fmla="*/ 1 w 27"/>
                    <a:gd name="T11" fmla="*/ 39 h 199"/>
                    <a:gd name="T12" fmla="*/ 0 w 27"/>
                    <a:gd name="T13" fmla="*/ 35 h 199"/>
                    <a:gd name="T14" fmla="*/ 2 w 27"/>
                    <a:gd name="T15" fmla="*/ 25 h 199"/>
                    <a:gd name="T16" fmla="*/ 2 w 27"/>
                    <a:gd name="T17" fmla="*/ 21 h 199"/>
                    <a:gd name="T18" fmla="*/ 3 w 27"/>
                    <a:gd name="T19" fmla="*/ 14 h 199"/>
                    <a:gd name="T20" fmla="*/ 4 w 27"/>
                    <a:gd name="T21" fmla="*/ 8 h 199"/>
                    <a:gd name="T22" fmla="*/ 4 w 27"/>
                    <a:gd name="T23" fmla="*/ 8 h 199"/>
                    <a:gd name="T24" fmla="*/ 2 w 27"/>
                    <a:gd name="T25" fmla="*/ 6 h 199"/>
                    <a:gd name="T26" fmla="*/ 1 w 27"/>
                    <a:gd name="T27" fmla="*/ 5 h 199"/>
                    <a:gd name="T28" fmla="*/ 0 w 27"/>
                    <a:gd name="T29" fmla="*/ 4 h 199"/>
                    <a:gd name="T30" fmla="*/ 0 w 27"/>
                    <a:gd name="T31" fmla="*/ 1 h 199"/>
                    <a:gd name="T32" fmla="*/ 1 w 27"/>
                    <a:gd name="T33" fmla="*/ 0 h 199"/>
                    <a:gd name="T34" fmla="*/ 4 w 27"/>
                    <a:gd name="T35" fmla="*/ 0 h 199"/>
                    <a:gd name="T36" fmla="*/ 5 w 27"/>
                    <a:gd name="T37" fmla="*/ 0 h 199"/>
                    <a:gd name="T38" fmla="*/ 7 w 27"/>
                    <a:gd name="T39" fmla="*/ 0 h 199"/>
                    <a:gd name="T40" fmla="*/ 9 w 27"/>
                    <a:gd name="T41" fmla="*/ 2 h 199"/>
                    <a:gd name="T42" fmla="*/ 9 w 27"/>
                    <a:gd name="T43" fmla="*/ 3 h 199"/>
                    <a:gd name="T44" fmla="*/ 8 w 27"/>
                    <a:gd name="T45" fmla="*/ 5 h 199"/>
                    <a:gd name="T46" fmla="*/ 7 w 27"/>
                    <a:gd name="T47" fmla="*/ 5 h 199"/>
                    <a:gd name="T48" fmla="*/ 6 w 27"/>
                    <a:gd name="T49" fmla="*/ 7 h 199"/>
                    <a:gd name="T50" fmla="*/ 5 w 27"/>
                    <a:gd name="T51" fmla="*/ 8 h 199"/>
                    <a:gd name="T52" fmla="*/ 5 w 27"/>
                    <a:gd name="T53" fmla="*/ 11 h 199"/>
                    <a:gd name="T54" fmla="*/ 6 w 27"/>
                    <a:gd name="T55" fmla="*/ 18 h 199"/>
                    <a:gd name="T56" fmla="*/ 7 w 27"/>
                    <a:gd name="T57" fmla="*/ 21 h 199"/>
                    <a:gd name="T58" fmla="*/ 9 w 27"/>
                    <a:gd name="T59" fmla="*/ 30 h 199"/>
                    <a:gd name="T60" fmla="*/ 8 w 27"/>
                    <a:gd name="T61" fmla="*/ 39 h 199"/>
                    <a:gd name="T62" fmla="*/ 7 w 27"/>
                    <a:gd name="T63" fmla="*/ 41 h 199"/>
                    <a:gd name="T64" fmla="*/ 5 w 27"/>
                    <a:gd name="T65" fmla="*/ 43 h 199"/>
                    <a:gd name="T66" fmla="*/ 6 w 27"/>
                    <a:gd name="T67" fmla="*/ 45 h 199"/>
                    <a:gd name="T68" fmla="*/ 8 w 27"/>
                    <a:gd name="T69" fmla="*/ 46 h 199"/>
                    <a:gd name="T70" fmla="*/ 8 w 27"/>
                    <a:gd name="T71" fmla="*/ 49 h 199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27" h="199">
                      <a:moveTo>
                        <a:pt x="13" y="199"/>
                      </a:moveTo>
                      <a:lnTo>
                        <a:pt x="3" y="199"/>
                      </a:lnTo>
                      <a:lnTo>
                        <a:pt x="2" y="193"/>
                      </a:lnTo>
                      <a:lnTo>
                        <a:pt x="2" y="188"/>
                      </a:lnTo>
                      <a:lnTo>
                        <a:pt x="6" y="184"/>
                      </a:lnTo>
                      <a:lnTo>
                        <a:pt x="8" y="181"/>
                      </a:lnTo>
                      <a:lnTo>
                        <a:pt x="9" y="176"/>
                      </a:lnTo>
                      <a:lnTo>
                        <a:pt x="8" y="171"/>
                      </a:lnTo>
                      <a:lnTo>
                        <a:pt x="6" y="166"/>
                      </a:lnTo>
                      <a:lnTo>
                        <a:pt x="3" y="160"/>
                      </a:lnTo>
                      <a:lnTo>
                        <a:pt x="0" y="143"/>
                      </a:lnTo>
                      <a:lnTo>
                        <a:pt x="1" y="121"/>
                      </a:lnTo>
                      <a:lnTo>
                        <a:pt x="5" y="100"/>
                      </a:lnTo>
                      <a:lnTo>
                        <a:pt x="7" y="85"/>
                      </a:lnTo>
                      <a:lnTo>
                        <a:pt x="8" y="73"/>
                      </a:lnTo>
                      <a:lnTo>
                        <a:pt x="9" y="58"/>
                      </a:lnTo>
                      <a:lnTo>
                        <a:pt x="11" y="45"/>
                      </a:lnTo>
                      <a:lnTo>
                        <a:pt x="11" y="34"/>
                      </a:lnTo>
                      <a:lnTo>
                        <a:pt x="11" y="31"/>
                      </a:lnTo>
                      <a:lnTo>
                        <a:pt x="9" y="27"/>
                      </a:lnTo>
                      <a:lnTo>
                        <a:pt x="7" y="24"/>
                      </a:lnTo>
                      <a:lnTo>
                        <a:pt x="3" y="21"/>
                      </a:lnTo>
                      <a:lnTo>
                        <a:pt x="1" y="19"/>
                      </a:lnTo>
                      <a:lnTo>
                        <a:pt x="0" y="15"/>
                      </a:lnTo>
                      <a:lnTo>
                        <a:pt x="0" y="11"/>
                      </a:lnTo>
                      <a:lnTo>
                        <a:pt x="1" y="6"/>
                      </a:lnTo>
                      <a:lnTo>
                        <a:pt x="3" y="2"/>
                      </a:lnTo>
                      <a:lnTo>
                        <a:pt x="7" y="0"/>
                      </a:lnTo>
                      <a:lnTo>
                        <a:pt x="11" y="0"/>
                      </a:lnTo>
                      <a:lnTo>
                        <a:pt x="15" y="0"/>
                      </a:lnTo>
                      <a:lnTo>
                        <a:pt x="20" y="1"/>
                      </a:lnTo>
                      <a:lnTo>
                        <a:pt x="22" y="1"/>
                      </a:lnTo>
                      <a:lnTo>
                        <a:pt x="24" y="3"/>
                      </a:lnTo>
                      <a:lnTo>
                        <a:pt x="26" y="7"/>
                      </a:lnTo>
                      <a:lnTo>
                        <a:pt x="27" y="11"/>
                      </a:lnTo>
                      <a:lnTo>
                        <a:pt x="26" y="15"/>
                      </a:lnTo>
                      <a:lnTo>
                        <a:pt x="25" y="19"/>
                      </a:lnTo>
                      <a:lnTo>
                        <a:pt x="22" y="21"/>
                      </a:lnTo>
                      <a:lnTo>
                        <a:pt x="20" y="24"/>
                      </a:lnTo>
                      <a:lnTo>
                        <a:pt x="18" y="27"/>
                      </a:lnTo>
                      <a:lnTo>
                        <a:pt x="16" y="31"/>
                      </a:lnTo>
                      <a:lnTo>
                        <a:pt x="16" y="34"/>
                      </a:lnTo>
                      <a:lnTo>
                        <a:pt x="16" y="45"/>
                      </a:lnTo>
                      <a:lnTo>
                        <a:pt x="16" y="58"/>
                      </a:lnTo>
                      <a:lnTo>
                        <a:pt x="19" y="73"/>
                      </a:lnTo>
                      <a:lnTo>
                        <a:pt x="20" y="85"/>
                      </a:lnTo>
                      <a:lnTo>
                        <a:pt x="22" y="100"/>
                      </a:lnTo>
                      <a:lnTo>
                        <a:pt x="26" y="121"/>
                      </a:lnTo>
                      <a:lnTo>
                        <a:pt x="27" y="143"/>
                      </a:lnTo>
                      <a:lnTo>
                        <a:pt x="24" y="160"/>
                      </a:lnTo>
                      <a:lnTo>
                        <a:pt x="20" y="166"/>
                      </a:lnTo>
                      <a:lnTo>
                        <a:pt x="18" y="171"/>
                      </a:lnTo>
                      <a:lnTo>
                        <a:pt x="16" y="176"/>
                      </a:lnTo>
                      <a:lnTo>
                        <a:pt x="18" y="181"/>
                      </a:lnTo>
                      <a:lnTo>
                        <a:pt x="21" y="184"/>
                      </a:lnTo>
                      <a:lnTo>
                        <a:pt x="25" y="188"/>
                      </a:lnTo>
                      <a:lnTo>
                        <a:pt x="25" y="193"/>
                      </a:lnTo>
                      <a:lnTo>
                        <a:pt x="24" y="199"/>
                      </a:lnTo>
                      <a:lnTo>
                        <a:pt x="13" y="19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28" name="Forme libre 312"/>
                <p:cNvSpPr>
                  <a:spLocks/>
                </p:cNvSpPr>
                <p:nvPr/>
              </p:nvSpPr>
              <p:spPr bwMode="auto">
                <a:xfrm>
                  <a:off x="1956" y="3203"/>
                  <a:ext cx="10" cy="49"/>
                </a:xfrm>
                <a:custGeom>
                  <a:avLst/>
                  <a:gdLst>
                    <a:gd name="T0" fmla="*/ 5 w 28"/>
                    <a:gd name="T1" fmla="*/ 49 h 198"/>
                    <a:gd name="T2" fmla="*/ 1 w 28"/>
                    <a:gd name="T3" fmla="*/ 49 h 198"/>
                    <a:gd name="T4" fmla="*/ 1 w 28"/>
                    <a:gd name="T5" fmla="*/ 48 h 198"/>
                    <a:gd name="T6" fmla="*/ 1 w 28"/>
                    <a:gd name="T7" fmla="*/ 47 h 198"/>
                    <a:gd name="T8" fmla="*/ 2 w 28"/>
                    <a:gd name="T9" fmla="*/ 46 h 198"/>
                    <a:gd name="T10" fmla="*/ 3 w 28"/>
                    <a:gd name="T11" fmla="*/ 45 h 198"/>
                    <a:gd name="T12" fmla="*/ 4 w 28"/>
                    <a:gd name="T13" fmla="*/ 43 h 198"/>
                    <a:gd name="T14" fmla="*/ 4 w 28"/>
                    <a:gd name="T15" fmla="*/ 42 h 198"/>
                    <a:gd name="T16" fmla="*/ 2 w 28"/>
                    <a:gd name="T17" fmla="*/ 41 h 198"/>
                    <a:gd name="T18" fmla="*/ 1 w 28"/>
                    <a:gd name="T19" fmla="*/ 39 h 198"/>
                    <a:gd name="T20" fmla="*/ 0 w 28"/>
                    <a:gd name="T21" fmla="*/ 35 h 198"/>
                    <a:gd name="T22" fmla="*/ 0 w 28"/>
                    <a:gd name="T23" fmla="*/ 30 h 198"/>
                    <a:gd name="T24" fmla="*/ 2 w 28"/>
                    <a:gd name="T25" fmla="*/ 25 h 198"/>
                    <a:gd name="T26" fmla="*/ 3 w 28"/>
                    <a:gd name="T27" fmla="*/ 21 h 198"/>
                    <a:gd name="T28" fmla="*/ 3 w 28"/>
                    <a:gd name="T29" fmla="*/ 18 h 198"/>
                    <a:gd name="T30" fmla="*/ 4 w 28"/>
                    <a:gd name="T31" fmla="*/ 14 h 198"/>
                    <a:gd name="T32" fmla="*/ 4 w 28"/>
                    <a:gd name="T33" fmla="*/ 11 h 198"/>
                    <a:gd name="T34" fmla="*/ 4 w 28"/>
                    <a:gd name="T35" fmla="*/ 8 h 198"/>
                    <a:gd name="T36" fmla="*/ 4 w 28"/>
                    <a:gd name="T37" fmla="*/ 8 h 198"/>
                    <a:gd name="T38" fmla="*/ 4 w 28"/>
                    <a:gd name="T39" fmla="*/ 6 h 198"/>
                    <a:gd name="T40" fmla="*/ 3 w 28"/>
                    <a:gd name="T41" fmla="*/ 6 h 198"/>
                    <a:gd name="T42" fmla="*/ 2 w 28"/>
                    <a:gd name="T43" fmla="*/ 5 h 198"/>
                    <a:gd name="T44" fmla="*/ 1 w 28"/>
                    <a:gd name="T45" fmla="*/ 4 h 198"/>
                    <a:gd name="T46" fmla="*/ 0 w 28"/>
                    <a:gd name="T47" fmla="*/ 3 h 198"/>
                    <a:gd name="T48" fmla="*/ 0 w 28"/>
                    <a:gd name="T49" fmla="*/ 2 h 198"/>
                    <a:gd name="T50" fmla="*/ 0 w 28"/>
                    <a:gd name="T51" fmla="*/ 1 h 198"/>
                    <a:gd name="T52" fmla="*/ 1 w 28"/>
                    <a:gd name="T53" fmla="*/ 0 h 198"/>
                    <a:gd name="T54" fmla="*/ 3 w 28"/>
                    <a:gd name="T55" fmla="*/ 0 h 198"/>
                    <a:gd name="T56" fmla="*/ 4 w 28"/>
                    <a:gd name="T57" fmla="*/ 0 h 198"/>
                    <a:gd name="T58" fmla="*/ 6 w 28"/>
                    <a:gd name="T59" fmla="*/ 0 h 198"/>
                    <a:gd name="T60" fmla="*/ 7 w 28"/>
                    <a:gd name="T61" fmla="*/ 0 h 198"/>
                    <a:gd name="T62" fmla="*/ 8 w 28"/>
                    <a:gd name="T63" fmla="*/ 0 h 198"/>
                    <a:gd name="T64" fmla="*/ 9 w 28"/>
                    <a:gd name="T65" fmla="*/ 0 h 198"/>
                    <a:gd name="T66" fmla="*/ 9 w 28"/>
                    <a:gd name="T67" fmla="*/ 1 h 198"/>
                    <a:gd name="T68" fmla="*/ 10 w 28"/>
                    <a:gd name="T69" fmla="*/ 2 h 198"/>
                    <a:gd name="T70" fmla="*/ 9 w 28"/>
                    <a:gd name="T71" fmla="*/ 3 h 198"/>
                    <a:gd name="T72" fmla="*/ 9 w 28"/>
                    <a:gd name="T73" fmla="*/ 4 h 198"/>
                    <a:gd name="T74" fmla="*/ 8 w 28"/>
                    <a:gd name="T75" fmla="*/ 5 h 198"/>
                    <a:gd name="T76" fmla="*/ 7 w 28"/>
                    <a:gd name="T77" fmla="*/ 6 h 198"/>
                    <a:gd name="T78" fmla="*/ 6 w 28"/>
                    <a:gd name="T79" fmla="*/ 6 h 198"/>
                    <a:gd name="T80" fmla="*/ 6 w 28"/>
                    <a:gd name="T81" fmla="*/ 8 h 198"/>
                    <a:gd name="T82" fmla="*/ 6 w 28"/>
                    <a:gd name="T83" fmla="*/ 8 h 198"/>
                    <a:gd name="T84" fmla="*/ 6 w 28"/>
                    <a:gd name="T85" fmla="*/ 11 h 198"/>
                    <a:gd name="T86" fmla="*/ 6 w 28"/>
                    <a:gd name="T87" fmla="*/ 14 h 198"/>
                    <a:gd name="T88" fmla="*/ 7 w 28"/>
                    <a:gd name="T89" fmla="*/ 18 h 198"/>
                    <a:gd name="T90" fmla="*/ 7 w 28"/>
                    <a:gd name="T91" fmla="*/ 21 h 198"/>
                    <a:gd name="T92" fmla="*/ 8 w 28"/>
                    <a:gd name="T93" fmla="*/ 25 h 198"/>
                    <a:gd name="T94" fmla="*/ 9 w 28"/>
                    <a:gd name="T95" fmla="*/ 30 h 198"/>
                    <a:gd name="T96" fmla="*/ 10 w 28"/>
                    <a:gd name="T97" fmla="*/ 35 h 198"/>
                    <a:gd name="T98" fmla="*/ 9 w 28"/>
                    <a:gd name="T99" fmla="*/ 39 h 198"/>
                    <a:gd name="T100" fmla="*/ 7 w 28"/>
                    <a:gd name="T101" fmla="*/ 41 h 198"/>
                    <a:gd name="T102" fmla="*/ 6 w 28"/>
                    <a:gd name="T103" fmla="*/ 42 h 198"/>
                    <a:gd name="T104" fmla="*/ 6 w 28"/>
                    <a:gd name="T105" fmla="*/ 43 h 198"/>
                    <a:gd name="T106" fmla="*/ 6 w 28"/>
                    <a:gd name="T107" fmla="*/ 45 h 198"/>
                    <a:gd name="T108" fmla="*/ 8 w 28"/>
                    <a:gd name="T109" fmla="*/ 46 h 198"/>
                    <a:gd name="T110" fmla="*/ 9 w 28"/>
                    <a:gd name="T111" fmla="*/ 47 h 198"/>
                    <a:gd name="T112" fmla="*/ 9 w 28"/>
                    <a:gd name="T113" fmla="*/ 48 h 198"/>
                    <a:gd name="T114" fmla="*/ 9 w 28"/>
                    <a:gd name="T115" fmla="*/ 49 h 198"/>
                    <a:gd name="T116" fmla="*/ 5 w 28"/>
                    <a:gd name="T117" fmla="*/ 49 h 198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28" h="198">
                      <a:moveTo>
                        <a:pt x="13" y="198"/>
                      </a:moveTo>
                      <a:lnTo>
                        <a:pt x="4" y="198"/>
                      </a:lnTo>
                      <a:lnTo>
                        <a:pt x="3" y="193"/>
                      </a:lnTo>
                      <a:lnTo>
                        <a:pt x="3" y="188"/>
                      </a:lnTo>
                      <a:lnTo>
                        <a:pt x="6" y="185"/>
                      </a:lnTo>
                      <a:lnTo>
                        <a:pt x="9" y="180"/>
                      </a:lnTo>
                      <a:lnTo>
                        <a:pt x="10" y="175"/>
                      </a:lnTo>
                      <a:lnTo>
                        <a:pt x="10" y="170"/>
                      </a:lnTo>
                      <a:lnTo>
                        <a:pt x="6" y="165"/>
                      </a:lnTo>
                      <a:lnTo>
                        <a:pt x="4" y="159"/>
                      </a:lnTo>
                      <a:lnTo>
                        <a:pt x="0" y="142"/>
                      </a:lnTo>
                      <a:lnTo>
                        <a:pt x="1" y="121"/>
                      </a:lnTo>
                      <a:lnTo>
                        <a:pt x="5" y="99"/>
                      </a:lnTo>
                      <a:lnTo>
                        <a:pt x="7" y="85"/>
                      </a:lnTo>
                      <a:lnTo>
                        <a:pt x="9" y="72"/>
                      </a:lnTo>
                      <a:lnTo>
                        <a:pt x="10" y="58"/>
                      </a:lnTo>
                      <a:lnTo>
                        <a:pt x="11" y="44"/>
                      </a:lnTo>
                      <a:lnTo>
                        <a:pt x="11" y="34"/>
                      </a:lnTo>
                      <a:lnTo>
                        <a:pt x="11" y="31"/>
                      </a:lnTo>
                      <a:lnTo>
                        <a:pt x="10" y="26"/>
                      </a:lnTo>
                      <a:lnTo>
                        <a:pt x="7" y="23"/>
                      </a:lnTo>
                      <a:lnTo>
                        <a:pt x="5" y="20"/>
                      </a:lnTo>
                      <a:lnTo>
                        <a:pt x="3" y="18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1" y="6"/>
                      </a:lnTo>
                      <a:lnTo>
                        <a:pt x="4" y="2"/>
                      </a:lnTo>
                      <a:lnTo>
                        <a:pt x="7" y="0"/>
                      </a:lnTo>
                      <a:lnTo>
                        <a:pt x="11" y="0"/>
                      </a:lnTo>
                      <a:lnTo>
                        <a:pt x="16" y="0"/>
                      </a:lnTo>
                      <a:lnTo>
                        <a:pt x="20" y="0"/>
                      </a:lnTo>
                      <a:lnTo>
                        <a:pt x="23" y="1"/>
                      </a:lnTo>
                      <a:lnTo>
                        <a:pt x="24" y="2"/>
                      </a:lnTo>
                      <a:lnTo>
                        <a:pt x="26" y="6"/>
                      </a:lnTo>
                      <a:lnTo>
                        <a:pt x="28" y="10"/>
                      </a:lnTo>
                      <a:lnTo>
                        <a:pt x="26" y="14"/>
                      </a:lnTo>
                      <a:lnTo>
                        <a:pt x="25" y="18"/>
                      </a:lnTo>
                      <a:lnTo>
                        <a:pt x="23" y="20"/>
                      </a:lnTo>
                      <a:lnTo>
                        <a:pt x="20" y="23"/>
                      </a:lnTo>
                      <a:lnTo>
                        <a:pt x="18" y="26"/>
                      </a:lnTo>
                      <a:lnTo>
                        <a:pt x="17" y="31"/>
                      </a:lnTo>
                      <a:lnTo>
                        <a:pt x="17" y="34"/>
                      </a:lnTo>
                      <a:lnTo>
                        <a:pt x="17" y="44"/>
                      </a:lnTo>
                      <a:lnTo>
                        <a:pt x="17" y="58"/>
                      </a:lnTo>
                      <a:lnTo>
                        <a:pt x="19" y="72"/>
                      </a:lnTo>
                      <a:lnTo>
                        <a:pt x="20" y="85"/>
                      </a:lnTo>
                      <a:lnTo>
                        <a:pt x="23" y="99"/>
                      </a:lnTo>
                      <a:lnTo>
                        <a:pt x="26" y="121"/>
                      </a:lnTo>
                      <a:lnTo>
                        <a:pt x="28" y="142"/>
                      </a:lnTo>
                      <a:lnTo>
                        <a:pt x="24" y="159"/>
                      </a:lnTo>
                      <a:lnTo>
                        <a:pt x="20" y="165"/>
                      </a:lnTo>
                      <a:lnTo>
                        <a:pt x="18" y="170"/>
                      </a:lnTo>
                      <a:lnTo>
                        <a:pt x="17" y="175"/>
                      </a:lnTo>
                      <a:lnTo>
                        <a:pt x="18" y="180"/>
                      </a:lnTo>
                      <a:lnTo>
                        <a:pt x="22" y="185"/>
                      </a:lnTo>
                      <a:lnTo>
                        <a:pt x="25" y="188"/>
                      </a:lnTo>
                      <a:lnTo>
                        <a:pt x="25" y="193"/>
                      </a:lnTo>
                      <a:lnTo>
                        <a:pt x="24" y="198"/>
                      </a:lnTo>
                      <a:lnTo>
                        <a:pt x="13" y="198"/>
                      </a:lnTo>
                      <a:close/>
                    </a:path>
                  </a:pathLst>
                </a:cu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29" name="Forme libre 313"/>
                <p:cNvSpPr>
                  <a:spLocks/>
                </p:cNvSpPr>
                <p:nvPr/>
              </p:nvSpPr>
              <p:spPr bwMode="auto">
                <a:xfrm>
                  <a:off x="1956" y="3203"/>
                  <a:ext cx="10" cy="49"/>
                </a:xfrm>
                <a:custGeom>
                  <a:avLst/>
                  <a:gdLst>
                    <a:gd name="T0" fmla="*/ 1 w 28"/>
                    <a:gd name="T1" fmla="*/ 49 h 198"/>
                    <a:gd name="T2" fmla="*/ 1 w 28"/>
                    <a:gd name="T3" fmla="*/ 48 h 198"/>
                    <a:gd name="T4" fmla="*/ 2 w 28"/>
                    <a:gd name="T5" fmla="*/ 46 h 198"/>
                    <a:gd name="T6" fmla="*/ 3 w 28"/>
                    <a:gd name="T7" fmla="*/ 45 h 198"/>
                    <a:gd name="T8" fmla="*/ 4 w 28"/>
                    <a:gd name="T9" fmla="*/ 42 h 198"/>
                    <a:gd name="T10" fmla="*/ 1 w 28"/>
                    <a:gd name="T11" fmla="*/ 39 h 198"/>
                    <a:gd name="T12" fmla="*/ 0 w 28"/>
                    <a:gd name="T13" fmla="*/ 35 h 198"/>
                    <a:gd name="T14" fmla="*/ 2 w 28"/>
                    <a:gd name="T15" fmla="*/ 25 h 198"/>
                    <a:gd name="T16" fmla="*/ 3 w 28"/>
                    <a:gd name="T17" fmla="*/ 21 h 198"/>
                    <a:gd name="T18" fmla="*/ 4 w 28"/>
                    <a:gd name="T19" fmla="*/ 14 h 198"/>
                    <a:gd name="T20" fmla="*/ 4 w 28"/>
                    <a:gd name="T21" fmla="*/ 8 h 198"/>
                    <a:gd name="T22" fmla="*/ 4 w 28"/>
                    <a:gd name="T23" fmla="*/ 8 h 198"/>
                    <a:gd name="T24" fmla="*/ 3 w 28"/>
                    <a:gd name="T25" fmla="*/ 6 h 198"/>
                    <a:gd name="T26" fmla="*/ 2 w 28"/>
                    <a:gd name="T27" fmla="*/ 5 h 198"/>
                    <a:gd name="T28" fmla="*/ 0 w 28"/>
                    <a:gd name="T29" fmla="*/ 3 h 198"/>
                    <a:gd name="T30" fmla="*/ 0 w 28"/>
                    <a:gd name="T31" fmla="*/ 1 h 198"/>
                    <a:gd name="T32" fmla="*/ 1 w 28"/>
                    <a:gd name="T33" fmla="*/ 0 h 198"/>
                    <a:gd name="T34" fmla="*/ 4 w 28"/>
                    <a:gd name="T35" fmla="*/ 0 h 198"/>
                    <a:gd name="T36" fmla="*/ 6 w 28"/>
                    <a:gd name="T37" fmla="*/ 0 h 198"/>
                    <a:gd name="T38" fmla="*/ 8 w 28"/>
                    <a:gd name="T39" fmla="*/ 0 h 198"/>
                    <a:gd name="T40" fmla="*/ 9 w 28"/>
                    <a:gd name="T41" fmla="*/ 1 h 198"/>
                    <a:gd name="T42" fmla="*/ 10 w 28"/>
                    <a:gd name="T43" fmla="*/ 2 h 198"/>
                    <a:gd name="T44" fmla="*/ 9 w 28"/>
                    <a:gd name="T45" fmla="*/ 4 h 198"/>
                    <a:gd name="T46" fmla="*/ 8 w 28"/>
                    <a:gd name="T47" fmla="*/ 5 h 198"/>
                    <a:gd name="T48" fmla="*/ 6 w 28"/>
                    <a:gd name="T49" fmla="*/ 6 h 198"/>
                    <a:gd name="T50" fmla="*/ 6 w 28"/>
                    <a:gd name="T51" fmla="*/ 8 h 198"/>
                    <a:gd name="T52" fmla="*/ 6 w 28"/>
                    <a:gd name="T53" fmla="*/ 11 h 198"/>
                    <a:gd name="T54" fmla="*/ 7 w 28"/>
                    <a:gd name="T55" fmla="*/ 18 h 198"/>
                    <a:gd name="T56" fmla="*/ 7 w 28"/>
                    <a:gd name="T57" fmla="*/ 21 h 198"/>
                    <a:gd name="T58" fmla="*/ 9 w 28"/>
                    <a:gd name="T59" fmla="*/ 30 h 198"/>
                    <a:gd name="T60" fmla="*/ 9 w 28"/>
                    <a:gd name="T61" fmla="*/ 39 h 198"/>
                    <a:gd name="T62" fmla="*/ 7 w 28"/>
                    <a:gd name="T63" fmla="*/ 41 h 198"/>
                    <a:gd name="T64" fmla="*/ 6 w 28"/>
                    <a:gd name="T65" fmla="*/ 43 h 198"/>
                    <a:gd name="T66" fmla="*/ 6 w 28"/>
                    <a:gd name="T67" fmla="*/ 45 h 198"/>
                    <a:gd name="T68" fmla="*/ 9 w 28"/>
                    <a:gd name="T69" fmla="*/ 47 h 198"/>
                    <a:gd name="T70" fmla="*/ 9 w 28"/>
                    <a:gd name="T71" fmla="*/ 49 h 198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28" h="198">
                      <a:moveTo>
                        <a:pt x="13" y="198"/>
                      </a:moveTo>
                      <a:lnTo>
                        <a:pt x="4" y="198"/>
                      </a:lnTo>
                      <a:lnTo>
                        <a:pt x="3" y="193"/>
                      </a:lnTo>
                      <a:lnTo>
                        <a:pt x="3" y="188"/>
                      </a:lnTo>
                      <a:lnTo>
                        <a:pt x="6" y="185"/>
                      </a:lnTo>
                      <a:lnTo>
                        <a:pt x="9" y="180"/>
                      </a:lnTo>
                      <a:lnTo>
                        <a:pt x="10" y="175"/>
                      </a:lnTo>
                      <a:lnTo>
                        <a:pt x="10" y="170"/>
                      </a:lnTo>
                      <a:lnTo>
                        <a:pt x="6" y="165"/>
                      </a:lnTo>
                      <a:lnTo>
                        <a:pt x="4" y="159"/>
                      </a:lnTo>
                      <a:lnTo>
                        <a:pt x="0" y="142"/>
                      </a:lnTo>
                      <a:lnTo>
                        <a:pt x="1" y="121"/>
                      </a:lnTo>
                      <a:lnTo>
                        <a:pt x="5" y="99"/>
                      </a:lnTo>
                      <a:lnTo>
                        <a:pt x="7" y="85"/>
                      </a:lnTo>
                      <a:lnTo>
                        <a:pt x="9" y="72"/>
                      </a:lnTo>
                      <a:lnTo>
                        <a:pt x="10" y="58"/>
                      </a:lnTo>
                      <a:lnTo>
                        <a:pt x="11" y="44"/>
                      </a:lnTo>
                      <a:lnTo>
                        <a:pt x="11" y="34"/>
                      </a:lnTo>
                      <a:lnTo>
                        <a:pt x="11" y="31"/>
                      </a:lnTo>
                      <a:lnTo>
                        <a:pt x="10" y="26"/>
                      </a:lnTo>
                      <a:lnTo>
                        <a:pt x="7" y="23"/>
                      </a:lnTo>
                      <a:lnTo>
                        <a:pt x="5" y="20"/>
                      </a:lnTo>
                      <a:lnTo>
                        <a:pt x="3" y="18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1" y="6"/>
                      </a:lnTo>
                      <a:lnTo>
                        <a:pt x="4" y="2"/>
                      </a:lnTo>
                      <a:lnTo>
                        <a:pt x="7" y="0"/>
                      </a:lnTo>
                      <a:lnTo>
                        <a:pt x="11" y="0"/>
                      </a:lnTo>
                      <a:lnTo>
                        <a:pt x="16" y="0"/>
                      </a:lnTo>
                      <a:lnTo>
                        <a:pt x="20" y="0"/>
                      </a:lnTo>
                      <a:lnTo>
                        <a:pt x="23" y="1"/>
                      </a:lnTo>
                      <a:lnTo>
                        <a:pt x="24" y="2"/>
                      </a:lnTo>
                      <a:lnTo>
                        <a:pt x="26" y="6"/>
                      </a:lnTo>
                      <a:lnTo>
                        <a:pt x="28" y="10"/>
                      </a:lnTo>
                      <a:lnTo>
                        <a:pt x="26" y="14"/>
                      </a:lnTo>
                      <a:lnTo>
                        <a:pt x="25" y="18"/>
                      </a:lnTo>
                      <a:lnTo>
                        <a:pt x="23" y="20"/>
                      </a:lnTo>
                      <a:lnTo>
                        <a:pt x="20" y="23"/>
                      </a:lnTo>
                      <a:lnTo>
                        <a:pt x="18" y="26"/>
                      </a:lnTo>
                      <a:lnTo>
                        <a:pt x="17" y="31"/>
                      </a:lnTo>
                      <a:lnTo>
                        <a:pt x="17" y="34"/>
                      </a:lnTo>
                      <a:lnTo>
                        <a:pt x="17" y="44"/>
                      </a:lnTo>
                      <a:lnTo>
                        <a:pt x="17" y="58"/>
                      </a:lnTo>
                      <a:lnTo>
                        <a:pt x="19" y="72"/>
                      </a:lnTo>
                      <a:lnTo>
                        <a:pt x="20" y="85"/>
                      </a:lnTo>
                      <a:lnTo>
                        <a:pt x="23" y="99"/>
                      </a:lnTo>
                      <a:lnTo>
                        <a:pt x="26" y="121"/>
                      </a:lnTo>
                      <a:lnTo>
                        <a:pt x="28" y="142"/>
                      </a:lnTo>
                      <a:lnTo>
                        <a:pt x="24" y="159"/>
                      </a:lnTo>
                      <a:lnTo>
                        <a:pt x="20" y="165"/>
                      </a:lnTo>
                      <a:lnTo>
                        <a:pt x="18" y="170"/>
                      </a:lnTo>
                      <a:lnTo>
                        <a:pt x="17" y="175"/>
                      </a:lnTo>
                      <a:lnTo>
                        <a:pt x="18" y="180"/>
                      </a:lnTo>
                      <a:lnTo>
                        <a:pt x="22" y="185"/>
                      </a:lnTo>
                      <a:lnTo>
                        <a:pt x="25" y="188"/>
                      </a:lnTo>
                      <a:lnTo>
                        <a:pt x="25" y="193"/>
                      </a:lnTo>
                      <a:lnTo>
                        <a:pt x="24" y="198"/>
                      </a:lnTo>
                      <a:lnTo>
                        <a:pt x="13" y="19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30" name="Forme libre 314"/>
                <p:cNvSpPr>
                  <a:spLocks/>
                </p:cNvSpPr>
                <p:nvPr/>
              </p:nvSpPr>
              <p:spPr bwMode="auto">
                <a:xfrm>
                  <a:off x="1871" y="3252"/>
                  <a:ext cx="106" cy="7"/>
                </a:xfrm>
                <a:custGeom>
                  <a:avLst/>
                  <a:gdLst>
                    <a:gd name="T0" fmla="*/ 1 w 317"/>
                    <a:gd name="T1" fmla="*/ 0 h 27"/>
                    <a:gd name="T2" fmla="*/ 106 w 317"/>
                    <a:gd name="T3" fmla="*/ 0 h 27"/>
                    <a:gd name="T4" fmla="*/ 106 w 317"/>
                    <a:gd name="T5" fmla="*/ 7 h 27"/>
                    <a:gd name="T6" fmla="*/ 54 w 317"/>
                    <a:gd name="T7" fmla="*/ 7 h 27"/>
                    <a:gd name="T8" fmla="*/ 0 w 317"/>
                    <a:gd name="T9" fmla="*/ 7 h 27"/>
                    <a:gd name="T10" fmla="*/ 1 w 317"/>
                    <a:gd name="T11" fmla="*/ 0 h 2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17" h="27">
                      <a:moveTo>
                        <a:pt x="3" y="0"/>
                      </a:moveTo>
                      <a:lnTo>
                        <a:pt x="317" y="0"/>
                      </a:lnTo>
                      <a:lnTo>
                        <a:pt x="317" y="27"/>
                      </a:lnTo>
                      <a:lnTo>
                        <a:pt x="161" y="27"/>
                      </a:lnTo>
                      <a:lnTo>
                        <a:pt x="0" y="27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31" name="Forme libre 315"/>
                <p:cNvSpPr>
                  <a:spLocks/>
                </p:cNvSpPr>
                <p:nvPr/>
              </p:nvSpPr>
              <p:spPr bwMode="auto">
                <a:xfrm>
                  <a:off x="1871" y="3252"/>
                  <a:ext cx="106" cy="7"/>
                </a:xfrm>
                <a:custGeom>
                  <a:avLst/>
                  <a:gdLst>
                    <a:gd name="T0" fmla="*/ 1 w 317"/>
                    <a:gd name="T1" fmla="*/ 0 h 27"/>
                    <a:gd name="T2" fmla="*/ 106 w 317"/>
                    <a:gd name="T3" fmla="*/ 0 h 27"/>
                    <a:gd name="T4" fmla="*/ 106 w 317"/>
                    <a:gd name="T5" fmla="*/ 7 h 27"/>
                    <a:gd name="T6" fmla="*/ 54 w 317"/>
                    <a:gd name="T7" fmla="*/ 7 h 27"/>
                    <a:gd name="T8" fmla="*/ 0 w 317"/>
                    <a:gd name="T9" fmla="*/ 7 h 27"/>
                    <a:gd name="T10" fmla="*/ 1 w 317"/>
                    <a:gd name="T11" fmla="*/ 0 h 2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17" h="27">
                      <a:moveTo>
                        <a:pt x="3" y="0"/>
                      </a:moveTo>
                      <a:lnTo>
                        <a:pt x="317" y="0"/>
                      </a:lnTo>
                      <a:lnTo>
                        <a:pt x="317" y="27"/>
                      </a:lnTo>
                      <a:lnTo>
                        <a:pt x="161" y="27"/>
                      </a:lnTo>
                      <a:lnTo>
                        <a:pt x="0" y="27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32" name="Forme libre 316"/>
                <p:cNvSpPr>
                  <a:spLocks/>
                </p:cNvSpPr>
                <p:nvPr/>
              </p:nvSpPr>
              <p:spPr bwMode="auto">
                <a:xfrm>
                  <a:off x="1870" y="3259"/>
                  <a:ext cx="109" cy="6"/>
                </a:xfrm>
                <a:custGeom>
                  <a:avLst/>
                  <a:gdLst>
                    <a:gd name="T0" fmla="*/ 0 w 325"/>
                    <a:gd name="T1" fmla="*/ 5 h 25"/>
                    <a:gd name="T2" fmla="*/ 1 w 325"/>
                    <a:gd name="T3" fmla="*/ 0 h 25"/>
                    <a:gd name="T4" fmla="*/ 55 w 325"/>
                    <a:gd name="T5" fmla="*/ 0 h 25"/>
                    <a:gd name="T6" fmla="*/ 107 w 325"/>
                    <a:gd name="T7" fmla="*/ 0 h 25"/>
                    <a:gd name="T8" fmla="*/ 109 w 325"/>
                    <a:gd name="T9" fmla="*/ 0 h 25"/>
                    <a:gd name="T10" fmla="*/ 109 w 325"/>
                    <a:gd name="T11" fmla="*/ 6 h 25"/>
                    <a:gd name="T12" fmla="*/ 0 w 325"/>
                    <a:gd name="T13" fmla="*/ 5 h 2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5" h="25">
                      <a:moveTo>
                        <a:pt x="0" y="21"/>
                      </a:moveTo>
                      <a:lnTo>
                        <a:pt x="2" y="0"/>
                      </a:lnTo>
                      <a:lnTo>
                        <a:pt x="163" y="0"/>
                      </a:lnTo>
                      <a:lnTo>
                        <a:pt x="319" y="0"/>
                      </a:lnTo>
                      <a:lnTo>
                        <a:pt x="325" y="0"/>
                      </a:lnTo>
                      <a:lnTo>
                        <a:pt x="325" y="25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33" name="Forme libre 317"/>
                <p:cNvSpPr>
                  <a:spLocks/>
                </p:cNvSpPr>
                <p:nvPr/>
              </p:nvSpPr>
              <p:spPr bwMode="auto">
                <a:xfrm>
                  <a:off x="1870" y="3259"/>
                  <a:ext cx="109" cy="6"/>
                </a:xfrm>
                <a:custGeom>
                  <a:avLst/>
                  <a:gdLst>
                    <a:gd name="T0" fmla="*/ 0 w 325"/>
                    <a:gd name="T1" fmla="*/ 5 h 25"/>
                    <a:gd name="T2" fmla="*/ 1 w 325"/>
                    <a:gd name="T3" fmla="*/ 0 h 25"/>
                    <a:gd name="T4" fmla="*/ 55 w 325"/>
                    <a:gd name="T5" fmla="*/ 0 h 25"/>
                    <a:gd name="T6" fmla="*/ 107 w 325"/>
                    <a:gd name="T7" fmla="*/ 0 h 25"/>
                    <a:gd name="T8" fmla="*/ 109 w 325"/>
                    <a:gd name="T9" fmla="*/ 0 h 25"/>
                    <a:gd name="T10" fmla="*/ 109 w 325"/>
                    <a:gd name="T11" fmla="*/ 6 h 2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25" h="25">
                      <a:moveTo>
                        <a:pt x="0" y="21"/>
                      </a:moveTo>
                      <a:lnTo>
                        <a:pt x="2" y="0"/>
                      </a:lnTo>
                      <a:lnTo>
                        <a:pt x="163" y="0"/>
                      </a:lnTo>
                      <a:lnTo>
                        <a:pt x="319" y="0"/>
                      </a:lnTo>
                      <a:lnTo>
                        <a:pt x="325" y="0"/>
                      </a:lnTo>
                      <a:lnTo>
                        <a:pt x="325" y="2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34" name="Forme libre 318"/>
                <p:cNvSpPr>
                  <a:spLocks/>
                </p:cNvSpPr>
                <p:nvPr/>
              </p:nvSpPr>
              <p:spPr bwMode="auto">
                <a:xfrm>
                  <a:off x="1872" y="3271"/>
                  <a:ext cx="109" cy="5"/>
                </a:xfrm>
                <a:custGeom>
                  <a:avLst/>
                  <a:gdLst>
                    <a:gd name="T0" fmla="*/ 0 w 329"/>
                    <a:gd name="T1" fmla="*/ 0 h 21"/>
                    <a:gd name="T2" fmla="*/ 53 w 329"/>
                    <a:gd name="T3" fmla="*/ 0 h 21"/>
                    <a:gd name="T4" fmla="*/ 108 w 329"/>
                    <a:gd name="T5" fmla="*/ 0 h 21"/>
                    <a:gd name="T6" fmla="*/ 109 w 329"/>
                    <a:gd name="T7" fmla="*/ 0 h 21"/>
                    <a:gd name="T8" fmla="*/ 109 w 329"/>
                    <a:gd name="T9" fmla="*/ 5 h 21"/>
                    <a:gd name="T10" fmla="*/ 0 w 329"/>
                    <a:gd name="T11" fmla="*/ 5 h 21"/>
                    <a:gd name="T12" fmla="*/ 0 w 329"/>
                    <a:gd name="T13" fmla="*/ 0 h 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" h="21">
                      <a:moveTo>
                        <a:pt x="1" y="0"/>
                      </a:moveTo>
                      <a:lnTo>
                        <a:pt x="161" y="0"/>
                      </a:lnTo>
                      <a:lnTo>
                        <a:pt x="326" y="0"/>
                      </a:lnTo>
                      <a:lnTo>
                        <a:pt x="329" y="0"/>
                      </a:lnTo>
                      <a:lnTo>
                        <a:pt x="329" y="21"/>
                      </a:lnTo>
                      <a:lnTo>
                        <a:pt x="0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35" name="Forme libre 319"/>
                <p:cNvSpPr>
                  <a:spLocks/>
                </p:cNvSpPr>
                <p:nvPr/>
              </p:nvSpPr>
              <p:spPr bwMode="auto">
                <a:xfrm>
                  <a:off x="1872" y="3271"/>
                  <a:ext cx="109" cy="5"/>
                </a:xfrm>
                <a:custGeom>
                  <a:avLst/>
                  <a:gdLst>
                    <a:gd name="T0" fmla="*/ 0 w 329"/>
                    <a:gd name="T1" fmla="*/ 0 h 21"/>
                    <a:gd name="T2" fmla="*/ 53 w 329"/>
                    <a:gd name="T3" fmla="*/ 0 h 21"/>
                    <a:gd name="T4" fmla="*/ 108 w 329"/>
                    <a:gd name="T5" fmla="*/ 0 h 21"/>
                    <a:gd name="T6" fmla="*/ 109 w 329"/>
                    <a:gd name="T7" fmla="*/ 0 h 21"/>
                    <a:gd name="T8" fmla="*/ 109 w 329"/>
                    <a:gd name="T9" fmla="*/ 5 h 21"/>
                    <a:gd name="T10" fmla="*/ 0 w 329"/>
                    <a:gd name="T11" fmla="*/ 5 h 21"/>
                    <a:gd name="T12" fmla="*/ 0 w 329"/>
                    <a:gd name="T13" fmla="*/ 0 h 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" h="21">
                      <a:moveTo>
                        <a:pt x="1" y="0"/>
                      </a:moveTo>
                      <a:lnTo>
                        <a:pt x="161" y="0"/>
                      </a:lnTo>
                      <a:lnTo>
                        <a:pt x="326" y="0"/>
                      </a:lnTo>
                      <a:lnTo>
                        <a:pt x="329" y="0"/>
                      </a:lnTo>
                      <a:lnTo>
                        <a:pt x="329" y="21"/>
                      </a:lnTo>
                      <a:lnTo>
                        <a:pt x="0" y="2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36" name="Forme libre 320"/>
                <p:cNvSpPr>
                  <a:spLocks/>
                </p:cNvSpPr>
                <p:nvPr/>
              </p:nvSpPr>
              <p:spPr bwMode="auto">
                <a:xfrm>
                  <a:off x="1870" y="3265"/>
                  <a:ext cx="110" cy="6"/>
                </a:xfrm>
                <a:custGeom>
                  <a:avLst/>
                  <a:gdLst>
                    <a:gd name="T0" fmla="*/ 110 w 330"/>
                    <a:gd name="T1" fmla="*/ 0 h 22"/>
                    <a:gd name="T2" fmla="*/ 0 w 330"/>
                    <a:gd name="T3" fmla="*/ 0 h 22"/>
                    <a:gd name="T4" fmla="*/ 2 w 330"/>
                    <a:gd name="T5" fmla="*/ 6 h 22"/>
                    <a:gd name="T6" fmla="*/ 55 w 330"/>
                    <a:gd name="T7" fmla="*/ 6 h 22"/>
                    <a:gd name="T8" fmla="*/ 110 w 330"/>
                    <a:gd name="T9" fmla="*/ 6 h 22"/>
                    <a:gd name="T10" fmla="*/ 110 w 330"/>
                    <a:gd name="T11" fmla="*/ 0 h 22"/>
                    <a:gd name="T12" fmla="*/ 108 w 330"/>
                    <a:gd name="T13" fmla="*/ 0 h 22"/>
                    <a:gd name="T14" fmla="*/ 110 w 330"/>
                    <a:gd name="T15" fmla="*/ 0 h 2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30" h="22">
                      <a:moveTo>
                        <a:pt x="330" y="1"/>
                      </a:moveTo>
                      <a:lnTo>
                        <a:pt x="0" y="0"/>
                      </a:lnTo>
                      <a:lnTo>
                        <a:pt x="5" y="22"/>
                      </a:lnTo>
                      <a:lnTo>
                        <a:pt x="165" y="22"/>
                      </a:lnTo>
                      <a:lnTo>
                        <a:pt x="330" y="22"/>
                      </a:lnTo>
                      <a:lnTo>
                        <a:pt x="330" y="1"/>
                      </a:lnTo>
                      <a:lnTo>
                        <a:pt x="325" y="1"/>
                      </a:lnTo>
                      <a:lnTo>
                        <a:pt x="330" y="1"/>
                      </a:lnTo>
                      <a:close/>
                    </a:path>
                  </a:pathLst>
                </a:cu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37" name="Forme libre 321"/>
                <p:cNvSpPr>
                  <a:spLocks/>
                </p:cNvSpPr>
                <p:nvPr/>
              </p:nvSpPr>
              <p:spPr bwMode="auto">
                <a:xfrm>
                  <a:off x="1870" y="3265"/>
                  <a:ext cx="110" cy="6"/>
                </a:xfrm>
                <a:custGeom>
                  <a:avLst/>
                  <a:gdLst>
                    <a:gd name="T0" fmla="*/ 110 w 330"/>
                    <a:gd name="T1" fmla="*/ 0 h 22"/>
                    <a:gd name="T2" fmla="*/ 0 w 330"/>
                    <a:gd name="T3" fmla="*/ 0 h 22"/>
                    <a:gd name="T4" fmla="*/ 2 w 330"/>
                    <a:gd name="T5" fmla="*/ 6 h 22"/>
                    <a:gd name="T6" fmla="*/ 55 w 330"/>
                    <a:gd name="T7" fmla="*/ 6 h 22"/>
                    <a:gd name="T8" fmla="*/ 110 w 330"/>
                    <a:gd name="T9" fmla="*/ 6 h 22"/>
                    <a:gd name="T10" fmla="*/ 110 w 330"/>
                    <a:gd name="T11" fmla="*/ 0 h 22"/>
                    <a:gd name="T12" fmla="*/ 108 w 330"/>
                    <a:gd name="T13" fmla="*/ 0 h 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30" h="22">
                      <a:moveTo>
                        <a:pt x="330" y="1"/>
                      </a:moveTo>
                      <a:lnTo>
                        <a:pt x="0" y="0"/>
                      </a:lnTo>
                      <a:lnTo>
                        <a:pt x="5" y="22"/>
                      </a:lnTo>
                      <a:lnTo>
                        <a:pt x="165" y="22"/>
                      </a:lnTo>
                      <a:lnTo>
                        <a:pt x="330" y="22"/>
                      </a:lnTo>
                      <a:lnTo>
                        <a:pt x="330" y="1"/>
                      </a:lnTo>
                      <a:lnTo>
                        <a:pt x="325" y="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38" name="Forme libre 322"/>
                <p:cNvSpPr>
                  <a:spLocks/>
                </p:cNvSpPr>
                <p:nvPr/>
              </p:nvSpPr>
              <p:spPr bwMode="auto">
                <a:xfrm>
                  <a:off x="1941" y="3205"/>
                  <a:ext cx="5" cy="47"/>
                </a:xfrm>
                <a:custGeom>
                  <a:avLst/>
                  <a:gdLst>
                    <a:gd name="T0" fmla="*/ 3 w 16"/>
                    <a:gd name="T1" fmla="*/ 47 h 190"/>
                    <a:gd name="T2" fmla="*/ 5 w 16"/>
                    <a:gd name="T3" fmla="*/ 47 h 190"/>
                    <a:gd name="T4" fmla="*/ 5 w 16"/>
                    <a:gd name="T5" fmla="*/ 0 h 190"/>
                    <a:gd name="T6" fmla="*/ 0 w 16"/>
                    <a:gd name="T7" fmla="*/ 0 h 190"/>
                    <a:gd name="T8" fmla="*/ 0 w 16"/>
                    <a:gd name="T9" fmla="*/ 47 h 190"/>
                    <a:gd name="T10" fmla="*/ 3 w 16"/>
                    <a:gd name="T11" fmla="*/ 47 h 19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6" h="190">
                      <a:moveTo>
                        <a:pt x="8" y="190"/>
                      </a:moveTo>
                      <a:lnTo>
                        <a:pt x="16" y="190"/>
                      </a:lnTo>
                      <a:lnTo>
                        <a:pt x="16" y="0"/>
                      </a:lnTo>
                      <a:lnTo>
                        <a:pt x="0" y="0"/>
                      </a:lnTo>
                      <a:lnTo>
                        <a:pt x="0" y="190"/>
                      </a:lnTo>
                      <a:lnTo>
                        <a:pt x="8" y="19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39" name="Forme libre 323"/>
                <p:cNvSpPr>
                  <a:spLocks/>
                </p:cNvSpPr>
                <p:nvPr/>
              </p:nvSpPr>
              <p:spPr bwMode="auto">
                <a:xfrm>
                  <a:off x="1972" y="3176"/>
                  <a:ext cx="10" cy="28"/>
                </a:xfrm>
                <a:custGeom>
                  <a:avLst/>
                  <a:gdLst>
                    <a:gd name="T0" fmla="*/ 0 w 30"/>
                    <a:gd name="T1" fmla="*/ 0 h 112"/>
                    <a:gd name="T2" fmla="*/ 10 w 30"/>
                    <a:gd name="T3" fmla="*/ 20 h 112"/>
                    <a:gd name="T4" fmla="*/ 10 w 30"/>
                    <a:gd name="T5" fmla="*/ 28 h 11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0" h="112">
                      <a:moveTo>
                        <a:pt x="0" y="0"/>
                      </a:moveTo>
                      <a:lnTo>
                        <a:pt x="30" y="79"/>
                      </a:lnTo>
                      <a:lnTo>
                        <a:pt x="30" y="11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40" name="Rectangle 324"/>
                <p:cNvSpPr>
                  <a:spLocks noChangeArrowheads="1"/>
                </p:cNvSpPr>
                <p:nvPr/>
              </p:nvSpPr>
              <p:spPr bwMode="auto">
                <a:xfrm>
                  <a:off x="1900" y="3223"/>
                  <a:ext cx="11" cy="2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41" name="Rectangle 325"/>
                <p:cNvSpPr>
                  <a:spLocks noChangeArrowheads="1"/>
                </p:cNvSpPr>
                <p:nvPr/>
              </p:nvSpPr>
              <p:spPr bwMode="auto">
                <a:xfrm>
                  <a:off x="1925" y="3223"/>
                  <a:ext cx="11" cy="2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42" name="Forme libre 326"/>
                <p:cNvSpPr>
                  <a:spLocks/>
                </p:cNvSpPr>
                <p:nvPr/>
              </p:nvSpPr>
              <p:spPr bwMode="auto">
                <a:xfrm>
                  <a:off x="1909" y="3223"/>
                  <a:ext cx="7" cy="29"/>
                </a:xfrm>
                <a:custGeom>
                  <a:avLst/>
                  <a:gdLst>
                    <a:gd name="T0" fmla="*/ 4 w 21"/>
                    <a:gd name="T1" fmla="*/ 29 h 119"/>
                    <a:gd name="T2" fmla="*/ 7 w 21"/>
                    <a:gd name="T3" fmla="*/ 29 h 119"/>
                    <a:gd name="T4" fmla="*/ 7 w 21"/>
                    <a:gd name="T5" fmla="*/ 0 h 119"/>
                    <a:gd name="T6" fmla="*/ 0 w 21"/>
                    <a:gd name="T7" fmla="*/ 0 h 119"/>
                    <a:gd name="T8" fmla="*/ 0 w 21"/>
                    <a:gd name="T9" fmla="*/ 29 h 119"/>
                    <a:gd name="T10" fmla="*/ 4 w 21"/>
                    <a:gd name="T11" fmla="*/ 29 h 11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1" h="119">
                      <a:moveTo>
                        <a:pt x="11" y="119"/>
                      </a:moveTo>
                      <a:lnTo>
                        <a:pt x="21" y="119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119"/>
                      </a:lnTo>
                      <a:lnTo>
                        <a:pt x="11" y="1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43" name="Forme libre 327"/>
                <p:cNvSpPr>
                  <a:spLocks/>
                </p:cNvSpPr>
                <p:nvPr/>
              </p:nvSpPr>
              <p:spPr bwMode="auto">
                <a:xfrm>
                  <a:off x="1933" y="3223"/>
                  <a:ext cx="7" cy="29"/>
                </a:xfrm>
                <a:custGeom>
                  <a:avLst/>
                  <a:gdLst>
                    <a:gd name="T0" fmla="*/ 4 w 21"/>
                    <a:gd name="T1" fmla="*/ 29 h 119"/>
                    <a:gd name="T2" fmla="*/ 7 w 21"/>
                    <a:gd name="T3" fmla="*/ 29 h 119"/>
                    <a:gd name="T4" fmla="*/ 7 w 21"/>
                    <a:gd name="T5" fmla="*/ 0 h 119"/>
                    <a:gd name="T6" fmla="*/ 0 w 21"/>
                    <a:gd name="T7" fmla="*/ 0 h 119"/>
                    <a:gd name="T8" fmla="*/ 0 w 21"/>
                    <a:gd name="T9" fmla="*/ 29 h 119"/>
                    <a:gd name="T10" fmla="*/ 4 w 21"/>
                    <a:gd name="T11" fmla="*/ 29 h 11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1" h="119">
                      <a:moveTo>
                        <a:pt x="11" y="119"/>
                      </a:moveTo>
                      <a:lnTo>
                        <a:pt x="21" y="119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119"/>
                      </a:lnTo>
                      <a:lnTo>
                        <a:pt x="11" y="1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44" name="Forme libre 328"/>
                <p:cNvSpPr>
                  <a:spLocks/>
                </p:cNvSpPr>
                <p:nvPr/>
              </p:nvSpPr>
              <p:spPr bwMode="auto">
                <a:xfrm>
                  <a:off x="1921" y="3227"/>
                  <a:ext cx="5" cy="4"/>
                </a:xfrm>
                <a:custGeom>
                  <a:avLst/>
                  <a:gdLst>
                    <a:gd name="T0" fmla="*/ 3 w 14"/>
                    <a:gd name="T1" fmla="*/ 4 h 14"/>
                    <a:gd name="T2" fmla="*/ 4 w 14"/>
                    <a:gd name="T3" fmla="*/ 4 h 14"/>
                    <a:gd name="T4" fmla="*/ 4 w 14"/>
                    <a:gd name="T5" fmla="*/ 3 h 14"/>
                    <a:gd name="T6" fmla="*/ 5 w 14"/>
                    <a:gd name="T7" fmla="*/ 3 h 14"/>
                    <a:gd name="T8" fmla="*/ 5 w 14"/>
                    <a:gd name="T9" fmla="*/ 2 h 14"/>
                    <a:gd name="T10" fmla="*/ 5 w 14"/>
                    <a:gd name="T11" fmla="*/ 1 h 14"/>
                    <a:gd name="T12" fmla="*/ 4 w 14"/>
                    <a:gd name="T13" fmla="*/ 1 h 14"/>
                    <a:gd name="T14" fmla="*/ 4 w 14"/>
                    <a:gd name="T15" fmla="*/ 0 h 14"/>
                    <a:gd name="T16" fmla="*/ 3 w 14"/>
                    <a:gd name="T17" fmla="*/ 0 h 14"/>
                    <a:gd name="T18" fmla="*/ 1 w 14"/>
                    <a:gd name="T19" fmla="*/ 0 h 14"/>
                    <a:gd name="T20" fmla="*/ 1 w 14"/>
                    <a:gd name="T21" fmla="*/ 1 h 14"/>
                    <a:gd name="T22" fmla="*/ 0 w 14"/>
                    <a:gd name="T23" fmla="*/ 1 h 14"/>
                    <a:gd name="T24" fmla="*/ 0 w 14"/>
                    <a:gd name="T25" fmla="*/ 2 h 14"/>
                    <a:gd name="T26" fmla="*/ 0 w 14"/>
                    <a:gd name="T27" fmla="*/ 3 h 14"/>
                    <a:gd name="T28" fmla="*/ 1 w 14"/>
                    <a:gd name="T29" fmla="*/ 3 h 14"/>
                    <a:gd name="T30" fmla="*/ 1 w 14"/>
                    <a:gd name="T31" fmla="*/ 4 h 14"/>
                    <a:gd name="T32" fmla="*/ 3 w 14"/>
                    <a:gd name="T33" fmla="*/ 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4" h="14">
                      <a:moveTo>
                        <a:pt x="7" y="14"/>
                      </a:moveTo>
                      <a:lnTo>
                        <a:pt x="10" y="14"/>
                      </a:lnTo>
                      <a:lnTo>
                        <a:pt x="12" y="12"/>
                      </a:lnTo>
                      <a:lnTo>
                        <a:pt x="13" y="11"/>
                      </a:lnTo>
                      <a:lnTo>
                        <a:pt x="14" y="7"/>
                      </a:lnTo>
                      <a:lnTo>
                        <a:pt x="13" y="5"/>
                      </a:lnTo>
                      <a:lnTo>
                        <a:pt x="12" y="2"/>
                      </a:lnTo>
                      <a:lnTo>
                        <a:pt x="10" y="1"/>
                      </a:lnTo>
                      <a:lnTo>
                        <a:pt x="7" y="0"/>
                      </a:lnTo>
                      <a:lnTo>
                        <a:pt x="4" y="1"/>
                      </a:lnTo>
                      <a:lnTo>
                        <a:pt x="2" y="2"/>
                      </a:lnTo>
                      <a:lnTo>
                        <a:pt x="0" y="5"/>
                      </a:lnTo>
                      <a:lnTo>
                        <a:pt x="0" y="7"/>
                      </a:lnTo>
                      <a:lnTo>
                        <a:pt x="0" y="11"/>
                      </a:lnTo>
                      <a:lnTo>
                        <a:pt x="2" y="12"/>
                      </a:lnTo>
                      <a:lnTo>
                        <a:pt x="4" y="14"/>
                      </a:lnTo>
                      <a:lnTo>
                        <a:pt x="7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45" name="Forme libre 329"/>
                <p:cNvSpPr>
                  <a:spLocks/>
                </p:cNvSpPr>
                <p:nvPr/>
              </p:nvSpPr>
              <p:spPr bwMode="auto">
                <a:xfrm>
                  <a:off x="1911" y="3227"/>
                  <a:ext cx="6" cy="4"/>
                </a:xfrm>
                <a:custGeom>
                  <a:avLst/>
                  <a:gdLst>
                    <a:gd name="T0" fmla="*/ 3 w 16"/>
                    <a:gd name="T1" fmla="*/ 4 h 15"/>
                    <a:gd name="T2" fmla="*/ 4 w 16"/>
                    <a:gd name="T3" fmla="*/ 4 h 15"/>
                    <a:gd name="T4" fmla="*/ 5 w 16"/>
                    <a:gd name="T5" fmla="*/ 3 h 15"/>
                    <a:gd name="T6" fmla="*/ 6 w 16"/>
                    <a:gd name="T7" fmla="*/ 3 h 15"/>
                    <a:gd name="T8" fmla="*/ 6 w 16"/>
                    <a:gd name="T9" fmla="*/ 2 h 15"/>
                    <a:gd name="T10" fmla="*/ 6 w 16"/>
                    <a:gd name="T11" fmla="*/ 1 h 15"/>
                    <a:gd name="T12" fmla="*/ 5 w 16"/>
                    <a:gd name="T13" fmla="*/ 1 h 15"/>
                    <a:gd name="T14" fmla="*/ 4 w 16"/>
                    <a:gd name="T15" fmla="*/ 0 h 15"/>
                    <a:gd name="T16" fmla="*/ 3 w 16"/>
                    <a:gd name="T17" fmla="*/ 0 h 15"/>
                    <a:gd name="T18" fmla="*/ 2 w 16"/>
                    <a:gd name="T19" fmla="*/ 0 h 15"/>
                    <a:gd name="T20" fmla="*/ 1 w 16"/>
                    <a:gd name="T21" fmla="*/ 1 h 15"/>
                    <a:gd name="T22" fmla="*/ 1 w 16"/>
                    <a:gd name="T23" fmla="*/ 1 h 15"/>
                    <a:gd name="T24" fmla="*/ 0 w 16"/>
                    <a:gd name="T25" fmla="*/ 2 h 15"/>
                    <a:gd name="T26" fmla="*/ 1 w 16"/>
                    <a:gd name="T27" fmla="*/ 3 h 15"/>
                    <a:gd name="T28" fmla="*/ 1 w 16"/>
                    <a:gd name="T29" fmla="*/ 3 h 15"/>
                    <a:gd name="T30" fmla="*/ 2 w 16"/>
                    <a:gd name="T31" fmla="*/ 4 h 15"/>
                    <a:gd name="T32" fmla="*/ 3 w 16"/>
                    <a:gd name="T33" fmla="*/ 4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" h="15">
                      <a:moveTo>
                        <a:pt x="9" y="15"/>
                      </a:moveTo>
                      <a:lnTo>
                        <a:pt x="11" y="14"/>
                      </a:lnTo>
                      <a:lnTo>
                        <a:pt x="13" y="13"/>
                      </a:lnTo>
                      <a:lnTo>
                        <a:pt x="15" y="10"/>
                      </a:lnTo>
                      <a:lnTo>
                        <a:pt x="16" y="8"/>
                      </a:lnTo>
                      <a:lnTo>
                        <a:pt x="15" y="4"/>
                      </a:lnTo>
                      <a:lnTo>
                        <a:pt x="13" y="2"/>
                      </a:lnTo>
                      <a:lnTo>
                        <a:pt x="11" y="1"/>
                      </a:lnTo>
                      <a:lnTo>
                        <a:pt x="9" y="0"/>
                      </a:lnTo>
                      <a:lnTo>
                        <a:pt x="5" y="1"/>
                      </a:lnTo>
                      <a:lnTo>
                        <a:pt x="3" y="2"/>
                      </a:lnTo>
                      <a:lnTo>
                        <a:pt x="2" y="4"/>
                      </a:lnTo>
                      <a:lnTo>
                        <a:pt x="0" y="8"/>
                      </a:lnTo>
                      <a:lnTo>
                        <a:pt x="2" y="10"/>
                      </a:lnTo>
                      <a:lnTo>
                        <a:pt x="3" y="13"/>
                      </a:lnTo>
                      <a:lnTo>
                        <a:pt x="5" y="14"/>
                      </a:lnTo>
                      <a:lnTo>
                        <a:pt x="9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46" name="Forme libre 330"/>
                <p:cNvSpPr>
                  <a:spLocks/>
                </p:cNvSpPr>
                <p:nvPr/>
              </p:nvSpPr>
              <p:spPr bwMode="auto">
                <a:xfrm>
                  <a:off x="1900" y="3207"/>
                  <a:ext cx="15" cy="13"/>
                </a:xfrm>
                <a:custGeom>
                  <a:avLst/>
                  <a:gdLst>
                    <a:gd name="T0" fmla="*/ 0 w 46"/>
                    <a:gd name="T1" fmla="*/ 13 h 52"/>
                    <a:gd name="T2" fmla="*/ 15 w 46"/>
                    <a:gd name="T3" fmla="*/ 13 h 52"/>
                    <a:gd name="T4" fmla="*/ 15 w 46"/>
                    <a:gd name="T5" fmla="*/ 0 h 52"/>
                    <a:gd name="T6" fmla="*/ 12 w 46"/>
                    <a:gd name="T7" fmla="*/ 0 h 52"/>
                    <a:gd name="T8" fmla="*/ 9 w 46"/>
                    <a:gd name="T9" fmla="*/ 1 h 52"/>
                    <a:gd name="T10" fmla="*/ 6 w 46"/>
                    <a:gd name="T11" fmla="*/ 2 h 52"/>
                    <a:gd name="T12" fmla="*/ 4 w 46"/>
                    <a:gd name="T13" fmla="*/ 3 h 52"/>
                    <a:gd name="T14" fmla="*/ 2 w 46"/>
                    <a:gd name="T15" fmla="*/ 6 h 52"/>
                    <a:gd name="T16" fmla="*/ 1 w 46"/>
                    <a:gd name="T17" fmla="*/ 8 h 52"/>
                    <a:gd name="T18" fmla="*/ 0 w 46"/>
                    <a:gd name="T19" fmla="*/ 10 h 52"/>
                    <a:gd name="T20" fmla="*/ 0 w 46"/>
                    <a:gd name="T21" fmla="*/ 13 h 5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46" h="52">
                      <a:moveTo>
                        <a:pt x="0" y="52"/>
                      </a:moveTo>
                      <a:lnTo>
                        <a:pt x="46" y="52"/>
                      </a:lnTo>
                      <a:lnTo>
                        <a:pt x="46" y="0"/>
                      </a:lnTo>
                      <a:lnTo>
                        <a:pt x="36" y="0"/>
                      </a:lnTo>
                      <a:lnTo>
                        <a:pt x="27" y="4"/>
                      </a:lnTo>
                      <a:lnTo>
                        <a:pt x="19" y="7"/>
                      </a:lnTo>
                      <a:lnTo>
                        <a:pt x="13" y="13"/>
                      </a:lnTo>
                      <a:lnTo>
                        <a:pt x="7" y="22"/>
                      </a:lnTo>
                      <a:lnTo>
                        <a:pt x="3" y="31"/>
                      </a:lnTo>
                      <a:lnTo>
                        <a:pt x="1" y="40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47" name="Forme libre 331"/>
                <p:cNvSpPr>
                  <a:spLocks/>
                </p:cNvSpPr>
                <p:nvPr/>
              </p:nvSpPr>
              <p:spPr bwMode="auto">
                <a:xfrm>
                  <a:off x="1922" y="3207"/>
                  <a:ext cx="15" cy="13"/>
                </a:xfrm>
                <a:custGeom>
                  <a:avLst/>
                  <a:gdLst>
                    <a:gd name="T0" fmla="*/ 15 w 45"/>
                    <a:gd name="T1" fmla="*/ 13 h 52"/>
                    <a:gd name="T2" fmla="*/ 0 w 45"/>
                    <a:gd name="T3" fmla="*/ 13 h 52"/>
                    <a:gd name="T4" fmla="*/ 0 w 45"/>
                    <a:gd name="T5" fmla="*/ 0 h 52"/>
                    <a:gd name="T6" fmla="*/ 3 w 45"/>
                    <a:gd name="T7" fmla="*/ 0 h 52"/>
                    <a:gd name="T8" fmla="*/ 6 w 45"/>
                    <a:gd name="T9" fmla="*/ 1 h 52"/>
                    <a:gd name="T10" fmla="*/ 9 w 45"/>
                    <a:gd name="T11" fmla="*/ 2 h 52"/>
                    <a:gd name="T12" fmla="*/ 11 w 45"/>
                    <a:gd name="T13" fmla="*/ 3 h 52"/>
                    <a:gd name="T14" fmla="*/ 13 w 45"/>
                    <a:gd name="T15" fmla="*/ 6 h 52"/>
                    <a:gd name="T16" fmla="*/ 14 w 45"/>
                    <a:gd name="T17" fmla="*/ 8 h 52"/>
                    <a:gd name="T18" fmla="*/ 15 w 45"/>
                    <a:gd name="T19" fmla="*/ 10 h 52"/>
                    <a:gd name="T20" fmla="*/ 15 w 45"/>
                    <a:gd name="T21" fmla="*/ 13 h 5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45" h="52">
                      <a:moveTo>
                        <a:pt x="45" y="52"/>
                      </a:moveTo>
                      <a:lnTo>
                        <a:pt x="0" y="52"/>
                      </a:lnTo>
                      <a:lnTo>
                        <a:pt x="0" y="0"/>
                      </a:lnTo>
                      <a:lnTo>
                        <a:pt x="10" y="0"/>
                      </a:lnTo>
                      <a:lnTo>
                        <a:pt x="19" y="4"/>
                      </a:lnTo>
                      <a:lnTo>
                        <a:pt x="27" y="7"/>
                      </a:lnTo>
                      <a:lnTo>
                        <a:pt x="33" y="13"/>
                      </a:lnTo>
                      <a:lnTo>
                        <a:pt x="38" y="22"/>
                      </a:lnTo>
                      <a:lnTo>
                        <a:pt x="41" y="31"/>
                      </a:lnTo>
                      <a:lnTo>
                        <a:pt x="44" y="40"/>
                      </a:lnTo>
                      <a:lnTo>
                        <a:pt x="45" y="52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48" name="Forme libre 332"/>
                <p:cNvSpPr>
                  <a:spLocks/>
                </p:cNvSpPr>
                <p:nvPr/>
              </p:nvSpPr>
              <p:spPr bwMode="auto">
                <a:xfrm>
                  <a:off x="2080" y="3228"/>
                  <a:ext cx="6" cy="5"/>
                </a:xfrm>
                <a:custGeom>
                  <a:avLst/>
                  <a:gdLst>
                    <a:gd name="T0" fmla="*/ 2 w 20"/>
                    <a:gd name="T1" fmla="*/ 5 h 19"/>
                    <a:gd name="T2" fmla="*/ 3 w 20"/>
                    <a:gd name="T3" fmla="*/ 5 h 19"/>
                    <a:gd name="T4" fmla="*/ 4 w 20"/>
                    <a:gd name="T5" fmla="*/ 4 h 19"/>
                    <a:gd name="T6" fmla="*/ 5 w 20"/>
                    <a:gd name="T7" fmla="*/ 3 h 19"/>
                    <a:gd name="T8" fmla="*/ 6 w 20"/>
                    <a:gd name="T9" fmla="*/ 1 h 19"/>
                    <a:gd name="T10" fmla="*/ 2 w 20"/>
                    <a:gd name="T11" fmla="*/ 0 h 19"/>
                    <a:gd name="T12" fmla="*/ 2 w 20"/>
                    <a:gd name="T13" fmla="*/ 1 h 19"/>
                    <a:gd name="T14" fmla="*/ 2 w 20"/>
                    <a:gd name="T15" fmla="*/ 1 h 19"/>
                    <a:gd name="T16" fmla="*/ 1 w 20"/>
                    <a:gd name="T17" fmla="*/ 2 h 19"/>
                    <a:gd name="T18" fmla="*/ 0 w 20"/>
                    <a:gd name="T19" fmla="*/ 2 h 19"/>
                    <a:gd name="T20" fmla="*/ 2 w 20"/>
                    <a:gd name="T21" fmla="*/ 5 h 1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0" h="19">
                      <a:moveTo>
                        <a:pt x="7" y="19"/>
                      </a:moveTo>
                      <a:lnTo>
                        <a:pt x="10" y="18"/>
                      </a:lnTo>
                      <a:lnTo>
                        <a:pt x="14" y="16"/>
                      </a:lnTo>
                      <a:lnTo>
                        <a:pt x="18" y="11"/>
                      </a:lnTo>
                      <a:lnTo>
                        <a:pt x="20" y="5"/>
                      </a:lnTo>
                      <a:lnTo>
                        <a:pt x="8" y="0"/>
                      </a:lnTo>
                      <a:lnTo>
                        <a:pt x="6" y="4"/>
                      </a:lnTo>
                      <a:lnTo>
                        <a:pt x="5" y="4"/>
                      </a:lnTo>
                      <a:lnTo>
                        <a:pt x="2" y="6"/>
                      </a:lnTo>
                      <a:lnTo>
                        <a:pt x="0" y="8"/>
                      </a:lnTo>
                      <a:lnTo>
                        <a:pt x="7" y="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49" name="Forme libre 333"/>
                <p:cNvSpPr>
                  <a:spLocks/>
                </p:cNvSpPr>
                <p:nvPr/>
              </p:nvSpPr>
              <p:spPr bwMode="auto">
                <a:xfrm>
                  <a:off x="1986" y="3242"/>
                  <a:ext cx="6" cy="6"/>
                </a:xfrm>
                <a:custGeom>
                  <a:avLst/>
                  <a:gdLst>
                    <a:gd name="T0" fmla="*/ 6 w 16"/>
                    <a:gd name="T1" fmla="*/ 2 h 22"/>
                    <a:gd name="T2" fmla="*/ 6 w 16"/>
                    <a:gd name="T3" fmla="*/ 2 h 22"/>
                    <a:gd name="T4" fmla="*/ 6 w 16"/>
                    <a:gd name="T5" fmla="*/ 2 h 22"/>
                    <a:gd name="T6" fmla="*/ 5 w 16"/>
                    <a:gd name="T7" fmla="*/ 1 h 22"/>
                    <a:gd name="T8" fmla="*/ 5 w 16"/>
                    <a:gd name="T9" fmla="*/ 0 h 22"/>
                    <a:gd name="T10" fmla="*/ 0 w 16"/>
                    <a:gd name="T11" fmla="*/ 3 h 22"/>
                    <a:gd name="T12" fmla="*/ 1 w 16"/>
                    <a:gd name="T13" fmla="*/ 4 h 22"/>
                    <a:gd name="T14" fmla="*/ 2 w 16"/>
                    <a:gd name="T15" fmla="*/ 4 h 22"/>
                    <a:gd name="T16" fmla="*/ 3 w 16"/>
                    <a:gd name="T17" fmla="*/ 5 h 22"/>
                    <a:gd name="T18" fmla="*/ 5 w 16"/>
                    <a:gd name="T19" fmla="*/ 6 h 22"/>
                    <a:gd name="T20" fmla="*/ 6 w 16"/>
                    <a:gd name="T21" fmla="*/ 2 h 2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" h="22">
                      <a:moveTo>
                        <a:pt x="16" y="8"/>
                      </a:moveTo>
                      <a:lnTo>
                        <a:pt x="15" y="8"/>
                      </a:lnTo>
                      <a:lnTo>
                        <a:pt x="16" y="8"/>
                      </a:lnTo>
                      <a:lnTo>
                        <a:pt x="14" y="4"/>
                      </a:lnTo>
                      <a:lnTo>
                        <a:pt x="12" y="0"/>
                      </a:lnTo>
                      <a:lnTo>
                        <a:pt x="0" y="10"/>
                      </a:lnTo>
                      <a:lnTo>
                        <a:pt x="2" y="13"/>
                      </a:lnTo>
                      <a:lnTo>
                        <a:pt x="4" y="15"/>
                      </a:lnTo>
                      <a:lnTo>
                        <a:pt x="8" y="19"/>
                      </a:lnTo>
                      <a:lnTo>
                        <a:pt x="14" y="22"/>
                      </a:lnTo>
                      <a:lnTo>
                        <a:pt x="16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50" name="Forme libre 334"/>
                <p:cNvSpPr>
                  <a:spLocks/>
                </p:cNvSpPr>
                <p:nvPr/>
              </p:nvSpPr>
              <p:spPr bwMode="auto">
                <a:xfrm>
                  <a:off x="1978" y="3184"/>
                  <a:ext cx="133" cy="101"/>
                </a:xfrm>
                <a:custGeom>
                  <a:avLst/>
                  <a:gdLst>
                    <a:gd name="T0" fmla="*/ 64 w 400"/>
                    <a:gd name="T1" fmla="*/ 1 h 405"/>
                    <a:gd name="T2" fmla="*/ 72 w 400"/>
                    <a:gd name="T3" fmla="*/ 3 h 405"/>
                    <a:gd name="T4" fmla="*/ 79 w 400"/>
                    <a:gd name="T5" fmla="*/ 3 h 405"/>
                    <a:gd name="T6" fmla="*/ 89 w 400"/>
                    <a:gd name="T7" fmla="*/ 9 h 405"/>
                    <a:gd name="T8" fmla="*/ 87 w 400"/>
                    <a:gd name="T9" fmla="*/ 13 h 405"/>
                    <a:gd name="T10" fmla="*/ 97 w 400"/>
                    <a:gd name="T11" fmla="*/ 15 h 405"/>
                    <a:gd name="T12" fmla="*/ 95 w 400"/>
                    <a:gd name="T13" fmla="*/ 21 h 405"/>
                    <a:gd name="T14" fmla="*/ 95 w 400"/>
                    <a:gd name="T15" fmla="*/ 28 h 405"/>
                    <a:gd name="T16" fmla="*/ 108 w 400"/>
                    <a:gd name="T17" fmla="*/ 29 h 405"/>
                    <a:gd name="T18" fmla="*/ 110 w 400"/>
                    <a:gd name="T19" fmla="*/ 40 h 405"/>
                    <a:gd name="T20" fmla="*/ 105 w 400"/>
                    <a:gd name="T21" fmla="*/ 44 h 405"/>
                    <a:gd name="T22" fmla="*/ 108 w 400"/>
                    <a:gd name="T23" fmla="*/ 44 h 405"/>
                    <a:gd name="T24" fmla="*/ 113 w 400"/>
                    <a:gd name="T25" fmla="*/ 42 h 405"/>
                    <a:gd name="T26" fmla="*/ 118 w 400"/>
                    <a:gd name="T27" fmla="*/ 43 h 405"/>
                    <a:gd name="T28" fmla="*/ 126 w 400"/>
                    <a:gd name="T29" fmla="*/ 49 h 405"/>
                    <a:gd name="T30" fmla="*/ 127 w 400"/>
                    <a:gd name="T31" fmla="*/ 54 h 405"/>
                    <a:gd name="T32" fmla="*/ 129 w 400"/>
                    <a:gd name="T33" fmla="*/ 60 h 405"/>
                    <a:gd name="T34" fmla="*/ 130 w 400"/>
                    <a:gd name="T35" fmla="*/ 64 h 405"/>
                    <a:gd name="T36" fmla="*/ 133 w 400"/>
                    <a:gd name="T37" fmla="*/ 70 h 405"/>
                    <a:gd name="T38" fmla="*/ 130 w 400"/>
                    <a:gd name="T39" fmla="*/ 75 h 405"/>
                    <a:gd name="T40" fmla="*/ 130 w 400"/>
                    <a:gd name="T41" fmla="*/ 83 h 405"/>
                    <a:gd name="T42" fmla="*/ 124 w 400"/>
                    <a:gd name="T43" fmla="*/ 91 h 405"/>
                    <a:gd name="T44" fmla="*/ 116 w 400"/>
                    <a:gd name="T45" fmla="*/ 91 h 405"/>
                    <a:gd name="T46" fmla="*/ 107 w 400"/>
                    <a:gd name="T47" fmla="*/ 97 h 405"/>
                    <a:gd name="T48" fmla="*/ 97 w 400"/>
                    <a:gd name="T49" fmla="*/ 95 h 405"/>
                    <a:gd name="T50" fmla="*/ 90 w 400"/>
                    <a:gd name="T51" fmla="*/ 94 h 405"/>
                    <a:gd name="T52" fmla="*/ 83 w 400"/>
                    <a:gd name="T53" fmla="*/ 96 h 405"/>
                    <a:gd name="T54" fmla="*/ 74 w 400"/>
                    <a:gd name="T55" fmla="*/ 95 h 405"/>
                    <a:gd name="T56" fmla="*/ 65 w 400"/>
                    <a:gd name="T57" fmla="*/ 100 h 405"/>
                    <a:gd name="T58" fmla="*/ 56 w 400"/>
                    <a:gd name="T59" fmla="*/ 101 h 405"/>
                    <a:gd name="T60" fmla="*/ 48 w 400"/>
                    <a:gd name="T61" fmla="*/ 98 h 405"/>
                    <a:gd name="T62" fmla="*/ 38 w 400"/>
                    <a:gd name="T63" fmla="*/ 96 h 405"/>
                    <a:gd name="T64" fmla="*/ 29 w 400"/>
                    <a:gd name="T65" fmla="*/ 96 h 405"/>
                    <a:gd name="T66" fmla="*/ 18 w 400"/>
                    <a:gd name="T67" fmla="*/ 93 h 405"/>
                    <a:gd name="T68" fmla="*/ 10 w 400"/>
                    <a:gd name="T69" fmla="*/ 88 h 405"/>
                    <a:gd name="T70" fmla="*/ 4 w 400"/>
                    <a:gd name="T71" fmla="*/ 83 h 405"/>
                    <a:gd name="T72" fmla="*/ 2 w 400"/>
                    <a:gd name="T73" fmla="*/ 79 h 405"/>
                    <a:gd name="T74" fmla="*/ 8 w 400"/>
                    <a:gd name="T75" fmla="*/ 77 h 405"/>
                    <a:gd name="T76" fmla="*/ 2 w 400"/>
                    <a:gd name="T77" fmla="*/ 74 h 405"/>
                    <a:gd name="T78" fmla="*/ 1 w 400"/>
                    <a:gd name="T79" fmla="*/ 70 h 405"/>
                    <a:gd name="T80" fmla="*/ 1 w 400"/>
                    <a:gd name="T81" fmla="*/ 66 h 405"/>
                    <a:gd name="T82" fmla="*/ 4 w 400"/>
                    <a:gd name="T83" fmla="*/ 61 h 405"/>
                    <a:gd name="T84" fmla="*/ 10 w 400"/>
                    <a:gd name="T85" fmla="*/ 60 h 405"/>
                    <a:gd name="T86" fmla="*/ 7 w 400"/>
                    <a:gd name="T87" fmla="*/ 57 h 405"/>
                    <a:gd name="T88" fmla="*/ 1 w 400"/>
                    <a:gd name="T89" fmla="*/ 55 h 405"/>
                    <a:gd name="T90" fmla="*/ 5 w 400"/>
                    <a:gd name="T91" fmla="*/ 46 h 405"/>
                    <a:gd name="T92" fmla="*/ 16 w 400"/>
                    <a:gd name="T93" fmla="*/ 44 h 405"/>
                    <a:gd name="T94" fmla="*/ 25 w 400"/>
                    <a:gd name="T95" fmla="*/ 40 h 405"/>
                    <a:gd name="T96" fmla="*/ 27 w 400"/>
                    <a:gd name="T97" fmla="*/ 39 h 405"/>
                    <a:gd name="T98" fmla="*/ 28 w 400"/>
                    <a:gd name="T99" fmla="*/ 32 h 405"/>
                    <a:gd name="T100" fmla="*/ 30 w 400"/>
                    <a:gd name="T101" fmla="*/ 32 h 405"/>
                    <a:gd name="T102" fmla="*/ 25 w 400"/>
                    <a:gd name="T103" fmla="*/ 27 h 405"/>
                    <a:gd name="T104" fmla="*/ 30 w 400"/>
                    <a:gd name="T105" fmla="*/ 24 h 405"/>
                    <a:gd name="T106" fmla="*/ 36 w 400"/>
                    <a:gd name="T107" fmla="*/ 24 h 405"/>
                    <a:gd name="T108" fmla="*/ 40 w 400"/>
                    <a:gd name="T109" fmla="*/ 22 h 405"/>
                    <a:gd name="T110" fmla="*/ 44 w 400"/>
                    <a:gd name="T111" fmla="*/ 19 h 405"/>
                    <a:gd name="T112" fmla="*/ 40 w 400"/>
                    <a:gd name="T113" fmla="*/ 13 h 405"/>
                    <a:gd name="T114" fmla="*/ 46 w 400"/>
                    <a:gd name="T115" fmla="*/ 12 h 405"/>
                    <a:gd name="T116" fmla="*/ 51 w 400"/>
                    <a:gd name="T117" fmla="*/ 8 h 405"/>
                    <a:gd name="T118" fmla="*/ 60 w 400"/>
                    <a:gd name="T119" fmla="*/ 8 h 405"/>
                    <a:gd name="T120" fmla="*/ 60 w 400"/>
                    <a:gd name="T121" fmla="*/ 8 h 405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400" h="405">
                      <a:moveTo>
                        <a:pt x="181" y="31"/>
                      </a:moveTo>
                      <a:lnTo>
                        <a:pt x="183" y="23"/>
                      </a:lnTo>
                      <a:lnTo>
                        <a:pt x="185" y="14"/>
                      </a:lnTo>
                      <a:lnTo>
                        <a:pt x="186" y="7"/>
                      </a:lnTo>
                      <a:lnTo>
                        <a:pt x="192" y="3"/>
                      </a:lnTo>
                      <a:lnTo>
                        <a:pt x="205" y="0"/>
                      </a:lnTo>
                      <a:lnTo>
                        <a:pt x="213" y="0"/>
                      </a:lnTo>
                      <a:lnTo>
                        <a:pt x="217" y="5"/>
                      </a:lnTo>
                      <a:lnTo>
                        <a:pt x="217" y="13"/>
                      </a:lnTo>
                      <a:lnTo>
                        <a:pt x="218" y="14"/>
                      </a:lnTo>
                      <a:lnTo>
                        <a:pt x="223" y="16"/>
                      </a:lnTo>
                      <a:lnTo>
                        <a:pt x="230" y="14"/>
                      </a:lnTo>
                      <a:lnTo>
                        <a:pt x="235" y="13"/>
                      </a:lnTo>
                      <a:lnTo>
                        <a:pt x="239" y="12"/>
                      </a:lnTo>
                      <a:lnTo>
                        <a:pt x="245" y="11"/>
                      </a:lnTo>
                      <a:lnTo>
                        <a:pt x="254" y="13"/>
                      </a:lnTo>
                      <a:lnTo>
                        <a:pt x="264" y="20"/>
                      </a:lnTo>
                      <a:lnTo>
                        <a:pt x="269" y="30"/>
                      </a:lnTo>
                      <a:lnTo>
                        <a:pt x="268" y="38"/>
                      </a:lnTo>
                      <a:lnTo>
                        <a:pt x="262" y="43"/>
                      </a:lnTo>
                      <a:lnTo>
                        <a:pt x="256" y="45"/>
                      </a:lnTo>
                      <a:lnTo>
                        <a:pt x="254" y="49"/>
                      </a:lnTo>
                      <a:lnTo>
                        <a:pt x="256" y="52"/>
                      </a:lnTo>
                      <a:lnTo>
                        <a:pt x="262" y="52"/>
                      </a:lnTo>
                      <a:lnTo>
                        <a:pt x="267" y="52"/>
                      </a:lnTo>
                      <a:lnTo>
                        <a:pt x="274" y="52"/>
                      </a:lnTo>
                      <a:lnTo>
                        <a:pt x="280" y="53"/>
                      </a:lnTo>
                      <a:lnTo>
                        <a:pt x="287" y="56"/>
                      </a:lnTo>
                      <a:lnTo>
                        <a:pt x="293" y="59"/>
                      </a:lnTo>
                      <a:lnTo>
                        <a:pt x="297" y="63"/>
                      </a:lnTo>
                      <a:lnTo>
                        <a:pt x="299" y="66"/>
                      </a:lnTo>
                      <a:lnTo>
                        <a:pt x="298" y="71"/>
                      </a:lnTo>
                      <a:lnTo>
                        <a:pt x="292" y="79"/>
                      </a:lnTo>
                      <a:lnTo>
                        <a:pt x="286" y="84"/>
                      </a:lnTo>
                      <a:lnTo>
                        <a:pt x="281" y="89"/>
                      </a:lnTo>
                      <a:lnTo>
                        <a:pt x="280" y="95"/>
                      </a:lnTo>
                      <a:lnTo>
                        <a:pt x="280" y="102"/>
                      </a:lnTo>
                      <a:lnTo>
                        <a:pt x="281" y="109"/>
                      </a:lnTo>
                      <a:lnTo>
                        <a:pt x="285" y="113"/>
                      </a:lnTo>
                      <a:lnTo>
                        <a:pt x="292" y="113"/>
                      </a:lnTo>
                      <a:lnTo>
                        <a:pt x="300" y="111"/>
                      </a:lnTo>
                      <a:lnTo>
                        <a:pt x="309" y="111"/>
                      </a:lnTo>
                      <a:lnTo>
                        <a:pt x="317" y="114"/>
                      </a:lnTo>
                      <a:lnTo>
                        <a:pt x="325" y="118"/>
                      </a:lnTo>
                      <a:lnTo>
                        <a:pt x="332" y="127"/>
                      </a:lnTo>
                      <a:lnTo>
                        <a:pt x="337" y="137"/>
                      </a:lnTo>
                      <a:lnTo>
                        <a:pt x="340" y="149"/>
                      </a:lnTo>
                      <a:lnTo>
                        <a:pt x="337" y="158"/>
                      </a:lnTo>
                      <a:lnTo>
                        <a:pt x="331" y="161"/>
                      </a:lnTo>
                      <a:lnTo>
                        <a:pt x="328" y="161"/>
                      </a:lnTo>
                      <a:lnTo>
                        <a:pt x="323" y="162"/>
                      </a:lnTo>
                      <a:lnTo>
                        <a:pt x="319" y="166"/>
                      </a:lnTo>
                      <a:lnTo>
                        <a:pt x="317" y="171"/>
                      </a:lnTo>
                      <a:lnTo>
                        <a:pt x="317" y="175"/>
                      </a:lnTo>
                      <a:lnTo>
                        <a:pt x="318" y="178"/>
                      </a:lnTo>
                      <a:lnTo>
                        <a:pt x="319" y="179"/>
                      </a:lnTo>
                      <a:lnTo>
                        <a:pt x="321" y="179"/>
                      </a:lnTo>
                      <a:lnTo>
                        <a:pt x="322" y="176"/>
                      </a:lnTo>
                      <a:lnTo>
                        <a:pt x="325" y="175"/>
                      </a:lnTo>
                      <a:lnTo>
                        <a:pt x="329" y="172"/>
                      </a:lnTo>
                      <a:lnTo>
                        <a:pt x="334" y="169"/>
                      </a:lnTo>
                      <a:lnTo>
                        <a:pt x="337" y="169"/>
                      </a:lnTo>
                      <a:lnTo>
                        <a:pt x="340" y="169"/>
                      </a:lnTo>
                      <a:lnTo>
                        <a:pt x="341" y="169"/>
                      </a:lnTo>
                      <a:lnTo>
                        <a:pt x="343" y="169"/>
                      </a:lnTo>
                      <a:lnTo>
                        <a:pt x="348" y="171"/>
                      </a:lnTo>
                      <a:lnTo>
                        <a:pt x="356" y="172"/>
                      </a:lnTo>
                      <a:lnTo>
                        <a:pt x="365" y="173"/>
                      </a:lnTo>
                      <a:lnTo>
                        <a:pt x="372" y="175"/>
                      </a:lnTo>
                      <a:lnTo>
                        <a:pt x="377" y="181"/>
                      </a:lnTo>
                      <a:lnTo>
                        <a:pt x="379" y="188"/>
                      </a:lnTo>
                      <a:lnTo>
                        <a:pt x="380" y="195"/>
                      </a:lnTo>
                      <a:lnTo>
                        <a:pt x="380" y="201"/>
                      </a:lnTo>
                      <a:lnTo>
                        <a:pt x="378" y="206"/>
                      </a:lnTo>
                      <a:lnTo>
                        <a:pt x="377" y="210"/>
                      </a:lnTo>
                      <a:lnTo>
                        <a:pt x="379" y="213"/>
                      </a:lnTo>
                      <a:lnTo>
                        <a:pt x="383" y="218"/>
                      </a:lnTo>
                      <a:lnTo>
                        <a:pt x="387" y="221"/>
                      </a:lnTo>
                      <a:lnTo>
                        <a:pt x="392" y="226"/>
                      </a:lnTo>
                      <a:lnTo>
                        <a:pt x="392" y="230"/>
                      </a:lnTo>
                      <a:lnTo>
                        <a:pt x="391" y="234"/>
                      </a:lnTo>
                      <a:lnTo>
                        <a:pt x="387" y="239"/>
                      </a:lnTo>
                      <a:lnTo>
                        <a:pt x="385" y="243"/>
                      </a:lnTo>
                      <a:lnTo>
                        <a:pt x="384" y="246"/>
                      </a:lnTo>
                      <a:lnTo>
                        <a:pt x="384" y="250"/>
                      </a:lnTo>
                      <a:lnTo>
                        <a:pt x="387" y="253"/>
                      </a:lnTo>
                      <a:lnTo>
                        <a:pt x="391" y="257"/>
                      </a:lnTo>
                      <a:lnTo>
                        <a:pt x="393" y="260"/>
                      </a:lnTo>
                      <a:lnTo>
                        <a:pt x="395" y="264"/>
                      </a:lnTo>
                      <a:lnTo>
                        <a:pt x="398" y="271"/>
                      </a:lnTo>
                      <a:lnTo>
                        <a:pt x="400" y="277"/>
                      </a:lnTo>
                      <a:lnTo>
                        <a:pt x="400" y="282"/>
                      </a:lnTo>
                      <a:lnTo>
                        <a:pt x="399" y="285"/>
                      </a:lnTo>
                      <a:lnTo>
                        <a:pt x="398" y="290"/>
                      </a:lnTo>
                      <a:lnTo>
                        <a:pt x="396" y="295"/>
                      </a:lnTo>
                      <a:lnTo>
                        <a:pt x="392" y="298"/>
                      </a:lnTo>
                      <a:lnTo>
                        <a:pt x="391" y="301"/>
                      </a:lnTo>
                      <a:lnTo>
                        <a:pt x="392" y="304"/>
                      </a:lnTo>
                      <a:lnTo>
                        <a:pt x="393" y="309"/>
                      </a:lnTo>
                      <a:lnTo>
                        <a:pt x="393" y="316"/>
                      </a:lnTo>
                      <a:lnTo>
                        <a:pt x="392" y="323"/>
                      </a:lnTo>
                      <a:lnTo>
                        <a:pt x="392" y="331"/>
                      </a:lnTo>
                      <a:lnTo>
                        <a:pt x="392" y="340"/>
                      </a:lnTo>
                      <a:lnTo>
                        <a:pt x="391" y="350"/>
                      </a:lnTo>
                      <a:lnTo>
                        <a:pt x="387" y="359"/>
                      </a:lnTo>
                      <a:lnTo>
                        <a:pt x="381" y="362"/>
                      </a:lnTo>
                      <a:lnTo>
                        <a:pt x="374" y="365"/>
                      </a:lnTo>
                      <a:lnTo>
                        <a:pt x="368" y="369"/>
                      </a:lnTo>
                      <a:lnTo>
                        <a:pt x="362" y="372"/>
                      </a:lnTo>
                      <a:lnTo>
                        <a:pt x="356" y="370"/>
                      </a:lnTo>
                      <a:lnTo>
                        <a:pt x="352" y="366"/>
                      </a:lnTo>
                      <a:lnTo>
                        <a:pt x="349" y="363"/>
                      </a:lnTo>
                      <a:lnTo>
                        <a:pt x="347" y="366"/>
                      </a:lnTo>
                      <a:lnTo>
                        <a:pt x="344" y="374"/>
                      </a:lnTo>
                      <a:lnTo>
                        <a:pt x="340" y="382"/>
                      </a:lnTo>
                      <a:lnTo>
                        <a:pt x="331" y="387"/>
                      </a:lnTo>
                      <a:lnTo>
                        <a:pt x="322" y="388"/>
                      </a:lnTo>
                      <a:lnTo>
                        <a:pt x="315" y="386"/>
                      </a:lnTo>
                      <a:lnTo>
                        <a:pt x="309" y="382"/>
                      </a:lnTo>
                      <a:lnTo>
                        <a:pt x="304" y="380"/>
                      </a:lnTo>
                      <a:lnTo>
                        <a:pt x="298" y="380"/>
                      </a:lnTo>
                      <a:lnTo>
                        <a:pt x="292" y="382"/>
                      </a:lnTo>
                      <a:lnTo>
                        <a:pt x="287" y="383"/>
                      </a:lnTo>
                      <a:lnTo>
                        <a:pt x="284" y="381"/>
                      </a:lnTo>
                      <a:lnTo>
                        <a:pt x="280" y="379"/>
                      </a:lnTo>
                      <a:lnTo>
                        <a:pt x="275" y="376"/>
                      </a:lnTo>
                      <a:lnTo>
                        <a:pt x="270" y="378"/>
                      </a:lnTo>
                      <a:lnTo>
                        <a:pt x="268" y="382"/>
                      </a:lnTo>
                      <a:lnTo>
                        <a:pt x="264" y="387"/>
                      </a:lnTo>
                      <a:lnTo>
                        <a:pt x="260" y="389"/>
                      </a:lnTo>
                      <a:lnTo>
                        <a:pt x="254" y="388"/>
                      </a:lnTo>
                      <a:lnTo>
                        <a:pt x="249" y="385"/>
                      </a:lnTo>
                      <a:lnTo>
                        <a:pt x="243" y="380"/>
                      </a:lnTo>
                      <a:lnTo>
                        <a:pt x="238" y="378"/>
                      </a:lnTo>
                      <a:lnTo>
                        <a:pt x="233" y="378"/>
                      </a:lnTo>
                      <a:lnTo>
                        <a:pt x="227" y="378"/>
                      </a:lnTo>
                      <a:lnTo>
                        <a:pt x="222" y="380"/>
                      </a:lnTo>
                      <a:lnTo>
                        <a:pt x="219" y="383"/>
                      </a:lnTo>
                      <a:lnTo>
                        <a:pt x="216" y="389"/>
                      </a:lnTo>
                      <a:lnTo>
                        <a:pt x="210" y="395"/>
                      </a:lnTo>
                      <a:lnTo>
                        <a:pt x="201" y="401"/>
                      </a:lnTo>
                      <a:lnTo>
                        <a:pt x="195" y="401"/>
                      </a:lnTo>
                      <a:lnTo>
                        <a:pt x="189" y="399"/>
                      </a:lnTo>
                      <a:lnTo>
                        <a:pt x="182" y="399"/>
                      </a:lnTo>
                      <a:lnTo>
                        <a:pt x="176" y="400"/>
                      </a:lnTo>
                      <a:lnTo>
                        <a:pt x="171" y="404"/>
                      </a:lnTo>
                      <a:lnTo>
                        <a:pt x="169" y="405"/>
                      </a:lnTo>
                      <a:lnTo>
                        <a:pt x="164" y="405"/>
                      </a:lnTo>
                      <a:lnTo>
                        <a:pt x="161" y="402"/>
                      </a:lnTo>
                      <a:lnTo>
                        <a:pt x="155" y="400"/>
                      </a:lnTo>
                      <a:lnTo>
                        <a:pt x="149" y="397"/>
                      </a:lnTo>
                      <a:lnTo>
                        <a:pt x="144" y="393"/>
                      </a:lnTo>
                      <a:lnTo>
                        <a:pt x="138" y="389"/>
                      </a:lnTo>
                      <a:lnTo>
                        <a:pt x="132" y="387"/>
                      </a:lnTo>
                      <a:lnTo>
                        <a:pt x="127" y="386"/>
                      </a:lnTo>
                      <a:lnTo>
                        <a:pt x="121" y="385"/>
                      </a:lnTo>
                      <a:lnTo>
                        <a:pt x="115" y="383"/>
                      </a:lnTo>
                      <a:lnTo>
                        <a:pt x="109" y="383"/>
                      </a:lnTo>
                      <a:lnTo>
                        <a:pt x="103" y="382"/>
                      </a:lnTo>
                      <a:lnTo>
                        <a:pt x="97" y="382"/>
                      </a:lnTo>
                      <a:lnTo>
                        <a:pt x="93" y="383"/>
                      </a:lnTo>
                      <a:lnTo>
                        <a:pt x="87" y="383"/>
                      </a:lnTo>
                      <a:lnTo>
                        <a:pt x="81" y="383"/>
                      </a:lnTo>
                      <a:lnTo>
                        <a:pt x="75" y="382"/>
                      </a:lnTo>
                      <a:lnTo>
                        <a:pt x="68" y="380"/>
                      </a:lnTo>
                      <a:lnTo>
                        <a:pt x="60" y="376"/>
                      </a:lnTo>
                      <a:lnTo>
                        <a:pt x="53" y="373"/>
                      </a:lnTo>
                      <a:lnTo>
                        <a:pt x="47" y="369"/>
                      </a:lnTo>
                      <a:lnTo>
                        <a:pt x="41" y="366"/>
                      </a:lnTo>
                      <a:lnTo>
                        <a:pt x="38" y="362"/>
                      </a:lnTo>
                      <a:lnTo>
                        <a:pt x="33" y="357"/>
                      </a:lnTo>
                      <a:lnTo>
                        <a:pt x="29" y="354"/>
                      </a:lnTo>
                      <a:lnTo>
                        <a:pt x="27" y="352"/>
                      </a:lnTo>
                      <a:lnTo>
                        <a:pt x="22" y="347"/>
                      </a:lnTo>
                      <a:lnTo>
                        <a:pt x="18" y="342"/>
                      </a:lnTo>
                      <a:lnTo>
                        <a:pt x="14" y="337"/>
                      </a:lnTo>
                      <a:lnTo>
                        <a:pt x="12" y="333"/>
                      </a:lnTo>
                      <a:lnTo>
                        <a:pt x="12" y="328"/>
                      </a:lnTo>
                      <a:lnTo>
                        <a:pt x="10" y="323"/>
                      </a:lnTo>
                      <a:lnTo>
                        <a:pt x="9" y="321"/>
                      </a:lnTo>
                      <a:lnTo>
                        <a:pt x="8" y="318"/>
                      </a:lnTo>
                      <a:lnTo>
                        <a:pt x="7" y="315"/>
                      </a:lnTo>
                      <a:lnTo>
                        <a:pt x="9" y="311"/>
                      </a:lnTo>
                      <a:lnTo>
                        <a:pt x="13" y="310"/>
                      </a:lnTo>
                      <a:lnTo>
                        <a:pt x="18" y="309"/>
                      </a:lnTo>
                      <a:lnTo>
                        <a:pt x="21" y="310"/>
                      </a:lnTo>
                      <a:lnTo>
                        <a:pt x="23" y="310"/>
                      </a:lnTo>
                      <a:lnTo>
                        <a:pt x="26" y="308"/>
                      </a:lnTo>
                      <a:lnTo>
                        <a:pt x="25" y="304"/>
                      </a:lnTo>
                      <a:lnTo>
                        <a:pt x="19" y="302"/>
                      </a:lnTo>
                      <a:lnTo>
                        <a:pt x="12" y="301"/>
                      </a:lnTo>
                      <a:lnTo>
                        <a:pt x="7" y="298"/>
                      </a:lnTo>
                      <a:lnTo>
                        <a:pt x="4" y="296"/>
                      </a:lnTo>
                      <a:lnTo>
                        <a:pt x="4" y="294"/>
                      </a:lnTo>
                      <a:lnTo>
                        <a:pt x="4" y="291"/>
                      </a:lnTo>
                      <a:lnTo>
                        <a:pt x="3" y="286"/>
                      </a:lnTo>
                      <a:lnTo>
                        <a:pt x="2" y="282"/>
                      </a:lnTo>
                      <a:lnTo>
                        <a:pt x="1" y="278"/>
                      </a:lnTo>
                      <a:lnTo>
                        <a:pt x="0" y="276"/>
                      </a:lnTo>
                      <a:lnTo>
                        <a:pt x="1" y="272"/>
                      </a:lnTo>
                      <a:lnTo>
                        <a:pt x="2" y="269"/>
                      </a:lnTo>
                      <a:lnTo>
                        <a:pt x="4" y="265"/>
                      </a:lnTo>
                      <a:lnTo>
                        <a:pt x="6" y="262"/>
                      </a:lnTo>
                      <a:lnTo>
                        <a:pt x="7" y="257"/>
                      </a:lnTo>
                      <a:lnTo>
                        <a:pt x="8" y="252"/>
                      </a:lnTo>
                      <a:lnTo>
                        <a:pt x="9" y="249"/>
                      </a:lnTo>
                      <a:lnTo>
                        <a:pt x="12" y="245"/>
                      </a:lnTo>
                      <a:lnTo>
                        <a:pt x="15" y="243"/>
                      </a:lnTo>
                      <a:lnTo>
                        <a:pt x="20" y="242"/>
                      </a:lnTo>
                      <a:lnTo>
                        <a:pt x="23" y="242"/>
                      </a:lnTo>
                      <a:lnTo>
                        <a:pt x="27" y="242"/>
                      </a:lnTo>
                      <a:lnTo>
                        <a:pt x="29" y="240"/>
                      </a:lnTo>
                      <a:lnTo>
                        <a:pt x="31" y="239"/>
                      </a:lnTo>
                      <a:lnTo>
                        <a:pt x="29" y="236"/>
                      </a:lnTo>
                      <a:lnTo>
                        <a:pt x="26" y="232"/>
                      </a:lnTo>
                      <a:lnTo>
                        <a:pt x="25" y="231"/>
                      </a:lnTo>
                      <a:lnTo>
                        <a:pt x="22" y="230"/>
                      </a:lnTo>
                      <a:lnTo>
                        <a:pt x="19" y="230"/>
                      </a:lnTo>
                      <a:lnTo>
                        <a:pt x="14" y="230"/>
                      </a:lnTo>
                      <a:lnTo>
                        <a:pt x="9" y="227"/>
                      </a:lnTo>
                      <a:lnTo>
                        <a:pt x="6" y="225"/>
                      </a:lnTo>
                      <a:lnTo>
                        <a:pt x="2" y="221"/>
                      </a:lnTo>
                      <a:lnTo>
                        <a:pt x="1" y="215"/>
                      </a:lnTo>
                      <a:lnTo>
                        <a:pt x="0" y="208"/>
                      </a:lnTo>
                      <a:lnTo>
                        <a:pt x="2" y="200"/>
                      </a:lnTo>
                      <a:lnTo>
                        <a:pt x="8" y="193"/>
                      </a:lnTo>
                      <a:lnTo>
                        <a:pt x="16" y="186"/>
                      </a:lnTo>
                      <a:lnTo>
                        <a:pt x="26" y="181"/>
                      </a:lnTo>
                      <a:lnTo>
                        <a:pt x="33" y="179"/>
                      </a:lnTo>
                      <a:lnTo>
                        <a:pt x="40" y="179"/>
                      </a:lnTo>
                      <a:lnTo>
                        <a:pt x="45" y="179"/>
                      </a:lnTo>
                      <a:lnTo>
                        <a:pt x="47" y="178"/>
                      </a:lnTo>
                      <a:lnTo>
                        <a:pt x="51" y="174"/>
                      </a:lnTo>
                      <a:lnTo>
                        <a:pt x="57" y="169"/>
                      </a:lnTo>
                      <a:lnTo>
                        <a:pt x="64" y="166"/>
                      </a:lnTo>
                      <a:lnTo>
                        <a:pt x="69" y="163"/>
                      </a:lnTo>
                      <a:lnTo>
                        <a:pt x="74" y="162"/>
                      </a:lnTo>
                      <a:lnTo>
                        <a:pt x="77" y="163"/>
                      </a:lnTo>
                      <a:lnTo>
                        <a:pt x="81" y="165"/>
                      </a:lnTo>
                      <a:lnTo>
                        <a:pt x="83" y="163"/>
                      </a:lnTo>
                      <a:lnTo>
                        <a:pt x="83" y="161"/>
                      </a:lnTo>
                      <a:lnTo>
                        <a:pt x="82" y="158"/>
                      </a:lnTo>
                      <a:lnTo>
                        <a:pt x="80" y="152"/>
                      </a:lnTo>
                      <a:lnTo>
                        <a:pt x="77" y="142"/>
                      </a:lnTo>
                      <a:lnTo>
                        <a:pt x="77" y="135"/>
                      </a:lnTo>
                      <a:lnTo>
                        <a:pt x="80" y="130"/>
                      </a:lnTo>
                      <a:lnTo>
                        <a:pt x="83" y="128"/>
                      </a:lnTo>
                      <a:lnTo>
                        <a:pt x="86" y="128"/>
                      </a:lnTo>
                      <a:lnTo>
                        <a:pt x="88" y="128"/>
                      </a:lnTo>
                      <a:lnTo>
                        <a:pt x="90" y="129"/>
                      </a:lnTo>
                      <a:lnTo>
                        <a:pt x="91" y="129"/>
                      </a:lnTo>
                      <a:lnTo>
                        <a:pt x="89" y="127"/>
                      </a:lnTo>
                      <a:lnTo>
                        <a:pt x="86" y="124"/>
                      </a:lnTo>
                      <a:lnTo>
                        <a:pt x="81" y="122"/>
                      </a:lnTo>
                      <a:lnTo>
                        <a:pt x="77" y="118"/>
                      </a:lnTo>
                      <a:lnTo>
                        <a:pt x="76" y="114"/>
                      </a:lnTo>
                      <a:lnTo>
                        <a:pt x="76" y="109"/>
                      </a:lnTo>
                      <a:lnTo>
                        <a:pt x="81" y="107"/>
                      </a:lnTo>
                      <a:lnTo>
                        <a:pt x="86" y="105"/>
                      </a:lnTo>
                      <a:lnTo>
                        <a:pt x="88" y="104"/>
                      </a:lnTo>
                      <a:lnTo>
                        <a:pt x="89" y="101"/>
                      </a:lnTo>
                      <a:lnTo>
                        <a:pt x="90" y="97"/>
                      </a:lnTo>
                      <a:lnTo>
                        <a:pt x="91" y="94"/>
                      </a:lnTo>
                      <a:lnTo>
                        <a:pt x="95" y="91"/>
                      </a:lnTo>
                      <a:lnTo>
                        <a:pt x="97" y="91"/>
                      </a:lnTo>
                      <a:lnTo>
                        <a:pt x="102" y="94"/>
                      </a:lnTo>
                      <a:lnTo>
                        <a:pt x="107" y="96"/>
                      </a:lnTo>
                      <a:lnTo>
                        <a:pt x="112" y="98"/>
                      </a:lnTo>
                      <a:lnTo>
                        <a:pt x="114" y="100"/>
                      </a:lnTo>
                      <a:lnTo>
                        <a:pt x="117" y="97"/>
                      </a:lnTo>
                      <a:lnTo>
                        <a:pt x="118" y="91"/>
                      </a:lnTo>
                      <a:lnTo>
                        <a:pt x="119" y="88"/>
                      </a:lnTo>
                      <a:lnTo>
                        <a:pt x="120" y="85"/>
                      </a:lnTo>
                      <a:lnTo>
                        <a:pt x="124" y="85"/>
                      </a:lnTo>
                      <a:lnTo>
                        <a:pt x="128" y="85"/>
                      </a:lnTo>
                      <a:lnTo>
                        <a:pt x="132" y="83"/>
                      </a:lnTo>
                      <a:lnTo>
                        <a:pt x="131" y="78"/>
                      </a:lnTo>
                      <a:lnTo>
                        <a:pt x="124" y="75"/>
                      </a:lnTo>
                      <a:lnTo>
                        <a:pt x="115" y="70"/>
                      </a:lnTo>
                      <a:lnTo>
                        <a:pt x="113" y="63"/>
                      </a:lnTo>
                      <a:lnTo>
                        <a:pt x="115" y="56"/>
                      </a:lnTo>
                      <a:lnTo>
                        <a:pt x="119" y="51"/>
                      </a:lnTo>
                      <a:lnTo>
                        <a:pt x="122" y="47"/>
                      </a:lnTo>
                      <a:lnTo>
                        <a:pt x="127" y="45"/>
                      </a:lnTo>
                      <a:lnTo>
                        <a:pt x="131" y="44"/>
                      </a:lnTo>
                      <a:lnTo>
                        <a:pt x="136" y="45"/>
                      </a:lnTo>
                      <a:lnTo>
                        <a:pt x="139" y="47"/>
                      </a:lnTo>
                      <a:lnTo>
                        <a:pt x="142" y="47"/>
                      </a:lnTo>
                      <a:lnTo>
                        <a:pt x="143" y="46"/>
                      </a:lnTo>
                      <a:lnTo>
                        <a:pt x="146" y="43"/>
                      </a:lnTo>
                      <a:lnTo>
                        <a:pt x="150" y="38"/>
                      </a:lnTo>
                      <a:lnTo>
                        <a:pt x="152" y="33"/>
                      </a:lnTo>
                      <a:lnTo>
                        <a:pt x="156" y="30"/>
                      </a:lnTo>
                      <a:lnTo>
                        <a:pt x="161" y="31"/>
                      </a:lnTo>
                      <a:lnTo>
                        <a:pt x="167" y="33"/>
                      </a:lnTo>
                      <a:lnTo>
                        <a:pt x="174" y="34"/>
                      </a:lnTo>
                      <a:lnTo>
                        <a:pt x="179" y="34"/>
                      </a:lnTo>
                      <a:lnTo>
                        <a:pt x="182" y="33"/>
                      </a:lnTo>
                      <a:lnTo>
                        <a:pt x="183" y="32"/>
                      </a:lnTo>
                      <a:lnTo>
                        <a:pt x="183" y="31"/>
                      </a:lnTo>
                      <a:lnTo>
                        <a:pt x="182" y="31"/>
                      </a:lnTo>
                      <a:lnTo>
                        <a:pt x="181" y="31"/>
                      </a:lnTo>
                      <a:close/>
                    </a:path>
                  </a:pathLst>
                </a:custGeom>
                <a:solidFill>
                  <a:srgbClr val="00B2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51" name="Forme libre 335"/>
                <p:cNvSpPr>
                  <a:spLocks/>
                </p:cNvSpPr>
                <p:nvPr/>
              </p:nvSpPr>
              <p:spPr bwMode="auto">
                <a:xfrm>
                  <a:off x="1681" y="3231"/>
                  <a:ext cx="193" cy="49"/>
                </a:xfrm>
                <a:custGeom>
                  <a:avLst/>
                  <a:gdLst>
                    <a:gd name="T0" fmla="*/ 17 w 579"/>
                    <a:gd name="T1" fmla="*/ 43 h 192"/>
                    <a:gd name="T2" fmla="*/ 11 w 579"/>
                    <a:gd name="T3" fmla="*/ 42 h 192"/>
                    <a:gd name="T4" fmla="*/ 8 w 579"/>
                    <a:gd name="T5" fmla="*/ 41 h 192"/>
                    <a:gd name="T6" fmla="*/ 1 w 579"/>
                    <a:gd name="T7" fmla="*/ 39 h 192"/>
                    <a:gd name="T8" fmla="*/ 1 w 579"/>
                    <a:gd name="T9" fmla="*/ 33 h 192"/>
                    <a:gd name="T10" fmla="*/ 11 w 579"/>
                    <a:gd name="T11" fmla="*/ 23 h 192"/>
                    <a:gd name="T12" fmla="*/ 15 w 579"/>
                    <a:gd name="T13" fmla="*/ 17 h 192"/>
                    <a:gd name="T14" fmla="*/ 20 w 579"/>
                    <a:gd name="T15" fmla="*/ 11 h 192"/>
                    <a:gd name="T16" fmla="*/ 34 w 579"/>
                    <a:gd name="T17" fmla="*/ 7 h 192"/>
                    <a:gd name="T18" fmla="*/ 47 w 579"/>
                    <a:gd name="T19" fmla="*/ 2 h 192"/>
                    <a:gd name="T20" fmla="*/ 57 w 579"/>
                    <a:gd name="T21" fmla="*/ 6 h 192"/>
                    <a:gd name="T22" fmla="*/ 60 w 579"/>
                    <a:gd name="T23" fmla="*/ 9 h 192"/>
                    <a:gd name="T24" fmla="*/ 63 w 579"/>
                    <a:gd name="T25" fmla="*/ 11 h 192"/>
                    <a:gd name="T26" fmla="*/ 73 w 579"/>
                    <a:gd name="T27" fmla="*/ 15 h 192"/>
                    <a:gd name="T28" fmla="*/ 80 w 579"/>
                    <a:gd name="T29" fmla="*/ 10 h 192"/>
                    <a:gd name="T30" fmla="*/ 91 w 579"/>
                    <a:gd name="T31" fmla="*/ 15 h 192"/>
                    <a:gd name="T32" fmla="*/ 86 w 579"/>
                    <a:gd name="T33" fmla="*/ 21 h 192"/>
                    <a:gd name="T34" fmla="*/ 93 w 579"/>
                    <a:gd name="T35" fmla="*/ 19 h 192"/>
                    <a:gd name="T36" fmla="*/ 103 w 579"/>
                    <a:gd name="T37" fmla="*/ 14 h 192"/>
                    <a:gd name="T38" fmla="*/ 111 w 579"/>
                    <a:gd name="T39" fmla="*/ 9 h 192"/>
                    <a:gd name="T40" fmla="*/ 117 w 579"/>
                    <a:gd name="T41" fmla="*/ 10 h 192"/>
                    <a:gd name="T42" fmla="*/ 124 w 579"/>
                    <a:gd name="T43" fmla="*/ 10 h 192"/>
                    <a:gd name="T44" fmla="*/ 135 w 579"/>
                    <a:gd name="T45" fmla="*/ 7 h 192"/>
                    <a:gd name="T46" fmla="*/ 144 w 579"/>
                    <a:gd name="T47" fmla="*/ 12 h 192"/>
                    <a:gd name="T48" fmla="*/ 145 w 579"/>
                    <a:gd name="T49" fmla="*/ 20 h 192"/>
                    <a:gd name="T50" fmla="*/ 152 w 579"/>
                    <a:gd name="T51" fmla="*/ 17 h 192"/>
                    <a:gd name="T52" fmla="*/ 154 w 579"/>
                    <a:gd name="T53" fmla="*/ 10 h 192"/>
                    <a:gd name="T54" fmla="*/ 162 w 579"/>
                    <a:gd name="T55" fmla="*/ 2 h 192"/>
                    <a:gd name="T56" fmla="*/ 174 w 579"/>
                    <a:gd name="T57" fmla="*/ 0 h 192"/>
                    <a:gd name="T58" fmla="*/ 181 w 579"/>
                    <a:gd name="T59" fmla="*/ 7 h 192"/>
                    <a:gd name="T60" fmla="*/ 191 w 579"/>
                    <a:gd name="T61" fmla="*/ 13 h 192"/>
                    <a:gd name="T62" fmla="*/ 190 w 579"/>
                    <a:gd name="T63" fmla="*/ 19 h 192"/>
                    <a:gd name="T64" fmla="*/ 191 w 579"/>
                    <a:gd name="T65" fmla="*/ 21 h 192"/>
                    <a:gd name="T66" fmla="*/ 188 w 579"/>
                    <a:gd name="T67" fmla="*/ 25 h 192"/>
                    <a:gd name="T68" fmla="*/ 189 w 579"/>
                    <a:gd name="T69" fmla="*/ 32 h 192"/>
                    <a:gd name="T70" fmla="*/ 185 w 579"/>
                    <a:gd name="T71" fmla="*/ 39 h 192"/>
                    <a:gd name="T72" fmla="*/ 191 w 579"/>
                    <a:gd name="T73" fmla="*/ 45 h 192"/>
                    <a:gd name="T74" fmla="*/ 184 w 579"/>
                    <a:gd name="T75" fmla="*/ 46 h 192"/>
                    <a:gd name="T76" fmla="*/ 176 w 579"/>
                    <a:gd name="T77" fmla="*/ 45 h 192"/>
                    <a:gd name="T78" fmla="*/ 168 w 579"/>
                    <a:gd name="T79" fmla="*/ 46 h 192"/>
                    <a:gd name="T80" fmla="*/ 160 w 579"/>
                    <a:gd name="T81" fmla="*/ 47 h 192"/>
                    <a:gd name="T82" fmla="*/ 152 w 579"/>
                    <a:gd name="T83" fmla="*/ 47 h 192"/>
                    <a:gd name="T84" fmla="*/ 142 w 579"/>
                    <a:gd name="T85" fmla="*/ 45 h 192"/>
                    <a:gd name="T86" fmla="*/ 132 w 579"/>
                    <a:gd name="T87" fmla="*/ 48 h 192"/>
                    <a:gd name="T88" fmla="*/ 119 w 579"/>
                    <a:gd name="T89" fmla="*/ 49 h 192"/>
                    <a:gd name="T90" fmla="*/ 110 w 579"/>
                    <a:gd name="T91" fmla="*/ 47 h 192"/>
                    <a:gd name="T92" fmla="*/ 104 w 579"/>
                    <a:gd name="T93" fmla="*/ 47 h 192"/>
                    <a:gd name="T94" fmla="*/ 93 w 579"/>
                    <a:gd name="T95" fmla="*/ 47 h 192"/>
                    <a:gd name="T96" fmla="*/ 84 w 579"/>
                    <a:gd name="T97" fmla="*/ 46 h 192"/>
                    <a:gd name="T98" fmla="*/ 76 w 579"/>
                    <a:gd name="T99" fmla="*/ 45 h 192"/>
                    <a:gd name="T100" fmla="*/ 63 w 579"/>
                    <a:gd name="T101" fmla="*/ 47 h 192"/>
                    <a:gd name="T102" fmla="*/ 53 w 579"/>
                    <a:gd name="T103" fmla="*/ 47 h 192"/>
                    <a:gd name="T104" fmla="*/ 46 w 579"/>
                    <a:gd name="T105" fmla="*/ 47 h 192"/>
                    <a:gd name="T106" fmla="*/ 37 w 579"/>
                    <a:gd name="T107" fmla="*/ 48 h 192"/>
                    <a:gd name="T108" fmla="*/ 30 w 579"/>
                    <a:gd name="T109" fmla="*/ 47 h 192"/>
                    <a:gd name="T110" fmla="*/ 27 w 579"/>
                    <a:gd name="T111" fmla="*/ 46 h 192"/>
                    <a:gd name="T112" fmla="*/ 21 w 579"/>
                    <a:gd name="T113" fmla="*/ 46 h 192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579" h="192">
                      <a:moveTo>
                        <a:pt x="62" y="179"/>
                      </a:moveTo>
                      <a:lnTo>
                        <a:pt x="56" y="179"/>
                      </a:lnTo>
                      <a:lnTo>
                        <a:pt x="53" y="177"/>
                      </a:lnTo>
                      <a:lnTo>
                        <a:pt x="52" y="174"/>
                      </a:lnTo>
                      <a:lnTo>
                        <a:pt x="50" y="169"/>
                      </a:lnTo>
                      <a:lnTo>
                        <a:pt x="49" y="165"/>
                      </a:lnTo>
                      <a:lnTo>
                        <a:pt x="46" y="166"/>
                      </a:lnTo>
                      <a:lnTo>
                        <a:pt x="41" y="168"/>
                      </a:lnTo>
                      <a:lnTo>
                        <a:pt x="36" y="168"/>
                      </a:lnTo>
                      <a:lnTo>
                        <a:pt x="34" y="166"/>
                      </a:lnTo>
                      <a:lnTo>
                        <a:pt x="31" y="166"/>
                      </a:lnTo>
                      <a:lnTo>
                        <a:pt x="30" y="165"/>
                      </a:lnTo>
                      <a:lnTo>
                        <a:pt x="29" y="162"/>
                      </a:lnTo>
                      <a:lnTo>
                        <a:pt x="27" y="159"/>
                      </a:lnTo>
                      <a:lnTo>
                        <a:pt x="24" y="159"/>
                      </a:lnTo>
                      <a:lnTo>
                        <a:pt x="21" y="161"/>
                      </a:lnTo>
                      <a:lnTo>
                        <a:pt x="15" y="159"/>
                      </a:lnTo>
                      <a:lnTo>
                        <a:pt x="9" y="157"/>
                      </a:lnTo>
                      <a:lnTo>
                        <a:pt x="5" y="156"/>
                      </a:lnTo>
                      <a:lnTo>
                        <a:pt x="2" y="153"/>
                      </a:lnTo>
                      <a:lnTo>
                        <a:pt x="2" y="148"/>
                      </a:lnTo>
                      <a:lnTo>
                        <a:pt x="3" y="142"/>
                      </a:lnTo>
                      <a:lnTo>
                        <a:pt x="4" y="138"/>
                      </a:lnTo>
                      <a:lnTo>
                        <a:pt x="3" y="135"/>
                      </a:lnTo>
                      <a:lnTo>
                        <a:pt x="2" y="130"/>
                      </a:lnTo>
                      <a:lnTo>
                        <a:pt x="0" y="120"/>
                      </a:lnTo>
                      <a:lnTo>
                        <a:pt x="4" y="107"/>
                      </a:lnTo>
                      <a:lnTo>
                        <a:pt x="14" y="97"/>
                      </a:lnTo>
                      <a:lnTo>
                        <a:pt x="31" y="97"/>
                      </a:lnTo>
                      <a:lnTo>
                        <a:pt x="34" y="90"/>
                      </a:lnTo>
                      <a:lnTo>
                        <a:pt x="40" y="84"/>
                      </a:lnTo>
                      <a:lnTo>
                        <a:pt x="46" y="79"/>
                      </a:lnTo>
                      <a:lnTo>
                        <a:pt x="53" y="79"/>
                      </a:lnTo>
                      <a:lnTo>
                        <a:pt x="48" y="74"/>
                      </a:lnTo>
                      <a:lnTo>
                        <a:pt x="46" y="67"/>
                      </a:lnTo>
                      <a:lnTo>
                        <a:pt x="47" y="61"/>
                      </a:lnTo>
                      <a:lnTo>
                        <a:pt x="53" y="60"/>
                      </a:lnTo>
                      <a:lnTo>
                        <a:pt x="53" y="55"/>
                      </a:lnTo>
                      <a:lnTo>
                        <a:pt x="55" y="49"/>
                      </a:lnTo>
                      <a:lnTo>
                        <a:pt x="59" y="43"/>
                      </a:lnTo>
                      <a:lnTo>
                        <a:pt x="66" y="37"/>
                      </a:lnTo>
                      <a:lnTo>
                        <a:pt x="73" y="33"/>
                      </a:lnTo>
                      <a:lnTo>
                        <a:pt x="83" y="30"/>
                      </a:lnTo>
                      <a:lnTo>
                        <a:pt x="92" y="28"/>
                      </a:lnTo>
                      <a:lnTo>
                        <a:pt x="102" y="29"/>
                      </a:lnTo>
                      <a:lnTo>
                        <a:pt x="107" y="23"/>
                      </a:lnTo>
                      <a:lnTo>
                        <a:pt x="113" y="17"/>
                      </a:lnTo>
                      <a:lnTo>
                        <a:pt x="122" y="13"/>
                      </a:lnTo>
                      <a:lnTo>
                        <a:pt x="132" y="9"/>
                      </a:lnTo>
                      <a:lnTo>
                        <a:pt x="141" y="8"/>
                      </a:lnTo>
                      <a:lnTo>
                        <a:pt x="150" y="10"/>
                      </a:lnTo>
                      <a:lnTo>
                        <a:pt x="155" y="16"/>
                      </a:lnTo>
                      <a:lnTo>
                        <a:pt x="159" y="27"/>
                      </a:lnTo>
                      <a:lnTo>
                        <a:pt x="164" y="26"/>
                      </a:lnTo>
                      <a:lnTo>
                        <a:pt x="170" y="22"/>
                      </a:lnTo>
                      <a:lnTo>
                        <a:pt x="175" y="21"/>
                      </a:lnTo>
                      <a:lnTo>
                        <a:pt x="177" y="28"/>
                      </a:lnTo>
                      <a:lnTo>
                        <a:pt x="177" y="32"/>
                      </a:lnTo>
                      <a:lnTo>
                        <a:pt x="178" y="34"/>
                      </a:lnTo>
                      <a:lnTo>
                        <a:pt x="179" y="35"/>
                      </a:lnTo>
                      <a:lnTo>
                        <a:pt x="182" y="36"/>
                      </a:lnTo>
                      <a:lnTo>
                        <a:pt x="185" y="37"/>
                      </a:lnTo>
                      <a:lnTo>
                        <a:pt x="188" y="40"/>
                      </a:lnTo>
                      <a:lnTo>
                        <a:pt x="189" y="42"/>
                      </a:lnTo>
                      <a:lnTo>
                        <a:pt x="190" y="45"/>
                      </a:lnTo>
                      <a:lnTo>
                        <a:pt x="195" y="43"/>
                      </a:lnTo>
                      <a:lnTo>
                        <a:pt x="203" y="46"/>
                      </a:lnTo>
                      <a:lnTo>
                        <a:pt x="210" y="51"/>
                      </a:lnTo>
                      <a:lnTo>
                        <a:pt x="216" y="58"/>
                      </a:lnTo>
                      <a:lnTo>
                        <a:pt x="218" y="59"/>
                      </a:lnTo>
                      <a:lnTo>
                        <a:pt x="220" y="58"/>
                      </a:lnTo>
                      <a:lnTo>
                        <a:pt x="222" y="55"/>
                      </a:lnTo>
                      <a:lnTo>
                        <a:pt x="225" y="52"/>
                      </a:lnTo>
                      <a:lnTo>
                        <a:pt x="229" y="45"/>
                      </a:lnTo>
                      <a:lnTo>
                        <a:pt x="239" y="39"/>
                      </a:lnTo>
                      <a:lnTo>
                        <a:pt x="250" y="34"/>
                      </a:lnTo>
                      <a:lnTo>
                        <a:pt x="259" y="36"/>
                      </a:lnTo>
                      <a:lnTo>
                        <a:pt x="268" y="43"/>
                      </a:lnTo>
                      <a:lnTo>
                        <a:pt x="272" y="52"/>
                      </a:lnTo>
                      <a:lnTo>
                        <a:pt x="274" y="59"/>
                      </a:lnTo>
                      <a:lnTo>
                        <a:pt x="272" y="65"/>
                      </a:lnTo>
                      <a:lnTo>
                        <a:pt x="269" y="71"/>
                      </a:lnTo>
                      <a:lnTo>
                        <a:pt x="265" y="75"/>
                      </a:lnTo>
                      <a:lnTo>
                        <a:pt x="262" y="80"/>
                      </a:lnTo>
                      <a:lnTo>
                        <a:pt x="258" y="82"/>
                      </a:lnTo>
                      <a:lnTo>
                        <a:pt x="262" y="81"/>
                      </a:lnTo>
                      <a:lnTo>
                        <a:pt x="265" y="81"/>
                      </a:lnTo>
                      <a:lnTo>
                        <a:pt x="269" y="82"/>
                      </a:lnTo>
                      <a:lnTo>
                        <a:pt x="271" y="87"/>
                      </a:lnTo>
                      <a:lnTo>
                        <a:pt x="278" y="75"/>
                      </a:lnTo>
                      <a:lnTo>
                        <a:pt x="286" y="66"/>
                      </a:lnTo>
                      <a:lnTo>
                        <a:pt x="293" y="59"/>
                      </a:lnTo>
                      <a:lnTo>
                        <a:pt x="300" y="56"/>
                      </a:lnTo>
                      <a:lnTo>
                        <a:pt x="306" y="55"/>
                      </a:lnTo>
                      <a:lnTo>
                        <a:pt x="308" y="53"/>
                      </a:lnTo>
                      <a:lnTo>
                        <a:pt x="309" y="51"/>
                      </a:lnTo>
                      <a:lnTo>
                        <a:pt x="314" y="45"/>
                      </a:lnTo>
                      <a:lnTo>
                        <a:pt x="320" y="39"/>
                      </a:lnTo>
                      <a:lnTo>
                        <a:pt x="327" y="36"/>
                      </a:lnTo>
                      <a:lnTo>
                        <a:pt x="333" y="36"/>
                      </a:lnTo>
                      <a:lnTo>
                        <a:pt x="338" y="39"/>
                      </a:lnTo>
                      <a:lnTo>
                        <a:pt x="342" y="42"/>
                      </a:lnTo>
                      <a:lnTo>
                        <a:pt x="344" y="42"/>
                      </a:lnTo>
                      <a:lnTo>
                        <a:pt x="346" y="41"/>
                      </a:lnTo>
                      <a:lnTo>
                        <a:pt x="350" y="39"/>
                      </a:lnTo>
                      <a:lnTo>
                        <a:pt x="355" y="37"/>
                      </a:lnTo>
                      <a:lnTo>
                        <a:pt x="358" y="37"/>
                      </a:lnTo>
                      <a:lnTo>
                        <a:pt x="363" y="39"/>
                      </a:lnTo>
                      <a:lnTo>
                        <a:pt x="367" y="41"/>
                      </a:lnTo>
                      <a:lnTo>
                        <a:pt x="371" y="41"/>
                      </a:lnTo>
                      <a:lnTo>
                        <a:pt x="376" y="39"/>
                      </a:lnTo>
                      <a:lnTo>
                        <a:pt x="382" y="35"/>
                      </a:lnTo>
                      <a:lnTo>
                        <a:pt x="389" y="30"/>
                      </a:lnTo>
                      <a:lnTo>
                        <a:pt x="396" y="28"/>
                      </a:lnTo>
                      <a:lnTo>
                        <a:pt x="404" y="28"/>
                      </a:lnTo>
                      <a:lnTo>
                        <a:pt x="411" y="30"/>
                      </a:lnTo>
                      <a:lnTo>
                        <a:pt x="417" y="36"/>
                      </a:lnTo>
                      <a:lnTo>
                        <a:pt x="422" y="42"/>
                      </a:lnTo>
                      <a:lnTo>
                        <a:pt x="426" y="45"/>
                      </a:lnTo>
                      <a:lnTo>
                        <a:pt x="431" y="46"/>
                      </a:lnTo>
                      <a:lnTo>
                        <a:pt x="436" y="47"/>
                      </a:lnTo>
                      <a:lnTo>
                        <a:pt x="441" y="52"/>
                      </a:lnTo>
                      <a:lnTo>
                        <a:pt x="443" y="62"/>
                      </a:lnTo>
                      <a:lnTo>
                        <a:pt x="442" y="73"/>
                      </a:lnTo>
                      <a:lnTo>
                        <a:pt x="436" y="80"/>
                      </a:lnTo>
                      <a:lnTo>
                        <a:pt x="442" y="80"/>
                      </a:lnTo>
                      <a:lnTo>
                        <a:pt x="447" y="80"/>
                      </a:lnTo>
                      <a:lnTo>
                        <a:pt x="451" y="80"/>
                      </a:lnTo>
                      <a:lnTo>
                        <a:pt x="454" y="75"/>
                      </a:lnTo>
                      <a:lnTo>
                        <a:pt x="455" y="68"/>
                      </a:lnTo>
                      <a:lnTo>
                        <a:pt x="457" y="61"/>
                      </a:lnTo>
                      <a:lnTo>
                        <a:pt x="461" y="56"/>
                      </a:lnTo>
                      <a:lnTo>
                        <a:pt x="466" y="54"/>
                      </a:lnTo>
                      <a:lnTo>
                        <a:pt x="462" y="48"/>
                      </a:lnTo>
                      <a:lnTo>
                        <a:pt x="461" y="40"/>
                      </a:lnTo>
                      <a:lnTo>
                        <a:pt x="461" y="32"/>
                      </a:lnTo>
                      <a:lnTo>
                        <a:pt x="463" y="22"/>
                      </a:lnTo>
                      <a:lnTo>
                        <a:pt x="468" y="15"/>
                      </a:lnTo>
                      <a:lnTo>
                        <a:pt x="475" y="10"/>
                      </a:lnTo>
                      <a:lnTo>
                        <a:pt x="485" y="9"/>
                      </a:lnTo>
                      <a:lnTo>
                        <a:pt x="497" y="13"/>
                      </a:lnTo>
                      <a:lnTo>
                        <a:pt x="501" y="8"/>
                      </a:lnTo>
                      <a:lnTo>
                        <a:pt x="507" y="4"/>
                      </a:lnTo>
                      <a:lnTo>
                        <a:pt x="515" y="1"/>
                      </a:lnTo>
                      <a:lnTo>
                        <a:pt x="523" y="0"/>
                      </a:lnTo>
                      <a:lnTo>
                        <a:pt x="529" y="0"/>
                      </a:lnTo>
                      <a:lnTo>
                        <a:pt x="535" y="2"/>
                      </a:lnTo>
                      <a:lnTo>
                        <a:pt x="540" y="8"/>
                      </a:lnTo>
                      <a:lnTo>
                        <a:pt x="541" y="19"/>
                      </a:lnTo>
                      <a:lnTo>
                        <a:pt x="542" y="29"/>
                      </a:lnTo>
                      <a:lnTo>
                        <a:pt x="544" y="35"/>
                      </a:lnTo>
                      <a:lnTo>
                        <a:pt x="547" y="39"/>
                      </a:lnTo>
                      <a:lnTo>
                        <a:pt x="552" y="39"/>
                      </a:lnTo>
                      <a:lnTo>
                        <a:pt x="565" y="42"/>
                      </a:lnTo>
                      <a:lnTo>
                        <a:pt x="574" y="49"/>
                      </a:lnTo>
                      <a:lnTo>
                        <a:pt x="579" y="58"/>
                      </a:lnTo>
                      <a:lnTo>
                        <a:pt x="579" y="66"/>
                      </a:lnTo>
                      <a:lnTo>
                        <a:pt x="575" y="71"/>
                      </a:lnTo>
                      <a:lnTo>
                        <a:pt x="572" y="72"/>
                      </a:lnTo>
                      <a:lnTo>
                        <a:pt x="569" y="73"/>
                      </a:lnTo>
                      <a:lnTo>
                        <a:pt x="568" y="74"/>
                      </a:lnTo>
                      <a:lnTo>
                        <a:pt x="568" y="75"/>
                      </a:lnTo>
                      <a:lnTo>
                        <a:pt x="571" y="78"/>
                      </a:lnTo>
                      <a:lnTo>
                        <a:pt x="573" y="80"/>
                      </a:lnTo>
                      <a:lnTo>
                        <a:pt x="574" y="84"/>
                      </a:lnTo>
                      <a:lnTo>
                        <a:pt x="575" y="88"/>
                      </a:lnTo>
                      <a:lnTo>
                        <a:pt x="574" y="92"/>
                      </a:lnTo>
                      <a:lnTo>
                        <a:pt x="572" y="95"/>
                      </a:lnTo>
                      <a:lnTo>
                        <a:pt x="568" y="97"/>
                      </a:lnTo>
                      <a:lnTo>
                        <a:pt x="564" y="98"/>
                      </a:lnTo>
                      <a:lnTo>
                        <a:pt x="558" y="100"/>
                      </a:lnTo>
                      <a:lnTo>
                        <a:pt x="552" y="104"/>
                      </a:lnTo>
                      <a:lnTo>
                        <a:pt x="549" y="107"/>
                      </a:lnTo>
                      <a:lnTo>
                        <a:pt x="559" y="114"/>
                      </a:lnTo>
                      <a:lnTo>
                        <a:pt x="566" y="124"/>
                      </a:lnTo>
                      <a:lnTo>
                        <a:pt x="566" y="133"/>
                      </a:lnTo>
                      <a:lnTo>
                        <a:pt x="561" y="142"/>
                      </a:lnTo>
                      <a:lnTo>
                        <a:pt x="555" y="148"/>
                      </a:lnTo>
                      <a:lnTo>
                        <a:pt x="554" y="150"/>
                      </a:lnTo>
                      <a:lnTo>
                        <a:pt x="556" y="152"/>
                      </a:lnTo>
                      <a:lnTo>
                        <a:pt x="562" y="152"/>
                      </a:lnTo>
                      <a:lnTo>
                        <a:pt x="568" y="153"/>
                      </a:lnTo>
                      <a:lnTo>
                        <a:pt x="574" y="158"/>
                      </a:lnTo>
                      <a:lnTo>
                        <a:pt x="575" y="164"/>
                      </a:lnTo>
                      <a:lnTo>
                        <a:pt x="572" y="175"/>
                      </a:lnTo>
                      <a:lnTo>
                        <a:pt x="568" y="177"/>
                      </a:lnTo>
                      <a:lnTo>
                        <a:pt x="565" y="177"/>
                      </a:lnTo>
                      <a:lnTo>
                        <a:pt x="560" y="177"/>
                      </a:lnTo>
                      <a:lnTo>
                        <a:pt x="556" y="177"/>
                      </a:lnTo>
                      <a:lnTo>
                        <a:pt x="552" y="179"/>
                      </a:lnTo>
                      <a:lnTo>
                        <a:pt x="544" y="182"/>
                      </a:lnTo>
                      <a:lnTo>
                        <a:pt x="538" y="184"/>
                      </a:lnTo>
                      <a:lnTo>
                        <a:pt x="534" y="184"/>
                      </a:lnTo>
                      <a:lnTo>
                        <a:pt x="530" y="182"/>
                      </a:lnTo>
                      <a:lnTo>
                        <a:pt x="527" y="178"/>
                      </a:lnTo>
                      <a:lnTo>
                        <a:pt x="523" y="177"/>
                      </a:lnTo>
                      <a:lnTo>
                        <a:pt x="521" y="178"/>
                      </a:lnTo>
                      <a:lnTo>
                        <a:pt x="517" y="179"/>
                      </a:lnTo>
                      <a:lnTo>
                        <a:pt x="511" y="179"/>
                      </a:lnTo>
                      <a:lnTo>
                        <a:pt x="504" y="179"/>
                      </a:lnTo>
                      <a:lnTo>
                        <a:pt x="499" y="178"/>
                      </a:lnTo>
                      <a:lnTo>
                        <a:pt x="496" y="178"/>
                      </a:lnTo>
                      <a:lnTo>
                        <a:pt x="491" y="181"/>
                      </a:lnTo>
                      <a:lnTo>
                        <a:pt x="486" y="183"/>
                      </a:lnTo>
                      <a:lnTo>
                        <a:pt x="481" y="185"/>
                      </a:lnTo>
                      <a:lnTo>
                        <a:pt x="478" y="185"/>
                      </a:lnTo>
                      <a:lnTo>
                        <a:pt x="473" y="185"/>
                      </a:lnTo>
                      <a:lnTo>
                        <a:pt x="468" y="185"/>
                      </a:lnTo>
                      <a:lnTo>
                        <a:pt x="463" y="185"/>
                      </a:lnTo>
                      <a:lnTo>
                        <a:pt x="457" y="184"/>
                      </a:lnTo>
                      <a:lnTo>
                        <a:pt x="453" y="183"/>
                      </a:lnTo>
                      <a:lnTo>
                        <a:pt x="448" y="182"/>
                      </a:lnTo>
                      <a:lnTo>
                        <a:pt x="444" y="179"/>
                      </a:lnTo>
                      <a:lnTo>
                        <a:pt x="436" y="176"/>
                      </a:lnTo>
                      <a:lnTo>
                        <a:pt x="425" y="175"/>
                      </a:lnTo>
                      <a:lnTo>
                        <a:pt x="416" y="175"/>
                      </a:lnTo>
                      <a:lnTo>
                        <a:pt x="411" y="179"/>
                      </a:lnTo>
                      <a:lnTo>
                        <a:pt x="408" y="182"/>
                      </a:lnTo>
                      <a:lnTo>
                        <a:pt x="402" y="185"/>
                      </a:lnTo>
                      <a:lnTo>
                        <a:pt x="395" y="188"/>
                      </a:lnTo>
                      <a:lnTo>
                        <a:pt x="387" y="190"/>
                      </a:lnTo>
                      <a:lnTo>
                        <a:pt x="379" y="191"/>
                      </a:lnTo>
                      <a:lnTo>
                        <a:pt x="369" y="192"/>
                      </a:lnTo>
                      <a:lnTo>
                        <a:pt x="362" y="192"/>
                      </a:lnTo>
                      <a:lnTo>
                        <a:pt x="356" y="191"/>
                      </a:lnTo>
                      <a:lnTo>
                        <a:pt x="351" y="189"/>
                      </a:lnTo>
                      <a:lnTo>
                        <a:pt x="346" y="187"/>
                      </a:lnTo>
                      <a:lnTo>
                        <a:pt x="340" y="185"/>
                      </a:lnTo>
                      <a:lnTo>
                        <a:pt x="336" y="183"/>
                      </a:lnTo>
                      <a:lnTo>
                        <a:pt x="331" y="183"/>
                      </a:lnTo>
                      <a:lnTo>
                        <a:pt x="326" y="182"/>
                      </a:lnTo>
                      <a:lnTo>
                        <a:pt x="323" y="182"/>
                      </a:lnTo>
                      <a:lnTo>
                        <a:pt x="319" y="183"/>
                      </a:lnTo>
                      <a:lnTo>
                        <a:pt x="315" y="184"/>
                      </a:lnTo>
                      <a:lnTo>
                        <a:pt x="311" y="184"/>
                      </a:lnTo>
                      <a:lnTo>
                        <a:pt x="305" y="184"/>
                      </a:lnTo>
                      <a:lnTo>
                        <a:pt x="297" y="184"/>
                      </a:lnTo>
                      <a:lnTo>
                        <a:pt x="291" y="184"/>
                      </a:lnTo>
                      <a:lnTo>
                        <a:pt x="284" y="184"/>
                      </a:lnTo>
                      <a:lnTo>
                        <a:pt x="278" y="183"/>
                      </a:lnTo>
                      <a:lnTo>
                        <a:pt x="272" y="182"/>
                      </a:lnTo>
                      <a:lnTo>
                        <a:pt x="268" y="181"/>
                      </a:lnTo>
                      <a:lnTo>
                        <a:pt x="262" y="181"/>
                      </a:lnTo>
                      <a:lnTo>
                        <a:pt x="256" y="181"/>
                      </a:lnTo>
                      <a:lnTo>
                        <a:pt x="251" y="181"/>
                      </a:lnTo>
                      <a:lnTo>
                        <a:pt x="245" y="181"/>
                      </a:lnTo>
                      <a:lnTo>
                        <a:pt x="240" y="181"/>
                      </a:lnTo>
                      <a:lnTo>
                        <a:pt x="235" y="181"/>
                      </a:lnTo>
                      <a:lnTo>
                        <a:pt x="233" y="179"/>
                      </a:lnTo>
                      <a:lnTo>
                        <a:pt x="227" y="178"/>
                      </a:lnTo>
                      <a:lnTo>
                        <a:pt x="221" y="179"/>
                      </a:lnTo>
                      <a:lnTo>
                        <a:pt x="213" y="183"/>
                      </a:lnTo>
                      <a:lnTo>
                        <a:pt x="202" y="184"/>
                      </a:lnTo>
                      <a:lnTo>
                        <a:pt x="196" y="184"/>
                      </a:lnTo>
                      <a:lnTo>
                        <a:pt x="189" y="184"/>
                      </a:lnTo>
                      <a:lnTo>
                        <a:pt x="182" y="184"/>
                      </a:lnTo>
                      <a:lnTo>
                        <a:pt x="175" y="184"/>
                      </a:lnTo>
                      <a:lnTo>
                        <a:pt x="167" y="184"/>
                      </a:lnTo>
                      <a:lnTo>
                        <a:pt x="163" y="184"/>
                      </a:lnTo>
                      <a:lnTo>
                        <a:pt x="158" y="183"/>
                      </a:lnTo>
                      <a:lnTo>
                        <a:pt x="154" y="182"/>
                      </a:lnTo>
                      <a:lnTo>
                        <a:pt x="151" y="181"/>
                      </a:lnTo>
                      <a:lnTo>
                        <a:pt x="148" y="181"/>
                      </a:lnTo>
                      <a:lnTo>
                        <a:pt x="144" y="182"/>
                      </a:lnTo>
                      <a:lnTo>
                        <a:pt x="138" y="185"/>
                      </a:lnTo>
                      <a:lnTo>
                        <a:pt x="133" y="188"/>
                      </a:lnTo>
                      <a:lnTo>
                        <a:pt x="128" y="189"/>
                      </a:lnTo>
                      <a:lnTo>
                        <a:pt x="122" y="189"/>
                      </a:lnTo>
                      <a:lnTo>
                        <a:pt x="117" y="189"/>
                      </a:lnTo>
                      <a:lnTo>
                        <a:pt x="111" y="189"/>
                      </a:lnTo>
                      <a:lnTo>
                        <a:pt x="107" y="188"/>
                      </a:lnTo>
                      <a:lnTo>
                        <a:pt x="102" y="187"/>
                      </a:lnTo>
                      <a:lnTo>
                        <a:pt x="99" y="185"/>
                      </a:lnTo>
                      <a:lnTo>
                        <a:pt x="96" y="183"/>
                      </a:lnTo>
                      <a:lnTo>
                        <a:pt x="91" y="183"/>
                      </a:lnTo>
                      <a:lnTo>
                        <a:pt x="87" y="184"/>
                      </a:lnTo>
                      <a:lnTo>
                        <a:pt x="86" y="185"/>
                      </a:lnTo>
                      <a:lnTo>
                        <a:pt x="85" y="184"/>
                      </a:lnTo>
                      <a:lnTo>
                        <a:pt x="84" y="183"/>
                      </a:lnTo>
                      <a:lnTo>
                        <a:pt x="82" y="181"/>
                      </a:lnTo>
                      <a:lnTo>
                        <a:pt x="79" y="179"/>
                      </a:lnTo>
                      <a:lnTo>
                        <a:pt x="76" y="178"/>
                      </a:lnTo>
                      <a:lnTo>
                        <a:pt x="71" y="177"/>
                      </a:lnTo>
                      <a:lnTo>
                        <a:pt x="66" y="177"/>
                      </a:lnTo>
                      <a:lnTo>
                        <a:pt x="62" y="179"/>
                      </a:lnTo>
                      <a:close/>
                    </a:path>
                  </a:pathLst>
                </a:custGeom>
                <a:solidFill>
                  <a:srgbClr val="00B2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52" name="Forme libre 336"/>
                <p:cNvSpPr>
                  <a:spLocks/>
                </p:cNvSpPr>
                <p:nvPr/>
              </p:nvSpPr>
              <p:spPr bwMode="auto">
                <a:xfrm>
                  <a:off x="1837" y="3275"/>
                  <a:ext cx="34" cy="20"/>
                </a:xfrm>
                <a:custGeom>
                  <a:avLst/>
                  <a:gdLst>
                    <a:gd name="T0" fmla="*/ 29 w 103"/>
                    <a:gd name="T1" fmla="*/ 1 h 78"/>
                    <a:gd name="T2" fmla="*/ 30 w 103"/>
                    <a:gd name="T3" fmla="*/ 1 h 78"/>
                    <a:gd name="T4" fmla="*/ 32 w 103"/>
                    <a:gd name="T5" fmla="*/ 1 h 78"/>
                    <a:gd name="T6" fmla="*/ 33 w 103"/>
                    <a:gd name="T7" fmla="*/ 1 h 78"/>
                    <a:gd name="T8" fmla="*/ 34 w 103"/>
                    <a:gd name="T9" fmla="*/ 0 h 78"/>
                    <a:gd name="T10" fmla="*/ 33 w 103"/>
                    <a:gd name="T11" fmla="*/ 2 h 78"/>
                    <a:gd name="T12" fmla="*/ 31 w 103"/>
                    <a:gd name="T13" fmla="*/ 4 h 78"/>
                    <a:gd name="T14" fmla="*/ 27 w 103"/>
                    <a:gd name="T15" fmla="*/ 7 h 78"/>
                    <a:gd name="T16" fmla="*/ 23 w 103"/>
                    <a:gd name="T17" fmla="*/ 9 h 78"/>
                    <a:gd name="T18" fmla="*/ 18 w 103"/>
                    <a:gd name="T19" fmla="*/ 12 h 78"/>
                    <a:gd name="T20" fmla="*/ 12 w 103"/>
                    <a:gd name="T21" fmla="*/ 14 h 78"/>
                    <a:gd name="T22" fmla="*/ 6 w 103"/>
                    <a:gd name="T23" fmla="*/ 17 h 78"/>
                    <a:gd name="T24" fmla="*/ 0 w 103"/>
                    <a:gd name="T25" fmla="*/ 20 h 78"/>
                    <a:gd name="T26" fmla="*/ 29 w 103"/>
                    <a:gd name="T27" fmla="*/ 1 h 7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03" h="78">
                      <a:moveTo>
                        <a:pt x="87" y="2"/>
                      </a:moveTo>
                      <a:lnTo>
                        <a:pt x="91" y="2"/>
                      </a:lnTo>
                      <a:lnTo>
                        <a:pt x="96" y="2"/>
                      </a:lnTo>
                      <a:lnTo>
                        <a:pt x="99" y="2"/>
                      </a:lnTo>
                      <a:lnTo>
                        <a:pt x="103" y="0"/>
                      </a:lnTo>
                      <a:lnTo>
                        <a:pt x="99" y="8"/>
                      </a:lnTo>
                      <a:lnTo>
                        <a:pt x="93" y="16"/>
                      </a:lnTo>
                      <a:lnTo>
                        <a:pt x="83" y="26"/>
                      </a:lnTo>
                      <a:lnTo>
                        <a:pt x="69" y="35"/>
                      </a:lnTo>
                      <a:lnTo>
                        <a:pt x="55" y="45"/>
                      </a:lnTo>
                      <a:lnTo>
                        <a:pt x="37" y="55"/>
                      </a:lnTo>
                      <a:lnTo>
                        <a:pt x="19" y="66"/>
                      </a:lnTo>
                      <a:lnTo>
                        <a:pt x="0" y="78"/>
                      </a:lnTo>
                      <a:lnTo>
                        <a:pt x="87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53" name="Forme libre 337"/>
                <p:cNvSpPr>
                  <a:spLocks/>
                </p:cNvSpPr>
                <p:nvPr/>
              </p:nvSpPr>
              <p:spPr bwMode="auto">
                <a:xfrm>
                  <a:off x="1864" y="3241"/>
                  <a:ext cx="12" cy="40"/>
                </a:xfrm>
                <a:custGeom>
                  <a:avLst/>
                  <a:gdLst>
                    <a:gd name="T0" fmla="*/ 6 w 36"/>
                    <a:gd name="T1" fmla="*/ 1 h 161"/>
                    <a:gd name="T2" fmla="*/ 10 w 36"/>
                    <a:gd name="T3" fmla="*/ 5 h 161"/>
                    <a:gd name="T4" fmla="*/ 9 w 36"/>
                    <a:gd name="T5" fmla="*/ 8 h 161"/>
                    <a:gd name="T6" fmla="*/ 7 w 36"/>
                    <a:gd name="T7" fmla="*/ 8 h 161"/>
                    <a:gd name="T8" fmla="*/ 6 w 36"/>
                    <a:gd name="T9" fmla="*/ 9 h 161"/>
                    <a:gd name="T10" fmla="*/ 8 w 36"/>
                    <a:gd name="T11" fmla="*/ 10 h 161"/>
                    <a:gd name="T12" fmla="*/ 9 w 36"/>
                    <a:gd name="T13" fmla="*/ 12 h 161"/>
                    <a:gd name="T14" fmla="*/ 8 w 36"/>
                    <a:gd name="T15" fmla="*/ 14 h 161"/>
                    <a:gd name="T16" fmla="*/ 5 w 36"/>
                    <a:gd name="T17" fmla="*/ 15 h 161"/>
                    <a:gd name="T18" fmla="*/ 1 w 36"/>
                    <a:gd name="T19" fmla="*/ 16 h 161"/>
                    <a:gd name="T20" fmla="*/ 4 w 36"/>
                    <a:gd name="T21" fmla="*/ 19 h 161"/>
                    <a:gd name="T22" fmla="*/ 6 w 36"/>
                    <a:gd name="T23" fmla="*/ 24 h 161"/>
                    <a:gd name="T24" fmla="*/ 2 w 36"/>
                    <a:gd name="T25" fmla="*/ 26 h 161"/>
                    <a:gd name="T26" fmla="*/ 3 w 36"/>
                    <a:gd name="T27" fmla="*/ 28 h 161"/>
                    <a:gd name="T28" fmla="*/ 6 w 36"/>
                    <a:gd name="T29" fmla="*/ 28 h 161"/>
                    <a:gd name="T30" fmla="*/ 9 w 36"/>
                    <a:gd name="T31" fmla="*/ 31 h 161"/>
                    <a:gd name="T32" fmla="*/ 7 w 36"/>
                    <a:gd name="T33" fmla="*/ 35 h 161"/>
                    <a:gd name="T34" fmla="*/ 5 w 36"/>
                    <a:gd name="T35" fmla="*/ 37 h 161"/>
                    <a:gd name="T36" fmla="*/ 4 w 36"/>
                    <a:gd name="T37" fmla="*/ 39 h 161"/>
                    <a:gd name="T38" fmla="*/ 2 w 36"/>
                    <a:gd name="T39" fmla="*/ 40 h 161"/>
                    <a:gd name="T40" fmla="*/ 4 w 36"/>
                    <a:gd name="T41" fmla="*/ 39 h 161"/>
                    <a:gd name="T42" fmla="*/ 10 w 36"/>
                    <a:gd name="T43" fmla="*/ 36 h 161"/>
                    <a:gd name="T44" fmla="*/ 12 w 36"/>
                    <a:gd name="T45" fmla="*/ 32 h 161"/>
                    <a:gd name="T46" fmla="*/ 11 w 36"/>
                    <a:gd name="T47" fmla="*/ 28 h 161"/>
                    <a:gd name="T48" fmla="*/ 9 w 36"/>
                    <a:gd name="T49" fmla="*/ 26 h 161"/>
                    <a:gd name="T50" fmla="*/ 8 w 36"/>
                    <a:gd name="T51" fmla="*/ 23 h 161"/>
                    <a:gd name="T52" fmla="*/ 8 w 36"/>
                    <a:gd name="T53" fmla="*/ 22 h 161"/>
                    <a:gd name="T54" fmla="*/ 9 w 36"/>
                    <a:gd name="T55" fmla="*/ 20 h 161"/>
                    <a:gd name="T56" fmla="*/ 10 w 36"/>
                    <a:gd name="T57" fmla="*/ 18 h 161"/>
                    <a:gd name="T58" fmla="*/ 10 w 36"/>
                    <a:gd name="T59" fmla="*/ 17 h 161"/>
                    <a:gd name="T60" fmla="*/ 10 w 36"/>
                    <a:gd name="T61" fmla="*/ 15 h 161"/>
                    <a:gd name="T62" fmla="*/ 11 w 36"/>
                    <a:gd name="T63" fmla="*/ 13 h 161"/>
                    <a:gd name="T64" fmla="*/ 11 w 36"/>
                    <a:gd name="T65" fmla="*/ 11 h 161"/>
                    <a:gd name="T66" fmla="*/ 10 w 36"/>
                    <a:gd name="T67" fmla="*/ 10 h 161"/>
                    <a:gd name="T68" fmla="*/ 11 w 36"/>
                    <a:gd name="T69" fmla="*/ 8 h 161"/>
                    <a:gd name="T70" fmla="*/ 12 w 36"/>
                    <a:gd name="T71" fmla="*/ 7 h 161"/>
                    <a:gd name="T72" fmla="*/ 11 w 36"/>
                    <a:gd name="T73" fmla="*/ 5 h 161"/>
                    <a:gd name="T74" fmla="*/ 6 w 36"/>
                    <a:gd name="T75" fmla="*/ 0 h 16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36" h="161">
                      <a:moveTo>
                        <a:pt x="3" y="0"/>
                      </a:moveTo>
                      <a:lnTo>
                        <a:pt x="17" y="4"/>
                      </a:lnTo>
                      <a:lnTo>
                        <a:pt x="26" y="12"/>
                      </a:lnTo>
                      <a:lnTo>
                        <a:pt x="31" y="20"/>
                      </a:lnTo>
                      <a:lnTo>
                        <a:pt x="30" y="27"/>
                      </a:lnTo>
                      <a:lnTo>
                        <a:pt x="26" y="32"/>
                      </a:lnTo>
                      <a:lnTo>
                        <a:pt x="23" y="33"/>
                      </a:lnTo>
                      <a:lnTo>
                        <a:pt x="20" y="34"/>
                      </a:lnTo>
                      <a:lnTo>
                        <a:pt x="19" y="35"/>
                      </a:lnTo>
                      <a:lnTo>
                        <a:pt x="19" y="36"/>
                      </a:lnTo>
                      <a:lnTo>
                        <a:pt x="22" y="39"/>
                      </a:lnTo>
                      <a:lnTo>
                        <a:pt x="24" y="41"/>
                      </a:lnTo>
                      <a:lnTo>
                        <a:pt x="25" y="45"/>
                      </a:lnTo>
                      <a:lnTo>
                        <a:pt x="26" y="49"/>
                      </a:lnTo>
                      <a:lnTo>
                        <a:pt x="25" y="53"/>
                      </a:lnTo>
                      <a:lnTo>
                        <a:pt x="23" y="56"/>
                      </a:lnTo>
                      <a:lnTo>
                        <a:pt x="19" y="58"/>
                      </a:lnTo>
                      <a:lnTo>
                        <a:pt x="15" y="59"/>
                      </a:lnTo>
                      <a:lnTo>
                        <a:pt x="9" y="61"/>
                      </a:lnTo>
                      <a:lnTo>
                        <a:pt x="3" y="65"/>
                      </a:lnTo>
                      <a:lnTo>
                        <a:pt x="0" y="68"/>
                      </a:lnTo>
                      <a:lnTo>
                        <a:pt x="11" y="75"/>
                      </a:lnTo>
                      <a:lnTo>
                        <a:pt x="17" y="86"/>
                      </a:lnTo>
                      <a:lnTo>
                        <a:pt x="18" y="96"/>
                      </a:lnTo>
                      <a:lnTo>
                        <a:pt x="12" y="103"/>
                      </a:lnTo>
                      <a:lnTo>
                        <a:pt x="6" y="106"/>
                      </a:lnTo>
                      <a:lnTo>
                        <a:pt x="6" y="110"/>
                      </a:lnTo>
                      <a:lnTo>
                        <a:pt x="9" y="112"/>
                      </a:lnTo>
                      <a:lnTo>
                        <a:pt x="13" y="113"/>
                      </a:lnTo>
                      <a:lnTo>
                        <a:pt x="19" y="114"/>
                      </a:lnTo>
                      <a:lnTo>
                        <a:pt x="24" y="118"/>
                      </a:lnTo>
                      <a:lnTo>
                        <a:pt x="26" y="125"/>
                      </a:lnTo>
                      <a:lnTo>
                        <a:pt x="23" y="136"/>
                      </a:lnTo>
                      <a:lnTo>
                        <a:pt x="20" y="140"/>
                      </a:lnTo>
                      <a:lnTo>
                        <a:pt x="18" y="145"/>
                      </a:lnTo>
                      <a:lnTo>
                        <a:pt x="16" y="149"/>
                      </a:lnTo>
                      <a:lnTo>
                        <a:pt x="13" y="152"/>
                      </a:lnTo>
                      <a:lnTo>
                        <a:pt x="11" y="155"/>
                      </a:lnTo>
                      <a:lnTo>
                        <a:pt x="7" y="157"/>
                      </a:lnTo>
                      <a:lnTo>
                        <a:pt x="5" y="159"/>
                      </a:lnTo>
                      <a:lnTo>
                        <a:pt x="3" y="161"/>
                      </a:lnTo>
                      <a:lnTo>
                        <a:pt x="12" y="155"/>
                      </a:lnTo>
                      <a:lnTo>
                        <a:pt x="22" y="149"/>
                      </a:lnTo>
                      <a:lnTo>
                        <a:pt x="29" y="143"/>
                      </a:lnTo>
                      <a:lnTo>
                        <a:pt x="34" y="137"/>
                      </a:lnTo>
                      <a:lnTo>
                        <a:pt x="36" y="130"/>
                      </a:lnTo>
                      <a:lnTo>
                        <a:pt x="36" y="122"/>
                      </a:lnTo>
                      <a:lnTo>
                        <a:pt x="34" y="113"/>
                      </a:lnTo>
                      <a:lnTo>
                        <a:pt x="30" y="107"/>
                      </a:lnTo>
                      <a:lnTo>
                        <a:pt x="26" y="103"/>
                      </a:lnTo>
                      <a:lnTo>
                        <a:pt x="25" y="98"/>
                      </a:lnTo>
                      <a:lnTo>
                        <a:pt x="25" y="94"/>
                      </a:lnTo>
                      <a:lnTo>
                        <a:pt x="25" y="91"/>
                      </a:lnTo>
                      <a:lnTo>
                        <a:pt x="25" y="87"/>
                      </a:lnTo>
                      <a:lnTo>
                        <a:pt x="25" y="84"/>
                      </a:lnTo>
                      <a:lnTo>
                        <a:pt x="26" y="81"/>
                      </a:lnTo>
                      <a:lnTo>
                        <a:pt x="29" y="78"/>
                      </a:lnTo>
                      <a:lnTo>
                        <a:pt x="31" y="74"/>
                      </a:lnTo>
                      <a:lnTo>
                        <a:pt x="30" y="71"/>
                      </a:lnTo>
                      <a:lnTo>
                        <a:pt x="30" y="67"/>
                      </a:lnTo>
                      <a:lnTo>
                        <a:pt x="30" y="64"/>
                      </a:lnTo>
                      <a:lnTo>
                        <a:pt x="31" y="60"/>
                      </a:lnTo>
                      <a:lnTo>
                        <a:pt x="32" y="58"/>
                      </a:lnTo>
                      <a:lnTo>
                        <a:pt x="34" y="54"/>
                      </a:lnTo>
                      <a:lnTo>
                        <a:pt x="34" y="49"/>
                      </a:lnTo>
                      <a:lnTo>
                        <a:pt x="32" y="46"/>
                      </a:lnTo>
                      <a:lnTo>
                        <a:pt x="31" y="43"/>
                      </a:lnTo>
                      <a:lnTo>
                        <a:pt x="30" y="41"/>
                      </a:lnTo>
                      <a:lnTo>
                        <a:pt x="31" y="36"/>
                      </a:lnTo>
                      <a:lnTo>
                        <a:pt x="34" y="32"/>
                      </a:lnTo>
                      <a:lnTo>
                        <a:pt x="35" y="30"/>
                      </a:lnTo>
                      <a:lnTo>
                        <a:pt x="36" y="29"/>
                      </a:lnTo>
                      <a:lnTo>
                        <a:pt x="36" y="26"/>
                      </a:lnTo>
                      <a:lnTo>
                        <a:pt x="34" y="19"/>
                      </a:lnTo>
                      <a:lnTo>
                        <a:pt x="29" y="10"/>
                      </a:lnTo>
                      <a:lnTo>
                        <a:pt x="18" y="2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54" name="Forme libre 338"/>
                <p:cNvSpPr>
                  <a:spLocks/>
                </p:cNvSpPr>
                <p:nvPr/>
              </p:nvSpPr>
              <p:spPr bwMode="auto">
                <a:xfrm>
                  <a:off x="2097" y="3232"/>
                  <a:ext cx="4" cy="4"/>
                </a:xfrm>
                <a:custGeom>
                  <a:avLst/>
                  <a:gdLst>
                    <a:gd name="T0" fmla="*/ 2 w 13"/>
                    <a:gd name="T1" fmla="*/ 4 h 19"/>
                    <a:gd name="T2" fmla="*/ 2 w 13"/>
                    <a:gd name="T3" fmla="*/ 4 h 19"/>
                    <a:gd name="T4" fmla="*/ 3 w 13"/>
                    <a:gd name="T5" fmla="*/ 3 h 19"/>
                    <a:gd name="T6" fmla="*/ 4 w 13"/>
                    <a:gd name="T7" fmla="*/ 2 h 19"/>
                    <a:gd name="T8" fmla="*/ 4 w 13"/>
                    <a:gd name="T9" fmla="*/ 1 h 19"/>
                    <a:gd name="T10" fmla="*/ 3 w 13"/>
                    <a:gd name="T11" fmla="*/ 0 h 19"/>
                    <a:gd name="T12" fmla="*/ 1 w 13"/>
                    <a:gd name="T13" fmla="*/ 1 h 19"/>
                    <a:gd name="T14" fmla="*/ 1 w 13"/>
                    <a:gd name="T15" fmla="*/ 1 h 19"/>
                    <a:gd name="T16" fmla="*/ 1 w 13"/>
                    <a:gd name="T17" fmla="*/ 2 h 19"/>
                    <a:gd name="T18" fmla="*/ 1 w 13"/>
                    <a:gd name="T19" fmla="*/ 2 h 19"/>
                    <a:gd name="T20" fmla="*/ 1 w 13"/>
                    <a:gd name="T21" fmla="*/ 3 h 19"/>
                    <a:gd name="T22" fmla="*/ 0 w 13"/>
                    <a:gd name="T23" fmla="*/ 3 h 19"/>
                    <a:gd name="T24" fmla="*/ 2 w 13"/>
                    <a:gd name="T25" fmla="*/ 4 h 1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3" h="19">
                      <a:moveTo>
                        <a:pt x="7" y="19"/>
                      </a:moveTo>
                      <a:lnTo>
                        <a:pt x="6" y="19"/>
                      </a:lnTo>
                      <a:lnTo>
                        <a:pt x="10" y="16"/>
                      </a:lnTo>
                      <a:lnTo>
                        <a:pt x="13" y="10"/>
                      </a:lnTo>
                      <a:lnTo>
                        <a:pt x="13" y="5"/>
                      </a:lnTo>
                      <a:lnTo>
                        <a:pt x="10" y="0"/>
                      </a:lnTo>
                      <a:lnTo>
                        <a:pt x="3" y="5"/>
                      </a:lnTo>
                      <a:lnTo>
                        <a:pt x="4" y="7"/>
                      </a:lnTo>
                      <a:lnTo>
                        <a:pt x="4" y="8"/>
                      </a:lnTo>
                      <a:lnTo>
                        <a:pt x="3" y="9"/>
                      </a:lnTo>
                      <a:lnTo>
                        <a:pt x="2" y="12"/>
                      </a:lnTo>
                      <a:lnTo>
                        <a:pt x="0" y="12"/>
                      </a:lnTo>
                      <a:lnTo>
                        <a:pt x="7" y="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55" name="Forme libre 339"/>
                <p:cNvSpPr>
                  <a:spLocks/>
                </p:cNvSpPr>
                <p:nvPr/>
              </p:nvSpPr>
              <p:spPr bwMode="auto">
                <a:xfrm>
                  <a:off x="2094" y="3235"/>
                  <a:ext cx="5" cy="3"/>
                </a:xfrm>
                <a:custGeom>
                  <a:avLst/>
                  <a:gdLst>
                    <a:gd name="T0" fmla="*/ 1 w 14"/>
                    <a:gd name="T1" fmla="*/ 3 h 14"/>
                    <a:gd name="T2" fmla="*/ 2 w 14"/>
                    <a:gd name="T3" fmla="*/ 3 h 14"/>
                    <a:gd name="T4" fmla="*/ 3 w 14"/>
                    <a:gd name="T5" fmla="*/ 3 h 14"/>
                    <a:gd name="T6" fmla="*/ 3 w 14"/>
                    <a:gd name="T7" fmla="*/ 2 h 14"/>
                    <a:gd name="T8" fmla="*/ 4 w 14"/>
                    <a:gd name="T9" fmla="*/ 2 h 14"/>
                    <a:gd name="T10" fmla="*/ 5 w 14"/>
                    <a:gd name="T11" fmla="*/ 2 h 14"/>
                    <a:gd name="T12" fmla="*/ 3 w 14"/>
                    <a:gd name="T13" fmla="*/ 0 h 14"/>
                    <a:gd name="T14" fmla="*/ 2 w 14"/>
                    <a:gd name="T15" fmla="*/ 0 h 14"/>
                    <a:gd name="T16" fmla="*/ 1 w 14"/>
                    <a:gd name="T17" fmla="*/ 0 h 14"/>
                    <a:gd name="T18" fmla="*/ 1 w 14"/>
                    <a:gd name="T19" fmla="*/ 1 h 14"/>
                    <a:gd name="T20" fmla="*/ 0 w 14"/>
                    <a:gd name="T21" fmla="*/ 1 h 14"/>
                    <a:gd name="T22" fmla="*/ 0 w 14"/>
                    <a:gd name="T23" fmla="*/ 1 h 14"/>
                    <a:gd name="T24" fmla="*/ 1 w 14"/>
                    <a:gd name="T25" fmla="*/ 3 h 1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4" h="14">
                      <a:moveTo>
                        <a:pt x="4" y="14"/>
                      </a:moveTo>
                      <a:lnTo>
                        <a:pt x="5" y="14"/>
                      </a:lnTo>
                      <a:lnTo>
                        <a:pt x="7" y="13"/>
                      </a:lnTo>
                      <a:lnTo>
                        <a:pt x="9" y="11"/>
                      </a:lnTo>
                      <a:lnTo>
                        <a:pt x="11" y="9"/>
                      </a:lnTo>
                      <a:lnTo>
                        <a:pt x="14" y="7"/>
                      </a:lnTo>
                      <a:lnTo>
                        <a:pt x="7" y="0"/>
                      </a:lnTo>
                      <a:lnTo>
                        <a:pt x="6" y="2"/>
                      </a:lnTo>
                      <a:lnTo>
                        <a:pt x="4" y="2"/>
                      </a:lnTo>
                      <a:lnTo>
                        <a:pt x="3" y="3"/>
                      </a:lnTo>
                      <a:lnTo>
                        <a:pt x="0" y="4"/>
                      </a:lnTo>
                      <a:lnTo>
                        <a:pt x="1" y="4"/>
                      </a:lnTo>
                      <a:lnTo>
                        <a:pt x="4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56" name="Forme libre 340"/>
                <p:cNvSpPr>
                  <a:spLocks/>
                </p:cNvSpPr>
                <p:nvPr/>
              </p:nvSpPr>
              <p:spPr bwMode="auto">
                <a:xfrm>
                  <a:off x="2092" y="3236"/>
                  <a:ext cx="4" cy="3"/>
                </a:xfrm>
                <a:custGeom>
                  <a:avLst/>
                  <a:gdLst>
                    <a:gd name="T0" fmla="*/ 4 w 12"/>
                    <a:gd name="T1" fmla="*/ 2 h 11"/>
                    <a:gd name="T2" fmla="*/ 4 w 12"/>
                    <a:gd name="T3" fmla="*/ 2 h 11"/>
                    <a:gd name="T4" fmla="*/ 4 w 12"/>
                    <a:gd name="T5" fmla="*/ 2 h 11"/>
                    <a:gd name="T6" fmla="*/ 4 w 12"/>
                    <a:gd name="T7" fmla="*/ 2 h 11"/>
                    <a:gd name="T8" fmla="*/ 3 w 12"/>
                    <a:gd name="T9" fmla="*/ 3 h 11"/>
                    <a:gd name="T10" fmla="*/ 3 w 12"/>
                    <a:gd name="T11" fmla="*/ 3 h 11"/>
                    <a:gd name="T12" fmla="*/ 2 w 12"/>
                    <a:gd name="T13" fmla="*/ 0 h 11"/>
                    <a:gd name="T14" fmla="*/ 1 w 12"/>
                    <a:gd name="T15" fmla="*/ 0 h 11"/>
                    <a:gd name="T16" fmla="*/ 0 w 12"/>
                    <a:gd name="T17" fmla="*/ 2 h 11"/>
                    <a:gd name="T18" fmla="*/ 0 w 12"/>
                    <a:gd name="T19" fmla="*/ 2 h 11"/>
                    <a:gd name="T20" fmla="*/ 1 w 12"/>
                    <a:gd name="T21" fmla="*/ 3 h 11"/>
                    <a:gd name="T22" fmla="*/ 1 w 12"/>
                    <a:gd name="T23" fmla="*/ 3 h 11"/>
                    <a:gd name="T24" fmla="*/ 4 w 12"/>
                    <a:gd name="T25" fmla="*/ 2 h 1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2" h="11">
                      <a:moveTo>
                        <a:pt x="12" y="9"/>
                      </a:moveTo>
                      <a:lnTo>
                        <a:pt x="12" y="9"/>
                      </a:lnTo>
                      <a:lnTo>
                        <a:pt x="11" y="6"/>
                      </a:lnTo>
                      <a:lnTo>
                        <a:pt x="12" y="6"/>
                      </a:lnTo>
                      <a:lnTo>
                        <a:pt x="9" y="10"/>
                      </a:lnTo>
                      <a:lnTo>
                        <a:pt x="10" y="10"/>
                      </a:lnTo>
                      <a:lnTo>
                        <a:pt x="7" y="0"/>
                      </a:lnTo>
                      <a:lnTo>
                        <a:pt x="4" y="0"/>
                      </a:lnTo>
                      <a:lnTo>
                        <a:pt x="0" y="6"/>
                      </a:lnTo>
                      <a:lnTo>
                        <a:pt x="1" y="9"/>
                      </a:lnTo>
                      <a:lnTo>
                        <a:pt x="3" y="11"/>
                      </a:lnTo>
                      <a:lnTo>
                        <a:pt x="12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57" name="Forme libre 341"/>
                <p:cNvSpPr>
                  <a:spLocks/>
                </p:cNvSpPr>
                <p:nvPr/>
              </p:nvSpPr>
              <p:spPr bwMode="auto">
                <a:xfrm>
                  <a:off x="2092" y="3238"/>
                  <a:ext cx="4" cy="4"/>
                </a:xfrm>
                <a:custGeom>
                  <a:avLst/>
                  <a:gdLst>
                    <a:gd name="T0" fmla="*/ 0 w 14"/>
                    <a:gd name="T1" fmla="*/ 4 h 15"/>
                    <a:gd name="T2" fmla="*/ 2 w 14"/>
                    <a:gd name="T3" fmla="*/ 4 h 15"/>
                    <a:gd name="T4" fmla="*/ 3 w 14"/>
                    <a:gd name="T5" fmla="*/ 3 h 15"/>
                    <a:gd name="T6" fmla="*/ 4 w 14"/>
                    <a:gd name="T7" fmla="*/ 2 h 15"/>
                    <a:gd name="T8" fmla="*/ 4 w 14"/>
                    <a:gd name="T9" fmla="*/ 0 h 15"/>
                    <a:gd name="T10" fmla="*/ 1 w 14"/>
                    <a:gd name="T11" fmla="*/ 1 h 15"/>
                    <a:gd name="T12" fmla="*/ 1 w 14"/>
                    <a:gd name="T13" fmla="*/ 1 h 15"/>
                    <a:gd name="T14" fmla="*/ 1 w 14"/>
                    <a:gd name="T15" fmla="*/ 1 h 15"/>
                    <a:gd name="T16" fmla="*/ 1 w 14"/>
                    <a:gd name="T17" fmla="*/ 2 h 15"/>
                    <a:gd name="T18" fmla="*/ 1 w 14"/>
                    <a:gd name="T19" fmla="*/ 2 h 15"/>
                    <a:gd name="T20" fmla="*/ 0 w 14"/>
                    <a:gd name="T21" fmla="*/ 4 h 1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" h="15">
                      <a:moveTo>
                        <a:pt x="0" y="15"/>
                      </a:moveTo>
                      <a:lnTo>
                        <a:pt x="6" y="15"/>
                      </a:lnTo>
                      <a:lnTo>
                        <a:pt x="11" y="11"/>
                      </a:lnTo>
                      <a:lnTo>
                        <a:pt x="14" y="6"/>
                      </a:lnTo>
                      <a:lnTo>
                        <a:pt x="14" y="0"/>
                      </a:lnTo>
                      <a:lnTo>
                        <a:pt x="5" y="2"/>
                      </a:lnTo>
                      <a:lnTo>
                        <a:pt x="5" y="3"/>
                      </a:lnTo>
                      <a:lnTo>
                        <a:pt x="3" y="4"/>
                      </a:lnTo>
                      <a:lnTo>
                        <a:pt x="3" y="6"/>
                      </a:lnTo>
                      <a:lnTo>
                        <a:pt x="2" y="6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58" name="Forme libre 342"/>
                <p:cNvSpPr>
                  <a:spLocks/>
                </p:cNvSpPr>
                <p:nvPr/>
              </p:nvSpPr>
              <p:spPr bwMode="auto">
                <a:xfrm>
                  <a:off x="2081" y="3255"/>
                  <a:ext cx="8" cy="3"/>
                </a:xfrm>
                <a:custGeom>
                  <a:avLst/>
                  <a:gdLst>
                    <a:gd name="T0" fmla="*/ 0 w 24"/>
                    <a:gd name="T1" fmla="*/ 2 h 14"/>
                    <a:gd name="T2" fmla="*/ 0 w 24"/>
                    <a:gd name="T3" fmla="*/ 2 h 14"/>
                    <a:gd name="T4" fmla="*/ 2 w 24"/>
                    <a:gd name="T5" fmla="*/ 3 h 14"/>
                    <a:gd name="T6" fmla="*/ 5 w 24"/>
                    <a:gd name="T7" fmla="*/ 3 h 14"/>
                    <a:gd name="T8" fmla="*/ 7 w 24"/>
                    <a:gd name="T9" fmla="*/ 2 h 14"/>
                    <a:gd name="T10" fmla="*/ 8 w 24"/>
                    <a:gd name="T11" fmla="*/ 0 h 14"/>
                    <a:gd name="T12" fmla="*/ 5 w 24"/>
                    <a:gd name="T13" fmla="*/ 0 h 14"/>
                    <a:gd name="T14" fmla="*/ 4 w 24"/>
                    <a:gd name="T15" fmla="*/ 1 h 14"/>
                    <a:gd name="T16" fmla="*/ 4 w 24"/>
                    <a:gd name="T17" fmla="*/ 1 h 14"/>
                    <a:gd name="T18" fmla="*/ 3 w 24"/>
                    <a:gd name="T19" fmla="*/ 1 h 14"/>
                    <a:gd name="T20" fmla="*/ 2 w 24"/>
                    <a:gd name="T21" fmla="*/ 0 h 14"/>
                    <a:gd name="T22" fmla="*/ 2 w 24"/>
                    <a:gd name="T23" fmla="*/ 0 h 14"/>
                    <a:gd name="T24" fmla="*/ 0 w 24"/>
                    <a:gd name="T25" fmla="*/ 2 h 1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4" h="14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7" y="14"/>
                      </a:lnTo>
                      <a:lnTo>
                        <a:pt x="14" y="14"/>
                      </a:lnTo>
                      <a:lnTo>
                        <a:pt x="21" y="8"/>
                      </a:lnTo>
                      <a:lnTo>
                        <a:pt x="24" y="2"/>
                      </a:lnTo>
                      <a:lnTo>
                        <a:pt x="14" y="0"/>
                      </a:lnTo>
                      <a:lnTo>
                        <a:pt x="12" y="4"/>
                      </a:lnTo>
                      <a:lnTo>
                        <a:pt x="12" y="5"/>
                      </a:lnTo>
                      <a:lnTo>
                        <a:pt x="9" y="5"/>
                      </a:lnTo>
                      <a:lnTo>
                        <a:pt x="7" y="2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59" name="Forme libre 343"/>
                <p:cNvSpPr>
                  <a:spLocks/>
                </p:cNvSpPr>
                <p:nvPr/>
              </p:nvSpPr>
              <p:spPr bwMode="auto">
                <a:xfrm>
                  <a:off x="2078" y="3254"/>
                  <a:ext cx="6" cy="4"/>
                </a:xfrm>
                <a:custGeom>
                  <a:avLst/>
                  <a:gdLst>
                    <a:gd name="T0" fmla="*/ 4 w 17"/>
                    <a:gd name="T1" fmla="*/ 4 h 15"/>
                    <a:gd name="T2" fmla="*/ 4 w 17"/>
                    <a:gd name="T3" fmla="*/ 4 h 15"/>
                    <a:gd name="T4" fmla="*/ 4 w 17"/>
                    <a:gd name="T5" fmla="*/ 3 h 15"/>
                    <a:gd name="T6" fmla="*/ 4 w 17"/>
                    <a:gd name="T7" fmla="*/ 2 h 15"/>
                    <a:gd name="T8" fmla="*/ 3 w 17"/>
                    <a:gd name="T9" fmla="*/ 2 h 15"/>
                    <a:gd name="T10" fmla="*/ 4 w 17"/>
                    <a:gd name="T11" fmla="*/ 3 h 15"/>
                    <a:gd name="T12" fmla="*/ 6 w 17"/>
                    <a:gd name="T13" fmla="*/ 1 h 15"/>
                    <a:gd name="T14" fmla="*/ 3 w 17"/>
                    <a:gd name="T15" fmla="*/ 0 h 15"/>
                    <a:gd name="T16" fmla="*/ 0 w 17"/>
                    <a:gd name="T17" fmla="*/ 1 h 15"/>
                    <a:gd name="T18" fmla="*/ 0 w 17"/>
                    <a:gd name="T19" fmla="*/ 3 h 15"/>
                    <a:gd name="T20" fmla="*/ 0 w 17"/>
                    <a:gd name="T21" fmla="*/ 3 h 15"/>
                    <a:gd name="T22" fmla="*/ 0 w 17"/>
                    <a:gd name="T23" fmla="*/ 3 h 15"/>
                    <a:gd name="T24" fmla="*/ 4 w 17"/>
                    <a:gd name="T25" fmla="*/ 4 h 1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7" h="15">
                      <a:moveTo>
                        <a:pt x="10" y="15"/>
                      </a:moveTo>
                      <a:lnTo>
                        <a:pt x="10" y="15"/>
                      </a:lnTo>
                      <a:lnTo>
                        <a:pt x="11" y="11"/>
                      </a:lnTo>
                      <a:lnTo>
                        <a:pt x="11" y="7"/>
                      </a:lnTo>
                      <a:lnTo>
                        <a:pt x="9" y="9"/>
                      </a:lnTo>
                      <a:lnTo>
                        <a:pt x="10" y="11"/>
                      </a:lnTo>
                      <a:lnTo>
                        <a:pt x="17" y="3"/>
                      </a:lnTo>
                      <a:lnTo>
                        <a:pt x="9" y="0"/>
                      </a:lnTo>
                      <a:lnTo>
                        <a:pt x="1" y="5"/>
                      </a:lnTo>
                      <a:lnTo>
                        <a:pt x="1" y="11"/>
                      </a:lnTo>
                      <a:lnTo>
                        <a:pt x="0" y="13"/>
                      </a:lnTo>
                      <a:lnTo>
                        <a:pt x="10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60" name="Forme libre 344"/>
                <p:cNvSpPr>
                  <a:spLocks/>
                </p:cNvSpPr>
                <p:nvPr/>
              </p:nvSpPr>
              <p:spPr bwMode="auto">
                <a:xfrm>
                  <a:off x="2067" y="3258"/>
                  <a:ext cx="14" cy="4"/>
                </a:xfrm>
                <a:custGeom>
                  <a:avLst/>
                  <a:gdLst>
                    <a:gd name="T0" fmla="*/ 0 w 44"/>
                    <a:gd name="T1" fmla="*/ 4 h 19"/>
                    <a:gd name="T2" fmla="*/ 0 w 44"/>
                    <a:gd name="T3" fmla="*/ 4 h 19"/>
                    <a:gd name="T4" fmla="*/ 3 w 44"/>
                    <a:gd name="T5" fmla="*/ 4 h 19"/>
                    <a:gd name="T6" fmla="*/ 5 w 44"/>
                    <a:gd name="T7" fmla="*/ 4 h 19"/>
                    <a:gd name="T8" fmla="*/ 8 w 44"/>
                    <a:gd name="T9" fmla="*/ 4 h 19"/>
                    <a:gd name="T10" fmla="*/ 9 w 44"/>
                    <a:gd name="T11" fmla="*/ 3 h 19"/>
                    <a:gd name="T12" fmla="*/ 11 w 44"/>
                    <a:gd name="T13" fmla="*/ 3 h 19"/>
                    <a:gd name="T14" fmla="*/ 12 w 44"/>
                    <a:gd name="T15" fmla="*/ 2 h 19"/>
                    <a:gd name="T16" fmla="*/ 13 w 44"/>
                    <a:gd name="T17" fmla="*/ 1 h 19"/>
                    <a:gd name="T18" fmla="*/ 14 w 44"/>
                    <a:gd name="T19" fmla="*/ 0 h 19"/>
                    <a:gd name="T20" fmla="*/ 11 w 44"/>
                    <a:gd name="T21" fmla="*/ 0 h 19"/>
                    <a:gd name="T22" fmla="*/ 11 w 44"/>
                    <a:gd name="T23" fmla="*/ 0 h 19"/>
                    <a:gd name="T24" fmla="*/ 10 w 44"/>
                    <a:gd name="T25" fmla="*/ 0 h 19"/>
                    <a:gd name="T26" fmla="*/ 9 w 44"/>
                    <a:gd name="T27" fmla="*/ 1 h 19"/>
                    <a:gd name="T28" fmla="*/ 8 w 44"/>
                    <a:gd name="T29" fmla="*/ 1 h 19"/>
                    <a:gd name="T30" fmla="*/ 7 w 44"/>
                    <a:gd name="T31" fmla="*/ 2 h 19"/>
                    <a:gd name="T32" fmla="*/ 5 w 44"/>
                    <a:gd name="T33" fmla="*/ 2 h 19"/>
                    <a:gd name="T34" fmla="*/ 3 w 44"/>
                    <a:gd name="T35" fmla="*/ 2 h 19"/>
                    <a:gd name="T36" fmla="*/ 1 w 44"/>
                    <a:gd name="T37" fmla="*/ 2 h 19"/>
                    <a:gd name="T38" fmla="*/ 1 w 44"/>
                    <a:gd name="T39" fmla="*/ 2 h 19"/>
                    <a:gd name="T40" fmla="*/ 0 w 44"/>
                    <a:gd name="T41" fmla="*/ 4 h 19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44" h="19">
                      <a:moveTo>
                        <a:pt x="0" y="18"/>
                      </a:moveTo>
                      <a:lnTo>
                        <a:pt x="0" y="18"/>
                      </a:lnTo>
                      <a:lnTo>
                        <a:pt x="9" y="19"/>
                      </a:lnTo>
                      <a:lnTo>
                        <a:pt x="15" y="19"/>
                      </a:lnTo>
                      <a:lnTo>
                        <a:pt x="24" y="18"/>
                      </a:lnTo>
                      <a:lnTo>
                        <a:pt x="29" y="15"/>
                      </a:lnTo>
                      <a:lnTo>
                        <a:pt x="34" y="13"/>
                      </a:lnTo>
                      <a:lnTo>
                        <a:pt x="39" y="9"/>
                      </a:lnTo>
                      <a:lnTo>
                        <a:pt x="41" y="6"/>
                      </a:lnTo>
                      <a:lnTo>
                        <a:pt x="44" y="2"/>
                      </a:lnTo>
                      <a:lnTo>
                        <a:pt x="34" y="0"/>
                      </a:lnTo>
                      <a:lnTo>
                        <a:pt x="34" y="1"/>
                      </a:lnTo>
                      <a:lnTo>
                        <a:pt x="32" y="2"/>
                      </a:lnTo>
                      <a:lnTo>
                        <a:pt x="29" y="3"/>
                      </a:lnTo>
                      <a:lnTo>
                        <a:pt x="25" y="6"/>
                      </a:lnTo>
                      <a:lnTo>
                        <a:pt x="21" y="8"/>
                      </a:lnTo>
                      <a:lnTo>
                        <a:pt x="15" y="9"/>
                      </a:lnTo>
                      <a:lnTo>
                        <a:pt x="9" y="9"/>
                      </a:lnTo>
                      <a:lnTo>
                        <a:pt x="2" y="8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61" name="Forme libre 345"/>
                <p:cNvSpPr>
                  <a:spLocks/>
                </p:cNvSpPr>
                <p:nvPr/>
              </p:nvSpPr>
              <p:spPr bwMode="auto">
                <a:xfrm>
                  <a:off x="2063" y="3259"/>
                  <a:ext cx="5" cy="4"/>
                </a:xfrm>
                <a:custGeom>
                  <a:avLst/>
                  <a:gdLst>
                    <a:gd name="T0" fmla="*/ 5 w 15"/>
                    <a:gd name="T1" fmla="*/ 4 h 15"/>
                    <a:gd name="T2" fmla="*/ 5 w 15"/>
                    <a:gd name="T3" fmla="*/ 4 h 15"/>
                    <a:gd name="T4" fmla="*/ 4 w 15"/>
                    <a:gd name="T5" fmla="*/ 2 h 15"/>
                    <a:gd name="T6" fmla="*/ 3 w 15"/>
                    <a:gd name="T7" fmla="*/ 2 h 15"/>
                    <a:gd name="T8" fmla="*/ 2 w 15"/>
                    <a:gd name="T9" fmla="*/ 3 h 15"/>
                    <a:gd name="T10" fmla="*/ 4 w 15"/>
                    <a:gd name="T11" fmla="*/ 3 h 15"/>
                    <a:gd name="T12" fmla="*/ 4 w 15"/>
                    <a:gd name="T13" fmla="*/ 1 h 15"/>
                    <a:gd name="T14" fmla="*/ 2 w 15"/>
                    <a:gd name="T15" fmla="*/ 0 h 15"/>
                    <a:gd name="T16" fmla="*/ 0 w 15"/>
                    <a:gd name="T17" fmla="*/ 2 h 15"/>
                    <a:gd name="T18" fmla="*/ 1 w 15"/>
                    <a:gd name="T19" fmla="*/ 4 h 15"/>
                    <a:gd name="T20" fmla="*/ 1 w 15"/>
                    <a:gd name="T21" fmla="*/ 4 h 15"/>
                    <a:gd name="T22" fmla="*/ 1 w 15"/>
                    <a:gd name="T23" fmla="*/ 4 h 15"/>
                    <a:gd name="T24" fmla="*/ 5 w 15"/>
                    <a:gd name="T25" fmla="*/ 4 h 1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5" h="15">
                      <a:moveTo>
                        <a:pt x="15" y="14"/>
                      </a:moveTo>
                      <a:lnTo>
                        <a:pt x="15" y="14"/>
                      </a:lnTo>
                      <a:lnTo>
                        <a:pt x="11" y="8"/>
                      </a:lnTo>
                      <a:lnTo>
                        <a:pt x="9" y="7"/>
                      </a:lnTo>
                      <a:lnTo>
                        <a:pt x="5" y="12"/>
                      </a:lnTo>
                      <a:lnTo>
                        <a:pt x="11" y="13"/>
                      </a:lnTo>
                      <a:lnTo>
                        <a:pt x="13" y="3"/>
                      </a:lnTo>
                      <a:lnTo>
                        <a:pt x="5" y="0"/>
                      </a:lnTo>
                      <a:lnTo>
                        <a:pt x="0" y="9"/>
                      </a:lnTo>
                      <a:lnTo>
                        <a:pt x="4" y="15"/>
                      </a:lnTo>
                      <a:lnTo>
                        <a:pt x="4" y="14"/>
                      </a:lnTo>
                      <a:lnTo>
                        <a:pt x="15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62" name="Forme libre 346"/>
                <p:cNvSpPr>
                  <a:spLocks/>
                </p:cNvSpPr>
                <p:nvPr/>
              </p:nvSpPr>
              <p:spPr bwMode="auto">
                <a:xfrm>
                  <a:off x="2058" y="3262"/>
                  <a:ext cx="10" cy="4"/>
                </a:xfrm>
                <a:custGeom>
                  <a:avLst/>
                  <a:gdLst>
                    <a:gd name="T0" fmla="*/ 0 w 29"/>
                    <a:gd name="T1" fmla="*/ 3 h 13"/>
                    <a:gd name="T2" fmla="*/ 3 w 29"/>
                    <a:gd name="T3" fmla="*/ 4 h 13"/>
                    <a:gd name="T4" fmla="*/ 6 w 29"/>
                    <a:gd name="T5" fmla="*/ 3 h 13"/>
                    <a:gd name="T6" fmla="*/ 9 w 29"/>
                    <a:gd name="T7" fmla="*/ 2 h 13"/>
                    <a:gd name="T8" fmla="*/ 10 w 29"/>
                    <a:gd name="T9" fmla="*/ 0 h 13"/>
                    <a:gd name="T10" fmla="*/ 6 w 29"/>
                    <a:gd name="T11" fmla="*/ 0 h 13"/>
                    <a:gd name="T12" fmla="*/ 6 w 29"/>
                    <a:gd name="T13" fmla="*/ 0 h 13"/>
                    <a:gd name="T14" fmla="*/ 5 w 29"/>
                    <a:gd name="T15" fmla="*/ 0 h 13"/>
                    <a:gd name="T16" fmla="*/ 3 w 29"/>
                    <a:gd name="T17" fmla="*/ 0 h 13"/>
                    <a:gd name="T18" fmla="*/ 1 w 29"/>
                    <a:gd name="T19" fmla="*/ 0 h 13"/>
                    <a:gd name="T20" fmla="*/ 0 w 29"/>
                    <a:gd name="T21" fmla="*/ 3 h 1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9" h="13">
                      <a:moveTo>
                        <a:pt x="0" y="11"/>
                      </a:moveTo>
                      <a:lnTo>
                        <a:pt x="9" y="13"/>
                      </a:lnTo>
                      <a:lnTo>
                        <a:pt x="18" y="11"/>
                      </a:lnTo>
                      <a:lnTo>
                        <a:pt x="25" y="7"/>
                      </a:lnTo>
                      <a:lnTo>
                        <a:pt x="29" y="0"/>
                      </a:lnTo>
                      <a:lnTo>
                        <a:pt x="18" y="0"/>
                      </a:lnTo>
                      <a:lnTo>
                        <a:pt x="15" y="1"/>
                      </a:lnTo>
                      <a:lnTo>
                        <a:pt x="9" y="1"/>
                      </a:lnTo>
                      <a:lnTo>
                        <a:pt x="4" y="1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63" name="Forme libre 347"/>
                <p:cNvSpPr>
                  <a:spLocks/>
                </p:cNvSpPr>
                <p:nvPr/>
              </p:nvSpPr>
              <p:spPr bwMode="auto">
                <a:xfrm>
                  <a:off x="1994" y="3247"/>
                  <a:ext cx="6" cy="3"/>
                </a:xfrm>
                <a:custGeom>
                  <a:avLst/>
                  <a:gdLst>
                    <a:gd name="T0" fmla="*/ 6 w 18"/>
                    <a:gd name="T1" fmla="*/ 3 h 13"/>
                    <a:gd name="T2" fmla="*/ 6 w 18"/>
                    <a:gd name="T3" fmla="*/ 3 h 13"/>
                    <a:gd name="T4" fmla="*/ 6 w 18"/>
                    <a:gd name="T5" fmla="*/ 2 h 13"/>
                    <a:gd name="T6" fmla="*/ 4 w 18"/>
                    <a:gd name="T7" fmla="*/ 1 h 13"/>
                    <a:gd name="T8" fmla="*/ 2 w 18"/>
                    <a:gd name="T9" fmla="*/ 0 h 13"/>
                    <a:gd name="T10" fmla="*/ 0 w 18"/>
                    <a:gd name="T11" fmla="*/ 0 h 13"/>
                    <a:gd name="T12" fmla="*/ 0 w 18"/>
                    <a:gd name="T13" fmla="*/ 3 h 13"/>
                    <a:gd name="T14" fmla="*/ 2 w 18"/>
                    <a:gd name="T15" fmla="*/ 3 h 13"/>
                    <a:gd name="T16" fmla="*/ 2 w 18"/>
                    <a:gd name="T17" fmla="*/ 3 h 13"/>
                    <a:gd name="T18" fmla="*/ 2 w 18"/>
                    <a:gd name="T19" fmla="*/ 3 h 13"/>
                    <a:gd name="T20" fmla="*/ 3 w 18"/>
                    <a:gd name="T21" fmla="*/ 3 h 13"/>
                    <a:gd name="T22" fmla="*/ 3 w 18"/>
                    <a:gd name="T23" fmla="*/ 3 h 13"/>
                    <a:gd name="T24" fmla="*/ 6 w 18"/>
                    <a:gd name="T25" fmla="*/ 3 h 1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8" h="13">
                      <a:moveTo>
                        <a:pt x="18" y="13"/>
                      </a:moveTo>
                      <a:lnTo>
                        <a:pt x="18" y="13"/>
                      </a:lnTo>
                      <a:lnTo>
                        <a:pt x="17" y="7"/>
                      </a:lnTo>
                      <a:lnTo>
                        <a:pt x="12" y="3"/>
                      </a:lnTo>
                      <a:lnTo>
                        <a:pt x="6" y="1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6" y="11"/>
                      </a:lnTo>
                      <a:lnTo>
                        <a:pt x="7" y="12"/>
                      </a:lnTo>
                      <a:lnTo>
                        <a:pt x="9" y="13"/>
                      </a:lnTo>
                      <a:lnTo>
                        <a:pt x="18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64" name="Forme libre 348"/>
                <p:cNvSpPr>
                  <a:spLocks/>
                </p:cNvSpPr>
                <p:nvPr/>
              </p:nvSpPr>
              <p:spPr bwMode="auto">
                <a:xfrm>
                  <a:off x="1997" y="3250"/>
                  <a:ext cx="6" cy="4"/>
                </a:xfrm>
                <a:custGeom>
                  <a:avLst/>
                  <a:gdLst>
                    <a:gd name="T0" fmla="*/ 5 w 18"/>
                    <a:gd name="T1" fmla="*/ 1 h 17"/>
                    <a:gd name="T2" fmla="*/ 4 w 18"/>
                    <a:gd name="T3" fmla="*/ 1 h 17"/>
                    <a:gd name="T4" fmla="*/ 4 w 18"/>
                    <a:gd name="T5" fmla="*/ 2 h 17"/>
                    <a:gd name="T6" fmla="*/ 4 w 18"/>
                    <a:gd name="T7" fmla="*/ 1 h 17"/>
                    <a:gd name="T8" fmla="*/ 3 w 18"/>
                    <a:gd name="T9" fmla="*/ 1 h 17"/>
                    <a:gd name="T10" fmla="*/ 3 w 18"/>
                    <a:gd name="T11" fmla="*/ 0 h 17"/>
                    <a:gd name="T12" fmla="*/ 0 w 18"/>
                    <a:gd name="T13" fmla="*/ 0 h 17"/>
                    <a:gd name="T14" fmla="*/ 0 w 18"/>
                    <a:gd name="T15" fmla="*/ 1 h 17"/>
                    <a:gd name="T16" fmla="*/ 1 w 18"/>
                    <a:gd name="T17" fmla="*/ 3 h 17"/>
                    <a:gd name="T18" fmla="*/ 3 w 18"/>
                    <a:gd name="T19" fmla="*/ 4 h 17"/>
                    <a:gd name="T20" fmla="*/ 6 w 18"/>
                    <a:gd name="T21" fmla="*/ 4 h 17"/>
                    <a:gd name="T22" fmla="*/ 5 w 18"/>
                    <a:gd name="T23" fmla="*/ 4 h 17"/>
                    <a:gd name="T24" fmla="*/ 5 w 18"/>
                    <a:gd name="T25" fmla="*/ 1 h 1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8" h="17">
                      <a:moveTo>
                        <a:pt x="14" y="6"/>
                      </a:moveTo>
                      <a:lnTo>
                        <a:pt x="13" y="6"/>
                      </a:lnTo>
                      <a:lnTo>
                        <a:pt x="13" y="7"/>
                      </a:lnTo>
                      <a:lnTo>
                        <a:pt x="12" y="5"/>
                      </a:lnTo>
                      <a:lnTo>
                        <a:pt x="10" y="4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1" y="6"/>
                      </a:lnTo>
                      <a:lnTo>
                        <a:pt x="4" y="12"/>
                      </a:lnTo>
                      <a:lnTo>
                        <a:pt x="10" y="17"/>
                      </a:lnTo>
                      <a:lnTo>
                        <a:pt x="18" y="16"/>
                      </a:lnTo>
                      <a:lnTo>
                        <a:pt x="16" y="16"/>
                      </a:lnTo>
                      <a:lnTo>
                        <a:pt x="14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65" name="Forme libre 349"/>
                <p:cNvSpPr>
                  <a:spLocks/>
                </p:cNvSpPr>
                <p:nvPr/>
              </p:nvSpPr>
              <p:spPr bwMode="auto">
                <a:xfrm>
                  <a:off x="2001" y="3252"/>
                  <a:ext cx="7" cy="3"/>
                </a:xfrm>
                <a:custGeom>
                  <a:avLst/>
                  <a:gdLst>
                    <a:gd name="T0" fmla="*/ 7 w 20"/>
                    <a:gd name="T1" fmla="*/ 1 h 15"/>
                    <a:gd name="T2" fmla="*/ 7 w 20"/>
                    <a:gd name="T3" fmla="*/ 1 h 15"/>
                    <a:gd name="T4" fmla="*/ 6 w 20"/>
                    <a:gd name="T5" fmla="*/ 1 h 15"/>
                    <a:gd name="T6" fmla="*/ 4 w 20"/>
                    <a:gd name="T7" fmla="*/ 0 h 15"/>
                    <a:gd name="T8" fmla="*/ 2 w 20"/>
                    <a:gd name="T9" fmla="*/ 0 h 15"/>
                    <a:gd name="T10" fmla="*/ 0 w 20"/>
                    <a:gd name="T11" fmla="*/ 0 h 15"/>
                    <a:gd name="T12" fmla="*/ 1 w 20"/>
                    <a:gd name="T13" fmla="*/ 2 h 15"/>
                    <a:gd name="T14" fmla="*/ 2 w 20"/>
                    <a:gd name="T15" fmla="*/ 2 h 15"/>
                    <a:gd name="T16" fmla="*/ 2 w 20"/>
                    <a:gd name="T17" fmla="*/ 2 h 15"/>
                    <a:gd name="T18" fmla="*/ 4 w 20"/>
                    <a:gd name="T19" fmla="*/ 3 h 15"/>
                    <a:gd name="T20" fmla="*/ 5 w 20"/>
                    <a:gd name="T21" fmla="*/ 3 h 15"/>
                    <a:gd name="T22" fmla="*/ 5 w 20"/>
                    <a:gd name="T23" fmla="*/ 3 h 15"/>
                    <a:gd name="T24" fmla="*/ 7 w 20"/>
                    <a:gd name="T25" fmla="*/ 1 h 1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0" h="15">
                      <a:moveTo>
                        <a:pt x="20" y="7"/>
                      </a:moveTo>
                      <a:lnTo>
                        <a:pt x="19" y="6"/>
                      </a:lnTo>
                      <a:lnTo>
                        <a:pt x="16" y="4"/>
                      </a:lnTo>
                      <a:lnTo>
                        <a:pt x="12" y="1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2" y="10"/>
                      </a:lnTo>
                      <a:lnTo>
                        <a:pt x="6" y="10"/>
                      </a:lnTo>
                      <a:lnTo>
                        <a:pt x="7" y="11"/>
                      </a:lnTo>
                      <a:lnTo>
                        <a:pt x="11" y="13"/>
                      </a:lnTo>
                      <a:lnTo>
                        <a:pt x="14" y="15"/>
                      </a:lnTo>
                      <a:lnTo>
                        <a:pt x="13" y="14"/>
                      </a:lnTo>
                      <a:lnTo>
                        <a:pt x="20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66" name="Forme libre 350"/>
                <p:cNvSpPr>
                  <a:spLocks/>
                </p:cNvSpPr>
                <p:nvPr/>
              </p:nvSpPr>
              <p:spPr bwMode="auto">
                <a:xfrm>
                  <a:off x="2006" y="3253"/>
                  <a:ext cx="4" cy="4"/>
                </a:xfrm>
                <a:custGeom>
                  <a:avLst/>
                  <a:gdLst>
                    <a:gd name="T0" fmla="*/ 4 w 14"/>
                    <a:gd name="T1" fmla="*/ 1 h 14"/>
                    <a:gd name="T2" fmla="*/ 4 w 14"/>
                    <a:gd name="T3" fmla="*/ 1 h 14"/>
                    <a:gd name="T4" fmla="*/ 3 w 14"/>
                    <a:gd name="T5" fmla="*/ 1 h 14"/>
                    <a:gd name="T6" fmla="*/ 3 w 14"/>
                    <a:gd name="T7" fmla="*/ 1 h 14"/>
                    <a:gd name="T8" fmla="*/ 2 w 14"/>
                    <a:gd name="T9" fmla="*/ 0 h 14"/>
                    <a:gd name="T10" fmla="*/ 0 w 14"/>
                    <a:gd name="T11" fmla="*/ 2 h 14"/>
                    <a:gd name="T12" fmla="*/ 1 w 14"/>
                    <a:gd name="T13" fmla="*/ 3 h 14"/>
                    <a:gd name="T14" fmla="*/ 2 w 14"/>
                    <a:gd name="T15" fmla="*/ 3 h 14"/>
                    <a:gd name="T16" fmla="*/ 2 w 14"/>
                    <a:gd name="T17" fmla="*/ 4 h 14"/>
                    <a:gd name="T18" fmla="*/ 3 w 14"/>
                    <a:gd name="T19" fmla="*/ 4 h 14"/>
                    <a:gd name="T20" fmla="*/ 4 w 14"/>
                    <a:gd name="T21" fmla="*/ 1 h 1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" h="14">
                      <a:moveTo>
                        <a:pt x="14" y="5"/>
                      </a:moveTo>
                      <a:lnTo>
                        <a:pt x="13" y="5"/>
                      </a:lnTo>
                      <a:lnTo>
                        <a:pt x="12" y="5"/>
                      </a:lnTo>
                      <a:lnTo>
                        <a:pt x="10" y="3"/>
                      </a:lnTo>
                      <a:lnTo>
                        <a:pt x="7" y="0"/>
                      </a:lnTo>
                      <a:lnTo>
                        <a:pt x="0" y="7"/>
                      </a:lnTo>
                      <a:lnTo>
                        <a:pt x="3" y="10"/>
                      </a:lnTo>
                      <a:lnTo>
                        <a:pt x="7" y="12"/>
                      </a:lnTo>
                      <a:lnTo>
                        <a:pt x="8" y="14"/>
                      </a:lnTo>
                      <a:lnTo>
                        <a:pt x="10" y="14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67" name="Forme libre 351"/>
                <p:cNvSpPr>
                  <a:spLocks/>
                </p:cNvSpPr>
                <p:nvPr/>
              </p:nvSpPr>
              <p:spPr bwMode="auto">
                <a:xfrm>
                  <a:off x="2057" y="3210"/>
                  <a:ext cx="10" cy="9"/>
                </a:xfrm>
                <a:custGeom>
                  <a:avLst/>
                  <a:gdLst>
                    <a:gd name="T0" fmla="*/ 0 w 29"/>
                    <a:gd name="T1" fmla="*/ 8 h 33"/>
                    <a:gd name="T2" fmla="*/ 0 w 29"/>
                    <a:gd name="T3" fmla="*/ 8 h 33"/>
                    <a:gd name="T4" fmla="*/ 4 w 29"/>
                    <a:gd name="T5" fmla="*/ 9 h 33"/>
                    <a:gd name="T6" fmla="*/ 8 w 29"/>
                    <a:gd name="T7" fmla="*/ 7 h 33"/>
                    <a:gd name="T8" fmla="*/ 9 w 29"/>
                    <a:gd name="T9" fmla="*/ 4 h 33"/>
                    <a:gd name="T10" fmla="*/ 10 w 29"/>
                    <a:gd name="T11" fmla="*/ 0 h 33"/>
                    <a:gd name="T12" fmla="*/ 6 w 29"/>
                    <a:gd name="T13" fmla="*/ 0 h 33"/>
                    <a:gd name="T14" fmla="*/ 6 w 29"/>
                    <a:gd name="T15" fmla="*/ 3 h 33"/>
                    <a:gd name="T16" fmla="*/ 4 w 29"/>
                    <a:gd name="T17" fmla="*/ 5 h 33"/>
                    <a:gd name="T18" fmla="*/ 4 w 29"/>
                    <a:gd name="T19" fmla="*/ 6 h 33"/>
                    <a:gd name="T20" fmla="*/ 2 w 29"/>
                    <a:gd name="T21" fmla="*/ 6 h 33"/>
                    <a:gd name="T22" fmla="*/ 2 w 29"/>
                    <a:gd name="T23" fmla="*/ 5 h 33"/>
                    <a:gd name="T24" fmla="*/ 0 w 29"/>
                    <a:gd name="T25" fmla="*/ 8 h 3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9" h="33">
                      <a:moveTo>
                        <a:pt x="1" y="29"/>
                      </a:moveTo>
                      <a:lnTo>
                        <a:pt x="0" y="28"/>
                      </a:lnTo>
                      <a:lnTo>
                        <a:pt x="12" y="33"/>
                      </a:lnTo>
                      <a:lnTo>
                        <a:pt x="23" y="24"/>
                      </a:lnTo>
                      <a:lnTo>
                        <a:pt x="26" y="13"/>
                      </a:lnTo>
                      <a:lnTo>
                        <a:pt x="29" y="0"/>
                      </a:lnTo>
                      <a:lnTo>
                        <a:pt x="17" y="0"/>
                      </a:lnTo>
                      <a:lnTo>
                        <a:pt x="17" y="10"/>
                      </a:lnTo>
                      <a:lnTo>
                        <a:pt x="13" y="20"/>
                      </a:lnTo>
                      <a:lnTo>
                        <a:pt x="12" y="23"/>
                      </a:lnTo>
                      <a:lnTo>
                        <a:pt x="7" y="21"/>
                      </a:lnTo>
                      <a:lnTo>
                        <a:pt x="6" y="20"/>
                      </a:lnTo>
                      <a:lnTo>
                        <a:pt x="1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68" name="Forme libre 352"/>
                <p:cNvSpPr>
                  <a:spLocks/>
                </p:cNvSpPr>
                <p:nvPr/>
              </p:nvSpPr>
              <p:spPr bwMode="auto">
                <a:xfrm>
                  <a:off x="2055" y="3215"/>
                  <a:ext cx="4" cy="3"/>
                </a:xfrm>
                <a:custGeom>
                  <a:avLst/>
                  <a:gdLst>
                    <a:gd name="T0" fmla="*/ 3 w 14"/>
                    <a:gd name="T1" fmla="*/ 3 h 11"/>
                    <a:gd name="T2" fmla="*/ 3 w 14"/>
                    <a:gd name="T3" fmla="*/ 3 h 11"/>
                    <a:gd name="T4" fmla="*/ 3 w 14"/>
                    <a:gd name="T5" fmla="*/ 2 h 11"/>
                    <a:gd name="T6" fmla="*/ 3 w 14"/>
                    <a:gd name="T7" fmla="*/ 2 h 11"/>
                    <a:gd name="T8" fmla="*/ 2 w 14"/>
                    <a:gd name="T9" fmla="*/ 2 h 11"/>
                    <a:gd name="T10" fmla="*/ 3 w 14"/>
                    <a:gd name="T11" fmla="*/ 3 h 11"/>
                    <a:gd name="T12" fmla="*/ 4 w 14"/>
                    <a:gd name="T13" fmla="*/ 0 h 11"/>
                    <a:gd name="T14" fmla="*/ 2 w 14"/>
                    <a:gd name="T15" fmla="*/ 0 h 11"/>
                    <a:gd name="T16" fmla="*/ 0 w 14"/>
                    <a:gd name="T17" fmla="*/ 1 h 11"/>
                    <a:gd name="T18" fmla="*/ 0 w 14"/>
                    <a:gd name="T19" fmla="*/ 2 h 11"/>
                    <a:gd name="T20" fmla="*/ 0 w 14"/>
                    <a:gd name="T21" fmla="*/ 3 h 11"/>
                    <a:gd name="T22" fmla="*/ 0 w 14"/>
                    <a:gd name="T23" fmla="*/ 3 h 11"/>
                    <a:gd name="T24" fmla="*/ 3 w 14"/>
                    <a:gd name="T25" fmla="*/ 3 h 1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4" h="11">
                      <a:moveTo>
                        <a:pt x="12" y="11"/>
                      </a:moveTo>
                      <a:lnTo>
                        <a:pt x="12" y="11"/>
                      </a:lnTo>
                      <a:lnTo>
                        <a:pt x="12" y="8"/>
                      </a:lnTo>
                      <a:lnTo>
                        <a:pt x="11" y="7"/>
                      </a:lnTo>
                      <a:lnTo>
                        <a:pt x="8" y="9"/>
                      </a:lnTo>
                      <a:lnTo>
                        <a:pt x="9" y="10"/>
                      </a:lnTo>
                      <a:lnTo>
                        <a:pt x="14" y="1"/>
                      </a:lnTo>
                      <a:lnTo>
                        <a:pt x="8" y="0"/>
                      </a:lnTo>
                      <a:lnTo>
                        <a:pt x="1" y="2"/>
                      </a:lnTo>
                      <a:lnTo>
                        <a:pt x="0" y="8"/>
                      </a:lnTo>
                      <a:lnTo>
                        <a:pt x="0" y="11"/>
                      </a:lnTo>
                      <a:lnTo>
                        <a:pt x="12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69" name="Forme libre 353"/>
                <p:cNvSpPr>
                  <a:spLocks/>
                </p:cNvSpPr>
                <p:nvPr/>
              </p:nvSpPr>
              <p:spPr bwMode="auto">
                <a:xfrm>
                  <a:off x="2048" y="3218"/>
                  <a:ext cx="11" cy="4"/>
                </a:xfrm>
                <a:custGeom>
                  <a:avLst/>
                  <a:gdLst>
                    <a:gd name="T0" fmla="*/ 0 w 31"/>
                    <a:gd name="T1" fmla="*/ 3 h 15"/>
                    <a:gd name="T2" fmla="*/ 4 w 31"/>
                    <a:gd name="T3" fmla="*/ 4 h 15"/>
                    <a:gd name="T4" fmla="*/ 7 w 31"/>
                    <a:gd name="T5" fmla="*/ 3 h 15"/>
                    <a:gd name="T6" fmla="*/ 9 w 31"/>
                    <a:gd name="T7" fmla="*/ 2 h 15"/>
                    <a:gd name="T8" fmla="*/ 11 w 31"/>
                    <a:gd name="T9" fmla="*/ 0 h 15"/>
                    <a:gd name="T10" fmla="*/ 7 w 31"/>
                    <a:gd name="T11" fmla="*/ 0 h 15"/>
                    <a:gd name="T12" fmla="*/ 7 w 31"/>
                    <a:gd name="T13" fmla="*/ 0 h 15"/>
                    <a:gd name="T14" fmla="*/ 5 w 31"/>
                    <a:gd name="T15" fmla="*/ 1 h 15"/>
                    <a:gd name="T16" fmla="*/ 4 w 31"/>
                    <a:gd name="T17" fmla="*/ 1 h 15"/>
                    <a:gd name="T18" fmla="*/ 2 w 31"/>
                    <a:gd name="T19" fmla="*/ 1 h 15"/>
                    <a:gd name="T20" fmla="*/ 0 w 31"/>
                    <a:gd name="T21" fmla="*/ 3 h 1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1" h="15">
                      <a:moveTo>
                        <a:pt x="0" y="10"/>
                      </a:moveTo>
                      <a:lnTo>
                        <a:pt x="12" y="15"/>
                      </a:lnTo>
                      <a:lnTo>
                        <a:pt x="20" y="13"/>
                      </a:lnTo>
                      <a:lnTo>
                        <a:pt x="26" y="7"/>
                      </a:lnTo>
                      <a:lnTo>
                        <a:pt x="31" y="0"/>
                      </a:lnTo>
                      <a:lnTo>
                        <a:pt x="19" y="0"/>
                      </a:lnTo>
                      <a:lnTo>
                        <a:pt x="15" y="4"/>
                      </a:lnTo>
                      <a:lnTo>
                        <a:pt x="12" y="5"/>
                      </a:lnTo>
                      <a:lnTo>
                        <a:pt x="7" y="3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0" name="Forme libre 354"/>
                <p:cNvSpPr>
                  <a:spLocks/>
                </p:cNvSpPr>
                <p:nvPr/>
              </p:nvSpPr>
              <p:spPr bwMode="auto">
                <a:xfrm>
                  <a:off x="2022" y="3202"/>
                  <a:ext cx="7" cy="3"/>
                </a:xfrm>
                <a:custGeom>
                  <a:avLst/>
                  <a:gdLst>
                    <a:gd name="T0" fmla="*/ 4 w 22"/>
                    <a:gd name="T1" fmla="*/ 0 h 14"/>
                    <a:gd name="T2" fmla="*/ 4 w 22"/>
                    <a:gd name="T3" fmla="*/ 0 h 14"/>
                    <a:gd name="T4" fmla="*/ 4 w 22"/>
                    <a:gd name="T5" fmla="*/ 0 h 14"/>
                    <a:gd name="T6" fmla="*/ 3 w 22"/>
                    <a:gd name="T7" fmla="*/ 0 h 14"/>
                    <a:gd name="T8" fmla="*/ 1 w 22"/>
                    <a:gd name="T9" fmla="*/ 0 h 14"/>
                    <a:gd name="T10" fmla="*/ 0 w 22"/>
                    <a:gd name="T11" fmla="*/ 3 h 14"/>
                    <a:gd name="T12" fmla="*/ 3 w 22"/>
                    <a:gd name="T13" fmla="*/ 3 h 14"/>
                    <a:gd name="T14" fmla="*/ 4 w 22"/>
                    <a:gd name="T15" fmla="*/ 3 h 14"/>
                    <a:gd name="T16" fmla="*/ 6 w 22"/>
                    <a:gd name="T17" fmla="*/ 2 h 14"/>
                    <a:gd name="T18" fmla="*/ 7 w 22"/>
                    <a:gd name="T19" fmla="*/ 2 h 14"/>
                    <a:gd name="T20" fmla="*/ 4 w 22"/>
                    <a:gd name="T21" fmla="*/ 0 h 1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2" h="14">
                      <a:moveTo>
                        <a:pt x="14" y="0"/>
                      </a:moveTo>
                      <a:lnTo>
                        <a:pt x="14" y="1"/>
                      </a:lnTo>
                      <a:lnTo>
                        <a:pt x="12" y="2"/>
                      </a:lnTo>
                      <a:lnTo>
                        <a:pt x="8" y="2"/>
                      </a:lnTo>
                      <a:lnTo>
                        <a:pt x="2" y="2"/>
                      </a:lnTo>
                      <a:lnTo>
                        <a:pt x="0" y="12"/>
                      </a:lnTo>
                      <a:lnTo>
                        <a:pt x="8" y="14"/>
                      </a:lnTo>
                      <a:lnTo>
                        <a:pt x="14" y="12"/>
                      </a:lnTo>
                      <a:lnTo>
                        <a:pt x="19" y="8"/>
                      </a:lnTo>
                      <a:lnTo>
                        <a:pt x="22" y="7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1" name="Forme libre 355"/>
                <p:cNvSpPr>
                  <a:spLocks/>
                </p:cNvSpPr>
                <p:nvPr/>
              </p:nvSpPr>
              <p:spPr bwMode="auto">
                <a:xfrm>
                  <a:off x="2102" y="3257"/>
                  <a:ext cx="6" cy="4"/>
                </a:xfrm>
                <a:custGeom>
                  <a:avLst/>
                  <a:gdLst>
                    <a:gd name="T0" fmla="*/ 0 w 18"/>
                    <a:gd name="T1" fmla="*/ 4 h 14"/>
                    <a:gd name="T2" fmla="*/ 0 w 18"/>
                    <a:gd name="T3" fmla="*/ 4 h 14"/>
                    <a:gd name="T4" fmla="*/ 2 w 18"/>
                    <a:gd name="T5" fmla="*/ 4 h 14"/>
                    <a:gd name="T6" fmla="*/ 4 w 18"/>
                    <a:gd name="T7" fmla="*/ 3 h 14"/>
                    <a:gd name="T8" fmla="*/ 6 w 18"/>
                    <a:gd name="T9" fmla="*/ 3 h 14"/>
                    <a:gd name="T10" fmla="*/ 4 w 18"/>
                    <a:gd name="T11" fmla="*/ 0 h 14"/>
                    <a:gd name="T12" fmla="*/ 3 w 18"/>
                    <a:gd name="T13" fmla="*/ 1 h 14"/>
                    <a:gd name="T14" fmla="*/ 2 w 18"/>
                    <a:gd name="T15" fmla="*/ 1 h 14"/>
                    <a:gd name="T16" fmla="*/ 0 w 18"/>
                    <a:gd name="T17" fmla="*/ 1 h 14"/>
                    <a:gd name="T18" fmla="*/ 0 w 18"/>
                    <a:gd name="T19" fmla="*/ 1 h 14"/>
                    <a:gd name="T20" fmla="*/ 0 w 18"/>
                    <a:gd name="T21" fmla="*/ 4 h 1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8" h="14">
                      <a:moveTo>
                        <a:pt x="0" y="14"/>
                      </a:moveTo>
                      <a:lnTo>
                        <a:pt x="1" y="14"/>
                      </a:lnTo>
                      <a:lnTo>
                        <a:pt x="6" y="13"/>
                      </a:lnTo>
                      <a:lnTo>
                        <a:pt x="12" y="11"/>
                      </a:lnTo>
                      <a:lnTo>
                        <a:pt x="18" y="9"/>
                      </a:lnTo>
                      <a:lnTo>
                        <a:pt x="13" y="0"/>
                      </a:lnTo>
                      <a:lnTo>
                        <a:pt x="9" y="2"/>
                      </a:lnTo>
                      <a:lnTo>
                        <a:pt x="6" y="3"/>
                      </a:lnTo>
                      <a:lnTo>
                        <a:pt x="1" y="2"/>
                      </a:lnTo>
                      <a:lnTo>
                        <a:pt x="0" y="2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2" name="Forme libre 356"/>
                <p:cNvSpPr>
                  <a:spLocks/>
                </p:cNvSpPr>
                <p:nvPr/>
              </p:nvSpPr>
              <p:spPr bwMode="auto">
                <a:xfrm>
                  <a:off x="1824" y="3250"/>
                  <a:ext cx="4" cy="8"/>
                </a:xfrm>
                <a:custGeom>
                  <a:avLst/>
                  <a:gdLst>
                    <a:gd name="T0" fmla="*/ 1 w 13"/>
                    <a:gd name="T1" fmla="*/ 8 h 30"/>
                    <a:gd name="T2" fmla="*/ 1 w 13"/>
                    <a:gd name="T3" fmla="*/ 8 h 30"/>
                    <a:gd name="T4" fmla="*/ 3 w 13"/>
                    <a:gd name="T5" fmla="*/ 6 h 30"/>
                    <a:gd name="T6" fmla="*/ 4 w 13"/>
                    <a:gd name="T7" fmla="*/ 4 h 30"/>
                    <a:gd name="T8" fmla="*/ 3 w 13"/>
                    <a:gd name="T9" fmla="*/ 2 h 30"/>
                    <a:gd name="T10" fmla="*/ 1 w 13"/>
                    <a:gd name="T11" fmla="*/ 0 h 30"/>
                    <a:gd name="T12" fmla="*/ 0 w 13"/>
                    <a:gd name="T13" fmla="*/ 3 h 30"/>
                    <a:gd name="T14" fmla="*/ 0 w 13"/>
                    <a:gd name="T15" fmla="*/ 3 h 30"/>
                    <a:gd name="T16" fmla="*/ 0 w 13"/>
                    <a:gd name="T17" fmla="*/ 4 h 30"/>
                    <a:gd name="T18" fmla="*/ 0 w 13"/>
                    <a:gd name="T19" fmla="*/ 5 h 30"/>
                    <a:gd name="T20" fmla="*/ 0 w 13"/>
                    <a:gd name="T21" fmla="*/ 5 h 30"/>
                    <a:gd name="T22" fmla="*/ 0 w 13"/>
                    <a:gd name="T23" fmla="*/ 5 h 30"/>
                    <a:gd name="T24" fmla="*/ 1 w 13"/>
                    <a:gd name="T25" fmla="*/ 8 h 3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3" h="30">
                      <a:moveTo>
                        <a:pt x="3" y="30"/>
                      </a:moveTo>
                      <a:lnTo>
                        <a:pt x="4" y="30"/>
                      </a:lnTo>
                      <a:lnTo>
                        <a:pt x="10" y="23"/>
                      </a:lnTo>
                      <a:lnTo>
                        <a:pt x="13" y="15"/>
                      </a:lnTo>
                      <a:lnTo>
                        <a:pt x="10" y="6"/>
                      </a:lnTo>
                      <a:lnTo>
                        <a:pt x="4" y="0"/>
                      </a:lnTo>
                      <a:lnTo>
                        <a:pt x="0" y="10"/>
                      </a:lnTo>
                      <a:lnTo>
                        <a:pt x="1" y="11"/>
                      </a:lnTo>
                      <a:lnTo>
                        <a:pt x="1" y="15"/>
                      </a:lnTo>
                      <a:lnTo>
                        <a:pt x="1" y="18"/>
                      </a:lnTo>
                      <a:lnTo>
                        <a:pt x="0" y="20"/>
                      </a:lnTo>
                      <a:lnTo>
                        <a:pt x="1" y="20"/>
                      </a:lnTo>
                      <a:lnTo>
                        <a:pt x="3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3" name="Forme libre 357"/>
                <p:cNvSpPr>
                  <a:spLocks/>
                </p:cNvSpPr>
                <p:nvPr/>
              </p:nvSpPr>
              <p:spPr bwMode="auto">
                <a:xfrm>
                  <a:off x="1822" y="3255"/>
                  <a:ext cx="3" cy="7"/>
                </a:xfrm>
                <a:custGeom>
                  <a:avLst/>
                  <a:gdLst>
                    <a:gd name="T0" fmla="*/ 0 w 10"/>
                    <a:gd name="T1" fmla="*/ 7 h 25"/>
                    <a:gd name="T2" fmla="*/ 3 w 10"/>
                    <a:gd name="T3" fmla="*/ 6 h 25"/>
                    <a:gd name="T4" fmla="*/ 3 w 10"/>
                    <a:gd name="T5" fmla="*/ 4 h 25"/>
                    <a:gd name="T6" fmla="*/ 3 w 10"/>
                    <a:gd name="T7" fmla="*/ 3 h 25"/>
                    <a:gd name="T8" fmla="*/ 3 w 10"/>
                    <a:gd name="T9" fmla="*/ 3 h 25"/>
                    <a:gd name="T10" fmla="*/ 2 w 10"/>
                    <a:gd name="T11" fmla="*/ 0 h 25"/>
                    <a:gd name="T12" fmla="*/ 0 w 10"/>
                    <a:gd name="T13" fmla="*/ 2 h 25"/>
                    <a:gd name="T14" fmla="*/ 0 w 10"/>
                    <a:gd name="T15" fmla="*/ 4 h 25"/>
                    <a:gd name="T16" fmla="*/ 0 w 10"/>
                    <a:gd name="T17" fmla="*/ 5 h 25"/>
                    <a:gd name="T18" fmla="*/ 0 w 10"/>
                    <a:gd name="T19" fmla="*/ 4 h 25"/>
                    <a:gd name="T20" fmla="*/ 0 w 10"/>
                    <a:gd name="T21" fmla="*/ 7 h 2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0" h="25">
                      <a:moveTo>
                        <a:pt x="1" y="25"/>
                      </a:moveTo>
                      <a:lnTo>
                        <a:pt x="9" y="22"/>
                      </a:lnTo>
                      <a:lnTo>
                        <a:pt x="9" y="15"/>
                      </a:lnTo>
                      <a:lnTo>
                        <a:pt x="10" y="10"/>
                      </a:lnTo>
                      <a:lnTo>
                        <a:pt x="9" y="10"/>
                      </a:lnTo>
                      <a:lnTo>
                        <a:pt x="7" y="0"/>
                      </a:lnTo>
                      <a:lnTo>
                        <a:pt x="1" y="8"/>
                      </a:lnTo>
                      <a:lnTo>
                        <a:pt x="0" y="15"/>
                      </a:lnTo>
                      <a:lnTo>
                        <a:pt x="0" y="17"/>
                      </a:lnTo>
                      <a:lnTo>
                        <a:pt x="1" y="16"/>
                      </a:lnTo>
                      <a:lnTo>
                        <a:pt x="1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4" name="Forme libre 358"/>
                <p:cNvSpPr>
                  <a:spLocks/>
                </p:cNvSpPr>
                <p:nvPr/>
              </p:nvSpPr>
              <p:spPr bwMode="auto">
                <a:xfrm>
                  <a:off x="1837" y="3254"/>
                  <a:ext cx="10" cy="5"/>
                </a:xfrm>
                <a:custGeom>
                  <a:avLst/>
                  <a:gdLst>
                    <a:gd name="T0" fmla="*/ 9 w 31"/>
                    <a:gd name="T1" fmla="*/ 1 h 20"/>
                    <a:gd name="T2" fmla="*/ 7 w 31"/>
                    <a:gd name="T3" fmla="*/ 2 h 20"/>
                    <a:gd name="T4" fmla="*/ 7 w 31"/>
                    <a:gd name="T5" fmla="*/ 2 h 20"/>
                    <a:gd name="T6" fmla="*/ 6 w 31"/>
                    <a:gd name="T7" fmla="*/ 3 h 20"/>
                    <a:gd name="T8" fmla="*/ 4 w 31"/>
                    <a:gd name="T9" fmla="*/ 2 h 20"/>
                    <a:gd name="T10" fmla="*/ 2 w 31"/>
                    <a:gd name="T11" fmla="*/ 2 h 20"/>
                    <a:gd name="T12" fmla="*/ 0 w 31"/>
                    <a:gd name="T13" fmla="*/ 4 h 20"/>
                    <a:gd name="T14" fmla="*/ 3 w 31"/>
                    <a:gd name="T15" fmla="*/ 5 h 20"/>
                    <a:gd name="T16" fmla="*/ 6 w 31"/>
                    <a:gd name="T17" fmla="*/ 5 h 20"/>
                    <a:gd name="T18" fmla="*/ 9 w 31"/>
                    <a:gd name="T19" fmla="*/ 4 h 20"/>
                    <a:gd name="T20" fmla="*/ 10 w 31"/>
                    <a:gd name="T21" fmla="*/ 1 h 20"/>
                    <a:gd name="T22" fmla="*/ 8 w 31"/>
                    <a:gd name="T23" fmla="*/ 3 h 20"/>
                    <a:gd name="T24" fmla="*/ 9 w 31"/>
                    <a:gd name="T25" fmla="*/ 1 h 20"/>
                    <a:gd name="T26" fmla="*/ 6 w 31"/>
                    <a:gd name="T27" fmla="*/ 0 h 20"/>
                    <a:gd name="T28" fmla="*/ 7 w 31"/>
                    <a:gd name="T29" fmla="*/ 2 h 20"/>
                    <a:gd name="T30" fmla="*/ 9 w 31"/>
                    <a:gd name="T31" fmla="*/ 1 h 2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31" h="20">
                      <a:moveTo>
                        <a:pt x="28" y="2"/>
                      </a:moveTo>
                      <a:lnTo>
                        <a:pt x="22" y="8"/>
                      </a:lnTo>
                      <a:lnTo>
                        <a:pt x="22" y="9"/>
                      </a:lnTo>
                      <a:lnTo>
                        <a:pt x="18" y="10"/>
                      </a:lnTo>
                      <a:lnTo>
                        <a:pt x="11" y="9"/>
                      </a:lnTo>
                      <a:lnTo>
                        <a:pt x="7" y="7"/>
                      </a:lnTo>
                      <a:lnTo>
                        <a:pt x="0" y="14"/>
                      </a:lnTo>
                      <a:lnTo>
                        <a:pt x="9" y="18"/>
                      </a:lnTo>
                      <a:lnTo>
                        <a:pt x="18" y="20"/>
                      </a:lnTo>
                      <a:lnTo>
                        <a:pt x="29" y="16"/>
                      </a:lnTo>
                      <a:lnTo>
                        <a:pt x="31" y="5"/>
                      </a:lnTo>
                      <a:lnTo>
                        <a:pt x="25" y="11"/>
                      </a:lnTo>
                      <a:lnTo>
                        <a:pt x="28" y="2"/>
                      </a:lnTo>
                      <a:lnTo>
                        <a:pt x="19" y="0"/>
                      </a:lnTo>
                      <a:lnTo>
                        <a:pt x="22" y="8"/>
                      </a:lnTo>
                      <a:lnTo>
                        <a:pt x="28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5" name="Forme libre 359"/>
                <p:cNvSpPr>
                  <a:spLocks/>
                </p:cNvSpPr>
                <p:nvPr/>
              </p:nvSpPr>
              <p:spPr bwMode="auto">
                <a:xfrm>
                  <a:off x="1845" y="3251"/>
                  <a:ext cx="12" cy="6"/>
                </a:xfrm>
                <a:custGeom>
                  <a:avLst/>
                  <a:gdLst>
                    <a:gd name="T0" fmla="*/ 10 w 34"/>
                    <a:gd name="T1" fmla="*/ 0 h 22"/>
                    <a:gd name="T2" fmla="*/ 8 w 34"/>
                    <a:gd name="T3" fmla="*/ 2 h 22"/>
                    <a:gd name="T4" fmla="*/ 8 w 34"/>
                    <a:gd name="T5" fmla="*/ 2 h 22"/>
                    <a:gd name="T6" fmla="*/ 7 w 34"/>
                    <a:gd name="T7" fmla="*/ 3 h 22"/>
                    <a:gd name="T8" fmla="*/ 4 w 34"/>
                    <a:gd name="T9" fmla="*/ 4 h 22"/>
                    <a:gd name="T10" fmla="*/ 1 w 34"/>
                    <a:gd name="T11" fmla="*/ 4 h 22"/>
                    <a:gd name="T12" fmla="*/ 0 w 34"/>
                    <a:gd name="T13" fmla="*/ 6 h 22"/>
                    <a:gd name="T14" fmla="*/ 4 w 34"/>
                    <a:gd name="T15" fmla="*/ 6 h 22"/>
                    <a:gd name="T16" fmla="*/ 8 w 34"/>
                    <a:gd name="T17" fmla="*/ 5 h 22"/>
                    <a:gd name="T18" fmla="*/ 11 w 34"/>
                    <a:gd name="T19" fmla="*/ 4 h 22"/>
                    <a:gd name="T20" fmla="*/ 12 w 34"/>
                    <a:gd name="T21" fmla="*/ 1 h 22"/>
                    <a:gd name="T22" fmla="*/ 11 w 34"/>
                    <a:gd name="T23" fmla="*/ 2 h 22"/>
                    <a:gd name="T24" fmla="*/ 10 w 34"/>
                    <a:gd name="T25" fmla="*/ 0 h 22"/>
                    <a:gd name="T26" fmla="*/ 8 w 34"/>
                    <a:gd name="T27" fmla="*/ 1 h 22"/>
                    <a:gd name="T28" fmla="*/ 8 w 34"/>
                    <a:gd name="T29" fmla="*/ 2 h 22"/>
                    <a:gd name="T30" fmla="*/ 10 w 34"/>
                    <a:gd name="T31" fmla="*/ 0 h 2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34" h="22">
                      <a:moveTo>
                        <a:pt x="27" y="0"/>
                      </a:moveTo>
                      <a:lnTo>
                        <a:pt x="24" y="7"/>
                      </a:lnTo>
                      <a:lnTo>
                        <a:pt x="19" y="11"/>
                      </a:lnTo>
                      <a:lnTo>
                        <a:pt x="11" y="13"/>
                      </a:lnTo>
                      <a:lnTo>
                        <a:pt x="3" y="13"/>
                      </a:lnTo>
                      <a:lnTo>
                        <a:pt x="0" y="22"/>
                      </a:lnTo>
                      <a:lnTo>
                        <a:pt x="11" y="22"/>
                      </a:lnTo>
                      <a:lnTo>
                        <a:pt x="22" y="20"/>
                      </a:lnTo>
                      <a:lnTo>
                        <a:pt x="31" y="14"/>
                      </a:lnTo>
                      <a:lnTo>
                        <a:pt x="34" y="2"/>
                      </a:lnTo>
                      <a:lnTo>
                        <a:pt x="31" y="9"/>
                      </a:lnTo>
                      <a:lnTo>
                        <a:pt x="27" y="0"/>
                      </a:lnTo>
                      <a:lnTo>
                        <a:pt x="22" y="2"/>
                      </a:lnTo>
                      <a:lnTo>
                        <a:pt x="24" y="7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6" name="Forme libre 360"/>
                <p:cNvSpPr>
                  <a:spLocks/>
                </p:cNvSpPr>
                <p:nvPr/>
              </p:nvSpPr>
              <p:spPr bwMode="auto">
                <a:xfrm>
                  <a:off x="1852" y="3248"/>
                  <a:ext cx="5" cy="6"/>
                </a:xfrm>
                <a:custGeom>
                  <a:avLst/>
                  <a:gdLst>
                    <a:gd name="T0" fmla="*/ 0 w 15"/>
                    <a:gd name="T1" fmla="*/ 2 h 23"/>
                    <a:gd name="T2" fmla="*/ 0 w 15"/>
                    <a:gd name="T3" fmla="*/ 2 h 23"/>
                    <a:gd name="T4" fmla="*/ 1 w 15"/>
                    <a:gd name="T5" fmla="*/ 3 h 23"/>
                    <a:gd name="T6" fmla="*/ 1 w 15"/>
                    <a:gd name="T7" fmla="*/ 4 h 23"/>
                    <a:gd name="T8" fmla="*/ 2 w 15"/>
                    <a:gd name="T9" fmla="*/ 4 h 23"/>
                    <a:gd name="T10" fmla="*/ 3 w 15"/>
                    <a:gd name="T11" fmla="*/ 6 h 23"/>
                    <a:gd name="T12" fmla="*/ 5 w 15"/>
                    <a:gd name="T13" fmla="*/ 4 h 23"/>
                    <a:gd name="T14" fmla="*/ 4 w 15"/>
                    <a:gd name="T15" fmla="*/ 2 h 23"/>
                    <a:gd name="T16" fmla="*/ 3 w 15"/>
                    <a:gd name="T17" fmla="*/ 1 h 23"/>
                    <a:gd name="T18" fmla="*/ 2 w 15"/>
                    <a:gd name="T19" fmla="*/ 0 h 23"/>
                    <a:gd name="T20" fmla="*/ 0 w 15"/>
                    <a:gd name="T21" fmla="*/ 2 h 2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5" h="23">
                      <a:moveTo>
                        <a:pt x="0" y="7"/>
                      </a:moveTo>
                      <a:lnTo>
                        <a:pt x="1" y="9"/>
                      </a:lnTo>
                      <a:lnTo>
                        <a:pt x="3" y="12"/>
                      </a:lnTo>
                      <a:lnTo>
                        <a:pt x="3" y="15"/>
                      </a:lnTo>
                      <a:lnTo>
                        <a:pt x="6" y="14"/>
                      </a:lnTo>
                      <a:lnTo>
                        <a:pt x="10" y="23"/>
                      </a:lnTo>
                      <a:lnTo>
                        <a:pt x="15" y="15"/>
                      </a:lnTo>
                      <a:lnTo>
                        <a:pt x="13" y="9"/>
                      </a:lnTo>
                      <a:lnTo>
                        <a:pt x="10" y="4"/>
                      </a:lnTo>
                      <a:lnTo>
                        <a:pt x="7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7" name="Forme libre 361"/>
                <p:cNvSpPr>
                  <a:spLocks/>
                </p:cNvSpPr>
                <p:nvPr/>
              </p:nvSpPr>
              <p:spPr bwMode="auto">
                <a:xfrm>
                  <a:off x="1760" y="3267"/>
                  <a:ext cx="13" cy="6"/>
                </a:xfrm>
                <a:custGeom>
                  <a:avLst/>
                  <a:gdLst>
                    <a:gd name="T0" fmla="*/ 11 w 38"/>
                    <a:gd name="T1" fmla="*/ 2 h 21"/>
                    <a:gd name="T2" fmla="*/ 9 w 38"/>
                    <a:gd name="T3" fmla="*/ 3 h 21"/>
                    <a:gd name="T4" fmla="*/ 7 w 38"/>
                    <a:gd name="T5" fmla="*/ 2 h 21"/>
                    <a:gd name="T6" fmla="*/ 5 w 38"/>
                    <a:gd name="T7" fmla="*/ 1 h 21"/>
                    <a:gd name="T8" fmla="*/ 3 w 38"/>
                    <a:gd name="T9" fmla="*/ 0 h 21"/>
                    <a:gd name="T10" fmla="*/ 0 w 38"/>
                    <a:gd name="T11" fmla="*/ 1 h 21"/>
                    <a:gd name="T12" fmla="*/ 2 w 38"/>
                    <a:gd name="T13" fmla="*/ 3 h 21"/>
                    <a:gd name="T14" fmla="*/ 5 w 38"/>
                    <a:gd name="T15" fmla="*/ 5 h 21"/>
                    <a:gd name="T16" fmla="*/ 9 w 38"/>
                    <a:gd name="T17" fmla="*/ 6 h 21"/>
                    <a:gd name="T18" fmla="*/ 13 w 38"/>
                    <a:gd name="T19" fmla="*/ 5 h 21"/>
                    <a:gd name="T20" fmla="*/ 11 w 38"/>
                    <a:gd name="T21" fmla="*/ 2 h 2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8" h="21">
                      <a:moveTo>
                        <a:pt x="33" y="8"/>
                      </a:moveTo>
                      <a:lnTo>
                        <a:pt x="26" y="9"/>
                      </a:lnTo>
                      <a:lnTo>
                        <a:pt x="20" y="8"/>
                      </a:lnTo>
                      <a:lnTo>
                        <a:pt x="14" y="5"/>
                      </a:lnTo>
                      <a:lnTo>
                        <a:pt x="9" y="0"/>
                      </a:lnTo>
                      <a:lnTo>
                        <a:pt x="0" y="5"/>
                      </a:lnTo>
                      <a:lnTo>
                        <a:pt x="7" y="12"/>
                      </a:lnTo>
                      <a:lnTo>
                        <a:pt x="15" y="18"/>
                      </a:lnTo>
                      <a:lnTo>
                        <a:pt x="26" y="21"/>
                      </a:lnTo>
                      <a:lnTo>
                        <a:pt x="38" y="18"/>
                      </a:lnTo>
                      <a:lnTo>
                        <a:pt x="33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8" name="Forme libre 362"/>
                <p:cNvSpPr>
                  <a:spLocks/>
                </p:cNvSpPr>
                <p:nvPr/>
              </p:nvSpPr>
              <p:spPr bwMode="auto">
                <a:xfrm>
                  <a:off x="1784" y="3247"/>
                  <a:ext cx="4" cy="4"/>
                </a:xfrm>
                <a:custGeom>
                  <a:avLst/>
                  <a:gdLst>
                    <a:gd name="T0" fmla="*/ 4 w 10"/>
                    <a:gd name="T1" fmla="*/ 2 h 15"/>
                    <a:gd name="T2" fmla="*/ 4 w 10"/>
                    <a:gd name="T3" fmla="*/ 2 h 15"/>
                    <a:gd name="T4" fmla="*/ 4 w 10"/>
                    <a:gd name="T5" fmla="*/ 2 h 15"/>
                    <a:gd name="T6" fmla="*/ 4 w 10"/>
                    <a:gd name="T7" fmla="*/ 2 h 15"/>
                    <a:gd name="T8" fmla="*/ 3 w 10"/>
                    <a:gd name="T9" fmla="*/ 3 h 15"/>
                    <a:gd name="T10" fmla="*/ 4 w 10"/>
                    <a:gd name="T11" fmla="*/ 2 h 15"/>
                    <a:gd name="T12" fmla="*/ 4 w 10"/>
                    <a:gd name="T13" fmla="*/ 0 h 15"/>
                    <a:gd name="T14" fmla="*/ 2 w 10"/>
                    <a:gd name="T15" fmla="*/ 0 h 15"/>
                    <a:gd name="T16" fmla="*/ 0 w 10"/>
                    <a:gd name="T17" fmla="*/ 1 h 15"/>
                    <a:gd name="T18" fmla="*/ 0 w 10"/>
                    <a:gd name="T19" fmla="*/ 3 h 15"/>
                    <a:gd name="T20" fmla="*/ 1 w 10"/>
                    <a:gd name="T21" fmla="*/ 4 h 15"/>
                    <a:gd name="T22" fmla="*/ 0 w 10"/>
                    <a:gd name="T23" fmla="*/ 4 h 15"/>
                    <a:gd name="T24" fmla="*/ 4 w 10"/>
                    <a:gd name="T25" fmla="*/ 2 h 1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0" h="15">
                      <a:moveTo>
                        <a:pt x="10" y="9"/>
                      </a:moveTo>
                      <a:lnTo>
                        <a:pt x="9" y="8"/>
                      </a:lnTo>
                      <a:lnTo>
                        <a:pt x="9" y="9"/>
                      </a:lnTo>
                      <a:lnTo>
                        <a:pt x="8" y="10"/>
                      </a:lnTo>
                      <a:lnTo>
                        <a:pt x="10" y="9"/>
                      </a:lnTo>
                      <a:lnTo>
                        <a:pt x="10" y="0"/>
                      </a:lnTo>
                      <a:lnTo>
                        <a:pt x="6" y="1"/>
                      </a:lnTo>
                      <a:lnTo>
                        <a:pt x="0" y="4"/>
                      </a:lnTo>
                      <a:lnTo>
                        <a:pt x="0" y="10"/>
                      </a:lnTo>
                      <a:lnTo>
                        <a:pt x="2" y="15"/>
                      </a:lnTo>
                      <a:lnTo>
                        <a:pt x="1" y="14"/>
                      </a:lnTo>
                      <a:lnTo>
                        <a:pt x="1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9" name="Forme libre 363"/>
                <p:cNvSpPr>
                  <a:spLocks/>
                </p:cNvSpPr>
                <p:nvPr/>
              </p:nvSpPr>
              <p:spPr bwMode="auto">
                <a:xfrm>
                  <a:off x="1783" y="3250"/>
                  <a:ext cx="6" cy="2"/>
                </a:xfrm>
                <a:custGeom>
                  <a:avLst/>
                  <a:gdLst>
                    <a:gd name="T0" fmla="*/ 4 w 16"/>
                    <a:gd name="T1" fmla="*/ 2 h 11"/>
                    <a:gd name="T2" fmla="*/ 4 w 16"/>
                    <a:gd name="T3" fmla="*/ 2 h 11"/>
                    <a:gd name="T4" fmla="*/ 4 w 16"/>
                    <a:gd name="T5" fmla="*/ 2 h 11"/>
                    <a:gd name="T6" fmla="*/ 4 w 16"/>
                    <a:gd name="T7" fmla="*/ 2 h 11"/>
                    <a:gd name="T8" fmla="*/ 6 w 16"/>
                    <a:gd name="T9" fmla="*/ 1 h 11"/>
                    <a:gd name="T10" fmla="*/ 5 w 16"/>
                    <a:gd name="T11" fmla="*/ 0 h 11"/>
                    <a:gd name="T12" fmla="*/ 2 w 16"/>
                    <a:gd name="T13" fmla="*/ 1 h 11"/>
                    <a:gd name="T14" fmla="*/ 2 w 16"/>
                    <a:gd name="T15" fmla="*/ 1 h 11"/>
                    <a:gd name="T16" fmla="*/ 2 w 16"/>
                    <a:gd name="T17" fmla="*/ 0 h 11"/>
                    <a:gd name="T18" fmla="*/ 1 w 16"/>
                    <a:gd name="T19" fmla="*/ 1 h 11"/>
                    <a:gd name="T20" fmla="*/ 0 w 16"/>
                    <a:gd name="T21" fmla="*/ 1 h 11"/>
                    <a:gd name="T22" fmla="*/ 0 w 16"/>
                    <a:gd name="T23" fmla="*/ 1 h 11"/>
                    <a:gd name="T24" fmla="*/ 4 w 16"/>
                    <a:gd name="T25" fmla="*/ 2 h 1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6" h="11">
                      <a:moveTo>
                        <a:pt x="10" y="11"/>
                      </a:moveTo>
                      <a:lnTo>
                        <a:pt x="10" y="11"/>
                      </a:lnTo>
                      <a:lnTo>
                        <a:pt x="11" y="11"/>
                      </a:lnTo>
                      <a:lnTo>
                        <a:pt x="16" y="5"/>
                      </a:lnTo>
                      <a:lnTo>
                        <a:pt x="13" y="0"/>
                      </a:lnTo>
                      <a:lnTo>
                        <a:pt x="4" y="5"/>
                      </a:lnTo>
                      <a:lnTo>
                        <a:pt x="6" y="1"/>
                      </a:lnTo>
                      <a:lnTo>
                        <a:pt x="3" y="4"/>
                      </a:lnTo>
                      <a:lnTo>
                        <a:pt x="0" y="8"/>
                      </a:lnTo>
                      <a:lnTo>
                        <a:pt x="10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80" name="Forme libre 364"/>
                <p:cNvSpPr>
                  <a:spLocks/>
                </p:cNvSpPr>
                <p:nvPr/>
              </p:nvSpPr>
              <p:spPr bwMode="auto">
                <a:xfrm>
                  <a:off x="1783" y="3252"/>
                  <a:ext cx="5" cy="3"/>
                </a:xfrm>
                <a:custGeom>
                  <a:avLst/>
                  <a:gdLst>
                    <a:gd name="T0" fmla="*/ 5 w 16"/>
                    <a:gd name="T1" fmla="*/ 1 h 13"/>
                    <a:gd name="T2" fmla="*/ 5 w 16"/>
                    <a:gd name="T3" fmla="*/ 1 h 13"/>
                    <a:gd name="T4" fmla="*/ 4 w 16"/>
                    <a:gd name="T5" fmla="*/ 1 h 13"/>
                    <a:gd name="T6" fmla="*/ 3 w 16"/>
                    <a:gd name="T7" fmla="*/ 0 h 13"/>
                    <a:gd name="T8" fmla="*/ 4 w 16"/>
                    <a:gd name="T9" fmla="*/ 1 h 13"/>
                    <a:gd name="T10" fmla="*/ 3 w 16"/>
                    <a:gd name="T11" fmla="*/ 1 h 13"/>
                    <a:gd name="T12" fmla="*/ 0 w 16"/>
                    <a:gd name="T13" fmla="*/ 0 h 13"/>
                    <a:gd name="T14" fmla="*/ 0 w 16"/>
                    <a:gd name="T15" fmla="*/ 1 h 13"/>
                    <a:gd name="T16" fmla="*/ 1 w 16"/>
                    <a:gd name="T17" fmla="*/ 2 h 13"/>
                    <a:gd name="T18" fmla="*/ 2 w 16"/>
                    <a:gd name="T19" fmla="*/ 2 h 13"/>
                    <a:gd name="T20" fmla="*/ 3 w 16"/>
                    <a:gd name="T21" fmla="*/ 3 h 13"/>
                    <a:gd name="T22" fmla="*/ 3 w 16"/>
                    <a:gd name="T23" fmla="*/ 3 h 13"/>
                    <a:gd name="T24" fmla="*/ 5 w 16"/>
                    <a:gd name="T25" fmla="*/ 1 h 1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6" h="13">
                      <a:moveTo>
                        <a:pt x="16" y="6"/>
                      </a:moveTo>
                      <a:lnTo>
                        <a:pt x="16" y="6"/>
                      </a:lnTo>
                      <a:lnTo>
                        <a:pt x="12" y="3"/>
                      </a:lnTo>
                      <a:lnTo>
                        <a:pt x="10" y="1"/>
                      </a:lnTo>
                      <a:lnTo>
                        <a:pt x="12" y="4"/>
                      </a:lnTo>
                      <a:lnTo>
                        <a:pt x="11" y="3"/>
                      </a:lnTo>
                      <a:lnTo>
                        <a:pt x="1" y="0"/>
                      </a:lnTo>
                      <a:lnTo>
                        <a:pt x="0" y="4"/>
                      </a:lnTo>
                      <a:lnTo>
                        <a:pt x="2" y="9"/>
                      </a:lnTo>
                      <a:lnTo>
                        <a:pt x="5" y="10"/>
                      </a:lnTo>
                      <a:lnTo>
                        <a:pt x="8" y="13"/>
                      </a:lnTo>
                      <a:lnTo>
                        <a:pt x="16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81" name="Forme libre 365"/>
                <p:cNvSpPr>
                  <a:spLocks/>
                </p:cNvSpPr>
                <p:nvPr/>
              </p:nvSpPr>
              <p:spPr bwMode="auto">
                <a:xfrm>
                  <a:off x="1784" y="3253"/>
                  <a:ext cx="5" cy="3"/>
                </a:xfrm>
                <a:custGeom>
                  <a:avLst/>
                  <a:gdLst>
                    <a:gd name="T0" fmla="*/ 3 w 15"/>
                    <a:gd name="T1" fmla="*/ 3 h 12"/>
                    <a:gd name="T2" fmla="*/ 4 w 15"/>
                    <a:gd name="T3" fmla="*/ 3 h 12"/>
                    <a:gd name="T4" fmla="*/ 3 w 15"/>
                    <a:gd name="T5" fmla="*/ 3 h 12"/>
                    <a:gd name="T6" fmla="*/ 4 w 15"/>
                    <a:gd name="T7" fmla="*/ 3 h 12"/>
                    <a:gd name="T8" fmla="*/ 5 w 15"/>
                    <a:gd name="T9" fmla="*/ 1 h 12"/>
                    <a:gd name="T10" fmla="*/ 4 w 15"/>
                    <a:gd name="T11" fmla="*/ 0 h 12"/>
                    <a:gd name="T12" fmla="*/ 1 w 15"/>
                    <a:gd name="T13" fmla="*/ 2 h 12"/>
                    <a:gd name="T14" fmla="*/ 2 w 15"/>
                    <a:gd name="T15" fmla="*/ 2 h 12"/>
                    <a:gd name="T16" fmla="*/ 2 w 15"/>
                    <a:gd name="T17" fmla="*/ 1 h 12"/>
                    <a:gd name="T18" fmla="*/ 1 w 15"/>
                    <a:gd name="T19" fmla="*/ 2 h 12"/>
                    <a:gd name="T20" fmla="*/ 0 w 15"/>
                    <a:gd name="T21" fmla="*/ 3 h 12"/>
                    <a:gd name="T22" fmla="*/ 0 w 15"/>
                    <a:gd name="T23" fmla="*/ 3 h 12"/>
                    <a:gd name="T24" fmla="*/ 3 w 15"/>
                    <a:gd name="T25" fmla="*/ 3 h 1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5" h="12">
                      <a:moveTo>
                        <a:pt x="10" y="12"/>
                      </a:moveTo>
                      <a:lnTo>
                        <a:pt x="12" y="12"/>
                      </a:lnTo>
                      <a:lnTo>
                        <a:pt x="10" y="11"/>
                      </a:lnTo>
                      <a:lnTo>
                        <a:pt x="12" y="12"/>
                      </a:lnTo>
                      <a:lnTo>
                        <a:pt x="15" y="5"/>
                      </a:lnTo>
                      <a:lnTo>
                        <a:pt x="12" y="0"/>
                      </a:lnTo>
                      <a:lnTo>
                        <a:pt x="4" y="7"/>
                      </a:lnTo>
                      <a:lnTo>
                        <a:pt x="6" y="7"/>
                      </a:lnTo>
                      <a:lnTo>
                        <a:pt x="7" y="3"/>
                      </a:lnTo>
                      <a:lnTo>
                        <a:pt x="3" y="6"/>
                      </a:lnTo>
                      <a:lnTo>
                        <a:pt x="0" y="12"/>
                      </a:lnTo>
                      <a:lnTo>
                        <a:pt x="1" y="12"/>
                      </a:lnTo>
                      <a:lnTo>
                        <a:pt x="1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82" name="Forme libre 366"/>
                <p:cNvSpPr>
                  <a:spLocks/>
                </p:cNvSpPr>
                <p:nvPr/>
              </p:nvSpPr>
              <p:spPr bwMode="auto">
                <a:xfrm>
                  <a:off x="1785" y="3256"/>
                  <a:ext cx="5" cy="6"/>
                </a:xfrm>
                <a:custGeom>
                  <a:avLst/>
                  <a:gdLst>
                    <a:gd name="T0" fmla="*/ 5 w 16"/>
                    <a:gd name="T1" fmla="*/ 3 h 21"/>
                    <a:gd name="T2" fmla="*/ 5 w 16"/>
                    <a:gd name="T3" fmla="*/ 3 h 21"/>
                    <a:gd name="T4" fmla="*/ 4 w 16"/>
                    <a:gd name="T5" fmla="*/ 3 h 21"/>
                    <a:gd name="T6" fmla="*/ 4 w 16"/>
                    <a:gd name="T7" fmla="*/ 2 h 21"/>
                    <a:gd name="T8" fmla="*/ 3 w 16"/>
                    <a:gd name="T9" fmla="*/ 1 h 21"/>
                    <a:gd name="T10" fmla="*/ 3 w 16"/>
                    <a:gd name="T11" fmla="*/ 0 h 21"/>
                    <a:gd name="T12" fmla="*/ 0 w 16"/>
                    <a:gd name="T13" fmla="*/ 0 h 21"/>
                    <a:gd name="T14" fmla="*/ 0 w 16"/>
                    <a:gd name="T15" fmla="*/ 2 h 21"/>
                    <a:gd name="T16" fmla="*/ 2 w 16"/>
                    <a:gd name="T17" fmla="*/ 3 h 21"/>
                    <a:gd name="T18" fmla="*/ 3 w 16"/>
                    <a:gd name="T19" fmla="*/ 5 h 21"/>
                    <a:gd name="T20" fmla="*/ 5 w 16"/>
                    <a:gd name="T21" fmla="*/ 6 h 21"/>
                    <a:gd name="T22" fmla="*/ 5 w 16"/>
                    <a:gd name="T23" fmla="*/ 6 h 21"/>
                    <a:gd name="T24" fmla="*/ 5 w 16"/>
                    <a:gd name="T25" fmla="*/ 3 h 2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6" h="21">
                      <a:moveTo>
                        <a:pt x="16" y="9"/>
                      </a:moveTo>
                      <a:lnTo>
                        <a:pt x="16" y="9"/>
                      </a:lnTo>
                      <a:lnTo>
                        <a:pt x="14" y="9"/>
                      </a:lnTo>
                      <a:lnTo>
                        <a:pt x="12" y="7"/>
                      </a:lnTo>
                      <a:lnTo>
                        <a:pt x="9" y="4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5" y="12"/>
                      </a:lnTo>
                      <a:lnTo>
                        <a:pt x="9" y="19"/>
                      </a:lnTo>
                      <a:lnTo>
                        <a:pt x="16" y="21"/>
                      </a:lnTo>
                      <a:lnTo>
                        <a:pt x="16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83" name="Forme libre 367"/>
                <p:cNvSpPr>
                  <a:spLocks/>
                </p:cNvSpPr>
                <p:nvPr/>
              </p:nvSpPr>
              <p:spPr bwMode="auto">
                <a:xfrm>
                  <a:off x="1790" y="3258"/>
                  <a:ext cx="9" cy="4"/>
                </a:xfrm>
                <a:custGeom>
                  <a:avLst/>
                  <a:gdLst>
                    <a:gd name="T0" fmla="*/ 6 w 26"/>
                    <a:gd name="T1" fmla="*/ 0 h 15"/>
                    <a:gd name="T2" fmla="*/ 5 w 26"/>
                    <a:gd name="T3" fmla="*/ 0 h 15"/>
                    <a:gd name="T4" fmla="*/ 3 w 26"/>
                    <a:gd name="T5" fmla="*/ 1 h 15"/>
                    <a:gd name="T6" fmla="*/ 2 w 26"/>
                    <a:gd name="T7" fmla="*/ 1 h 15"/>
                    <a:gd name="T8" fmla="*/ 0 w 26"/>
                    <a:gd name="T9" fmla="*/ 1 h 15"/>
                    <a:gd name="T10" fmla="*/ 0 w 26"/>
                    <a:gd name="T11" fmla="*/ 4 h 15"/>
                    <a:gd name="T12" fmla="*/ 2 w 26"/>
                    <a:gd name="T13" fmla="*/ 4 h 15"/>
                    <a:gd name="T14" fmla="*/ 4 w 26"/>
                    <a:gd name="T15" fmla="*/ 3 h 15"/>
                    <a:gd name="T16" fmla="*/ 7 w 26"/>
                    <a:gd name="T17" fmla="*/ 3 h 15"/>
                    <a:gd name="T18" fmla="*/ 9 w 26"/>
                    <a:gd name="T19" fmla="*/ 2 h 15"/>
                    <a:gd name="T20" fmla="*/ 6 w 26"/>
                    <a:gd name="T21" fmla="*/ 0 h 1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6" h="15">
                      <a:moveTo>
                        <a:pt x="18" y="0"/>
                      </a:moveTo>
                      <a:lnTo>
                        <a:pt x="15" y="1"/>
                      </a:lnTo>
                      <a:lnTo>
                        <a:pt x="10" y="3"/>
                      </a:lnTo>
                      <a:lnTo>
                        <a:pt x="5" y="5"/>
                      </a:lnTo>
                      <a:lnTo>
                        <a:pt x="0" y="3"/>
                      </a:lnTo>
                      <a:lnTo>
                        <a:pt x="0" y="15"/>
                      </a:lnTo>
                      <a:lnTo>
                        <a:pt x="5" y="14"/>
                      </a:lnTo>
                      <a:lnTo>
                        <a:pt x="12" y="13"/>
                      </a:lnTo>
                      <a:lnTo>
                        <a:pt x="20" y="11"/>
                      </a:lnTo>
                      <a:lnTo>
                        <a:pt x="26" y="7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84" name="Forme libre 368"/>
                <p:cNvSpPr>
                  <a:spLocks/>
                </p:cNvSpPr>
                <p:nvPr/>
              </p:nvSpPr>
              <p:spPr bwMode="auto">
                <a:xfrm>
                  <a:off x="1803" y="3252"/>
                  <a:ext cx="7" cy="4"/>
                </a:xfrm>
                <a:custGeom>
                  <a:avLst/>
                  <a:gdLst>
                    <a:gd name="T0" fmla="*/ 5 w 21"/>
                    <a:gd name="T1" fmla="*/ 1 h 13"/>
                    <a:gd name="T2" fmla="*/ 4 w 21"/>
                    <a:gd name="T3" fmla="*/ 1 h 13"/>
                    <a:gd name="T4" fmla="*/ 4 w 21"/>
                    <a:gd name="T5" fmla="*/ 1 h 13"/>
                    <a:gd name="T6" fmla="*/ 3 w 21"/>
                    <a:gd name="T7" fmla="*/ 1 h 13"/>
                    <a:gd name="T8" fmla="*/ 2 w 21"/>
                    <a:gd name="T9" fmla="*/ 0 h 13"/>
                    <a:gd name="T10" fmla="*/ 0 w 21"/>
                    <a:gd name="T11" fmla="*/ 3 h 13"/>
                    <a:gd name="T12" fmla="*/ 2 w 21"/>
                    <a:gd name="T13" fmla="*/ 4 h 13"/>
                    <a:gd name="T14" fmla="*/ 4 w 21"/>
                    <a:gd name="T15" fmla="*/ 4 h 13"/>
                    <a:gd name="T16" fmla="*/ 6 w 21"/>
                    <a:gd name="T17" fmla="*/ 3 h 13"/>
                    <a:gd name="T18" fmla="*/ 7 w 21"/>
                    <a:gd name="T19" fmla="*/ 2 h 13"/>
                    <a:gd name="T20" fmla="*/ 5 w 21"/>
                    <a:gd name="T21" fmla="*/ 1 h 1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1" h="13">
                      <a:moveTo>
                        <a:pt x="14" y="2"/>
                      </a:moveTo>
                      <a:lnTo>
                        <a:pt x="13" y="2"/>
                      </a:lnTo>
                      <a:lnTo>
                        <a:pt x="12" y="3"/>
                      </a:lnTo>
                      <a:lnTo>
                        <a:pt x="9" y="3"/>
                      </a:lnTo>
                      <a:lnTo>
                        <a:pt x="5" y="0"/>
                      </a:lnTo>
                      <a:lnTo>
                        <a:pt x="0" y="9"/>
                      </a:lnTo>
                      <a:lnTo>
                        <a:pt x="7" y="13"/>
                      </a:lnTo>
                      <a:lnTo>
                        <a:pt x="12" y="13"/>
                      </a:lnTo>
                      <a:lnTo>
                        <a:pt x="18" y="11"/>
                      </a:lnTo>
                      <a:lnTo>
                        <a:pt x="21" y="7"/>
                      </a:lnTo>
                      <a:lnTo>
                        <a:pt x="14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85" name="Forme libre 369"/>
                <p:cNvSpPr>
                  <a:spLocks/>
                </p:cNvSpPr>
                <p:nvPr/>
              </p:nvSpPr>
              <p:spPr bwMode="auto">
                <a:xfrm>
                  <a:off x="1717" y="3252"/>
                  <a:ext cx="9" cy="3"/>
                </a:xfrm>
                <a:custGeom>
                  <a:avLst/>
                  <a:gdLst>
                    <a:gd name="T0" fmla="*/ 7 w 28"/>
                    <a:gd name="T1" fmla="*/ 0 h 14"/>
                    <a:gd name="T2" fmla="*/ 7 w 28"/>
                    <a:gd name="T3" fmla="*/ 0 h 14"/>
                    <a:gd name="T4" fmla="*/ 6 w 28"/>
                    <a:gd name="T5" fmla="*/ 0 h 14"/>
                    <a:gd name="T6" fmla="*/ 5 w 28"/>
                    <a:gd name="T7" fmla="*/ 0 h 14"/>
                    <a:gd name="T8" fmla="*/ 4 w 28"/>
                    <a:gd name="T9" fmla="*/ 0 h 14"/>
                    <a:gd name="T10" fmla="*/ 1 w 28"/>
                    <a:gd name="T11" fmla="*/ 0 h 14"/>
                    <a:gd name="T12" fmla="*/ 0 w 28"/>
                    <a:gd name="T13" fmla="*/ 2 h 14"/>
                    <a:gd name="T14" fmla="*/ 3 w 28"/>
                    <a:gd name="T15" fmla="*/ 3 h 14"/>
                    <a:gd name="T16" fmla="*/ 5 w 28"/>
                    <a:gd name="T17" fmla="*/ 3 h 14"/>
                    <a:gd name="T18" fmla="*/ 7 w 28"/>
                    <a:gd name="T19" fmla="*/ 3 h 14"/>
                    <a:gd name="T20" fmla="*/ 9 w 28"/>
                    <a:gd name="T21" fmla="*/ 2 h 14"/>
                    <a:gd name="T22" fmla="*/ 9 w 28"/>
                    <a:gd name="T23" fmla="*/ 2 h 14"/>
                    <a:gd name="T24" fmla="*/ 7 w 28"/>
                    <a:gd name="T25" fmla="*/ 0 h 1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8" h="14">
                      <a:moveTo>
                        <a:pt x="22" y="1"/>
                      </a:moveTo>
                      <a:lnTo>
                        <a:pt x="21" y="1"/>
                      </a:lnTo>
                      <a:lnTo>
                        <a:pt x="20" y="2"/>
                      </a:lnTo>
                      <a:lnTo>
                        <a:pt x="16" y="2"/>
                      </a:lnTo>
                      <a:lnTo>
                        <a:pt x="11" y="2"/>
                      </a:lnTo>
                      <a:lnTo>
                        <a:pt x="2" y="0"/>
                      </a:lnTo>
                      <a:lnTo>
                        <a:pt x="0" y="10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22" y="12"/>
                      </a:lnTo>
                      <a:lnTo>
                        <a:pt x="28" y="8"/>
                      </a:lnTo>
                      <a:lnTo>
                        <a:pt x="27" y="8"/>
                      </a:lnTo>
                      <a:lnTo>
                        <a:pt x="22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86" name="Forme libre 370"/>
                <p:cNvSpPr>
                  <a:spLocks/>
                </p:cNvSpPr>
                <p:nvPr/>
              </p:nvSpPr>
              <p:spPr bwMode="auto">
                <a:xfrm>
                  <a:off x="1724" y="3250"/>
                  <a:ext cx="6" cy="4"/>
                </a:xfrm>
                <a:custGeom>
                  <a:avLst/>
                  <a:gdLst>
                    <a:gd name="T0" fmla="*/ 6 w 17"/>
                    <a:gd name="T1" fmla="*/ 2 h 13"/>
                    <a:gd name="T2" fmla="*/ 6 w 17"/>
                    <a:gd name="T3" fmla="*/ 2 h 13"/>
                    <a:gd name="T4" fmla="*/ 4 w 17"/>
                    <a:gd name="T5" fmla="*/ 1 h 13"/>
                    <a:gd name="T6" fmla="*/ 3 w 17"/>
                    <a:gd name="T7" fmla="*/ 0 h 13"/>
                    <a:gd name="T8" fmla="*/ 1 w 17"/>
                    <a:gd name="T9" fmla="*/ 1 h 13"/>
                    <a:gd name="T10" fmla="*/ 0 w 17"/>
                    <a:gd name="T11" fmla="*/ 2 h 13"/>
                    <a:gd name="T12" fmla="*/ 2 w 17"/>
                    <a:gd name="T13" fmla="*/ 4 h 13"/>
                    <a:gd name="T14" fmla="*/ 3 w 17"/>
                    <a:gd name="T15" fmla="*/ 3 h 13"/>
                    <a:gd name="T16" fmla="*/ 3 w 17"/>
                    <a:gd name="T17" fmla="*/ 4 h 13"/>
                    <a:gd name="T18" fmla="*/ 3 w 17"/>
                    <a:gd name="T19" fmla="*/ 4 h 13"/>
                    <a:gd name="T20" fmla="*/ 4 w 17"/>
                    <a:gd name="T21" fmla="*/ 4 h 13"/>
                    <a:gd name="T22" fmla="*/ 4 w 17"/>
                    <a:gd name="T23" fmla="*/ 4 h 13"/>
                    <a:gd name="T24" fmla="*/ 6 w 17"/>
                    <a:gd name="T25" fmla="*/ 2 h 1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7" h="13">
                      <a:moveTo>
                        <a:pt x="17" y="6"/>
                      </a:moveTo>
                      <a:lnTo>
                        <a:pt x="17" y="6"/>
                      </a:lnTo>
                      <a:lnTo>
                        <a:pt x="12" y="3"/>
                      </a:lnTo>
                      <a:lnTo>
                        <a:pt x="8" y="0"/>
                      </a:lnTo>
                      <a:lnTo>
                        <a:pt x="3" y="4"/>
                      </a:lnTo>
                      <a:lnTo>
                        <a:pt x="0" y="6"/>
                      </a:lnTo>
                      <a:lnTo>
                        <a:pt x="5" y="13"/>
                      </a:lnTo>
                      <a:lnTo>
                        <a:pt x="8" y="11"/>
                      </a:lnTo>
                      <a:lnTo>
                        <a:pt x="8" y="12"/>
                      </a:lnTo>
                      <a:lnTo>
                        <a:pt x="10" y="13"/>
                      </a:lnTo>
                      <a:lnTo>
                        <a:pt x="17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87" name="Forme libre 371"/>
                <p:cNvSpPr>
                  <a:spLocks/>
                </p:cNvSpPr>
                <p:nvPr/>
              </p:nvSpPr>
              <p:spPr bwMode="auto">
                <a:xfrm>
                  <a:off x="1727" y="3252"/>
                  <a:ext cx="6" cy="3"/>
                </a:xfrm>
                <a:custGeom>
                  <a:avLst/>
                  <a:gdLst>
                    <a:gd name="T0" fmla="*/ 4 w 18"/>
                    <a:gd name="T1" fmla="*/ 1 h 14"/>
                    <a:gd name="T2" fmla="*/ 4 w 18"/>
                    <a:gd name="T3" fmla="*/ 1 h 14"/>
                    <a:gd name="T4" fmla="*/ 4 w 18"/>
                    <a:gd name="T5" fmla="*/ 1 h 14"/>
                    <a:gd name="T6" fmla="*/ 4 w 18"/>
                    <a:gd name="T7" fmla="*/ 1 h 14"/>
                    <a:gd name="T8" fmla="*/ 4 w 18"/>
                    <a:gd name="T9" fmla="*/ 1 h 14"/>
                    <a:gd name="T10" fmla="*/ 2 w 18"/>
                    <a:gd name="T11" fmla="*/ 0 h 14"/>
                    <a:gd name="T12" fmla="*/ 0 w 18"/>
                    <a:gd name="T13" fmla="*/ 2 h 14"/>
                    <a:gd name="T14" fmla="*/ 1 w 18"/>
                    <a:gd name="T15" fmla="*/ 2 h 14"/>
                    <a:gd name="T16" fmla="*/ 2 w 18"/>
                    <a:gd name="T17" fmla="*/ 3 h 14"/>
                    <a:gd name="T18" fmla="*/ 4 w 18"/>
                    <a:gd name="T19" fmla="*/ 3 h 14"/>
                    <a:gd name="T20" fmla="*/ 5 w 18"/>
                    <a:gd name="T21" fmla="*/ 3 h 14"/>
                    <a:gd name="T22" fmla="*/ 6 w 18"/>
                    <a:gd name="T23" fmla="*/ 3 h 14"/>
                    <a:gd name="T24" fmla="*/ 4 w 18"/>
                    <a:gd name="T25" fmla="*/ 1 h 1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8" h="14">
                      <a:moveTo>
                        <a:pt x="11" y="5"/>
                      </a:moveTo>
                      <a:lnTo>
                        <a:pt x="13" y="4"/>
                      </a:lnTo>
                      <a:lnTo>
                        <a:pt x="12" y="3"/>
                      </a:lnTo>
                      <a:lnTo>
                        <a:pt x="12" y="4"/>
                      </a:lnTo>
                      <a:lnTo>
                        <a:pt x="11" y="3"/>
                      </a:lnTo>
                      <a:lnTo>
                        <a:pt x="7" y="0"/>
                      </a:lnTo>
                      <a:lnTo>
                        <a:pt x="0" y="7"/>
                      </a:lnTo>
                      <a:lnTo>
                        <a:pt x="4" y="10"/>
                      </a:lnTo>
                      <a:lnTo>
                        <a:pt x="7" y="13"/>
                      </a:lnTo>
                      <a:lnTo>
                        <a:pt x="12" y="14"/>
                      </a:lnTo>
                      <a:lnTo>
                        <a:pt x="15" y="13"/>
                      </a:lnTo>
                      <a:lnTo>
                        <a:pt x="18" y="12"/>
                      </a:lnTo>
                      <a:lnTo>
                        <a:pt x="11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88" name="Forme libre 372"/>
                <p:cNvSpPr>
                  <a:spLocks/>
                </p:cNvSpPr>
                <p:nvPr/>
              </p:nvSpPr>
              <p:spPr bwMode="auto">
                <a:xfrm>
                  <a:off x="1731" y="3252"/>
                  <a:ext cx="4" cy="3"/>
                </a:xfrm>
                <a:custGeom>
                  <a:avLst/>
                  <a:gdLst>
                    <a:gd name="T0" fmla="*/ 3 w 12"/>
                    <a:gd name="T1" fmla="*/ 2 h 11"/>
                    <a:gd name="T2" fmla="*/ 3 w 12"/>
                    <a:gd name="T3" fmla="*/ 2 h 11"/>
                    <a:gd name="T4" fmla="*/ 4 w 12"/>
                    <a:gd name="T5" fmla="*/ 1 h 11"/>
                    <a:gd name="T6" fmla="*/ 1 w 12"/>
                    <a:gd name="T7" fmla="*/ 0 h 11"/>
                    <a:gd name="T8" fmla="*/ 0 w 12"/>
                    <a:gd name="T9" fmla="*/ 1 h 11"/>
                    <a:gd name="T10" fmla="*/ 0 w 12"/>
                    <a:gd name="T11" fmla="*/ 1 h 11"/>
                    <a:gd name="T12" fmla="*/ 2 w 12"/>
                    <a:gd name="T13" fmla="*/ 3 h 11"/>
                    <a:gd name="T14" fmla="*/ 3 w 12"/>
                    <a:gd name="T15" fmla="*/ 2 h 11"/>
                    <a:gd name="T16" fmla="*/ 4 w 12"/>
                    <a:gd name="T17" fmla="*/ 1 h 11"/>
                    <a:gd name="T18" fmla="*/ 1 w 12"/>
                    <a:gd name="T19" fmla="*/ 0 h 11"/>
                    <a:gd name="T20" fmla="*/ 0 w 12"/>
                    <a:gd name="T21" fmla="*/ 1 h 11"/>
                    <a:gd name="T22" fmla="*/ 0 w 12"/>
                    <a:gd name="T23" fmla="*/ 2 h 11"/>
                    <a:gd name="T24" fmla="*/ 3 w 12"/>
                    <a:gd name="T25" fmla="*/ 2 h 1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2" h="11">
                      <a:moveTo>
                        <a:pt x="10" y="6"/>
                      </a:moveTo>
                      <a:lnTo>
                        <a:pt x="10" y="8"/>
                      </a:lnTo>
                      <a:lnTo>
                        <a:pt x="12" y="3"/>
                      </a:lnTo>
                      <a:lnTo>
                        <a:pt x="2" y="0"/>
                      </a:lnTo>
                      <a:lnTo>
                        <a:pt x="1" y="3"/>
                      </a:lnTo>
                      <a:lnTo>
                        <a:pt x="0" y="4"/>
                      </a:lnTo>
                      <a:lnTo>
                        <a:pt x="7" y="11"/>
                      </a:lnTo>
                      <a:lnTo>
                        <a:pt x="10" y="8"/>
                      </a:lnTo>
                      <a:lnTo>
                        <a:pt x="12" y="3"/>
                      </a:lnTo>
                      <a:lnTo>
                        <a:pt x="2" y="0"/>
                      </a:lnTo>
                      <a:lnTo>
                        <a:pt x="1" y="5"/>
                      </a:lnTo>
                      <a:lnTo>
                        <a:pt x="1" y="6"/>
                      </a:lnTo>
                      <a:lnTo>
                        <a:pt x="10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89" name="Forme libre 373"/>
                <p:cNvSpPr>
                  <a:spLocks/>
                </p:cNvSpPr>
                <p:nvPr/>
              </p:nvSpPr>
              <p:spPr bwMode="auto">
                <a:xfrm>
                  <a:off x="1731" y="3254"/>
                  <a:ext cx="8" cy="6"/>
                </a:xfrm>
                <a:custGeom>
                  <a:avLst/>
                  <a:gdLst>
                    <a:gd name="T0" fmla="*/ 7 w 23"/>
                    <a:gd name="T1" fmla="*/ 4 h 26"/>
                    <a:gd name="T2" fmla="*/ 5 w 23"/>
                    <a:gd name="T3" fmla="*/ 4 h 26"/>
                    <a:gd name="T4" fmla="*/ 5 w 23"/>
                    <a:gd name="T5" fmla="*/ 3 h 26"/>
                    <a:gd name="T6" fmla="*/ 3 w 23"/>
                    <a:gd name="T7" fmla="*/ 2 h 26"/>
                    <a:gd name="T8" fmla="*/ 3 w 23"/>
                    <a:gd name="T9" fmla="*/ 0 h 26"/>
                    <a:gd name="T10" fmla="*/ 0 w 23"/>
                    <a:gd name="T11" fmla="*/ 0 h 26"/>
                    <a:gd name="T12" fmla="*/ 0 w 23"/>
                    <a:gd name="T13" fmla="*/ 2 h 26"/>
                    <a:gd name="T14" fmla="*/ 1 w 23"/>
                    <a:gd name="T15" fmla="*/ 4 h 26"/>
                    <a:gd name="T16" fmla="*/ 5 w 23"/>
                    <a:gd name="T17" fmla="*/ 6 h 26"/>
                    <a:gd name="T18" fmla="*/ 8 w 23"/>
                    <a:gd name="T19" fmla="*/ 6 h 26"/>
                    <a:gd name="T20" fmla="*/ 7 w 23"/>
                    <a:gd name="T21" fmla="*/ 4 h 2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3" h="26">
                      <a:moveTo>
                        <a:pt x="20" y="17"/>
                      </a:moveTo>
                      <a:lnTo>
                        <a:pt x="15" y="17"/>
                      </a:lnTo>
                      <a:lnTo>
                        <a:pt x="13" y="15"/>
                      </a:lnTo>
                      <a:lnTo>
                        <a:pt x="9" y="7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0"/>
                      </a:lnTo>
                      <a:lnTo>
                        <a:pt x="3" y="19"/>
                      </a:lnTo>
                      <a:lnTo>
                        <a:pt x="13" y="26"/>
                      </a:lnTo>
                      <a:lnTo>
                        <a:pt x="23" y="26"/>
                      </a:lnTo>
                      <a:lnTo>
                        <a:pt x="2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90" name="Forme libre 374"/>
                <p:cNvSpPr>
                  <a:spLocks/>
                </p:cNvSpPr>
                <p:nvPr/>
              </p:nvSpPr>
              <p:spPr bwMode="auto">
                <a:xfrm>
                  <a:off x="1721" y="3263"/>
                  <a:ext cx="7" cy="3"/>
                </a:xfrm>
                <a:custGeom>
                  <a:avLst/>
                  <a:gdLst>
                    <a:gd name="T0" fmla="*/ 4 w 22"/>
                    <a:gd name="T1" fmla="*/ 1 h 12"/>
                    <a:gd name="T2" fmla="*/ 4 w 22"/>
                    <a:gd name="T3" fmla="*/ 1 h 12"/>
                    <a:gd name="T4" fmla="*/ 5 w 22"/>
                    <a:gd name="T5" fmla="*/ 1 h 12"/>
                    <a:gd name="T6" fmla="*/ 4 w 22"/>
                    <a:gd name="T7" fmla="*/ 1 h 12"/>
                    <a:gd name="T8" fmla="*/ 3 w 22"/>
                    <a:gd name="T9" fmla="*/ 1 h 12"/>
                    <a:gd name="T10" fmla="*/ 3 w 22"/>
                    <a:gd name="T11" fmla="*/ 0 h 12"/>
                    <a:gd name="T12" fmla="*/ 0 w 22"/>
                    <a:gd name="T13" fmla="*/ 1 h 12"/>
                    <a:gd name="T14" fmla="*/ 2 w 22"/>
                    <a:gd name="T15" fmla="*/ 3 h 12"/>
                    <a:gd name="T16" fmla="*/ 4 w 22"/>
                    <a:gd name="T17" fmla="*/ 3 h 12"/>
                    <a:gd name="T18" fmla="*/ 5 w 22"/>
                    <a:gd name="T19" fmla="*/ 3 h 12"/>
                    <a:gd name="T20" fmla="*/ 7 w 22"/>
                    <a:gd name="T21" fmla="*/ 2 h 12"/>
                    <a:gd name="T22" fmla="*/ 7 w 22"/>
                    <a:gd name="T23" fmla="*/ 3 h 12"/>
                    <a:gd name="T24" fmla="*/ 4 w 22"/>
                    <a:gd name="T25" fmla="*/ 1 h 1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2" h="12">
                      <a:moveTo>
                        <a:pt x="14" y="3"/>
                      </a:moveTo>
                      <a:lnTo>
                        <a:pt x="13" y="4"/>
                      </a:lnTo>
                      <a:lnTo>
                        <a:pt x="15" y="3"/>
                      </a:lnTo>
                      <a:lnTo>
                        <a:pt x="12" y="3"/>
                      </a:lnTo>
                      <a:lnTo>
                        <a:pt x="10" y="2"/>
                      </a:lnTo>
                      <a:lnTo>
                        <a:pt x="9" y="0"/>
                      </a:lnTo>
                      <a:lnTo>
                        <a:pt x="0" y="5"/>
                      </a:lnTo>
                      <a:lnTo>
                        <a:pt x="6" y="11"/>
                      </a:lnTo>
                      <a:lnTo>
                        <a:pt x="12" y="12"/>
                      </a:lnTo>
                      <a:lnTo>
                        <a:pt x="15" y="12"/>
                      </a:lnTo>
                      <a:lnTo>
                        <a:pt x="22" y="9"/>
                      </a:lnTo>
                      <a:lnTo>
                        <a:pt x="21" y="10"/>
                      </a:lnTo>
                      <a:lnTo>
                        <a:pt x="14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91" name="Forme libre 375"/>
                <p:cNvSpPr>
                  <a:spLocks/>
                </p:cNvSpPr>
                <p:nvPr/>
              </p:nvSpPr>
              <p:spPr bwMode="auto">
                <a:xfrm>
                  <a:off x="1725" y="3263"/>
                  <a:ext cx="4" cy="3"/>
                </a:xfrm>
                <a:custGeom>
                  <a:avLst/>
                  <a:gdLst>
                    <a:gd name="T0" fmla="*/ 4 w 12"/>
                    <a:gd name="T1" fmla="*/ 1 h 10"/>
                    <a:gd name="T2" fmla="*/ 4 w 12"/>
                    <a:gd name="T3" fmla="*/ 1 h 10"/>
                    <a:gd name="T4" fmla="*/ 4 w 12"/>
                    <a:gd name="T5" fmla="*/ 0 h 10"/>
                    <a:gd name="T6" fmla="*/ 0 w 12"/>
                    <a:gd name="T7" fmla="*/ 0 h 10"/>
                    <a:gd name="T8" fmla="*/ 0 w 12"/>
                    <a:gd name="T9" fmla="*/ 1 h 10"/>
                    <a:gd name="T10" fmla="*/ 0 w 12"/>
                    <a:gd name="T11" fmla="*/ 1 h 10"/>
                    <a:gd name="T12" fmla="*/ 3 w 12"/>
                    <a:gd name="T13" fmla="*/ 3 h 10"/>
                    <a:gd name="T14" fmla="*/ 4 w 12"/>
                    <a:gd name="T15" fmla="*/ 1 h 10"/>
                    <a:gd name="T16" fmla="*/ 4 w 12"/>
                    <a:gd name="T17" fmla="*/ 0 h 10"/>
                    <a:gd name="T18" fmla="*/ 0 w 12"/>
                    <a:gd name="T19" fmla="*/ 0 h 10"/>
                    <a:gd name="T20" fmla="*/ 0 w 12"/>
                    <a:gd name="T21" fmla="*/ 1 h 10"/>
                    <a:gd name="T22" fmla="*/ 0 w 12"/>
                    <a:gd name="T23" fmla="*/ 1 h 10"/>
                    <a:gd name="T24" fmla="*/ 4 w 12"/>
                    <a:gd name="T25" fmla="*/ 1 h 1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2" h="10">
                      <a:moveTo>
                        <a:pt x="11" y="2"/>
                      </a:moveTo>
                      <a:lnTo>
                        <a:pt x="11" y="3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4"/>
                      </a:lnTo>
                      <a:lnTo>
                        <a:pt x="1" y="3"/>
                      </a:lnTo>
                      <a:lnTo>
                        <a:pt x="8" y="10"/>
                      </a:lnTo>
                      <a:lnTo>
                        <a:pt x="11" y="4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1" y="4"/>
                      </a:lnTo>
                      <a:lnTo>
                        <a:pt x="11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92" name="Forme libre 376"/>
                <p:cNvSpPr>
                  <a:spLocks/>
                </p:cNvSpPr>
                <p:nvPr/>
              </p:nvSpPr>
              <p:spPr bwMode="auto">
                <a:xfrm>
                  <a:off x="1725" y="3264"/>
                  <a:ext cx="6" cy="3"/>
                </a:xfrm>
                <a:custGeom>
                  <a:avLst/>
                  <a:gdLst>
                    <a:gd name="T0" fmla="*/ 4 w 17"/>
                    <a:gd name="T1" fmla="*/ 1 h 15"/>
                    <a:gd name="T2" fmla="*/ 4 w 17"/>
                    <a:gd name="T3" fmla="*/ 1 h 15"/>
                    <a:gd name="T4" fmla="*/ 4 w 17"/>
                    <a:gd name="T5" fmla="*/ 1 h 15"/>
                    <a:gd name="T6" fmla="*/ 4 w 17"/>
                    <a:gd name="T7" fmla="*/ 1 h 15"/>
                    <a:gd name="T8" fmla="*/ 4 w 17"/>
                    <a:gd name="T9" fmla="*/ 0 h 15"/>
                    <a:gd name="T10" fmla="*/ 0 w 17"/>
                    <a:gd name="T11" fmla="*/ 0 h 15"/>
                    <a:gd name="T12" fmla="*/ 1 w 17"/>
                    <a:gd name="T13" fmla="*/ 2 h 15"/>
                    <a:gd name="T14" fmla="*/ 2 w 17"/>
                    <a:gd name="T15" fmla="*/ 2 h 15"/>
                    <a:gd name="T16" fmla="*/ 4 w 17"/>
                    <a:gd name="T17" fmla="*/ 3 h 15"/>
                    <a:gd name="T18" fmla="*/ 6 w 17"/>
                    <a:gd name="T19" fmla="*/ 2 h 15"/>
                    <a:gd name="T20" fmla="*/ 4 w 17"/>
                    <a:gd name="T21" fmla="*/ 1 h 1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7" h="15">
                      <a:moveTo>
                        <a:pt x="12" y="4"/>
                      </a:moveTo>
                      <a:lnTo>
                        <a:pt x="11" y="3"/>
                      </a:lnTo>
                      <a:lnTo>
                        <a:pt x="12" y="4"/>
                      </a:lnTo>
                      <a:lnTo>
                        <a:pt x="12" y="3"/>
                      </a:lnTo>
                      <a:lnTo>
                        <a:pt x="10" y="0"/>
                      </a:lnTo>
                      <a:lnTo>
                        <a:pt x="0" y="2"/>
                      </a:lnTo>
                      <a:lnTo>
                        <a:pt x="2" y="8"/>
                      </a:lnTo>
                      <a:lnTo>
                        <a:pt x="5" y="11"/>
                      </a:lnTo>
                      <a:lnTo>
                        <a:pt x="11" y="15"/>
                      </a:lnTo>
                      <a:lnTo>
                        <a:pt x="17" y="11"/>
                      </a:lnTo>
                      <a:lnTo>
                        <a:pt x="12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93" name="Forme libre 377"/>
                <p:cNvSpPr>
                  <a:spLocks/>
                </p:cNvSpPr>
                <p:nvPr/>
              </p:nvSpPr>
              <p:spPr bwMode="auto">
                <a:xfrm>
                  <a:off x="1752" y="3218"/>
                  <a:ext cx="8" cy="2"/>
                </a:xfrm>
                <a:custGeom>
                  <a:avLst/>
                  <a:gdLst>
                    <a:gd name="T0" fmla="*/ 8 w 24"/>
                    <a:gd name="T1" fmla="*/ 0 h 5"/>
                    <a:gd name="T2" fmla="*/ 5 w 24"/>
                    <a:gd name="T3" fmla="*/ 0 h 5"/>
                    <a:gd name="T4" fmla="*/ 3 w 24"/>
                    <a:gd name="T5" fmla="*/ 0 h 5"/>
                    <a:gd name="T6" fmla="*/ 2 w 24"/>
                    <a:gd name="T7" fmla="*/ 0 h 5"/>
                    <a:gd name="T8" fmla="*/ 0 w 24"/>
                    <a:gd name="T9" fmla="*/ 0 h 5"/>
                    <a:gd name="T10" fmla="*/ 1 w 24"/>
                    <a:gd name="T11" fmla="*/ 0 h 5"/>
                    <a:gd name="T12" fmla="*/ 3 w 24"/>
                    <a:gd name="T13" fmla="*/ 1 h 5"/>
                    <a:gd name="T14" fmla="*/ 6 w 24"/>
                    <a:gd name="T15" fmla="*/ 2 h 5"/>
                    <a:gd name="T16" fmla="*/ 7 w 24"/>
                    <a:gd name="T17" fmla="*/ 2 h 5"/>
                    <a:gd name="T18" fmla="*/ 8 w 24"/>
                    <a:gd name="T19" fmla="*/ 2 h 5"/>
                    <a:gd name="T20" fmla="*/ 8 w 24"/>
                    <a:gd name="T21" fmla="*/ 1 h 5"/>
                    <a:gd name="T22" fmla="*/ 8 w 24"/>
                    <a:gd name="T23" fmla="*/ 0 h 5"/>
                    <a:gd name="T24" fmla="*/ 8 w 24"/>
                    <a:gd name="T25" fmla="*/ 0 h 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4" h="5">
                      <a:moveTo>
                        <a:pt x="24" y="0"/>
                      </a:moveTo>
                      <a:lnTo>
                        <a:pt x="16" y="1"/>
                      </a:lnTo>
                      <a:lnTo>
                        <a:pt x="10" y="0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3" y="1"/>
                      </a:lnTo>
                      <a:lnTo>
                        <a:pt x="10" y="3"/>
                      </a:lnTo>
                      <a:lnTo>
                        <a:pt x="18" y="4"/>
                      </a:lnTo>
                      <a:lnTo>
                        <a:pt x="22" y="5"/>
                      </a:lnTo>
                      <a:lnTo>
                        <a:pt x="24" y="4"/>
                      </a:lnTo>
                      <a:lnTo>
                        <a:pt x="24" y="2"/>
                      </a:lnTo>
                      <a:lnTo>
                        <a:pt x="24" y="1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94" name="Forme libre 378"/>
                <p:cNvSpPr>
                  <a:spLocks/>
                </p:cNvSpPr>
                <p:nvPr/>
              </p:nvSpPr>
              <p:spPr bwMode="auto">
                <a:xfrm>
                  <a:off x="1750" y="3223"/>
                  <a:ext cx="8" cy="1"/>
                </a:xfrm>
                <a:custGeom>
                  <a:avLst/>
                  <a:gdLst>
                    <a:gd name="T0" fmla="*/ 8 w 23"/>
                    <a:gd name="T1" fmla="*/ 1 h 3"/>
                    <a:gd name="T2" fmla="*/ 6 w 23"/>
                    <a:gd name="T3" fmla="*/ 1 h 3"/>
                    <a:gd name="T4" fmla="*/ 4 w 23"/>
                    <a:gd name="T5" fmla="*/ 1 h 3"/>
                    <a:gd name="T6" fmla="*/ 2 w 23"/>
                    <a:gd name="T7" fmla="*/ 1 h 3"/>
                    <a:gd name="T8" fmla="*/ 0 w 23"/>
                    <a:gd name="T9" fmla="*/ 0 h 3"/>
                    <a:gd name="T10" fmla="*/ 2 w 23"/>
                    <a:gd name="T11" fmla="*/ 0 h 3"/>
                    <a:gd name="T12" fmla="*/ 4 w 23"/>
                    <a:gd name="T13" fmla="*/ 0 h 3"/>
                    <a:gd name="T14" fmla="*/ 5 w 23"/>
                    <a:gd name="T15" fmla="*/ 0 h 3"/>
                    <a:gd name="T16" fmla="*/ 7 w 23"/>
                    <a:gd name="T17" fmla="*/ 0 h 3"/>
                    <a:gd name="T18" fmla="*/ 7 w 23"/>
                    <a:gd name="T19" fmla="*/ 0 h 3"/>
                    <a:gd name="T20" fmla="*/ 7 w 23"/>
                    <a:gd name="T21" fmla="*/ 0 h 3"/>
                    <a:gd name="T22" fmla="*/ 8 w 23"/>
                    <a:gd name="T23" fmla="*/ 1 h 3"/>
                    <a:gd name="T24" fmla="*/ 8 w 23"/>
                    <a:gd name="T25" fmla="*/ 1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3" h="3">
                      <a:moveTo>
                        <a:pt x="23" y="3"/>
                      </a:moveTo>
                      <a:lnTo>
                        <a:pt x="18" y="3"/>
                      </a:lnTo>
                      <a:lnTo>
                        <a:pt x="12" y="2"/>
                      </a:lnTo>
                      <a:lnTo>
                        <a:pt x="5" y="2"/>
                      </a:lnTo>
                      <a:lnTo>
                        <a:pt x="0" y="1"/>
                      </a:lnTo>
                      <a:lnTo>
                        <a:pt x="7" y="1"/>
                      </a:lnTo>
                      <a:lnTo>
                        <a:pt x="12" y="1"/>
                      </a:lnTo>
                      <a:lnTo>
                        <a:pt x="15" y="1"/>
                      </a:lnTo>
                      <a:lnTo>
                        <a:pt x="19" y="0"/>
                      </a:lnTo>
                      <a:lnTo>
                        <a:pt x="20" y="0"/>
                      </a:lnTo>
                      <a:lnTo>
                        <a:pt x="21" y="1"/>
                      </a:lnTo>
                      <a:lnTo>
                        <a:pt x="23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95" name="Forme libre 379"/>
                <p:cNvSpPr>
                  <a:spLocks/>
                </p:cNvSpPr>
                <p:nvPr/>
              </p:nvSpPr>
              <p:spPr bwMode="auto">
                <a:xfrm>
                  <a:off x="1818" y="3223"/>
                  <a:ext cx="10" cy="1"/>
                </a:xfrm>
                <a:custGeom>
                  <a:avLst/>
                  <a:gdLst>
                    <a:gd name="T0" fmla="*/ 0 w 29"/>
                    <a:gd name="T1" fmla="*/ 1 h 7"/>
                    <a:gd name="T2" fmla="*/ 1 w 29"/>
                    <a:gd name="T3" fmla="*/ 1 h 7"/>
                    <a:gd name="T4" fmla="*/ 4 w 29"/>
                    <a:gd name="T5" fmla="*/ 1 h 7"/>
                    <a:gd name="T6" fmla="*/ 8 w 29"/>
                    <a:gd name="T7" fmla="*/ 1 h 7"/>
                    <a:gd name="T8" fmla="*/ 10 w 29"/>
                    <a:gd name="T9" fmla="*/ 0 h 7"/>
                    <a:gd name="T10" fmla="*/ 7 w 29"/>
                    <a:gd name="T11" fmla="*/ 1 h 7"/>
                    <a:gd name="T12" fmla="*/ 6 w 29"/>
                    <a:gd name="T13" fmla="*/ 1 h 7"/>
                    <a:gd name="T14" fmla="*/ 3 w 29"/>
                    <a:gd name="T15" fmla="*/ 0 h 7"/>
                    <a:gd name="T16" fmla="*/ 1 w 29"/>
                    <a:gd name="T17" fmla="*/ 0 h 7"/>
                    <a:gd name="T18" fmla="*/ 1 w 29"/>
                    <a:gd name="T19" fmla="*/ 0 h 7"/>
                    <a:gd name="T20" fmla="*/ 0 w 29"/>
                    <a:gd name="T21" fmla="*/ 0 h 7"/>
                    <a:gd name="T22" fmla="*/ 0 w 29"/>
                    <a:gd name="T23" fmla="*/ 1 h 7"/>
                    <a:gd name="T24" fmla="*/ 0 w 29"/>
                    <a:gd name="T25" fmla="*/ 1 h 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9" h="7">
                      <a:moveTo>
                        <a:pt x="0" y="5"/>
                      </a:moveTo>
                      <a:lnTo>
                        <a:pt x="4" y="6"/>
                      </a:lnTo>
                      <a:lnTo>
                        <a:pt x="13" y="7"/>
                      </a:lnTo>
                      <a:lnTo>
                        <a:pt x="23" y="7"/>
                      </a:lnTo>
                      <a:lnTo>
                        <a:pt x="29" y="3"/>
                      </a:lnTo>
                      <a:lnTo>
                        <a:pt x="21" y="4"/>
                      </a:lnTo>
                      <a:lnTo>
                        <a:pt x="16" y="4"/>
                      </a:lnTo>
                      <a:lnTo>
                        <a:pt x="10" y="3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1" y="3"/>
                      </a:lnTo>
                      <a:lnTo>
                        <a:pt x="0" y="4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96" name="Forme libre 380"/>
                <p:cNvSpPr>
                  <a:spLocks/>
                </p:cNvSpPr>
                <p:nvPr/>
              </p:nvSpPr>
              <p:spPr bwMode="auto">
                <a:xfrm>
                  <a:off x="1755" y="3197"/>
                  <a:ext cx="18" cy="22"/>
                </a:xfrm>
                <a:custGeom>
                  <a:avLst/>
                  <a:gdLst>
                    <a:gd name="T0" fmla="*/ 18 w 53"/>
                    <a:gd name="T1" fmla="*/ 0 h 90"/>
                    <a:gd name="T2" fmla="*/ 18 w 53"/>
                    <a:gd name="T3" fmla="*/ 3 h 90"/>
                    <a:gd name="T4" fmla="*/ 17 w 53"/>
                    <a:gd name="T5" fmla="*/ 6 h 90"/>
                    <a:gd name="T6" fmla="*/ 15 w 53"/>
                    <a:gd name="T7" fmla="*/ 9 h 90"/>
                    <a:gd name="T8" fmla="*/ 12 w 53"/>
                    <a:gd name="T9" fmla="*/ 12 h 90"/>
                    <a:gd name="T10" fmla="*/ 9 w 53"/>
                    <a:gd name="T11" fmla="*/ 15 h 90"/>
                    <a:gd name="T12" fmla="*/ 6 w 53"/>
                    <a:gd name="T13" fmla="*/ 18 h 90"/>
                    <a:gd name="T14" fmla="*/ 3 w 53"/>
                    <a:gd name="T15" fmla="*/ 20 h 90"/>
                    <a:gd name="T16" fmla="*/ 0 w 53"/>
                    <a:gd name="T17" fmla="*/ 22 h 90"/>
                    <a:gd name="T18" fmla="*/ 2 w 53"/>
                    <a:gd name="T19" fmla="*/ 20 h 90"/>
                    <a:gd name="T20" fmla="*/ 5 w 53"/>
                    <a:gd name="T21" fmla="*/ 17 h 90"/>
                    <a:gd name="T22" fmla="*/ 8 w 53"/>
                    <a:gd name="T23" fmla="*/ 14 h 90"/>
                    <a:gd name="T24" fmla="*/ 10 w 53"/>
                    <a:gd name="T25" fmla="*/ 11 h 90"/>
                    <a:gd name="T26" fmla="*/ 13 w 53"/>
                    <a:gd name="T27" fmla="*/ 8 h 90"/>
                    <a:gd name="T28" fmla="*/ 14 w 53"/>
                    <a:gd name="T29" fmla="*/ 5 h 90"/>
                    <a:gd name="T30" fmla="*/ 16 w 53"/>
                    <a:gd name="T31" fmla="*/ 2 h 90"/>
                    <a:gd name="T32" fmla="*/ 16 w 53"/>
                    <a:gd name="T33" fmla="*/ 0 h 90"/>
                    <a:gd name="T34" fmla="*/ 16 w 53"/>
                    <a:gd name="T35" fmla="*/ 0 h 90"/>
                    <a:gd name="T36" fmla="*/ 17 w 53"/>
                    <a:gd name="T37" fmla="*/ 0 h 90"/>
                    <a:gd name="T38" fmla="*/ 18 w 53"/>
                    <a:gd name="T39" fmla="*/ 0 h 90"/>
                    <a:gd name="T40" fmla="*/ 18 w 53"/>
                    <a:gd name="T41" fmla="*/ 0 h 9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53" h="90">
                      <a:moveTo>
                        <a:pt x="53" y="1"/>
                      </a:moveTo>
                      <a:lnTo>
                        <a:pt x="53" y="12"/>
                      </a:lnTo>
                      <a:lnTo>
                        <a:pt x="49" y="24"/>
                      </a:lnTo>
                      <a:lnTo>
                        <a:pt x="43" y="36"/>
                      </a:lnTo>
                      <a:lnTo>
                        <a:pt x="36" y="49"/>
                      </a:lnTo>
                      <a:lnTo>
                        <a:pt x="27" y="62"/>
                      </a:lnTo>
                      <a:lnTo>
                        <a:pt x="18" y="72"/>
                      </a:lnTo>
                      <a:lnTo>
                        <a:pt x="9" y="83"/>
                      </a:lnTo>
                      <a:lnTo>
                        <a:pt x="0" y="90"/>
                      </a:lnTo>
                      <a:lnTo>
                        <a:pt x="6" y="82"/>
                      </a:lnTo>
                      <a:lnTo>
                        <a:pt x="15" y="71"/>
                      </a:lnTo>
                      <a:lnTo>
                        <a:pt x="23" y="58"/>
                      </a:lnTo>
                      <a:lnTo>
                        <a:pt x="30" y="45"/>
                      </a:lnTo>
                      <a:lnTo>
                        <a:pt x="37" y="33"/>
                      </a:lnTo>
                      <a:lnTo>
                        <a:pt x="42" y="20"/>
                      </a:lnTo>
                      <a:lnTo>
                        <a:pt x="46" y="9"/>
                      </a:lnTo>
                      <a:lnTo>
                        <a:pt x="46" y="1"/>
                      </a:lnTo>
                      <a:lnTo>
                        <a:pt x="47" y="0"/>
                      </a:lnTo>
                      <a:lnTo>
                        <a:pt x="49" y="0"/>
                      </a:lnTo>
                      <a:lnTo>
                        <a:pt x="52" y="0"/>
                      </a:lnTo>
                      <a:lnTo>
                        <a:pt x="53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97" name="Forme libre 381"/>
                <p:cNvSpPr>
                  <a:spLocks/>
                </p:cNvSpPr>
                <p:nvPr/>
              </p:nvSpPr>
              <p:spPr bwMode="auto">
                <a:xfrm>
                  <a:off x="1753" y="3193"/>
                  <a:ext cx="12" cy="26"/>
                </a:xfrm>
                <a:custGeom>
                  <a:avLst/>
                  <a:gdLst>
                    <a:gd name="T0" fmla="*/ 12 w 35"/>
                    <a:gd name="T1" fmla="*/ 0 h 102"/>
                    <a:gd name="T2" fmla="*/ 12 w 35"/>
                    <a:gd name="T3" fmla="*/ 3 h 102"/>
                    <a:gd name="T4" fmla="*/ 11 w 35"/>
                    <a:gd name="T5" fmla="*/ 6 h 102"/>
                    <a:gd name="T6" fmla="*/ 10 w 35"/>
                    <a:gd name="T7" fmla="*/ 10 h 102"/>
                    <a:gd name="T8" fmla="*/ 8 w 35"/>
                    <a:gd name="T9" fmla="*/ 14 h 102"/>
                    <a:gd name="T10" fmla="*/ 7 w 35"/>
                    <a:gd name="T11" fmla="*/ 17 h 102"/>
                    <a:gd name="T12" fmla="*/ 4 w 35"/>
                    <a:gd name="T13" fmla="*/ 21 h 102"/>
                    <a:gd name="T14" fmla="*/ 2 w 35"/>
                    <a:gd name="T15" fmla="*/ 24 h 102"/>
                    <a:gd name="T16" fmla="*/ 0 w 35"/>
                    <a:gd name="T17" fmla="*/ 26 h 102"/>
                    <a:gd name="T18" fmla="*/ 4 w 35"/>
                    <a:gd name="T19" fmla="*/ 19 h 102"/>
                    <a:gd name="T20" fmla="*/ 7 w 35"/>
                    <a:gd name="T21" fmla="*/ 11 h 102"/>
                    <a:gd name="T22" fmla="*/ 9 w 35"/>
                    <a:gd name="T23" fmla="*/ 5 h 102"/>
                    <a:gd name="T24" fmla="*/ 10 w 35"/>
                    <a:gd name="T25" fmla="*/ 0 h 102"/>
                    <a:gd name="T26" fmla="*/ 12 w 35"/>
                    <a:gd name="T27" fmla="*/ 0 h 10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35" h="102">
                      <a:moveTo>
                        <a:pt x="35" y="1"/>
                      </a:moveTo>
                      <a:lnTo>
                        <a:pt x="34" y="11"/>
                      </a:lnTo>
                      <a:lnTo>
                        <a:pt x="32" y="22"/>
                      </a:lnTo>
                      <a:lnTo>
                        <a:pt x="28" y="38"/>
                      </a:lnTo>
                      <a:lnTo>
                        <a:pt x="23" y="53"/>
                      </a:lnTo>
                      <a:lnTo>
                        <a:pt x="19" y="67"/>
                      </a:lnTo>
                      <a:lnTo>
                        <a:pt x="13" y="82"/>
                      </a:lnTo>
                      <a:lnTo>
                        <a:pt x="7" y="93"/>
                      </a:lnTo>
                      <a:lnTo>
                        <a:pt x="0" y="102"/>
                      </a:lnTo>
                      <a:lnTo>
                        <a:pt x="11" y="76"/>
                      </a:lnTo>
                      <a:lnTo>
                        <a:pt x="20" y="45"/>
                      </a:lnTo>
                      <a:lnTo>
                        <a:pt x="27" y="18"/>
                      </a:lnTo>
                      <a:lnTo>
                        <a:pt x="29" y="0"/>
                      </a:lnTo>
                      <a:lnTo>
                        <a:pt x="35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98" name="Forme libre 382"/>
                <p:cNvSpPr>
                  <a:spLocks/>
                </p:cNvSpPr>
                <p:nvPr/>
              </p:nvSpPr>
              <p:spPr bwMode="auto">
                <a:xfrm>
                  <a:off x="1752" y="3224"/>
                  <a:ext cx="4" cy="8"/>
                </a:xfrm>
                <a:custGeom>
                  <a:avLst/>
                  <a:gdLst>
                    <a:gd name="T0" fmla="*/ 1 w 13"/>
                    <a:gd name="T1" fmla="*/ 0 h 34"/>
                    <a:gd name="T2" fmla="*/ 2 w 13"/>
                    <a:gd name="T3" fmla="*/ 2 h 34"/>
                    <a:gd name="T4" fmla="*/ 3 w 13"/>
                    <a:gd name="T5" fmla="*/ 4 h 34"/>
                    <a:gd name="T6" fmla="*/ 4 w 13"/>
                    <a:gd name="T7" fmla="*/ 6 h 34"/>
                    <a:gd name="T8" fmla="*/ 4 w 13"/>
                    <a:gd name="T9" fmla="*/ 8 h 34"/>
                    <a:gd name="T10" fmla="*/ 3 w 13"/>
                    <a:gd name="T11" fmla="*/ 6 h 34"/>
                    <a:gd name="T12" fmla="*/ 2 w 13"/>
                    <a:gd name="T13" fmla="*/ 3 h 34"/>
                    <a:gd name="T14" fmla="*/ 1 w 13"/>
                    <a:gd name="T15" fmla="*/ 1 h 34"/>
                    <a:gd name="T16" fmla="*/ 0 w 13"/>
                    <a:gd name="T17" fmla="*/ 0 h 34"/>
                    <a:gd name="T18" fmla="*/ 1 w 13"/>
                    <a:gd name="T19" fmla="*/ 0 h 3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3" h="34">
                      <a:moveTo>
                        <a:pt x="3" y="0"/>
                      </a:moveTo>
                      <a:lnTo>
                        <a:pt x="7" y="8"/>
                      </a:lnTo>
                      <a:lnTo>
                        <a:pt x="10" y="19"/>
                      </a:lnTo>
                      <a:lnTo>
                        <a:pt x="13" y="27"/>
                      </a:lnTo>
                      <a:lnTo>
                        <a:pt x="13" y="34"/>
                      </a:lnTo>
                      <a:lnTo>
                        <a:pt x="10" y="25"/>
                      </a:lnTo>
                      <a:lnTo>
                        <a:pt x="7" y="14"/>
                      </a:lnTo>
                      <a:lnTo>
                        <a:pt x="2" y="6"/>
                      </a:lnTo>
                      <a:lnTo>
                        <a:pt x="0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99" name="Forme libre 383"/>
                <p:cNvSpPr>
                  <a:spLocks/>
                </p:cNvSpPr>
                <p:nvPr/>
              </p:nvSpPr>
              <p:spPr bwMode="auto">
                <a:xfrm>
                  <a:off x="1748" y="3194"/>
                  <a:ext cx="5" cy="24"/>
                </a:xfrm>
                <a:custGeom>
                  <a:avLst/>
                  <a:gdLst>
                    <a:gd name="T0" fmla="*/ 5 w 15"/>
                    <a:gd name="T1" fmla="*/ 1 h 95"/>
                    <a:gd name="T2" fmla="*/ 5 w 15"/>
                    <a:gd name="T3" fmla="*/ 5 h 95"/>
                    <a:gd name="T4" fmla="*/ 4 w 15"/>
                    <a:gd name="T5" fmla="*/ 12 h 95"/>
                    <a:gd name="T6" fmla="*/ 3 w 15"/>
                    <a:gd name="T7" fmla="*/ 20 h 95"/>
                    <a:gd name="T8" fmla="*/ 2 w 15"/>
                    <a:gd name="T9" fmla="*/ 24 h 95"/>
                    <a:gd name="T10" fmla="*/ 2 w 15"/>
                    <a:gd name="T11" fmla="*/ 24 h 95"/>
                    <a:gd name="T12" fmla="*/ 1 w 15"/>
                    <a:gd name="T13" fmla="*/ 24 h 95"/>
                    <a:gd name="T14" fmla="*/ 1 w 15"/>
                    <a:gd name="T15" fmla="*/ 24 h 95"/>
                    <a:gd name="T16" fmla="*/ 0 w 15"/>
                    <a:gd name="T17" fmla="*/ 24 h 95"/>
                    <a:gd name="T18" fmla="*/ 1 w 15"/>
                    <a:gd name="T19" fmla="*/ 20 h 95"/>
                    <a:gd name="T20" fmla="*/ 2 w 15"/>
                    <a:gd name="T21" fmla="*/ 14 h 95"/>
                    <a:gd name="T22" fmla="*/ 3 w 15"/>
                    <a:gd name="T23" fmla="*/ 7 h 95"/>
                    <a:gd name="T24" fmla="*/ 4 w 15"/>
                    <a:gd name="T25" fmla="*/ 1 h 95"/>
                    <a:gd name="T26" fmla="*/ 4 w 15"/>
                    <a:gd name="T27" fmla="*/ 0 h 95"/>
                    <a:gd name="T28" fmla="*/ 5 w 15"/>
                    <a:gd name="T29" fmla="*/ 0 h 95"/>
                    <a:gd name="T30" fmla="*/ 5 w 15"/>
                    <a:gd name="T31" fmla="*/ 0 h 95"/>
                    <a:gd name="T32" fmla="*/ 5 w 15"/>
                    <a:gd name="T33" fmla="*/ 1 h 9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5" h="95">
                      <a:moveTo>
                        <a:pt x="15" y="2"/>
                      </a:moveTo>
                      <a:lnTo>
                        <a:pt x="14" y="18"/>
                      </a:lnTo>
                      <a:lnTo>
                        <a:pt x="12" y="48"/>
                      </a:lnTo>
                      <a:lnTo>
                        <a:pt x="8" y="78"/>
                      </a:lnTo>
                      <a:lnTo>
                        <a:pt x="6" y="95"/>
                      </a:lnTo>
                      <a:lnTo>
                        <a:pt x="3" y="94"/>
                      </a:lnTo>
                      <a:lnTo>
                        <a:pt x="2" y="94"/>
                      </a:lnTo>
                      <a:lnTo>
                        <a:pt x="0" y="94"/>
                      </a:lnTo>
                      <a:lnTo>
                        <a:pt x="2" y="81"/>
                      </a:lnTo>
                      <a:lnTo>
                        <a:pt x="6" y="55"/>
                      </a:lnTo>
                      <a:lnTo>
                        <a:pt x="9" y="26"/>
                      </a:lnTo>
                      <a:lnTo>
                        <a:pt x="12" y="2"/>
                      </a:lnTo>
                      <a:lnTo>
                        <a:pt x="12" y="0"/>
                      </a:lnTo>
                      <a:lnTo>
                        <a:pt x="14" y="0"/>
                      </a:lnTo>
                      <a:lnTo>
                        <a:pt x="15" y="1"/>
                      </a:lnTo>
                      <a:lnTo>
                        <a:pt x="15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00" name="Forme libre 384"/>
                <p:cNvSpPr>
                  <a:spLocks/>
                </p:cNvSpPr>
                <p:nvPr/>
              </p:nvSpPr>
              <p:spPr bwMode="auto">
                <a:xfrm>
                  <a:off x="1748" y="3223"/>
                  <a:ext cx="2" cy="11"/>
                </a:xfrm>
                <a:custGeom>
                  <a:avLst/>
                  <a:gdLst>
                    <a:gd name="T0" fmla="*/ 1 w 6"/>
                    <a:gd name="T1" fmla="*/ 0 h 43"/>
                    <a:gd name="T2" fmla="*/ 1 w 6"/>
                    <a:gd name="T3" fmla="*/ 2 h 43"/>
                    <a:gd name="T4" fmla="*/ 2 w 6"/>
                    <a:gd name="T5" fmla="*/ 5 h 43"/>
                    <a:gd name="T6" fmla="*/ 2 w 6"/>
                    <a:gd name="T7" fmla="*/ 8 h 43"/>
                    <a:gd name="T8" fmla="*/ 2 w 6"/>
                    <a:gd name="T9" fmla="*/ 11 h 43"/>
                    <a:gd name="T10" fmla="*/ 2 w 6"/>
                    <a:gd name="T11" fmla="*/ 11 h 43"/>
                    <a:gd name="T12" fmla="*/ 2 w 6"/>
                    <a:gd name="T13" fmla="*/ 11 h 43"/>
                    <a:gd name="T14" fmla="*/ 2 w 6"/>
                    <a:gd name="T15" fmla="*/ 11 h 43"/>
                    <a:gd name="T16" fmla="*/ 2 w 6"/>
                    <a:gd name="T17" fmla="*/ 10 h 43"/>
                    <a:gd name="T18" fmla="*/ 1 w 6"/>
                    <a:gd name="T19" fmla="*/ 8 h 43"/>
                    <a:gd name="T20" fmla="*/ 0 w 6"/>
                    <a:gd name="T21" fmla="*/ 5 h 43"/>
                    <a:gd name="T22" fmla="*/ 0 w 6"/>
                    <a:gd name="T23" fmla="*/ 2 h 43"/>
                    <a:gd name="T24" fmla="*/ 0 w 6"/>
                    <a:gd name="T25" fmla="*/ 0 h 43"/>
                    <a:gd name="T26" fmla="*/ 1 w 6"/>
                    <a:gd name="T27" fmla="*/ 0 h 4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" h="43">
                      <a:moveTo>
                        <a:pt x="2" y="0"/>
                      </a:moveTo>
                      <a:lnTo>
                        <a:pt x="3" y="6"/>
                      </a:lnTo>
                      <a:lnTo>
                        <a:pt x="5" y="19"/>
                      </a:lnTo>
                      <a:lnTo>
                        <a:pt x="5" y="33"/>
                      </a:lnTo>
                      <a:lnTo>
                        <a:pt x="6" y="42"/>
                      </a:lnTo>
                      <a:lnTo>
                        <a:pt x="6" y="43"/>
                      </a:lnTo>
                      <a:lnTo>
                        <a:pt x="5" y="41"/>
                      </a:lnTo>
                      <a:lnTo>
                        <a:pt x="3" y="33"/>
                      </a:lnTo>
                      <a:lnTo>
                        <a:pt x="1" y="19"/>
                      </a:ln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01" name="Forme libre 385"/>
                <p:cNvSpPr>
                  <a:spLocks/>
                </p:cNvSpPr>
                <p:nvPr/>
              </p:nvSpPr>
              <p:spPr bwMode="auto">
                <a:xfrm>
                  <a:off x="1802" y="3195"/>
                  <a:ext cx="21" cy="24"/>
                </a:xfrm>
                <a:custGeom>
                  <a:avLst/>
                  <a:gdLst>
                    <a:gd name="T0" fmla="*/ 2 w 61"/>
                    <a:gd name="T1" fmla="*/ 1 h 96"/>
                    <a:gd name="T2" fmla="*/ 3 w 61"/>
                    <a:gd name="T3" fmla="*/ 2 h 96"/>
                    <a:gd name="T4" fmla="*/ 3 w 61"/>
                    <a:gd name="T5" fmla="*/ 4 h 96"/>
                    <a:gd name="T6" fmla="*/ 5 w 61"/>
                    <a:gd name="T7" fmla="*/ 7 h 96"/>
                    <a:gd name="T8" fmla="*/ 6 w 61"/>
                    <a:gd name="T9" fmla="*/ 10 h 96"/>
                    <a:gd name="T10" fmla="*/ 9 w 61"/>
                    <a:gd name="T11" fmla="*/ 13 h 96"/>
                    <a:gd name="T12" fmla="*/ 12 w 61"/>
                    <a:gd name="T13" fmla="*/ 16 h 96"/>
                    <a:gd name="T14" fmla="*/ 16 w 61"/>
                    <a:gd name="T15" fmla="*/ 20 h 96"/>
                    <a:gd name="T16" fmla="*/ 21 w 61"/>
                    <a:gd name="T17" fmla="*/ 24 h 96"/>
                    <a:gd name="T18" fmla="*/ 20 w 61"/>
                    <a:gd name="T19" fmla="*/ 24 h 96"/>
                    <a:gd name="T20" fmla="*/ 16 w 61"/>
                    <a:gd name="T21" fmla="*/ 21 h 96"/>
                    <a:gd name="T22" fmla="*/ 12 w 61"/>
                    <a:gd name="T23" fmla="*/ 18 h 96"/>
                    <a:gd name="T24" fmla="*/ 9 w 61"/>
                    <a:gd name="T25" fmla="*/ 15 h 96"/>
                    <a:gd name="T26" fmla="*/ 6 w 61"/>
                    <a:gd name="T27" fmla="*/ 13 h 96"/>
                    <a:gd name="T28" fmla="*/ 4 w 61"/>
                    <a:gd name="T29" fmla="*/ 10 h 96"/>
                    <a:gd name="T30" fmla="*/ 2 w 61"/>
                    <a:gd name="T31" fmla="*/ 7 h 96"/>
                    <a:gd name="T32" fmla="*/ 1 w 61"/>
                    <a:gd name="T33" fmla="*/ 4 h 96"/>
                    <a:gd name="T34" fmla="*/ 0 w 61"/>
                    <a:gd name="T35" fmla="*/ 1 h 96"/>
                    <a:gd name="T36" fmla="*/ 1 w 61"/>
                    <a:gd name="T37" fmla="*/ 0 h 96"/>
                    <a:gd name="T38" fmla="*/ 1 w 61"/>
                    <a:gd name="T39" fmla="*/ 0 h 96"/>
                    <a:gd name="T40" fmla="*/ 2 w 61"/>
                    <a:gd name="T41" fmla="*/ 0 h 96"/>
                    <a:gd name="T42" fmla="*/ 2 w 61"/>
                    <a:gd name="T43" fmla="*/ 1 h 9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61" h="96">
                      <a:moveTo>
                        <a:pt x="6" y="3"/>
                      </a:moveTo>
                      <a:lnTo>
                        <a:pt x="8" y="9"/>
                      </a:lnTo>
                      <a:lnTo>
                        <a:pt x="10" y="16"/>
                      </a:lnTo>
                      <a:lnTo>
                        <a:pt x="14" y="27"/>
                      </a:lnTo>
                      <a:lnTo>
                        <a:pt x="18" y="38"/>
                      </a:lnTo>
                      <a:lnTo>
                        <a:pt x="26" y="51"/>
                      </a:lnTo>
                      <a:lnTo>
                        <a:pt x="35" y="65"/>
                      </a:lnTo>
                      <a:lnTo>
                        <a:pt x="47" y="80"/>
                      </a:lnTo>
                      <a:lnTo>
                        <a:pt x="61" y="96"/>
                      </a:lnTo>
                      <a:lnTo>
                        <a:pt x="59" y="95"/>
                      </a:lnTo>
                      <a:lnTo>
                        <a:pt x="47" y="84"/>
                      </a:lnTo>
                      <a:lnTo>
                        <a:pt x="36" y="72"/>
                      </a:lnTo>
                      <a:lnTo>
                        <a:pt x="27" y="61"/>
                      </a:lnTo>
                      <a:lnTo>
                        <a:pt x="18" y="50"/>
                      </a:lnTo>
                      <a:lnTo>
                        <a:pt x="12" y="38"/>
                      </a:lnTo>
                      <a:lnTo>
                        <a:pt x="6" y="26"/>
                      </a:lnTo>
                      <a:lnTo>
                        <a:pt x="3" y="15"/>
                      </a:ln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5" y="1"/>
                      </a:lnTo>
                      <a:lnTo>
                        <a:pt x="6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02" name="Forme libre 386"/>
                <p:cNvSpPr>
                  <a:spLocks/>
                </p:cNvSpPr>
                <p:nvPr/>
              </p:nvSpPr>
              <p:spPr bwMode="auto">
                <a:xfrm>
                  <a:off x="1820" y="3224"/>
                  <a:ext cx="3" cy="10"/>
                </a:xfrm>
                <a:custGeom>
                  <a:avLst/>
                  <a:gdLst>
                    <a:gd name="T0" fmla="*/ 1 w 10"/>
                    <a:gd name="T1" fmla="*/ 10 h 40"/>
                    <a:gd name="T2" fmla="*/ 2 w 10"/>
                    <a:gd name="T3" fmla="*/ 7 h 40"/>
                    <a:gd name="T4" fmla="*/ 2 w 10"/>
                    <a:gd name="T5" fmla="*/ 4 h 40"/>
                    <a:gd name="T6" fmla="*/ 2 w 10"/>
                    <a:gd name="T7" fmla="*/ 1 h 40"/>
                    <a:gd name="T8" fmla="*/ 3 w 10"/>
                    <a:gd name="T9" fmla="*/ 0 h 40"/>
                    <a:gd name="T10" fmla="*/ 2 w 10"/>
                    <a:gd name="T11" fmla="*/ 1 h 40"/>
                    <a:gd name="T12" fmla="*/ 2 w 10"/>
                    <a:gd name="T13" fmla="*/ 3 h 40"/>
                    <a:gd name="T14" fmla="*/ 1 w 10"/>
                    <a:gd name="T15" fmla="*/ 6 h 40"/>
                    <a:gd name="T16" fmla="*/ 0 w 10"/>
                    <a:gd name="T17" fmla="*/ 10 h 40"/>
                    <a:gd name="T18" fmla="*/ 0 w 10"/>
                    <a:gd name="T19" fmla="*/ 10 h 40"/>
                    <a:gd name="T20" fmla="*/ 1 w 10"/>
                    <a:gd name="T21" fmla="*/ 10 h 40"/>
                    <a:gd name="T22" fmla="*/ 1 w 10"/>
                    <a:gd name="T23" fmla="*/ 10 h 40"/>
                    <a:gd name="T24" fmla="*/ 1 w 10"/>
                    <a:gd name="T25" fmla="*/ 10 h 4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0" h="40">
                      <a:moveTo>
                        <a:pt x="4" y="39"/>
                      </a:moveTo>
                      <a:lnTo>
                        <a:pt x="5" y="26"/>
                      </a:lnTo>
                      <a:lnTo>
                        <a:pt x="7" y="14"/>
                      </a:lnTo>
                      <a:lnTo>
                        <a:pt x="8" y="5"/>
                      </a:lnTo>
                      <a:lnTo>
                        <a:pt x="10" y="0"/>
                      </a:lnTo>
                      <a:lnTo>
                        <a:pt x="8" y="5"/>
                      </a:lnTo>
                      <a:lnTo>
                        <a:pt x="5" y="13"/>
                      </a:lnTo>
                      <a:lnTo>
                        <a:pt x="2" y="24"/>
                      </a:lnTo>
                      <a:lnTo>
                        <a:pt x="0" y="38"/>
                      </a:lnTo>
                      <a:lnTo>
                        <a:pt x="0" y="39"/>
                      </a:lnTo>
                      <a:lnTo>
                        <a:pt x="2" y="40"/>
                      </a:lnTo>
                      <a:lnTo>
                        <a:pt x="4" y="40"/>
                      </a:lnTo>
                      <a:lnTo>
                        <a:pt x="4" y="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03" name="Forme libre 387"/>
                <p:cNvSpPr>
                  <a:spLocks/>
                </p:cNvSpPr>
                <p:nvPr/>
              </p:nvSpPr>
              <p:spPr bwMode="auto">
                <a:xfrm>
                  <a:off x="1811" y="3194"/>
                  <a:ext cx="15" cy="24"/>
                </a:xfrm>
                <a:custGeom>
                  <a:avLst/>
                  <a:gdLst>
                    <a:gd name="T0" fmla="*/ 0 w 46"/>
                    <a:gd name="T1" fmla="*/ 0 h 98"/>
                    <a:gd name="T2" fmla="*/ 1 w 46"/>
                    <a:gd name="T3" fmla="*/ 2 h 98"/>
                    <a:gd name="T4" fmla="*/ 2 w 46"/>
                    <a:gd name="T5" fmla="*/ 5 h 98"/>
                    <a:gd name="T6" fmla="*/ 3 w 46"/>
                    <a:gd name="T7" fmla="*/ 8 h 98"/>
                    <a:gd name="T8" fmla="*/ 6 w 46"/>
                    <a:gd name="T9" fmla="*/ 12 h 98"/>
                    <a:gd name="T10" fmla="*/ 8 w 46"/>
                    <a:gd name="T11" fmla="*/ 16 h 98"/>
                    <a:gd name="T12" fmla="*/ 10 w 46"/>
                    <a:gd name="T13" fmla="*/ 19 h 98"/>
                    <a:gd name="T14" fmla="*/ 13 w 46"/>
                    <a:gd name="T15" fmla="*/ 22 h 98"/>
                    <a:gd name="T16" fmla="*/ 15 w 46"/>
                    <a:gd name="T17" fmla="*/ 24 h 98"/>
                    <a:gd name="T18" fmla="*/ 13 w 46"/>
                    <a:gd name="T19" fmla="*/ 22 h 98"/>
                    <a:gd name="T20" fmla="*/ 11 w 46"/>
                    <a:gd name="T21" fmla="*/ 18 h 98"/>
                    <a:gd name="T22" fmla="*/ 9 w 46"/>
                    <a:gd name="T23" fmla="*/ 15 h 98"/>
                    <a:gd name="T24" fmla="*/ 7 w 46"/>
                    <a:gd name="T25" fmla="*/ 11 h 98"/>
                    <a:gd name="T26" fmla="*/ 5 w 46"/>
                    <a:gd name="T27" fmla="*/ 8 h 98"/>
                    <a:gd name="T28" fmla="*/ 3 w 46"/>
                    <a:gd name="T29" fmla="*/ 5 h 98"/>
                    <a:gd name="T30" fmla="*/ 3 w 46"/>
                    <a:gd name="T31" fmla="*/ 2 h 98"/>
                    <a:gd name="T32" fmla="*/ 2 w 46"/>
                    <a:gd name="T33" fmla="*/ 0 h 98"/>
                    <a:gd name="T34" fmla="*/ 0 w 46"/>
                    <a:gd name="T35" fmla="*/ 0 h 9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46" h="98">
                      <a:moveTo>
                        <a:pt x="0" y="0"/>
                      </a:moveTo>
                      <a:lnTo>
                        <a:pt x="2" y="10"/>
                      </a:lnTo>
                      <a:lnTo>
                        <a:pt x="5" y="20"/>
                      </a:lnTo>
                      <a:lnTo>
                        <a:pt x="10" y="34"/>
                      </a:lnTo>
                      <a:lnTo>
                        <a:pt x="17" y="49"/>
                      </a:lnTo>
                      <a:lnTo>
                        <a:pt x="25" y="64"/>
                      </a:lnTo>
                      <a:lnTo>
                        <a:pt x="32" y="78"/>
                      </a:lnTo>
                      <a:lnTo>
                        <a:pt x="39" y="89"/>
                      </a:lnTo>
                      <a:lnTo>
                        <a:pt x="46" y="98"/>
                      </a:lnTo>
                      <a:lnTo>
                        <a:pt x="40" y="88"/>
                      </a:lnTo>
                      <a:lnTo>
                        <a:pt x="34" y="75"/>
                      </a:lnTo>
                      <a:lnTo>
                        <a:pt x="27" y="61"/>
                      </a:lnTo>
                      <a:lnTo>
                        <a:pt x="21" y="46"/>
                      </a:lnTo>
                      <a:lnTo>
                        <a:pt x="15" y="32"/>
                      </a:lnTo>
                      <a:lnTo>
                        <a:pt x="10" y="19"/>
                      </a:lnTo>
                      <a:lnTo>
                        <a:pt x="8" y="8"/>
                      </a:lnTo>
                      <a:lnTo>
                        <a:pt x="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04" name="Forme libre 388"/>
                <p:cNvSpPr>
                  <a:spLocks/>
                </p:cNvSpPr>
                <p:nvPr/>
              </p:nvSpPr>
              <p:spPr bwMode="auto">
                <a:xfrm>
                  <a:off x="1826" y="3223"/>
                  <a:ext cx="2" cy="10"/>
                </a:xfrm>
                <a:custGeom>
                  <a:avLst/>
                  <a:gdLst>
                    <a:gd name="T0" fmla="*/ 2 w 5"/>
                    <a:gd name="T1" fmla="*/ 10 h 40"/>
                    <a:gd name="T2" fmla="*/ 2 w 5"/>
                    <a:gd name="T3" fmla="*/ 7 h 40"/>
                    <a:gd name="T4" fmla="*/ 2 w 5"/>
                    <a:gd name="T5" fmla="*/ 3 h 40"/>
                    <a:gd name="T6" fmla="*/ 2 w 5"/>
                    <a:gd name="T7" fmla="*/ 1 h 40"/>
                    <a:gd name="T8" fmla="*/ 2 w 5"/>
                    <a:gd name="T9" fmla="*/ 0 h 40"/>
                    <a:gd name="T10" fmla="*/ 2 w 5"/>
                    <a:gd name="T11" fmla="*/ 0 h 40"/>
                    <a:gd name="T12" fmla="*/ 1 w 5"/>
                    <a:gd name="T13" fmla="*/ 0 h 40"/>
                    <a:gd name="T14" fmla="*/ 0 w 5"/>
                    <a:gd name="T15" fmla="*/ 0 h 40"/>
                    <a:gd name="T16" fmla="*/ 0 w 5"/>
                    <a:gd name="T17" fmla="*/ 0 h 40"/>
                    <a:gd name="T18" fmla="*/ 0 w 5"/>
                    <a:gd name="T19" fmla="*/ 3 h 40"/>
                    <a:gd name="T20" fmla="*/ 0 w 5"/>
                    <a:gd name="T21" fmla="*/ 5 h 40"/>
                    <a:gd name="T22" fmla="*/ 0 w 5"/>
                    <a:gd name="T23" fmla="*/ 8 h 40"/>
                    <a:gd name="T24" fmla="*/ 0 w 5"/>
                    <a:gd name="T25" fmla="*/ 10 h 40"/>
                    <a:gd name="T26" fmla="*/ 1 w 5"/>
                    <a:gd name="T27" fmla="*/ 10 h 40"/>
                    <a:gd name="T28" fmla="*/ 2 w 5"/>
                    <a:gd name="T29" fmla="*/ 10 h 40"/>
                    <a:gd name="T30" fmla="*/ 2 w 5"/>
                    <a:gd name="T31" fmla="*/ 10 h 40"/>
                    <a:gd name="T32" fmla="*/ 2 w 5"/>
                    <a:gd name="T33" fmla="*/ 10 h 4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5" h="40">
                      <a:moveTo>
                        <a:pt x="5" y="39"/>
                      </a:moveTo>
                      <a:lnTo>
                        <a:pt x="4" y="26"/>
                      </a:lnTo>
                      <a:lnTo>
                        <a:pt x="4" y="13"/>
                      </a:lnTo>
                      <a:lnTo>
                        <a:pt x="4" y="3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1" y="10"/>
                      </a:lnTo>
                      <a:lnTo>
                        <a:pt x="0" y="21"/>
                      </a:lnTo>
                      <a:lnTo>
                        <a:pt x="0" y="31"/>
                      </a:lnTo>
                      <a:lnTo>
                        <a:pt x="1" y="39"/>
                      </a:lnTo>
                      <a:lnTo>
                        <a:pt x="2" y="40"/>
                      </a:lnTo>
                      <a:lnTo>
                        <a:pt x="4" y="40"/>
                      </a:lnTo>
                      <a:lnTo>
                        <a:pt x="5" y="40"/>
                      </a:lnTo>
                      <a:lnTo>
                        <a:pt x="5" y="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05" name="Forme libre 389"/>
                <p:cNvSpPr>
                  <a:spLocks/>
                </p:cNvSpPr>
                <p:nvPr/>
              </p:nvSpPr>
              <p:spPr bwMode="auto">
                <a:xfrm>
                  <a:off x="1823" y="3194"/>
                  <a:ext cx="7" cy="23"/>
                </a:xfrm>
                <a:custGeom>
                  <a:avLst/>
                  <a:gdLst>
                    <a:gd name="T0" fmla="*/ 1 w 20"/>
                    <a:gd name="T1" fmla="*/ 1 h 91"/>
                    <a:gd name="T2" fmla="*/ 2 w 20"/>
                    <a:gd name="T3" fmla="*/ 4 h 91"/>
                    <a:gd name="T4" fmla="*/ 3 w 20"/>
                    <a:gd name="T5" fmla="*/ 10 h 91"/>
                    <a:gd name="T6" fmla="*/ 5 w 20"/>
                    <a:gd name="T7" fmla="*/ 17 h 91"/>
                    <a:gd name="T8" fmla="*/ 7 w 20"/>
                    <a:gd name="T9" fmla="*/ 23 h 91"/>
                    <a:gd name="T10" fmla="*/ 7 w 20"/>
                    <a:gd name="T11" fmla="*/ 23 h 91"/>
                    <a:gd name="T12" fmla="*/ 5 w 20"/>
                    <a:gd name="T13" fmla="*/ 18 h 91"/>
                    <a:gd name="T14" fmla="*/ 2 w 20"/>
                    <a:gd name="T15" fmla="*/ 12 h 91"/>
                    <a:gd name="T16" fmla="*/ 1 w 20"/>
                    <a:gd name="T17" fmla="*/ 6 h 91"/>
                    <a:gd name="T18" fmla="*/ 0 w 20"/>
                    <a:gd name="T19" fmla="*/ 2 h 91"/>
                    <a:gd name="T20" fmla="*/ 0 w 20"/>
                    <a:gd name="T21" fmla="*/ 1 h 91"/>
                    <a:gd name="T22" fmla="*/ 1 w 20"/>
                    <a:gd name="T23" fmla="*/ 0 h 91"/>
                    <a:gd name="T24" fmla="*/ 1 w 20"/>
                    <a:gd name="T25" fmla="*/ 0 h 91"/>
                    <a:gd name="T26" fmla="*/ 1 w 20"/>
                    <a:gd name="T27" fmla="*/ 1 h 91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20" h="91">
                      <a:moveTo>
                        <a:pt x="4" y="4"/>
                      </a:moveTo>
                      <a:lnTo>
                        <a:pt x="5" y="16"/>
                      </a:lnTo>
                      <a:lnTo>
                        <a:pt x="9" y="39"/>
                      </a:lnTo>
                      <a:lnTo>
                        <a:pt x="13" y="66"/>
                      </a:lnTo>
                      <a:lnTo>
                        <a:pt x="20" y="91"/>
                      </a:lnTo>
                      <a:lnTo>
                        <a:pt x="13" y="73"/>
                      </a:lnTo>
                      <a:lnTo>
                        <a:pt x="7" y="48"/>
                      </a:lnTo>
                      <a:lnTo>
                        <a:pt x="2" y="23"/>
                      </a:lnTo>
                      <a:lnTo>
                        <a:pt x="0" y="6"/>
                      </a:lnTo>
                      <a:lnTo>
                        <a:pt x="1" y="2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06" name="Forme libre 390"/>
                <p:cNvSpPr>
                  <a:spLocks/>
                </p:cNvSpPr>
                <p:nvPr/>
              </p:nvSpPr>
              <p:spPr bwMode="auto">
                <a:xfrm>
                  <a:off x="1831" y="3223"/>
                  <a:ext cx="1" cy="9"/>
                </a:xfrm>
                <a:custGeom>
                  <a:avLst/>
                  <a:gdLst>
                    <a:gd name="T0" fmla="*/ 1 w 5"/>
                    <a:gd name="T1" fmla="*/ 0 h 39"/>
                    <a:gd name="T2" fmla="*/ 1 w 5"/>
                    <a:gd name="T3" fmla="*/ 2 h 39"/>
                    <a:gd name="T4" fmla="*/ 1 w 5"/>
                    <a:gd name="T5" fmla="*/ 5 h 39"/>
                    <a:gd name="T6" fmla="*/ 1 w 5"/>
                    <a:gd name="T7" fmla="*/ 8 h 39"/>
                    <a:gd name="T8" fmla="*/ 1 w 5"/>
                    <a:gd name="T9" fmla="*/ 9 h 39"/>
                    <a:gd name="T10" fmla="*/ 0 w 5"/>
                    <a:gd name="T11" fmla="*/ 7 h 39"/>
                    <a:gd name="T12" fmla="*/ 0 w 5"/>
                    <a:gd name="T13" fmla="*/ 4 h 39"/>
                    <a:gd name="T14" fmla="*/ 0 w 5"/>
                    <a:gd name="T15" fmla="*/ 1 h 39"/>
                    <a:gd name="T16" fmla="*/ 0 w 5"/>
                    <a:gd name="T17" fmla="*/ 0 h 39"/>
                    <a:gd name="T18" fmla="*/ 1 w 5"/>
                    <a:gd name="T19" fmla="*/ 0 h 3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5" h="39">
                      <a:moveTo>
                        <a:pt x="5" y="0"/>
                      </a:moveTo>
                      <a:lnTo>
                        <a:pt x="4" y="8"/>
                      </a:lnTo>
                      <a:lnTo>
                        <a:pt x="4" y="21"/>
                      </a:lnTo>
                      <a:lnTo>
                        <a:pt x="4" y="33"/>
                      </a:lnTo>
                      <a:lnTo>
                        <a:pt x="4" y="39"/>
                      </a:lnTo>
                      <a:lnTo>
                        <a:pt x="1" y="29"/>
                      </a:lnTo>
                      <a:lnTo>
                        <a:pt x="0" y="17"/>
                      </a:lnTo>
                      <a:lnTo>
                        <a:pt x="0" y="6"/>
                      </a:lnTo>
                      <a:lnTo>
                        <a:pt x="0" y="1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07" name="Forme libre 391"/>
                <p:cNvSpPr>
                  <a:spLocks/>
                </p:cNvSpPr>
                <p:nvPr/>
              </p:nvSpPr>
              <p:spPr bwMode="auto">
                <a:xfrm>
                  <a:off x="1818" y="3218"/>
                  <a:ext cx="7" cy="1"/>
                </a:xfrm>
                <a:custGeom>
                  <a:avLst/>
                  <a:gdLst>
                    <a:gd name="T0" fmla="*/ 0 w 21"/>
                    <a:gd name="T1" fmla="*/ 0 h 5"/>
                    <a:gd name="T2" fmla="*/ 2 w 21"/>
                    <a:gd name="T3" fmla="*/ 0 h 5"/>
                    <a:gd name="T4" fmla="*/ 4 w 21"/>
                    <a:gd name="T5" fmla="*/ 1 h 5"/>
                    <a:gd name="T6" fmla="*/ 6 w 21"/>
                    <a:gd name="T7" fmla="*/ 1 h 5"/>
                    <a:gd name="T8" fmla="*/ 7 w 21"/>
                    <a:gd name="T9" fmla="*/ 1 h 5"/>
                    <a:gd name="T10" fmla="*/ 6 w 21"/>
                    <a:gd name="T11" fmla="*/ 1 h 5"/>
                    <a:gd name="T12" fmla="*/ 4 w 21"/>
                    <a:gd name="T13" fmla="*/ 1 h 5"/>
                    <a:gd name="T14" fmla="*/ 2 w 21"/>
                    <a:gd name="T15" fmla="*/ 1 h 5"/>
                    <a:gd name="T16" fmla="*/ 1 w 21"/>
                    <a:gd name="T17" fmla="*/ 1 h 5"/>
                    <a:gd name="T18" fmla="*/ 0 w 21"/>
                    <a:gd name="T19" fmla="*/ 1 h 5"/>
                    <a:gd name="T20" fmla="*/ 0 w 21"/>
                    <a:gd name="T21" fmla="*/ 1 h 5"/>
                    <a:gd name="T22" fmla="*/ 0 w 21"/>
                    <a:gd name="T23" fmla="*/ 0 h 5"/>
                    <a:gd name="T24" fmla="*/ 0 w 21"/>
                    <a:gd name="T25" fmla="*/ 0 h 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1" h="5">
                      <a:moveTo>
                        <a:pt x="1" y="0"/>
                      </a:moveTo>
                      <a:lnTo>
                        <a:pt x="6" y="1"/>
                      </a:lnTo>
                      <a:lnTo>
                        <a:pt x="12" y="3"/>
                      </a:lnTo>
                      <a:lnTo>
                        <a:pt x="17" y="3"/>
                      </a:lnTo>
                      <a:lnTo>
                        <a:pt x="21" y="3"/>
                      </a:lnTo>
                      <a:lnTo>
                        <a:pt x="18" y="4"/>
                      </a:lnTo>
                      <a:lnTo>
                        <a:pt x="12" y="4"/>
                      </a:lnTo>
                      <a:lnTo>
                        <a:pt x="6" y="5"/>
                      </a:lnTo>
                      <a:lnTo>
                        <a:pt x="2" y="5"/>
                      </a:lnTo>
                      <a:lnTo>
                        <a:pt x="1" y="4"/>
                      </a:lnTo>
                      <a:lnTo>
                        <a:pt x="0" y="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08" name="Forme libre 392"/>
                <p:cNvSpPr>
                  <a:spLocks/>
                </p:cNvSpPr>
                <p:nvPr/>
              </p:nvSpPr>
              <p:spPr bwMode="auto">
                <a:xfrm>
                  <a:off x="1754" y="3224"/>
                  <a:ext cx="4" cy="5"/>
                </a:xfrm>
                <a:custGeom>
                  <a:avLst/>
                  <a:gdLst>
                    <a:gd name="T0" fmla="*/ 1 w 12"/>
                    <a:gd name="T1" fmla="*/ 0 h 21"/>
                    <a:gd name="T2" fmla="*/ 2 w 12"/>
                    <a:gd name="T3" fmla="*/ 1 h 21"/>
                    <a:gd name="T4" fmla="*/ 3 w 12"/>
                    <a:gd name="T5" fmla="*/ 3 h 21"/>
                    <a:gd name="T6" fmla="*/ 4 w 12"/>
                    <a:gd name="T7" fmla="*/ 4 h 21"/>
                    <a:gd name="T8" fmla="*/ 4 w 12"/>
                    <a:gd name="T9" fmla="*/ 5 h 21"/>
                    <a:gd name="T10" fmla="*/ 3 w 12"/>
                    <a:gd name="T11" fmla="*/ 4 h 21"/>
                    <a:gd name="T12" fmla="*/ 2 w 12"/>
                    <a:gd name="T13" fmla="*/ 2 h 21"/>
                    <a:gd name="T14" fmla="*/ 1 w 12"/>
                    <a:gd name="T15" fmla="*/ 0 h 21"/>
                    <a:gd name="T16" fmla="*/ 0 w 12"/>
                    <a:gd name="T17" fmla="*/ 0 h 21"/>
                    <a:gd name="T18" fmla="*/ 0 w 12"/>
                    <a:gd name="T19" fmla="*/ 0 h 21"/>
                    <a:gd name="T20" fmla="*/ 0 w 12"/>
                    <a:gd name="T21" fmla="*/ 0 h 21"/>
                    <a:gd name="T22" fmla="*/ 1 w 12"/>
                    <a:gd name="T23" fmla="*/ 0 h 21"/>
                    <a:gd name="T24" fmla="*/ 1 w 12"/>
                    <a:gd name="T25" fmla="*/ 0 h 2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2" h="21">
                      <a:moveTo>
                        <a:pt x="4" y="0"/>
                      </a:moveTo>
                      <a:lnTo>
                        <a:pt x="5" y="4"/>
                      </a:lnTo>
                      <a:lnTo>
                        <a:pt x="8" y="11"/>
                      </a:lnTo>
                      <a:lnTo>
                        <a:pt x="11" y="17"/>
                      </a:lnTo>
                      <a:lnTo>
                        <a:pt x="12" y="21"/>
                      </a:lnTo>
                      <a:lnTo>
                        <a:pt x="10" y="15"/>
                      </a:lnTo>
                      <a:lnTo>
                        <a:pt x="6" y="8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09" name="Forme libre 393"/>
                <p:cNvSpPr>
                  <a:spLocks/>
                </p:cNvSpPr>
                <p:nvPr/>
              </p:nvSpPr>
              <p:spPr bwMode="auto">
                <a:xfrm>
                  <a:off x="1781" y="3204"/>
                  <a:ext cx="12" cy="22"/>
                </a:xfrm>
                <a:custGeom>
                  <a:avLst/>
                  <a:gdLst>
                    <a:gd name="T0" fmla="*/ 0 w 37"/>
                    <a:gd name="T1" fmla="*/ 20 h 86"/>
                    <a:gd name="T2" fmla="*/ 2 w 37"/>
                    <a:gd name="T3" fmla="*/ 17 h 86"/>
                    <a:gd name="T4" fmla="*/ 5 w 37"/>
                    <a:gd name="T5" fmla="*/ 11 h 86"/>
                    <a:gd name="T6" fmla="*/ 7 w 37"/>
                    <a:gd name="T7" fmla="*/ 6 h 86"/>
                    <a:gd name="T8" fmla="*/ 9 w 37"/>
                    <a:gd name="T9" fmla="*/ 3 h 86"/>
                    <a:gd name="T10" fmla="*/ 10 w 37"/>
                    <a:gd name="T11" fmla="*/ 1 h 86"/>
                    <a:gd name="T12" fmla="*/ 10 w 37"/>
                    <a:gd name="T13" fmla="*/ 0 h 86"/>
                    <a:gd name="T14" fmla="*/ 11 w 37"/>
                    <a:gd name="T15" fmla="*/ 0 h 86"/>
                    <a:gd name="T16" fmla="*/ 10 w 37"/>
                    <a:gd name="T17" fmla="*/ 2 h 86"/>
                    <a:gd name="T18" fmla="*/ 10 w 37"/>
                    <a:gd name="T19" fmla="*/ 4 h 86"/>
                    <a:gd name="T20" fmla="*/ 9 w 37"/>
                    <a:gd name="T21" fmla="*/ 5 h 86"/>
                    <a:gd name="T22" fmla="*/ 8 w 37"/>
                    <a:gd name="T23" fmla="*/ 7 h 86"/>
                    <a:gd name="T24" fmla="*/ 8 w 37"/>
                    <a:gd name="T25" fmla="*/ 8 h 86"/>
                    <a:gd name="T26" fmla="*/ 8 w 37"/>
                    <a:gd name="T27" fmla="*/ 8 h 86"/>
                    <a:gd name="T28" fmla="*/ 8 w 37"/>
                    <a:gd name="T29" fmla="*/ 8 h 86"/>
                    <a:gd name="T30" fmla="*/ 8 w 37"/>
                    <a:gd name="T31" fmla="*/ 8 h 86"/>
                    <a:gd name="T32" fmla="*/ 9 w 37"/>
                    <a:gd name="T33" fmla="*/ 8 h 86"/>
                    <a:gd name="T34" fmla="*/ 11 w 37"/>
                    <a:gd name="T35" fmla="*/ 5 h 86"/>
                    <a:gd name="T36" fmla="*/ 12 w 37"/>
                    <a:gd name="T37" fmla="*/ 5 h 86"/>
                    <a:gd name="T38" fmla="*/ 12 w 37"/>
                    <a:gd name="T39" fmla="*/ 5 h 86"/>
                    <a:gd name="T40" fmla="*/ 11 w 37"/>
                    <a:gd name="T41" fmla="*/ 7 h 86"/>
                    <a:gd name="T42" fmla="*/ 10 w 37"/>
                    <a:gd name="T43" fmla="*/ 8 h 86"/>
                    <a:gd name="T44" fmla="*/ 10 w 37"/>
                    <a:gd name="T45" fmla="*/ 9 h 86"/>
                    <a:gd name="T46" fmla="*/ 8 w 37"/>
                    <a:gd name="T47" fmla="*/ 10 h 86"/>
                    <a:gd name="T48" fmla="*/ 7 w 37"/>
                    <a:gd name="T49" fmla="*/ 12 h 86"/>
                    <a:gd name="T50" fmla="*/ 6 w 37"/>
                    <a:gd name="T51" fmla="*/ 13 h 86"/>
                    <a:gd name="T52" fmla="*/ 4 w 37"/>
                    <a:gd name="T53" fmla="*/ 15 h 86"/>
                    <a:gd name="T54" fmla="*/ 2 w 37"/>
                    <a:gd name="T55" fmla="*/ 18 h 86"/>
                    <a:gd name="T56" fmla="*/ 2 w 37"/>
                    <a:gd name="T57" fmla="*/ 20 h 86"/>
                    <a:gd name="T58" fmla="*/ 1 w 37"/>
                    <a:gd name="T59" fmla="*/ 21 h 86"/>
                    <a:gd name="T60" fmla="*/ 0 w 37"/>
                    <a:gd name="T61" fmla="*/ 22 h 86"/>
                    <a:gd name="T62" fmla="*/ 0 w 37"/>
                    <a:gd name="T63" fmla="*/ 22 h 86"/>
                    <a:gd name="T64" fmla="*/ 0 w 37"/>
                    <a:gd name="T65" fmla="*/ 20 h 8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37" h="86">
                      <a:moveTo>
                        <a:pt x="0" y="79"/>
                      </a:moveTo>
                      <a:lnTo>
                        <a:pt x="6" y="65"/>
                      </a:lnTo>
                      <a:lnTo>
                        <a:pt x="14" y="44"/>
                      </a:lnTo>
                      <a:lnTo>
                        <a:pt x="23" y="24"/>
                      </a:lnTo>
                      <a:lnTo>
                        <a:pt x="29" y="11"/>
                      </a:lnTo>
                      <a:lnTo>
                        <a:pt x="31" y="4"/>
                      </a:lnTo>
                      <a:lnTo>
                        <a:pt x="32" y="0"/>
                      </a:lnTo>
                      <a:lnTo>
                        <a:pt x="33" y="1"/>
                      </a:lnTo>
                      <a:lnTo>
                        <a:pt x="32" y="9"/>
                      </a:lnTo>
                      <a:lnTo>
                        <a:pt x="30" y="17"/>
                      </a:lnTo>
                      <a:lnTo>
                        <a:pt x="27" y="21"/>
                      </a:lnTo>
                      <a:lnTo>
                        <a:pt x="26" y="26"/>
                      </a:lnTo>
                      <a:lnTo>
                        <a:pt x="25" y="30"/>
                      </a:lnTo>
                      <a:lnTo>
                        <a:pt x="25" y="31"/>
                      </a:lnTo>
                      <a:lnTo>
                        <a:pt x="26" y="31"/>
                      </a:lnTo>
                      <a:lnTo>
                        <a:pt x="27" y="30"/>
                      </a:lnTo>
                      <a:lnTo>
                        <a:pt x="33" y="21"/>
                      </a:lnTo>
                      <a:lnTo>
                        <a:pt x="37" y="19"/>
                      </a:lnTo>
                      <a:lnTo>
                        <a:pt x="37" y="21"/>
                      </a:lnTo>
                      <a:lnTo>
                        <a:pt x="33" y="26"/>
                      </a:lnTo>
                      <a:lnTo>
                        <a:pt x="31" y="31"/>
                      </a:lnTo>
                      <a:lnTo>
                        <a:pt x="30" y="35"/>
                      </a:lnTo>
                      <a:lnTo>
                        <a:pt x="26" y="39"/>
                      </a:lnTo>
                      <a:lnTo>
                        <a:pt x="22" y="45"/>
                      </a:lnTo>
                      <a:lnTo>
                        <a:pt x="18" y="51"/>
                      </a:lnTo>
                      <a:lnTo>
                        <a:pt x="12" y="60"/>
                      </a:lnTo>
                      <a:lnTo>
                        <a:pt x="7" y="71"/>
                      </a:lnTo>
                      <a:lnTo>
                        <a:pt x="5" y="77"/>
                      </a:lnTo>
                      <a:lnTo>
                        <a:pt x="4" y="82"/>
                      </a:lnTo>
                      <a:lnTo>
                        <a:pt x="1" y="86"/>
                      </a:lnTo>
                      <a:lnTo>
                        <a:pt x="0" y="86"/>
                      </a:lnTo>
                      <a:lnTo>
                        <a:pt x="0" y="79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10" name="Forme libre 394"/>
                <p:cNvSpPr>
                  <a:spLocks/>
                </p:cNvSpPr>
                <p:nvPr/>
              </p:nvSpPr>
              <p:spPr bwMode="auto">
                <a:xfrm>
                  <a:off x="1787" y="3213"/>
                  <a:ext cx="13" cy="15"/>
                </a:xfrm>
                <a:custGeom>
                  <a:avLst/>
                  <a:gdLst>
                    <a:gd name="T0" fmla="*/ 0 w 37"/>
                    <a:gd name="T1" fmla="*/ 14 h 58"/>
                    <a:gd name="T2" fmla="*/ 2 w 37"/>
                    <a:gd name="T3" fmla="*/ 11 h 58"/>
                    <a:gd name="T4" fmla="*/ 6 w 37"/>
                    <a:gd name="T5" fmla="*/ 7 h 58"/>
                    <a:gd name="T6" fmla="*/ 8 w 37"/>
                    <a:gd name="T7" fmla="*/ 4 h 58"/>
                    <a:gd name="T8" fmla="*/ 10 w 37"/>
                    <a:gd name="T9" fmla="*/ 3 h 58"/>
                    <a:gd name="T10" fmla="*/ 12 w 37"/>
                    <a:gd name="T11" fmla="*/ 1 h 58"/>
                    <a:gd name="T12" fmla="*/ 13 w 37"/>
                    <a:gd name="T13" fmla="*/ 0 h 58"/>
                    <a:gd name="T14" fmla="*/ 12 w 37"/>
                    <a:gd name="T15" fmla="*/ 1 h 58"/>
                    <a:gd name="T16" fmla="*/ 11 w 37"/>
                    <a:gd name="T17" fmla="*/ 3 h 58"/>
                    <a:gd name="T18" fmla="*/ 9 w 37"/>
                    <a:gd name="T19" fmla="*/ 4 h 58"/>
                    <a:gd name="T20" fmla="*/ 8 w 37"/>
                    <a:gd name="T21" fmla="*/ 5 h 58"/>
                    <a:gd name="T22" fmla="*/ 8 w 37"/>
                    <a:gd name="T23" fmla="*/ 6 h 58"/>
                    <a:gd name="T24" fmla="*/ 7 w 37"/>
                    <a:gd name="T25" fmla="*/ 7 h 58"/>
                    <a:gd name="T26" fmla="*/ 7 w 37"/>
                    <a:gd name="T27" fmla="*/ 8 h 58"/>
                    <a:gd name="T28" fmla="*/ 5 w 37"/>
                    <a:gd name="T29" fmla="*/ 10 h 58"/>
                    <a:gd name="T30" fmla="*/ 2 w 37"/>
                    <a:gd name="T31" fmla="*/ 13 h 58"/>
                    <a:gd name="T32" fmla="*/ 0 w 37"/>
                    <a:gd name="T33" fmla="*/ 15 h 58"/>
                    <a:gd name="T34" fmla="*/ 0 w 37"/>
                    <a:gd name="T35" fmla="*/ 14 h 5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37" h="58">
                      <a:moveTo>
                        <a:pt x="1" y="54"/>
                      </a:moveTo>
                      <a:lnTo>
                        <a:pt x="7" y="41"/>
                      </a:lnTo>
                      <a:lnTo>
                        <a:pt x="16" y="28"/>
                      </a:lnTo>
                      <a:lnTo>
                        <a:pt x="23" y="17"/>
                      </a:lnTo>
                      <a:lnTo>
                        <a:pt x="28" y="10"/>
                      </a:lnTo>
                      <a:lnTo>
                        <a:pt x="35" y="3"/>
                      </a:lnTo>
                      <a:lnTo>
                        <a:pt x="37" y="0"/>
                      </a:lnTo>
                      <a:lnTo>
                        <a:pt x="35" y="4"/>
                      </a:lnTo>
                      <a:lnTo>
                        <a:pt x="31" y="10"/>
                      </a:lnTo>
                      <a:lnTo>
                        <a:pt x="26" y="16"/>
                      </a:lnTo>
                      <a:lnTo>
                        <a:pt x="23" y="21"/>
                      </a:lnTo>
                      <a:lnTo>
                        <a:pt x="22" y="24"/>
                      </a:lnTo>
                      <a:lnTo>
                        <a:pt x="20" y="26"/>
                      </a:lnTo>
                      <a:lnTo>
                        <a:pt x="20" y="30"/>
                      </a:lnTo>
                      <a:lnTo>
                        <a:pt x="13" y="38"/>
                      </a:lnTo>
                      <a:lnTo>
                        <a:pt x="5" y="50"/>
                      </a:lnTo>
                      <a:lnTo>
                        <a:pt x="0" y="58"/>
                      </a:lnTo>
                      <a:lnTo>
                        <a:pt x="1" y="54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11" name="Forme libre 395"/>
                <p:cNvSpPr>
                  <a:spLocks/>
                </p:cNvSpPr>
                <p:nvPr/>
              </p:nvSpPr>
              <p:spPr bwMode="auto">
                <a:xfrm>
                  <a:off x="1902" y="2880"/>
                  <a:ext cx="128" cy="123"/>
                </a:xfrm>
                <a:custGeom>
                  <a:avLst/>
                  <a:gdLst>
                    <a:gd name="T0" fmla="*/ 10 w 383"/>
                    <a:gd name="T1" fmla="*/ 1 h 493"/>
                    <a:gd name="T2" fmla="*/ 17 w 383"/>
                    <a:gd name="T3" fmla="*/ 2 h 493"/>
                    <a:gd name="T4" fmla="*/ 23 w 383"/>
                    <a:gd name="T5" fmla="*/ 4 h 493"/>
                    <a:gd name="T6" fmla="*/ 28 w 383"/>
                    <a:gd name="T7" fmla="*/ 9 h 493"/>
                    <a:gd name="T8" fmla="*/ 32 w 383"/>
                    <a:gd name="T9" fmla="*/ 17 h 493"/>
                    <a:gd name="T10" fmla="*/ 37 w 383"/>
                    <a:gd name="T11" fmla="*/ 26 h 493"/>
                    <a:gd name="T12" fmla="*/ 44 w 383"/>
                    <a:gd name="T13" fmla="*/ 34 h 493"/>
                    <a:gd name="T14" fmla="*/ 55 w 383"/>
                    <a:gd name="T15" fmla="*/ 39 h 493"/>
                    <a:gd name="T16" fmla="*/ 70 w 383"/>
                    <a:gd name="T17" fmla="*/ 41 h 493"/>
                    <a:gd name="T18" fmla="*/ 87 w 383"/>
                    <a:gd name="T19" fmla="*/ 45 h 493"/>
                    <a:gd name="T20" fmla="*/ 99 w 383"/>
                    <a:gd name="T21" fmla="*/ 52 h 493"/>
                    <a:gd name="T22" fmla="*/ 103 w 383"/>
                    <a:gd name="T23" fmla="*/ 61 h 493"/>
                    <a:gd name="T24" fmla="*/ 98 w 383"/>
                    <a:gd name="T25" fmla="*/ 75 h 493"/>
                    <a:gd name="T26" fmla="*/ 98 w 383"/>
                    <a:gd name="T27" fmla="*/ 92 h 493"/>
                    <a:gd name="T28" fmla="*/ 107 w 383"/>
                    <a:gd name="T29" fmla="*/ 97 h 493"/>
                    <a:gd name="T30" fmla="*/ 114 w 383"/>
                    <a:gd name="T31" fmla="*/ 99 h 493"/>
                    <a:gd name="T32" fmla="*/ 121 w 383"/>
                    <a:gd name="T33" fmla="*/ 102 h 493"/>
                    <a:gd name="T34" fmla="*/ 126 w 383"/>
                    <a:gd name="T35" fmla="*/ 108 h 493"/>
                    <a:gd name="T36" fmla="*/ 128 w 383"/>
                    <a:gd name="T37" fmla="*/ 118 h 493"/>
                    <a:gd name="T38" fmla="*/ 128 w 383"/>
                    <a:gd name="T39" fmla="*/ 123 h 493"/>
                    <a:gd name="T40" fmla="*/ 128 w 383"/>
                    <a:gd name="T41" fmla="*/ 121 h 493"/>
                    <a:gd name="T42" fmla="*/ 126 w 383"/>
                    <a:gd name="T43" fmla="*/ 113 h 493"/>
                    <a:gd name="T44" fmla="*/ 123 w 383"/>
                    <a:gd name="T45" fmla="*/ 106 h 493"/>
                    <a:gd name="T46" fmla="*/ 118 w 383"/>
                    <a:gd name="T47" fmla="*/ 103 h 493"/>
                    <a:gd name="T48" fmla="*/ 113 w 383"/>
                    <a:gd name="T49" fmla="*/ 103 h 493"/>
                    <a:gd name="T50" fmla="*/ 109 w 383"/>
                    <a:gd name="T51" fmla="*/ 101 h 493"/>
                    <a:gd name="T52" fmla="*/ 104 w 383"/>
                    <a:gd name="T53" fmla="*/ 99 h 493"/>
                    <a:gd name="T54" fmla="*/ 100 w 383"/>
                    <a:gd name="T55" fmla="*/ 97 h 493"/>
                    <a:gd name="T56" fmla="*/ 96 w 383"/>
                    <a:gd name="T57" fmla="*/ 91 h 493"/>
                    <a:gd name="T58" fmla="*/ 94 w 383"/>
                    <a:gd name="T59" fmla="*/ 80 h 493"/>
                    <a:gd name="T60" fmla="*/ 96 w 383"/>
                    <a:gd name="T61" fmla="*/ 70 h 493"/>
                    <a:gd name="T62" fmla="*/ 99 w 383"/>
                    <a:gd name="T63" fmla="*/ 63 h 493"/>
                    <a:gd name="T64" fmla="*/ 98 w 383"/>
                    <a:gd name="T65" fmla="*/ 55 h 493"/>
                    <a:gd name="T66" fmla="*/ 94 w 383"/>
                    <a:gd name="T67" fmla="*/ 51 h 493"/>
                    <a:gd name="T68" fmla="*/ 89 w 383"/>
                    <a:gd name="T69" fmla="*/ 48 h 493"/>
                    <a:gd name="T70" fmla="*/ 80 w 383"/>
                    <a:gd name="T71" fmla="*/ 47 h 493"/>
                    <a:gd name="T72" fmla="*/ 67 w 383"/>
                    <a:gd name="T73" fmla="*/ 45 h 493"/>
                    <a:gd name="T74" fmla="*/ 56 w 383"/>
                    <a:gd name="T75" fmla="*/ 42 h 493"/>
                    <a:gd name="T76" fmla="*/ 51 w 383"/>
                    <a:gd name="T77" fmla="*/ 41 h 493"/>
                    <a:gd name="T78" fmla="*/ 46 w 383"/>
                    <a:gd name="T79" fmla="*/ 39 h 493"/>
                    <a:gd name="T80" fmla="*/ 41 w 383"/>
                    <a:gd name="T81" fmla="*/ 35 h 493"/>
                    <a:gd name="T82" fmla="*/ 37 w 383"/>
                    <a:gd name="T83" fmla="*/ 30 h 493"/>
                    <a:gd name="T84" fmla="*/ 33 w 383"/>
                    <a:gd name="T85" fmla="*/ 22 h 493"/>
                    <a:gd name="T86" fmla="*/ 28 w 383"/>
                    <a:gd name="T87" fmla="*/ 12 h 493"/>
                    <a:gd name="T88" fmla="*/ 23 w 383"/>
                    <a:gd name="T89" fmla="*/ 7 h 493"/>
                    <a:gd name="T90" fmla="*/ 17 w 383"/>
                    <a:gd name="T91" fmla="*/ 5 h 493"/>
                    <a:gd name="T92" fmla="*/ 11 w 383"/>
                    <a:gd name="T93" fmla="*/ 4 h 493"/>
                    <a:gd name="T94" fmla="*/ 7 w 383"/>
                    <a:gd name="T95" fmla="*/ 3 h 493"/>
                    <a:gd name="T96" fmla="*/ 5 w 383"/>
                    <a:gd name="T97" fmla="*/ 3 h 493"/>
                    <a:gd name="T98" fmla="*/ 3 w 383"/>
                    <a:gd name="T99" fmla="*/ 3 h 493"/>
                    <a:gd name="T100" fmla="*/ 0 w 383"/>
                    <a:gd name="T101" fmla="*/ 2 h 493"/>
                    <a:gd name="T102" fmla="*/ 5 w 383"/>
                    <a:gd name="T103" fmla="*/ 0 h 493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383" h="493">
                      <a:moveTo>
                        <a:pt x="20" y="0"/>
                      </a:moveTo>
                      <a:lnTo>
                        <a:pt x="30" y="4"/>
                      </a:lnTo>
                      <a:lnTo>
                        <a:pt x="40" y="6"/>
                      </a:lnTo>
                      <a:lnTo>
                        <a:pt x="51" y="8"/>
                      </a:lnTo>
                      <a:lnTo>
                        <a:pt x="61" y="12"/>
                      </a:lnTo>
                      <a:lnTo>
                        <a:pt x="70" y="18"/>
                      </a:lnTo>
                      <a:lnTo>
                        <a:pt x="78" y="25"/>
                      </a:lnTo>
                      <a:lnTo>
                        <a:pt x="84" y="37"/>
                      </a:lnTo>
                      <a:lnTo>
                        <a:pt x="90" y="52"/>
                      </a:lnTo>
                      <a:lnTo>
                        <a:pt x="95" y="70"/>
                      </a:lnTo>
                      <a:lnTo>
                        <a:pt x="102" y="89"/>
                      </a:lnTo>
                      <a:lnTo>
                        <a:pt x="111" y="105"/>
                      </a:lnTo>
                      <a:lnTo>
                        <a:pt x="120" y="122"/>
                      </a:lnTo>
                      <a:lnTo>
                        <a:pt x="132" y="136"/>
                      </a:lnTo>
                      <a:lnTo>
                        <a:pt x="148" y="148"/>
                      </a:lnTo>
                      <a:lnTo>
                        <a:pt x="164" y="156"/>
                      </a:lnTo>
                      <a:lnTo>
                        <a:pt x="183" y="161"/>
                      </a:lnTo>
                      <a:lnTo>
                        <a:pt x="209" y="166"/>
                      </a:lnTo>
                      <a:lnTo>
                        <a:pt x="235" y="172"/>
                      </a:lnTo>
                      <a:lnTo>
                        <a:pt x="259" y="181"/>
                      </a:lnTo>
                      <a:lnTo>
                        <a:pt x="280" y="193"/>
                      </a:lnTo>
                      <a:lnTo>
                        <a:pt x="297" y="207"/>
                      </a:lnTo>
                      <a:lnTo>
                        <a:pt x="306" y="225"/>
                      </a:lnTo>
                      <a:lnTo>
                        <a:pt x="309" y="245"/>
                      </a:lnTo>
                      <a:lnTo>
                        <a:pt x="303" y="269"/>
                      </a:lnTo>
                      <a:lnTo>
                        <a:pt x="292" y="302"/>
                      </a:lnTo>
                      <a:lnTo>
                        <a:pt x="288" y="338"/>
                      </a:lnTo>
                      <a:lnTo>
                        <a:pt x="294" y="369"/>
                      </a:lnTo>
                      <a:lnTo>
                        <a:pt x="311" y="387"/>
                      </a:lnTo>
                      <a:lnTo>
                        <a:pt x="321" y="389"/>
                      </a:lnTo>
                      <a:lnTo>
                        <a:pt x="331" y="393"/>
                      </a:lnTo>
                      <a:lnTo>
                        <a:pt x="342" y="396"/>
                      </a:lnTo>
                      <a:lnTo>
                        <a:pt x="353" y="402"/>
                      </a:lnTo>
                      <a:lnTo>
                        <a:pt x="362" y="409"/>
                      </a:lnTo>
                      <a:lnTo>
                        <a:pt x="371" y="420"/>
                      </a:lnTo>
                      <a:lnTo>
                        <a:pt x="377" y="432"/>
                      </a:lnTo>
                      <a:lnTo>
                        <a:pt x="380" y="448"/>
                      </a:lnTo>
                      <a:lnTo>
                        <a:pt x="382" y="473"/>
                      </a:lnTo>
                      <a:lnTo>
                        <a:pt x="383" y="486"/>
                      </a:lnTo>
                      <a:lnTo>
                        <a:pt x="382" y="492"/>
                      </a:lnTo>
                      <a:lnTo>
                        <a:pt x="382" y="493"/>
                      </a:lnTo>
                      <a:lnTo>
                        <a:pt x="382" y="486"/>
                      </a:lnTo>
                      <a:lnTo>
                        <a:pt x="380" y="471"/>
                      </a:lnTo>
                      <a:lnTo>
                        <a:pt x="378" y="452"/>
                      </a:lnTo>
                      <a:lnTo>
                        <a:pt x="373" y="435"/>
                      </a:lnTo>
                      <a:lnTo>
                        <a:pt x="368" y="425"/>
                      </a:lnTo>
                      <a:lnTo>
                        <a:pt x="361" y="418"/>
                      </a:lnTo>
                      <a:lnTo>
                        <a:pt x="354" y="414"/>
                      </a:lnTo>
                      <a:lnTo>
                        <a:pt x="345" y="412"/>
                      </a:lnTo>
                      <a:lnTo>
                        <a:pt x="339" y="411"/>
                      </a:lnTo>
                      <a:lnTo>
                        <a:pt x="333" y="407"/>
                      </a:lnTo>
                      <a:lnTo>
                        <a:pt x="327" y="405"/>
                      </a:lnTo>
                      <a:lnTo>
                        <a:pt x="319" y="401"/>
                      </a:lnTo>
                      <a:lnTo>
                        <a:pt x="312" y="396"/>
                      </a:lnTo>
                      <a:lnTo>
                        <a:pt x="306" y="392"/>
                      </a:lnTo>
                      <a:lnTo>
                        <a:pt x="300" y="387"/>
                      </a:lnTo>
                      <a:lnTo>
                        <a:pt x="296" y="381"/>
                      </a:lnTo>
                      <a:lnTo>
                        <a:pt x="287" y="364"/>
                      </a:lnTo>
                      <a:lnTo>
                        <a:pt x="282" y="344"/>
                      </a:lnTo>
                      <a:lnTo>
                        <a:pt x="281" y="322"/>
                      </a:lnTo>
                      <a:lnTo>
                        <a:pt x="282" y="302"/>
                      </a:lnTo>
                      <a:lnTo>
                        <a:pt x="287" y="282"/>
                      </a:lnTo>
                      <a:lnTo>
                        <a:pt x="293" y="267"/>
                      </a:lnTo>
                      <a:lnTo>
                        <a:pt x="297" y="251"/>
                      </a:lnTo>
                      <a:lnTo>
                        <a:pt x="297" y="230"/>
                      </a:lnTo>
                      <a:lnTo>
                        <a:pt x="293" y="220"/>
                      </a:lnTo>
                      <a:lnTo>
                        <a:pt x="287" y="212"/>
                      </a:lnTo>
                      <a:lnTo>
                        <a:pt x="280" y="204"/>
                      </a:lnTo>
                      <a:lnTo>
                        <a:pt x="274" y="198"/>
                      </a:lnTo>
                      <a:lnTo>
                        <a:pt x="267" y="194"/>
                      </a:lnTo>
                      <a:lnTo>
                        <a:pt x="255" y="190"/>
                      </a:lnTo>
                      <a:lnTo>
                        <a:pt x="238" y="187"/>
                      </a:lnTo>
                      <a:lnTo>
                        <a:pt x="220" y="182"/>
                      </a:lnTo>
                      <a:lnTo>
                        <a:pt x="201" y="179"/>
                      </a:lnTo>
                      <a:lnTo>
                        <a:pt x="183" y="174"/>
                      </a:lnTo>
                      <a:lnTo>
                        <a:pt x="169" y="170"/>
                      </a:lnTo>
                      <a:lnTo>
                        <a:pt x="160" y="168"/>
                      </a:lnTo>
                      <a:lnTo>
                        <a:pt x="152" y="164"/>
                      </a:lnTo>
                      <a:lnTo>
                        <a:pt x="145" y="161"/>
                      </a:lnTo>
                      <a:lnTo>
                        <a:pt x="138" y="155"/>
                      </a:lnTo>
                      <a:lnTo>
                        <a:pt x="131" y="148"/>
                      </a:lnTo>
                      <a:lnTo>
                        <a:pt x="124" y="140"/>
                      </a:lnTo>
                      <a:lnTo>
                        <a:pt x="117" y="131"/>
                      </a:lnTo>
                      <a:lnTo>
                        <a:pt x="111" y="122"/>
                      </a:lnTo>
                      <a:lnTo>
                        <a:pt x="106" y="111"/>
                      </a:lnTo>
                      <a:lnTo>
                        <a:pt x="99" y="89"/>
                      </a:lnTo>
                      <a:lnTo>
                        <a:pt x="90" y="67"/>
                      </a:lnTo>
                      <a:lnTo>
                        <a:pt x="83" y="47"/>
                      </a:lnTo>
                      <a:lnTo>
                        <a:pt x="74" y="33"/>
                      </a:lnTo>
                      <a:lnTo>
                        <a:pt x="68" y="28"/>
                      </a:lnTo>
                      <a:lnTo>
                        <a:pt x="59" y="24"/>
                      </a:lnTo>
                      <a:lnTo>
                        <a:pt x="50" y="20"/>
                      </a:lnTo>
                      <a:lnTo>
                        <a:pt x="40" y="18"/>
                      </a:lnTo>
                      <a:lnTo>
                        <a:pt x="32" y="17"/>
                      </a:lnTo>
                      <a:lnTo>
                        <a:pt x="25" y="15"/>
                      </a:lnTo>
                      <a:lnTo>
                        <a:pt x="20" y="14"/>
                      </a:lnTo>
                      <a:lnTo>
                        <a:pt x="18" y="14"/>
                      </a:lnTo>
                      <a:lnTo>
                        <a:pt x="16" y="14"/>
                      </a:lnTo>
                      <a:lnTo>
                        <a:pt x="13" y="12"/>
                      </a:lnTo>
                      <a:lnTo>
                        <a:pt x="8" y="11"/>
                      </a:lnTo>
                      <a:lnTo>
                        <a:pt x="1" y="9"/>
                      </a:lnTo>
                      <a:lnTo>
                        <a:pt x="0" y="7"/>
                      </a:lnTo>
                      <a:lnTo>
                        <a:pt x="7" y="5"/>
                      </a:lnTo>
                      <a:lnTo>
                        <a:pt x="15" y="1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3F3F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12" name="Forme libre 396"/>
                <p:cNvSpPr>
                  <a:spLocks/>
                </p:cNvSpPr>
                <p:nvPr/>
              </p:nvSpPr>
              <p:spPr bwMode="auto">
                <a:xfrm>
                  <a:off x="1827" y="2910"/>
                  <a:ext cx="211" cy="96"/>
                </a:xfrm>
                <a:custGeom>
                  <a:avLst/>
                  <a:gdLst>
                    <a:gd name="T0" fmla="*/ 27 w 633"/>
                    <a:gd name="T1" fmla="*/ 0 h 386"/>
                    <a:gd name="T2" fmla="*/ 45 w 633"/>
                    <a:gd name="T3" fmla="*/ 1 h 386"/>
                    <a:gd name="T4" fmla="*/ 55 w 633"/>
                    <a:gd name="T5" fmla="*/ 8 h 386"/>
                    <a:gd name="T6" fmla="*/ 64 w 633"/>
                    <a:gd name="T7" fmla="*/ 20 h 386"/>
                    <a:gd name="T8" fmla="*/ 85 w 633"/>
                    <a:gd name="T9" fmla="*/ 28 h 386"/>
                    <a:gd name="T10" fmla="*/ 115 w 633"/>
                    <a:gd name="T11" fmla="*/ 28 h 386"/>
                    <a:gd name="T12" fmla="*/ 138 w 633"/>
                    <a:gd name="T13" fmla="*/ 28 h 386"/>
                    <a:gd name="T14" fmla="*/ 159 w 633"/>
                    <a:gd name="T15" fmla="*/ 29 h 386"/>
                    <a:gd name="T16" fmla="*/ 174 w 633"/>
                    <a:gd name="T17" fmla="*/ 32 h 386"/>
                    <a:gd name="T18" fmla="*/ 181 w 633"/>
                    <a:gd name="T19" fmla="*/ 38 h 386"/>
                    <a:gd name="T20" fmla="*/ 174 w 633"/>
                    <a:gd name="T21" fmla="*/ 47 h 386"/>
                    <a:gd name="T22" fmla="*/ 162 w 633"/>
                    <a:gd name="T23" fmla="*/ 60 h 386"/>
                    <a:gd name="T24" fmla="*/ 162 w 633"/>
                    <a:gd name="T25" fmla="*/ 72 h 386"/>
                    <a:gd name="T26" fmla="*/ 177 w 633"/>
                    <a:gd name="T27" fmla="*/ 75 h 386"/>
                    <a:gd name="T28" fmla="*/ 197 w 633"/>
                    <a:gd name="T29" fmla="*/ 76 h 386"/>
                    <a:gd name="T30" fmla="*/ 210 w 633"/>
                    <a:gd name="T31" fmla="*/ 82 h 386"/>
                    <a:gd name="T32" fmla="*/ 210 w 633"/>
                    <a:gd name="T33" fmla="*/ 95 h 386"/>
                    <a:gd name="T34" fmla="*/ 209 w 633"/>
                    <a:gd name="T35" fmla="*/ 95 h 386"/>
                    <a:gd name="T36" fmla="*/ 208 w 633"/>
                    <a:gd name="T37" fmla="*/ 83 h 386"/>
                    <a:gd name="T38" fmla="*/ 203 w 633"/>
                    <a:gd name="T39" fmla="*/ 80 h 386"/>
                    <a:gd name="T40" fmla="*/ 197 w 633"/>
                    <a:gd name="T41" fmla="*/ 79 h 386"/>
                    <a:gd name="T42" fmla="*/ 188 w 633"/>
                    <a:gd name="T43" fmla="*/ 79 h 386"/>
                    <a:gd name="T44" fmla="*/ 176 w 633"/>
                    <a:gd name="T45" fmla="*/ 78 h 386"/>
                    <a:gd name="T46" fmla="*/ 165 w 633"/>
                    <a:gd name="T47" fmla="*/ 75 h 386"/>
                    <a:gd name="T48" fmla="*/ 157 w 633"/>
                    <a:gd name="T49" fmla="*/ 66 h 386"/>
                    <a:gd name="T50" fmla="*/ 161 w 633"/>
                    <a:gd name="T51" fmla="*/ 53 h 386"/>
                    <a:gd name="T52" fmla="*/ 168 w 633"/>
                    <a:gd name="T53" fmla="*/ 47 h 386"/>
                    <a:gd name="T54" fmla="*/ 173 w 633"/>
                    <a:gd name="T55" fmla="*/ 41 h 386"/>
                    <a:gd name="T56" fmla="*/ 172 w 633"/>
                    <a:gd name="T57" fmla="*/ 36 h 386"/>
                    <a:gd name="T58" fmla="*/ 166 w 633"/>
                    <a:gd name="T59" fmla="*/ 33 h 386"/>
                    <a:gd name="T60" fmla="*/ 161 w 633"/>
                    <a:gd name="T61" fmla="*/ 32 h 386"/>
                    <a:gd name="T62" fmla="*/ 154 w 633"/>
                    <a:gd name="T63" fmla="*/ 31 h 386"/>
                    <a:gd name="T64" fmla="*/ 139 w 633"/>
                    <a:gd name="T65" fmla="*/ 31 h 386"/>
                    <a:gd name="T66" fmla="*/ 122 w 633"/>
                    <a:gd name="T67" fmla="*/ 32 h 386"/>
                    <a:gd name="T68" fmla="*/ 105 w 633"/>
                    <a:gd name="T69" fmla="*/ 32 h 386"/>
                    <a:gd name="T70" fmla="*/ 94 w 633"/>
                    <a:gd name="T71" fmla="*/ 32 h 386"/>
                    <a:gd name="T72" fmla="*/ 83 w 633"/>
                    <a:gd name="T73" fmla="*/ 31 h 386"/>
                    <a:gd name="T74" fmla="*/ 70 w 633"/>
                    <a:gd name="T75" fmla="*/ 27 h 386"/>
                    <a:gd name="T76" fmla="*/ 61 w 633"/>
                    <a:gd name="T77" fmla="*/ 22 h 386"/>
                    <a:gd name="T78" fmla="*/ 56 w 633"/>
                    <a:gd name="T79" fmla="*/ 14 h 386"/>
                    <a:gd name="T80" fmla="*/ 51 w 633"/>
                    <a:gd name="T81" fmla="*/ 8 h 386"/>
                    <a:gd name="T82" fmla="*/ 42 w 633"/>
                    <a:gd name="T83" fmla="*/ 4 h 386"/>
                    <a:gd name="T84" fmla="*/ 26 w 633"/>
                    <a:gd name="T85" fmla="*/ 3 h 386"/>
                    <a:gd name="T86" fmla="*/ 13 w 633"/>
                    <a:gd name="T87" fmla="*/ 4 h 386"/>
                    <a:gd name="T88" fmla="*/ 9 w 633"/>
                    <a:gd name="T89" fmla="*/ 4 h 386"/>
                    <a:gd name="T90" fmla="*/ 0 w 633"/>
                    <a:gd name="T91" fmla="*/ 4 h 386"/>
                    <a:gd name="T92" fmla="*/ 5 w 633"/>
                    <a:gd name="T93" fmla="*/ 2 h 386"/>
                    <a:gd name="T94" fmla="*/ 13 w 633"/>
                    <a:gd name="T95" fmla="*/ 0 h 38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633" h="386">
                      <a:moveTo>
                        <a:pt x="42" y="0"/>
                      </a:moveTo>
                      <a:lnTo>
                        <a:pt x="61" y="0"/>
                      </a:lnTo>
                      <a:lnTo>
                        <a:pt x="80" y="0"/>
                      </a:lnTo>
                      <a:lnTo>
                        <a:pt x="99" y="0"/>
                      </a:lnTo>
                      <a:lnTo>
                        <a:pt x="117" y="2"/>
                      </a:lnTo>
                      <a:lnTo>
                        <a:pt x="134" y="5"/>
                      </a:lnTo>
                      <a:lnTo>
                        <a:pt x="147" y="11"/>
                      </a:lnTo>
                      <a:lnTo>
                        <a:pt x="158" y="20"/>
                      </a:lnTo>
                      <a:lnTo>
                        <a:pt x="165" y="33"/>
                      </a:lnTo>
                      <a:lnTo>
                        <a:pt x="171" y="50"/>
                      </a:lnTo>
                      <a:lnTo>
                        <a:pt x="179" y="65"/>
                      </a:lnTo>
                      <a:lnTo>
                        <a:pt x="192" y="80"/>
                      </a:lnTo>
                      <a:lnTo>
                        <a:pt x="209" y="94"/>
                      </a:lnTo>
                      <a:lnTo>
                        <a:pt x="229" y="104"/>
                      </a:lnTo>
                      <a:lnTo>
                        <a:pt x="254" y="112"/>
                      </a:lnTo>
                      <a:lnTo>
                        <a:pt x="284" y="116"/>
                      </a:lnTo>
                      <a:lnTo>
                        <a:pt x="320" y="115"/>
                      </a:lnTo>
                      <a:lnTo>
                        <a:pt x="344" y="114"/>
                      </a:lnTo>
                      <a:lnTo>
                        <a:pt x="368" y="113"/>
                      </a:lnTo>
                      <a:lnTo>
                        <a:pt x="392" y="113"/>
                      </a:lnTo>
                      <a:lnTo>
                        <a:pt x="414" y="113"/>
                      </a:lnTo>
                      <a:lnTo>
                        <a:pt x="437" y="114"/>
                      </a:lnTo>
                      <a:lnTo>
                        <a:pt x="458" y="115"/>
                      </a:lnTo>
                      <a:lnTo>
                        <a:pt x="477" y="117"/>
                      </a:lnTo>
                      <a:lnTo>
                        <a:pt x="495" y="121"/>
                      </a:lnTo>
                      <a:lnTo>
                        <a:pt x="511" y="126"/>
                      </a:lnTo>
                      <a:lnTo>
                        <a:pt x="523" y="130"/>
                      </a:lnTo>
                      <a:lnTo>
                        <a:pt x="534" y="138"/>
                      </a:lnTo>
                      <a:lnTo>
                        <a:pt x="540" y="145"/>
                      </a:lnTo>
                      <a:lnTo>
                        <a:pt x="542" y="154"/>
                      </a:lnTo>
                      <a:lnTo>
                        <a:pt x="540" y="164"/>
                      </a:lnTo>
                      <a:lnTo>
                        <a:pt x="534" y="175"/>
                      </a:lnTo>
                      <a:lnTo>
                        <a:pt x="523" y="188"/>
                      </a:lnTo>
                      <a:lnTo>
                        <a:pt x="508" y="205"/>
                      </a:lnTo>
                      <a:lnTo>
                        <a:pt x="497" y="223"/>
                      </a:lnTo>
                      <a:lnTo>
                        <a:pt x="487" y="242"/>
                      </a:lnTo>
                      <a:lnTo>
                        <a:pt x="482" y="259"/>
                      </a:lnTo>
                      <a:lnTo>
                        <a:pt x="481" y="276"/>
                      </a:lnTo>
                      <a:lnTo>
                        <a:pt x="486" y="289"/>
                      </a:lnTo>
                      <a:lnTo>
                        <a:pt x="497" y="297"/>
                      </a:lnTo>
                      <a:lnTo>
                        <a:pt x="514" y="301"/>
                      </a:lnTo>
                      <a:lnTo>
                        <a:pt x="531" y="301"/>
                      </a:lnTo>
                      <a:lnTo>
                        <a:pt x="551" y="301"/>
                      </a:lnTo>
                      <a:lnTo>
                        <a:pt x="571" y="302"/>
                      </a:lnTo>
                      <a:lnTo>
                        <a:pt x="591" y="306"/>
                      </a:lnTo>
                      <a:lnTo>
                        <a:pt x="608" y="310"/>
                      </a:lnTo>
                      <a:lnTo>
                        <a:pt x="622" y="317"/>
                      </a:lnTo>
                      <a:lnTo>
                        <a:pt x="630" y="329"/>
                      </a:lnTo>
                      <a:lnTo>
                        <a:pt x="633" y="343"/>
                      </a:lnTo>
                      <a:lnTo>
                        <a:pt x="630" y="367"/>
                      </a:lnTo>
                      <a:lnTo>
                        <a:pt x="629" y="380"/>
                      </a:lnTo>
                      <a:lnTo>
                        <a:pt x="628" y="385"/>
                      </a:lnTo>
                      <a:lnTo>
                        <a:pt x="627" y="386"/>
                      </a:lnTo>
                      <a:lnTo>
                        <a:pt x="628" y="380"/>
                      </a:lnTo>
                      <a:lnTo>
                        <a:pt x="628" y="365"/>
                      </a:lnTo>
                      <a:lnTo>
                        <a:pt x="627" y="347"/>
                      </a:lnTo>
                      <a:lnTo>
                        <a:pt x="623" y="332"/>
                      </a:lnTo>
                      <a:lnTo>
                        <a:pt x="619" y="327"/>
                      </a:lnTo>
                      <a:lnTo>
                        <a:pt x="615" y="322"/>
                      </a:lnTo>
                      <a:lnTo>
                        <a:pt x="610" y="320"/>
                      </a:lnTo>
                      <a:lnTo>
                        <a:pt x="604" y="319"/>
                      </a:lnTo>
                      <a:lnTo>
                        <a:pt x="597" y="317"/>
                      </a:lnTo>
                      <a:lnTo>
                        <a:pt x="590" y="316"/>
                      </a:lnTo>
                      <a:lnTo>
                        <a:pt x="581" y="316"/>
                      </a:lnTo>
                      <a:lnTo>
                        <a:pt x="573" y="316"/>
                      </a:lnTo>
                      <a:lnTo>
                        <a:pt x="563" y="316"/>
                      </a:lnTo>
                      <a:lnTo>
                        <a:pt x="553" y="315"/>
                      </a:lnTo>
                      <a:lnTo>
                        <a:pt x="541" y="314"/>
                      </a:lnTo>
                      <a:lnTo>
                        <a:pt x="529" y="313"/>
                      </a:lnTo>
                      <a:lnTo>
                        <a:pt x="517" y="310"/>
                      </a:lnTo>
                      <a:lnTo>
                        <a:pt x="505" y="307"/>
                      </a:lnTo>
                      <a:lnTo>
                        <a:pt x="495" y="303"/>
                      </a:lnTo>
                      <a:lnTo>
                        <a:pt x="486" y="298"/>
                      </a:lnTo>
                      <a:lnTo>
                        <a:pt x="474" y="285"/>
                      </a:lnTo>
                      <a:lnTo>
                        <a:pt x="470" y="267"/>
                      </a:lnTo>
                      <a:lnTo>
                        <a:pt x="472" y="246"/>
                      </a:lnTo>
                      <a:lnTo>
                        <a:pt x="477" y="226"/>
                      </a:lnTo>
                      <a:lnTo>
                        <a:pt x="483" y="214"/>
                      </a:lnTo>
                      <a:lnTo>
                        <a:pt x="491" y="205"/>
                      </a:lnTo>
                      <a:lnTo>
                        <a:pt x="498" y="197"/>
                      </a:lnTo>
                      <a:lnTo>
                        <a:pt x="504" y="188"/>
                      </a:lnTo>
                      <a:lnTo>
                        <a:pt x="510" y="181"/>
                      </a:lnTo>
                      <a:lnTo>
                        <a:pt x="514" y="173"/>
                      </a:lnTo>
                      <a:lnTo>
                        <a:pt x="518" y="164"/>
                      </a:lnTo>
                      <a:lnTo>
                        <a:pt x="519" y="152"/>
                      </a:lnTo>
                      <a:lnTo>
                        <a:pt x="518" y="147"/>
                      </a:lnTo>
                      <a:lnTo>
                        <a:pt x="516" y="143"/>
                      </a:lnTo>
                      <a:lnTo>
                        <a:pt x="511" y="140"/>
                      </a:lnTo>
                      <a:lnTo>
                        <a:pt x="505" y="136"/>
                      </a:lnTo>
                      <a:lnTo>
                        <a:pt x="499" y="134"/>
                      </a:lnTo>
                      <a:lnTo>
                        <a:pt x="493" y="132"/>
                      </a:lnTo>
                      <a:lnTo>
                        <a:pt x="487" y="130"/>
                      </a:lnTo>
                      <a:lnTo>
                        <a:pt x="482" y="128"/>
                      </a:lnTo>
                      <a:lnTo>
                        <a:pt x="477" y="127"/>
                      </a:lnTo>
                      <a:lnTo>
                        <a:pt x="470" y="127"/>
                      </a:lnTo>
                      <a:lnTo>
                        <a:pt x="461" y="126"/>
                      </a:lnTo>
                      <a:lnTo>
                        <a:pt x="449" y="126"/>
                      </a:lnTo>
                      <a:lnTo>
                        <a:pt x="435" y="126"/>
                      </a:lnTo>
                      <a:lnTo>
                        <a:pt x="418" y="126"/>
                      </a:lnTo>
                      <a:lnTo>
                        <a:pt x="401" y="126"/>
                      </a:lnTo>
                      <a:lnTo>
                        <a:pt x="384" y="126"/>
                      </a:lnTo>
                      <a:lnTo>
                        <a:pt x="367" y="127"/>
                      </a:lnTo>
                      <a:lnTo>
                        <a:pt x="349" y="127"/>
                      </a:lnTo>
                      <a:lnTo>
                        <a:pt x="332" y="127"/>
                      </a:lnTo>
                      <a:lnTo>
                        <a:pt x="316" y="128"/>
                      </a:lnTo>
                      <a:lnTo>
                        <a:pt x="302" y="128"/>
                      </a:lnTo>
                      <a:lnTo>
                        <a:pt x="290" y="128"/>
                      </a:lnTo>
                      <a:lnTo>
                        <a:pt x="281" y="128"/>
                      </a:lnTo>
                      <a:lnTo>
                        <a:pt x="273" y="128"/>
                      </a:lnTo>
                      <a:lnTo>
                        <a:pt x="262" y="127"/>
                      </a:lnTo>
                      <a:lnTo>
                        <a:pt x="250" y="125"/>
                      </a:lnTo>
                      <a:lnTo>
                        <a:pt x="236" y="121"/>
                      </a:lnTo>
                      <a:lnTo>
                        <a:pt x="223" y="116"/>
                      </a:lnTo>
                      <a:lnTo>
                        <a:pt x="211" y="110"/>
                      </a:lnTo>
                      <a:lnTo>
                        <a:pt x="201" y="103"/>
                      </a:lnTo>
                      <a:lnTo>
                        <a:pt x="191" y="95"/>
                      </a:lnTo>
                      <a:lnTo>
                        <a:pt x="184" y="87"/>
                      </a:lnTo>
                      <a:lnTo>
                        <a:pt x="178" y="77"/>
                      </a:lnTo>
                      <a:lnTo>
                        <a:pt x="173" y="67"/>
                      </a:lnTo>
                      <a:lnTo>
                        <a:pt x="167" y="57"/>
                      </a:lnTo>
                      <a:lnTo>
                        <a:pt x="163" y="48"/>
                      </a:lnTo>
                      <a:lnTo>
                        <a:pt x="158" y="38"/>
                      </a:lnTo>
                      <a:lnTo>
                        <a:pt x="152" y="31"/>
                      </a:lnTo>
                      <a:lnTo>
                        <a:pt x="145" y="24"/>
                      </a:lnTo>
                      <a:lnTo>
                        <a:pt x="136" y="19"/>
                      </a:lnTo>
                      <a:lnTo>
                        <a:pt x="126" y="16"/>
                      </a:lnTo>
                      <a:lnTo>
                        <a:pt x="111" y="15"/>
                      </a:lnTo>
                      <a:lnTo>
                        <a:pt x="94" y="13"/>
                      </a:lnTo>
                      <a:lnTo>
                        <a:pt x="77" y="13"/>
                      </a:lnTo>
                      <a:lnTo>
                        <a:pt x="61" y="15"/>
                      </a:lnTo>
                      <a:lnTo>
                        <a:pt x="48" y="15"/>
                      </a:lnTo>
                      <a:lnTo>
                        <a:pt x="38" y="16"/>
                      </a:lnTo>
                      <a:lnTo>
                        <a:pt x="35" y="16"/>
                      </a:lnTo>
                      <a:lnTo>
                        <a:pt x="32" y="16"/>
                      </a:lnTo>
                      <a:lnTo>
                        <a:pt x="26" y="15"/>
                      </a:lnTo>
                      <a:lnTo>
                        <a:pt x="17" y="15"/>
                      </a:lnTo>
                      <a:lnTo>
                        <a:pt x="4" y="16"/>
                      </a:lnTo>
                      <a:lnTo>
                        <a:pt x="0" y="16"/>
                      </a:lnTo>
                      <a:lnTo>
                        <a:pt x="3" y="13"/>
                      </a:lnTo>
                      <a:lnTo>
                        <a:pt x="9" y="11"/>
                      </a:lnTo>
                      <a:lnTo>
                        <a:pt x="16" y="9"/>
                      </a:lnTo>
                      <a:lnTo>
                        <a:pt x="25" y="5"/>
                      </a:lnTo>
                      <a:lnTo>
                        <a:pt x="34" y="3"/>
                      </a:lnTo>
                      <a:lnTo>
                        <a:pt x="40" y="2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1" name="Groupe 397"/>
              <p:cNvGrpSpPr>
                <a:grpSpLocks/>
              </p:cNvGrpSpPr>
              <p:nvPr/>
            </p:nvGrpSpPr>
            <p:grpSpPr bwMode="auto">
              <a:xfrm>
                <a:off x="1960" y="3800"/>
                <a:ext cx="430" cy="415"/>
                <a:chOff x="1681" y="2880"/>
                <a:chExt cx="430" cy="415"/>
              </a:xfrm>
            </p:grpSpPr>
            <p:sp>
              <p:nvSpPr>
                <p:cNvPr id="22" name="Forme libre 398"/>
                <p:cNvSpPr>
                  <a:spLocks/>
                </p:cNvSpPr>
                <p:nvPr/>
              </p:nvSpPr>
              <p:spPr bwMode="auto">
                <a:xfrm>
                  <a:off x="2010" y="3007"/>
                  <a:ext cx="49" cy="115"/>
                </a:xfrm>
                <a:custGeom>
                  <a:avLst/>
                  <a:gdLst>
                    <a:gd name="T0" fmla="*/ 4 w 149"/>
                    <a:gd name="T1" fmla="*/ 43 h 458"/>
                    <a:gd name="T2" fmla="*/ 4 w 149"/>
                    <a:gd name="T3" fmla="*/ 3 h 458"/>
                    <a:gd name="T4" fmla="*/ 0 w 149"/>
                    <a:gd name="T5" fmla="*/ 0 h 458"/>
                    <a:gd name="T6" fmla="*/ 49 w 149"/>
                    <a:gd name="T7" fmla="*/ 0 h 458"/>
                    <a:gd name="T8" fmla="*/ 45 w 149"/>
                    <a:gd name="T9" fmla="*/ 3 h 458"/>
                    <a:gd name="T10" fmla="*/ 45 w 149"/>
                    <a:gd name="T11" fmla="*/ 115 h 458"/>
                    <a:gd name="T12" fmla="*/ 4 w 149"/>
                    <a:gd name="T13" fmla="*/ 43 h 45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49" h="458">
                      <a:moveTo>
                        <a:pt x="11" y="171"/>
                      </a:moveTo>
                      <a:lnTo>
                        <a:pt x="11" y="10"/>
                      </a:lnTo>
                      <a:lnTo>
                        <a:pt x="0" y="0"/>
                      </a:lnTo>
                      <a:lnTo>
                        <a:pt x="149" y="0"/>
                      </a:lnTo>
                      <a:lnTo>
                        <a:pt x="137" y="12"/>
                      </a:lnTo>
                      <a:lnTo>
                        <a:pt x="137" y="458"/>
                      </a:lnTo>
                      <a:lnTo>
                        <a:pt x="11" y="17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" name="Forme libre 399"/>
                <p:cNvSpPr>
                  <a:spLocks/>
                </p:cNvSpPr>
                <p:nvPr/>
              </p:nvSpPr>
              <p:spPr bwMode="auto">
                <a:xfrm>
                  <a:off x="1697" y="3076"/>
                  <a:ext cx="173" cy="173"/>
                </a:xfrm>
                <a:custGeom>
                  <a:avLst/>
                  <a:gdLst>
                    <a:gd name="T0" fmla="*/ 0 w 518"/>
                    <a:gd name="T1" fmla="*/ 68 h 693"/>
                    <a:gd name="T2" fmla="*/ 0 w 518"/>
                    <a:gd name="T3" fmla="*/ 173 h 693"/>
                    <a:gd name="T4" fmla="*/ 173 w 518"/>
                    <a:gd name="T5" fmla="*/ 173 h 693"/>
                    <a:gd name="T6" fmla="*/ 173 w 518"/>
                    <a:gd name="T7" fmla="*/ 62 h 693"/>
                    <a:gd name="T8" fmla="*/ 86 w 518"/>
                    <a:gd name="T9" fmla="*/ 0 h 693"/>
                    <a:gd name="T10" fmla="*/ 0 w 518"/>
                    <a:gd name="T11" fmla="*/ 68 h 69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18" h="693">
                      <a:moveTo>
                        <a:pt x="0" y="271"/>
                      </a:moveTo>
                      <a:lnTo>
                        <a:pt x="0" y="693"/>
                      </a:lnTo>
                      <a:lnTo>
                        <a:pt x="518" y="693"/>
                      </a:lnTo>
                      <a:lnTo>
                        <a:pt x="518" y="250"/>
                      </a:lnTo>
                      <a:lnTo>
                        <a:pt x="258" y="0"/>
                      </a:lnTo>
                      <a:lnTo>
                        <a:pt x="0" y="271"/>
                      </a:lnTo>
                      <a:close/>
                    </a:path>
                  </a:pathLst>
                </a:custGeom>
                <a:solidFill>
                  <a:srgbClr val="FFE5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" name="Rectangle 400"/>
                <p:cNvSpPr>
                  <a:spLocks noChangeArrowheads="1"/>
                </p:cNvSpPr>
                <p:nvPr/>
              </p:nvSpPr>
              <p:spPr bwMode="auto">
                <a:xfrm>
                  <a:off x="1870" y="3138"/>
                  <a:ext cx="174" cy="118"/>
                </a:xfrm>
                <a:prstGeom prst="rect">
                  <a:avLst/>
                </a:prstGeom>
                <a:solidFill>
                  <a:srgbClr val="FFE5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5" name="Rectangle 401"/>
                <p:cNvSpPr>
                  <a:spLocks noChangeArrowheads="1"/>
                </p:cNvSpPr>
                <p:nvPr/>
              </p:nvSpPr>
              <p:spPr bwMode="auto">
                <a:xfrm>
                  <a:off x="1969" y="3135"/>
                  <a:ext cx="36" cy="38"/>
                </a:xfrm>
                <a:prstGeom prst="rect">
                  <a:avLst/>
                </a:pr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" name="Rectangle 402"/>
                <p:cNvSpPr>
                  <a:spLocks noChangeArrowheads="1"/>
                </p:cNvSpPr>
                <p:nvPr/>
              </p:nvSpPr>
              <p:spPr bwMode="auto">
                <a:xfrm>
                  <a:off x="1969" y="3135"/>
                  <a:ext cx="36" cy="38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" name="Rectangle 403"/>
                <p:cNvSpPr>
                  <a:spLocks noChangeArrowheads="1"/>
                </p:cNvSpPr>
                <p:nvPr/>
              </p:nvSpPr>
              <p:spPr bwMode="auto">
                <a:xfrm>
                  <a:off x="1902" y="3135"/>
                  <a:ext cx="35" cy="38"/>
                </a:xfrm>
                <a:prstGeom prst="rect">
                  <a:avLst/>
                </a:pr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" name="Rectangle 404"/>
                <p:cNvSpPr>
                  <a:spLocks noChangeArrowheads="1"/>
                </p:cNvSpPr>
                <p:nvPr/>
              </p:nvSpPr>
              <p:spPr bwMode="auto">
                <a:xfrm>
                  <a:off x="1902" y="3135"/>
                  <a:ext cx="35" cy="38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" name="Rectangle 405"/>
                <p:cNvSpPr>
                  <a:spLocks noChangeArrowheads="1"/>
                </p:cNvSpPr>
                <p:nvPr/>
              </p:nvSpPr>
              <p:spPr bwMode="auto">
                <a:xfrm>
                  <a:off x="1969" y="3189"/>
                  <a:ext cx="61" cy="48"/>
                </a:xfrm>
                <a:prstGeom prst="rect">
                  <a:avLst/>
                </a:pr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" name="Rectangle 406"/>
                <p:cNvSpPr>
                  <a:spLocks noChangeArrowheads="1"/>
                </p:cNvSpPr>
                <p:nvPr/>
              </p:nvSpPr>
              <p:spPr bwMode="auto">
                <a:xfrm>
                  <a:off x="1969" y="3189"/>
                  <a:ext cx="61" cy="48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" name="Forme libre 407"/>
                <p:cNvSpPr>
                  <a:spLocks/>
                </p:cNvSpPr>
                <p:nvPr/>
              </p:nvSpPr>
              <p:spPr bwMode="auto">
                <a:xfrm>
                  <a:off x="1758" y="3092"/>
                  <a:ext cx="56" cy="18"/>
                </a:xfrm>
                <a:custGeom>
                  <a:avLst/>
                  <a:gdLst>
                    <a:gd name="T0" fmla="*/ 0 w 166"/>
                    <a:gd name="T1" fmla="*/ 18 h 74"/>
                    <a:gd name="T2" fmla="*/ 56 w 166"/>
                    <a:gd name="T3" fmla="*/ 18 h 74"/>
                    <a:gd name="T4" fmla="*/ 52 w 166"/>
                    <a:gd name="T5" fmla="*/ 10 h 74"/>
                    <a:gd name="T6" fmla="*/ 46 w 166"/>
                    <a:gd name="T7" fmla="*/ 5 h 74"/>
                    <a:gd name="T8" fmla="*/ 37 w 166"/>
                    <a:gd name="T9" fmla="*/ 1 h 74"/>
                    <a:gd name="T10" fmla="*/ 27 w 166"/>
                    <a:gd name="T11" fmla="*/ 0 h 74"/>
                    <a:gd name="T12" fmla="*/ 18 w 166"/>
                    <a:gd name="T13" fmla="*/ 1 h 74"/>
                    <a:gd name="T14" fmla="*/ 10 w 166"/>
                    <a:gd name="T15" fmla="*/ 4 h 74"/>
                    <a:gd name="T16" fmla="*/ 3 w 166"/>
                    <a:gd name="T17" fmla="*/ 10 h 74"/>
                    <a:gd name="T18" fmla="*/ 0 w 166"/>
                    <a:gd name="T19" fmla="*/ 18 h 7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66" h="74">
                      <a:moveTo>
                        <a:pt x="0" y="74"/>
                      </a:moveTo>
                      <a:lnTo>
                        <a:pt x="166" y="74"/>
                      </a:lnTo>
                      <a:lnTo>
                        <a:pt x="155" y="43"/>
                      </a:lnTo>
                      <a:lnTo>
                        <a:pt x="135" y="19"/>
                      </a:lnTo>
                      <a:lnTo>
                        <a:pt x="110" y="6"/>
                      </a:lnTo>
                      <a:lnTo>
                        <a:pt x="81" y="0"/>
                      </a:lnTo>
                      <a:lnTo>
                        <a:pt x="54" y="5"/>
                      </a:lnTo>
                      <a:lnTo>
                        <a:pt x="29" y="18"/>
                      </a:lnTo>
                      <a:lnTo>
                        <a:pt x="10" y="42"/>
                      </a:lnTo>
                      <a:lnTo>
                        <a:pt x="0" y="74"/>
                      </a:lnTo>
                      <a:close/>
                    </a:path>
                  </a:pathLst>
                </a:cu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2" name="Forme libre 408"/>
                <p:cNvSpPr>
                  <a:spLocks/>
                </p:cNvSpPr>
                <p:nvPr/>
              </p:nvSpPr>
              <p:spPr bwMode="auto">
                <a:xfrm>
                  <a:off x="1758" y="3092"/>
                  <a:ext cx="56" cy="18"/>
                </a:xfrm>
                <a:custGeom>
                  <a:avLst/>
                  <a:gdLst>
                    <a:gd name="T0" fmla="*/ 0 w 166"/>
                    <a:gd name="T1" fmla="*/ 18 h 74"/>
                    <a:gd name="T2" fmla="*/ 56 w 166"/>
                    <a:gd name="T3" fmla="*/ 18 h 74"/>
                    <a:gd name="T4" fmla="*/ 56 w 166"/>
                    <a:gd name="T5" fmla="*/ 18 h 74"/>
                    <a:gd name="T6" fmla="*/ 52 w 166"/>
                    <a:gd name="T7" fmla="*/ 10 h 74"/>
                    <a:gd name="T8" fmla="*/ 46 w 166"/>
                    <a:gd name="T9" fmla="*/ 5 h 74"/>
                    <a:gd name="T10" fmla="*/ 37 w 166"/>
                    <a:gd name="T11" fmla="*/ 1 h 74"/>
                    <a:gd name="T12" fmla="*/ 27 w 166"/>
                    <a:gd name="T13" fmla="*/ 0 h 74"/>
                    <a:gd name="T14" fmla="*/ 18 w 166"/>
                    <a:gd name="T15" fmla="*/ 1 h 74"/>
                    <a:gd name="T16" fmla="*/ 10 w 166"/>
                    <a:gd name="T17" fmla="*/ 4 h 74"/>
                    <a:gd name="T18" fmla="*/ 3 w 166"/>
                    <a:gd name="T19" fmla="*/ 10 h 74"/>
                    <a:gd name="T20" fmla="*/ 0 w 166"/>
                    <a:gd name="T21" fmla="*/ 18 h 7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6" h="74">
                      <a:moveTo>
                        <a:pt x="0" y="74"/>
                      </a:moveTo>
                      <a:lnTo>
                        <a:pt x="166" y="74"/>
                      </a:lnTo>
                      <a:lnTo>
                        <a:pt x="155" y="43"/>
                      </a:lnTo>
                      <a:lnTo>
                        <a:pt x="135" y="19"/>
                      </a:lnTo>
                      <a:lnTo>
                        <a:pt x="110" y="6"/>
                      </a:lnTo>
                      <a:lnTo>
                        <a:pt x="81" y="0"/>
                      </a:lnTo>
                      <a:lnTo>
                        <a:pt x="54" y="5"/>
                      </a:lnTo>
                      <a:lnTo>
                        <a:pt x="29" y="18"/>
                      </a:lnTo>
                      <a:lnTo>
                        <a:pt x="10" y="42"/>
                      </a:lnTo>
                      <a:lnTo>
                        <a:pt x="0" y="7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3" name="Rectangle 409"/>
                <p:cNvSpPr>
                  <a:spLocks noChangeArrowheads="1"/>
                </p:cNvSpPr>
                <p:nvPr/>
              </p:nvSpPr>
              <p:spPr bwMode="auto">
                <a:xfrm>
                  <a:off x="1733" y="3134"/>
                  <a:ext cx="36" cy="40"/>
                </a:xfrm>
                <a:prstGeom prst="rect">
                  <a:avLst/>
                </a:pr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4" name="Rectangle 410"/>
                <p:cNvSpPr>
                  <a:spLocks noChangeArrowheads="1"/>
                </p:cNvSpPr>
                <p:nvPr/>
              </p:nvSpPr>
              <p:spPr bwMode="auto">
                <a:xfrm>
                  <a:off x="1733" y="3134"/>
                  <a:ext cx="36" cy="4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5" name="Rectangle 411"/>
                <p:cNvSpPr>
                  <a:spLocks noChangeArrowheads="1"/>
                </p:cNvSpPr>
                <p:nvPr/>
              </p:nvSpPr>
              <p:spPr bwMode="auto">
                <a:xfrm>
                  <a:off x="1802" y="3133"/>
                  <a:ext cx="36" cy="41"/>
                </a:xfrm>
                <a:prstGeom prst="rect">
                  <a:avLst/>
                </a:pr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" name="Rectangle 412"/>
                <p:cNvSpPr>
                  <a:spLocks noChangeArrowheads="1"/>
                </p:cNvSpPr>
                <p:nvPr/>
              </p:nvSpPr>
              <p:spPr bwMode="auto">
                <a:xfrm>
                  <a:off x="1802" y="3133"/>
                  <a:ext cx="36" cy="41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8" name="Rectangle 413"/>
                <p:cNvSpPr>
                  <a:spLocks noChangeArrowheads="1"/>
                </p:cNvSpPr>
                <p:nvPr/>
              </p:nvSpPr>
              <p:spPr bwMode="auto">
                <a:xfrm>
                  <a:off x="1895" y="3205"/>
                  <a:ext cx="24" cy="47"/>
                </a:xfrm>
                <a:prstGeom prst="rect">
                  <a:avLst/>
                </a:pr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9" name="Rectangle 414"/>
                <p:cNvSpPr>
                  <a:spLocks noChangeArrowheads="1"/>
                </p:cNvSpPr>
                <p:nvPr/>
              </p:nvSpPr>
              <p:spPr bwMode="auto">
                <a:xfrm>
                  <a:off x="1895" y="3205"/>
                  <a:ext cx="24" cy="47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0" name="Rectangle 415"/>
                <p:cNvSpPr>
                  <a:spLocks noChangeArrowheads="1"/>
                </p:cNvSpPr>
                <p:nvPr/>
              </p:nvSpPr>
              <p:spPr bwMode="auto">
                <a:xfrm>
                  <a:off x="1919" y="3205"/>
                  <a:ext cx="24" cy="47"/>
                </a:xfrm>
                <a:prstGeom prst="rect">
                  <a:avLst/>
                </a:pr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1" name="Rectangle 416"/>
                <p:cNvSpPr>
                  <a:spLocks noChangeArrowheads="1"/>
                </p:cNvSpPr>
                <p:nvPr/>
              </p:nvSpPr>
              <p:spPr bwMode="auto">
                <a:xfrm>
                  <a:off x="1919" y="3205"/>
                  <a:ext cx="24" cy="47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" name="Rectangle 417"/>
                <p:cNvSpPr>
                  <a:spLocks noChangeArrowheads="1"/>
                </p:cNvSpPr>
                <p:nvPr/>
              </p:nvSpPr>
              <p:spPr bwMode="auto">
                <a:xfrm>
                  <a:off x="1738" y="3189"/>
                  <a:ext cx="105" cy="49"/>
                </a:xfrm>
                <a:prstGeom prst="rect">
                  <a:avLst/>
                </a:pr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" name="Rectangle 418"/>
                <p:cNvSpPr>
                  <a:spLocks noChangeArrowheads="1"/>
                </p:cNvSpPr>
                <p:nvPr/>
              </p:nvSpPr>
              <p:spPr bwMode="auto">
                <a:xfrm>
                  <a:off x="1738" y="3189"/>
                  <a:ext cx="105" cy="4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" name="Forme libre 419"/>
                <p:cNvSpPr>
                  <a:spLocks/>
                </p:cNvSpPr>
                <p:nvPr/>
              </p:nvSpPr>
              <p:spPr bwMode="auto">
                <a:xfrm>
                  <a:off x="1973" y="3158"/>
                  <a:ext cx="28" cy="12"/>
                </a:xfrm>
                <a:custGeom>
                  <a:avLst/>
                  <a:gdLst>
                    <a:gd name="T0" fmla="*/ 23 w 84"/>
                    <a:gd name="T1" fmla="*/ 0 h 49"/>
                    <a:gd name="T2" fmla="*/ 28 w 84"/>
                    <a:gd name="T3" fmla="*/ 0 h 49"/>
                    <a:gd name="T4" fmla="*/ 28 w 84"/>
                    <a:gd name="T5" fmla="*/ 12 h 49"/>
                    <a:gd name="T6" fmla="*/ 24 w 84"/>
                    <a:gd name="T7" fmla="*/ 12 h 49"/>
                    <a:gd name="T8" fmla="*/ 8 w 84"/>
                    <a:gd name="T9" fmla="*/ 12 h 49"/>
                    <a:gd name="T10" fmla="*/ 0 w 84"/>
                    <a:gd name="T11" fmla="*/ 12 h 49"/>
                    <a:gd name="T12" fmla="*/ 0 w 84"/>
                    <a:gd name="T13" fmla="*/ 0 h 49"/>
                    <a:gd name="T14" fmla="*/ 8 w 84"/>
                    <a:gd name="T15" fmla="*/ 0 h 49"/>
                    <a:gd name="T16" fmla="*/ 10 w 84"/>
                    <a:gd name="T17" fmla="*/ 0 h 49"/>
                    <a:gd name="T18" fmla="*/ 14 w 84"/>
                    <a:gd name="T19" fmla="*/ 0 h 49"/>
                    <a:gd name="T20" fmla="*/ 18 w 84"/>
                    <a:gd name="T21" fmla="*/ 0 h 49"/>
                    <a:gd name="T22" fmla="*/ 23 w 84"/>
                    <a:gd name="T23" fmla="*/ 0 h 4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84" h="49">
                      <a:moveTo>
                        <a:pt x="69" y="0"/>
                      </a:moveTo>
                      <a:lnTo>
                        <a:pt x="84" y="0"/>
                      </a:lnTo>
                      <a:lnTo>
                        <a:pt x="84" y="49"/>
                      </a:lnTo>
                      <a:lnTo>
                        <a:pt x="73" y="49"/>
                      </a:lnTo>
                      <a:lnTo>
                        <a:pt x="25" y="49"/>
                      </a:lnTo>
                      <a:lnTo>
                        <a:pt x="0" y="49"/>
                      </a:lnTo>
                      <a:lnTo>
                        <a:pt x="0" y="0"/>
                      </a:lnTo>
                      <a:lnTo>
                        <a:pt x="23" y="0"/>
                      </a:lnTo>
                      <a:lnTo>
                        <a:pt x="31" y="0"/>
                      </a:lnTo>
                      <a:lnTo>
                        <a:pt x="41" y="0"/>
                      </a:lnTo>
                      <a:lnTo>
                        <a:pt x="54" y="0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" name="Forme libre 420"/>
                <p:cNvSpPr>
                  <a:spLocks/>
                </p:cNvSpPr>
                <p:nvPr/>
              </p:nvSpPr>
              <p:spPr bwMode="auto">
                <a:xfrm>
                  <a:off x="1973" y="3158"/>
                  <a:ext cx="28" cy="12"/>
                </a:xfrm>
                <a:custGeom>
                  <a:avLst/>
                  <a:gdLst>
                    <a:gd name="T0" fmla="*/ 23 w 84"/>
                    <a:gd name="T1" fmla="*/ 0 h 49"/>
                    <a:gd name="T2" fmla="*/ 28 w 84"/>
                    <a:gd name="T3" fmla="*/ 0 h 49"/>
                    <a:gd name="T4" fmla="*/ 28 w 84"/>
                    <a:gd name="T5" fmla="*/ 12 h 49"/>
                    <a:gd name="T6" fmla="*/ 24 w 84"/>
                    <a:gd name="T7" fmla="*/ 12 h 49"/>
                    <a:gd name="T8" fmla="*/ 8 w 84"/>
                    <a:gd name="T9" fmla="*/ 12 h 49"/>
                    <a:gd name="T10" fmla="*/ 0 w 84"/>
                    <a:gd name="T11" fmla="*/ 12 h 49"/>
                    <a:gd name="T12" fmla="*/ 0 w 84"/>
                    <a:gd name="T13" fmla="*/ 0 h 49"/>
                    <a:gd name="T14" fmla="*/ 8 w 84"/>
                    <a:gd name="T15" fmla="*/ 0 h 49"/>
                    <a:gd name="T16" fmla="*/ 10 w 84"/>
                    <a:gd name="T17" fmla="*/ 0 h 49"/>
                    <a:gd name="T18" fmla="*/ 14 w 84"/>
                    <a:gd name="T19" fmla="*/ 0 h 49"/>
                    <a:gd name="T20" fmla="*/ 18 w 84"/>
                    <a:gd name="T21" fmla="*/ 0 h 49"/>
                    <a:gd name="T22" fmla="*/ 23 w 84"/>
                    <a:gd name="T23" fmla="*/ 0 h 4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84" h="49">
                      <a:moveTo>
                        <a:pt x="69" y="0"/>
                      </a:moveTo>
                      <a:lnTo>
                        <a:pt x="84" y="0"/>
                      </a:lnTo>
                      <a:lnTo>
                        <a:pt x="84" y="49"/>
                      </a:lnTo>
                      <a:lnTo>
                        <a:pt x="73" y="49"/>
                      </a:lnTo>
                      <a:lnTo>
                        <a:pt x="25" y="49"/>
                      </a:lnTo>
                      <a:lnTo>
                        <a:pt x="0" y="49"/>
                      </a:lnTo>
                      <a:lnTo>
                        <a:pt x="0" y="0"/>
                      </a:lnTo>
                      <a:lnTo>
                        <a:pt x="23" y="0"/>
                      </a:lnTo>
                      <a:lnTo>
                        <a:pt x="31" y="0"/>
                      </a:lnTo>
                      <a:lnTo>
                        <a:pt x="41" y="0"/>
                      </a:lnTo>
                      <a:lnTo>
                        <a:pt x="54" y="0"/>
                      </a:lnTo>
                      <a:lnTo>
                        <a:pt x="6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" name="Forme libre 421"/>
                <p:cNvSpPr>
                  <a:spLocks/>
                </p:cNvSpPr>
                <p:nvPr/>
              </p:nvSpPr>
              <p:spPr bwMode="auto">
                <a:xfrm>
                  <a:off x="1973" y="3137"/>
                  <a:ext cx="28" cy="20"/>
                </a:xfrm>
                <a:custGeom>
                  <a:avLst/>
                  <a:gdLst>
                    <a:gd name="T0" fmla="*/ 28 w 84"/>
                    <a:gd name="T1" fmla="*/ 20 h 81"/>
                    <a:gd name="T2" fmla="*/ 28 w 84"/>
                    <a:gd name="T3" fmla="*/ 0 h 81"/>
                    <a:gd name="T4" fmla="*/ 20 w 84"/>
                    <a:gd name="T5" fmla="*/ 0 h 81"/>
                    <a:gd name="T6" fmla="*/ 10 w 84"/>
                    <a:gd name="T7" fmla="*/ 0 h 81"/>
                    <a:gd name="T8" fmla="*/ 0 w 84"/>
                    <a:gd name="T9" fmla="*/ 0 h 81"/>
                    <a:gd name="T10" fmla="*/ 0 w 84"/>
                    <a:gd name="T11" fmla="*/ 20 h 81"/>
                    <a:gd name="T12" fmla="*/ 8 w 84"/>
                    <a:gd name="T13" fmla="*/ 20 h 81"/>
                    <a:gd name="T14" fmla="*/ 23 w 84"/>
                    <a:gd name="T15" fmla="*/ 20 h 81"/>
                    <a:gd name="T16" fmla="*/ 28 w 84"/>
                    <a:gd name="T17" fmla="*/ 20 h 8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4" h="81">
                      <a:moveTo>
                        <a:pt x="84" y="81"/>
                      </a:moveTo>
                      <a:lnTo>
                        <a:pt x="84" y="0"/>
                      </a:lnTo>
                      <a:lnTo>
                        <a:pt x="61" y="0"/>
                      </a:lnTo>
                      <a:lnTo>
                        <a:pt x="31" y="0"/>
                      </a:lnTo>
                      <a:lnTo>
                        <a:pt x="0" y="0"/>
                      </a:lnTo>
                      <a:lnTo>
                        <a:pt x="0" y="81"/>
                      </a:lnTo>
                      <a:lnTo>
                        <a:pt x="23" y="81"/>
                      </a:lnTo>
                      <a:lnTo>
                        <a:pt x="69" y="81"/>
                      </a:lnTo>
                      <a:lnTo>
                        <a:pt x="84" y="81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" name="Forme libre 422"/>
                <p:cNvSpPr>
                  <a:spLocks/>
                </p:cNvSpPr>
                <p:nvPr/>
              </p:nvSpPr>
              <p:spPr bwMode="auto">
                <a:xfrm>
                  <a:off x="1973" y="3137"/>
                  <a:ext cx="28" cy="20"/>
                </a:xfrm>
                <a:custGeom>
                  <a:avLst/>
                  <a:gdLst>
                    <a:gd name="T0" fmla="*/ 28 w 84"/>
                    <a:gd name="T1" fmla="*/ 20 h 81"/>
                    <a:gd name="T2" fmla="*/ 28 w 84"/>
                    <a:gd name="T3" fmla="*/ 0 h 81"/>
                    <a:gd name="T4" fmla="*/ 20 w 84"/>
                    <a:gd name="T5" fmla="*/ 0 h 81"/>
                    <a:gd name="T6" fmla="*/ 10 w 84"/>
                    <a:gd name="T7" fmla="*/ 0 h 81"/>
                    <a:gd name="T8" fmla="*/ 0 w 84"/>
                    <a:gd name="T9" fmla="*/ 0 h 81"/>
                    <a:gd name="T10" fmla="*/ 0 w 84"/>
                    <a:gd name="T11" fmla="*/ 20 h 81"/>
                    <a:gd name="T12" fmla="*/ 8 w 84"/>
                    <a:gd name="T13" fmla="*/ 20 h 81"/>
                    <a:gd name="T14" fmla="*/ 23 w 84"/>
                    <a:gd name="T15" fmla="*/ 20 h 81"/>
                    <a:gd name="T16" fmla="*/ 28 w 84"/>
                    <a:gd name="T17" fmla="*/ 20 h 8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4" h="81">
                      <a:moveTo>
                        <a:pt x="84" y="81"/>
                      </a:moveTo>
                      <a:lnTo>
                        <a:pt x="84" y="0"/>
                      </a:lnTo>
                      <a:lnTo>
                        <a:pt x="61" y="0"/>
                      </a:lnTo>
                      <a:lnTo>
                        <a:pt x="31" y="0"/>
                      </a:lnTo>
                      <a:lnTo>
                        <a:pt x="0" y="0"/>
                      </a:lnTo>
                      <a:lnTo>
                        <a:pt x="0" y="81"/>
                      </a:lnTo>
                      <a:lnTo>
                        <a:pt x="23" y="81"/>
                      </a:lnTo>
                      <a:lnTo>
                        <a:pt x="69" y="81"/>
                      </a:lnTo>
                      <a:lnTo>
                        <a:pt x="84" y="8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" name="Forme libre 423"/>
                <p:cNvSpPr>
                  <a:spLocks/>
                </p:cNvSpPr>
                <p:nvPr/>
              </p:nvSpPr>
              <p:spPr bwMode="auto">
                <a:xfrm>
                  <a:off x="1905" y="3158"/>
                  <a:ext cx="28" cy="12"/>
                </a:xfrm>
                <a:custGeom>
                  <a:avLst/>
                  <a:gdLst>
                    <a:gd name="T0" fmla="*/ 23 w 83"/>
                    <a:gd name="T1" fmla="*/ 0 h 49"/>
                    <a:gd name="T2" fmla="*/ 28 w 83"/>
                    <a:gd name="T3" fmla="*/ 0 h 49"/>
                    <a:gd name="T4" fmla="*/ 28 w 83"/>
                    <a:gd name="T5" fmla="*/ 12 h 49"/>
                    <a:gd name="T6" fmla="*/ 24 w 83"/>
                    <a:gd name="T7" fmla="*/ 12 h 49"/>
                    <a:gd name="T8" fmla="*/ 9 w 83"/>
                    <a:gd name="T9" fmla="*/ 12 h 49"/>
                    <a:gd name="T10" fmla="*/ 0 w 83"/>
                    <a:gd name="T11" fmla="*/ 12 h 49"/>
                    <a:gd name="T12" fmla="*/ 0 w 83"/>
                    <a:gd name="T13" fmla="*/ 0 h 49"/>
                    <a:gd name="T14" fmla="*/ 7 w 83"/>
                    <a:gd name="T15" fmla="*/ 0 h 49"/>
                    <a:gd name="T16" fmla="*/ 10 w 83"/>
                    <a:gd name="T17" fmla="*/ 0 h 49"/>
                    <a:gd name="T18" fmla="*/ 14 w 83"/>
                    <a:gd name="T19" fmla="*/ 0 h 49"/>
                    <a:gd name="T20" fmla="*/ 18 w 83"/>
                    <a:gd name="T21" fmla="*/ 0 h 49"/>
                    <a:gd name="T22" fmla="*/ 23 w 83"/>
                    <a:gd name="T23" fmla="*/ 0 h 4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83" h="49">
                      <a:moveTo>
                        <a:pt x="68" y="0"/>
                      </a:moveTo>
                      <a:lnTo>
                        <a:pt x="83" y="0"/>
                      </a:lnTo>
                      <a:lnTo>
                        <a:pt x="83" y="49"/>
                      </a:lnTo>
                      <a:lnTo>
                        <a:pt x="72" y="49"/>
                      </a:lnTo>
                      <a:lnTo>
                        <a:pt x="26" y="49"/>
                      </a:lnTo>
                      <a:lnTo>
                        <a:pt x="0" y="49"/>
                      </a:lnTo>
                      <a:lnTo>
                        <a:pt x="0" y="0"/>
                      </a:lnTo>
                      <a:lnTo>
                        <a:pt x="22" y="0"/>
                      </a:lnTo>
                      <a:lnTo>
                        <a:pt x="30" y="0"/>
                      </a:lnTo>
                      <a:lnTo>
                        <a:pt x="41" y="0"/>
                      </a:lnTo>
                      <a:lnTo>
                        <a:pt x="53" y="0"/>
                      </a:lnTo>
                      <a:lnTo>
                        <a:pt x="6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" name="Forme libre 424"/>
                <p:cNvSpPr>
                  <a:spLocks/>
                </p:cNvSpPr>
                <p:nvPr/>
              </p:nvSpPr>
              <p:spPr bwMode="auto">
                <a:xfrm>
                  <a:off x="1905" y="3158"/>
                  <a:ext cx="28" cy="12"/>
                </a:xfrm>
                <a:custGeom>
                  <a:avLst/>
                  <a:gdLst>
                    <a:gd name="T0" fmla="*/ 23 w 83"/>
                    <a:gd name="T1" fmla="*/ 0 h 49"/>
                    <a:gd name="T2" fmla="*/ 28 w 83"/>
                    <a:gd name="T3" fmla="*/ 0 h 49"/>
                    <a:gd name="T4" fmla="*/ 28 w 83"/>
                    <a:gd name="T5" fmla="*/ 12 h 49"/>
                    <a:gd name="T6" fmla="*/ 24 w 83"/>
                    <a:gd name="T7" fmla="*/ 12 h 49"/>
                    <a:gd name="T8" fmla="*/ 9 w 83"/>
                    <a:gd name="T9" fmla="*/ 12 h 49"/>
                    <a:gd name="T10" fmla="*/ 0 w 83"/>
                    <a:gd name="T11" fmla="*/ 12 h 49"/>
                    <a:gd name="T12" fmla="*/ 0 w 83"/>
                    <a:gd name="T13" fmla="*/ 0 h 49"/>
                    <a:gd name="T14" fmla="*/ 7 w 83"/>
                    <a:gd name="T15" fmla="*/ 0 h 49"/>
                    <a:gd name="T16" fmla="*/ 10 w 83"/>
                    <a:gd name="T17" fmla="*/ 0 h 49"/>
                    <a:gd name="T18" fmla="*/ 14 w 83"/>
                    <a:gd name="T19" fmla="*/ 0 h 49"/>
                    <a:gd name="T20" fmla="*/ 18 w 83"/>
                    <a:gd name="T21" fmla="*/ 0 h 49"/>
                    <a:gd name="T22" fmla="*/ 23 w 83"/>
                    <a:gd name="T23" fmla="*/ 0 h 4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83" h="49">
                      <a:moveTo>
                        <a:pt x="68" y="0"/>
                      </a:moveTo>
                      <a:lnTo>
                        <a:pt x="83" y="0"/>
                      </a:lnTo>
                      <a:lnTo>
                        <a:pt x="83" y="49"/>
                      </a:lnTo>
                      <a:lnTo>
                        <a:pt x="72" y="49"/>
                      </a:lnTo>
                      <a:lnTo>
                        <a:pt x="26" y="49"/>
                      </a:lnTo>
                      <a:lnTo>
                        <a:pt x="0" y="49"/>
                      </a:lnTo>
                      <a:lnTo>
                        <a:pt x="0" y="0"/>
                      </a:lnTo>
                      <a:lnTo>
                        <a:pt x="22" y="0"/>
                      </a:lnTo>
                      <a:lnTo>
                        <a:pt x="30" y="0"/>
                      </a:lnTo>
                      <a:lnTo>
                        <a:pt x="41" y="0"/>
                      </a:lnTo>
                      <a:lnTo>
                        <a:pt x="53" y="0"/>
                      </a:lnTo>
                      <a:lnTo>
                        <a:pt x="6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" name="Forme libre 425"/>
                <p:cNvSpPr>
                  <a:spLocks/>
                </p:cNvSpPr>
                <p:nvPr/>
              </p:nvSpPr>
              <p:spPr bwMode="auto">
                <a:xfrm>
                  <a:off x="1905" y="3137"/>
                  <a:ext cx="28" cy="20"/>
                </a:xfrm>
                <a:custGeom>
                  <a:avLst/>
                  <a:gdLst>
                    <a:gd name="T0" fmla="*/ 28 w 83"/>
                    <a:gd name="T1" fmla="*/ 20 h 81"/>
                    <a:gd name="T2" fmla="*/ 28 w 83"/>
                    <a:gd name="T3" fmla="*/ 0 h 81"/>
                    <a:gd name="T4" fmla="*/ 20 w 83"/>
                    <a:gd name="T5" fmla="*/ 0 h 81"/>
                    <a:gd name="T6" fmla="*/ 10 w 83"/>
                    <a:gd name="T7" fmla="*/ 0 h 81"/>
                    <a:gd name="T8" fmla="*/ 0 w 83"/>
                    <a:gd name="T9" fmla="*/ 0 h 81"/>
                    <a:gd name="T10" fmla="*/ 0 w 83"/>
                    <a:gd name="T11" fmla="*/ 20 h 81"/>
                    <a:gd name="T12" fmla="*/ 7 w 83"/>
                    <a:gd name="T13" fmla="*/ 20 h 81"/>
                    <a:gd name="T14" fmla="*/ 23 w 83"/>
                    <a:gd name="T15" fmla="*/ 20 h 81"/>
                    <a:gd name="T16" fmla="*/ 28 w 83"/>
                    <a:gd name="T17" fmla="*/ 20 h 8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3" h="81">
                      <a:moveTo>
                        <a:pt x="83" y="81"/>
                      </a:moveTo>
                      <a:lnTo>
                        <a:pt x="83" y="0"/>
                      </a:lnTo>
                      <a:lnTo>
                        <a:pt x="60" y="0"/>
                      </a:lnTo>
                      <a:lnTo>
                        <a:pt x="31" y="0"/>
                      </a:lnTo>
                      <a:lnTo>
                        <a:pt x="0" y="0"/>
                      </a:lnTo>
                      <a:lnTo>
                        <a:pt x="0" y="81"/>
                      </a:lnTo>
                      <a:lnTo>
                        <a:pt x="22" y="81"/>
                      </a:lnTo>
                      <a:lnTo>
                        <a:pt x="68" y="81"/>
                      </a:lnTo>
                      <a:lnTo>
                        <a:pt x="83" y="81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" name="Forme libre 426"/>
                <p:cNvSpPr>
                  <a:spLocks/>
                </p:cNvSpPr>
                <p:nvPr/>
              </p:nvSpPr>
              <p:spPr bwMode="auto">
                <a:xfrm>
                  <a:off x="1905" y="3137"/>
                  <a:ext cx="28" cy="20"/>
                </a:xfrm>
                <a:custGeom>
                  <a:avLst/>
                  <a:gdLst>
                    <a:gd name="T0" fmla="*/ 28 w 83"/>
                    <a:gd name="T1" fmla="*/ 20 h 81"/>
                    <a:gd name="T2" fmla="*/ 28 w 83"/>
                    <a:gd name="T3" fmla="*/ 0 h 81"/>
                    <a:gd name="T4" fmla="*/ 20 w 83"/>
                    <a:gd name="T5" fmla="*/ 0 h 81"/>
                    <a:gd name="T6" fmla="*/ 10 w 83"/>
                    <a:gd name="T7" fmla="*/ 0 h 81"/>
                    <a:gd name="T8" fmla="*/ 0 w 83"/>
                    <a:gd name="T9" fmla="*/ 0 h 81"/>
                    <a:gd name="T10" fmla="*/ 0 w 83"/>
                    <a:gd name="T11" fmla="*/ 20 h 81"/>
                    <a:gd name="T12" fmla="*/ 7 w 83"/>
                    <a:gd name="T13" fmla="*/ 20 h 81"/>
                    <a:gd name="T14" fmla="*/ 23 w 83"/>
                    <a:gd name="T15" fmla="*/ 20 h 81"/>
                    <a:gd name="T16" fmla="*/ 28 w 83"/>
                    <a:gd name="T17" fmla="*/ 20 h 8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3" h="81">
                      <a:moveTo>
                        <a:pt x="83" y="81"/>
                      </a:moveTo>
                      <a:lnTo>
                        <a:pt x="83" y="0"/>
                      </a:lnTo>
                      <a:lnTo>
                        <a:pt x="60" y="0"/>
                      </a:lnTo>
                      <a:lnTo>
                        <a:pt x="31" y="0"/>
                      </a:lnTo>
                      <a:lnTo>
                        <a:pt x="0" y="0"/>
                      </a:lnTo>
                      <a:lnTo>
                        <a:pt x="0" y="81"/>
                      </a:lnTo>
                      <a:lnTo>
                        <a:pt x="22" y="81"/>
                      </a:lnTo>
                      <a:lnTo>
                        <a:pt x="68" y="81"/>
                      </a:lnTo>
                      <a:lnTo>
                        <a:pt x="83" y="8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" name="Forme libre 427"/>
                <p:cNvSpPr>
                  <a:spLocks/>
                </p:cNvSpPr>
                <p:nvPr/>
              </p:nvSpPr>
              <p:spPr bwMode="auto">
                <a:xfrm>
                  <a:off x="1973" y="3192"/>
                  <a:ext cx="53" cy="42"/>
                </a:xfrm>
                <a:custGeom>
                  <a:avLst/>
                  <a:gdLst>
                    <a:gd name="T0" fmla="*/ 53 w 157"/>
                    <a:gd name="T1" fmla="*/ 42 h 168"/>
                    <a:gd name="T2" fmla="*/ 53 w 157"/>
                    <a:gd name="T3" fmla="*/ 21 h 168"/>
                    <a:gd name="T4" fmla="*/ 53 w 157"/>
                    <a:gd name="T5" fmla="*/ 9 h 168"/>
                    <a:gd name="T6" fmla="*/ 53 w 157"/>
                    <a:gd name="T7" fmla="*/ 0 h 168"/>
                    <a:gd name="T8" fmla="*/ 0 w 157"/>
                    <a:gd name="T9" fmla="*/ 0 h 168"/>
                    <a:gd name="T10" fmla="*/ 0 w 157"/>
                    <a:gd name="T11" fmla="*/ 10 h 168"/>
                    <a:gd name="T12" fmla="*/ 0 w 157"/>
                    <a:gd name="T13" fmla="*/ 21 h 168"/>
                    <a:gd name="T14" fmla="*/ 0 w 157"/>
                    <a:gd name="T15" fmla="*/ 42 h 168"/>
                    <a:gd name="T16" fmla="*/ 53 w 157"/>
                    <a:gd name="T17" fmla="*/ 42 h 16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57" h="168">
                      <a:moveTo>
                        <a:pt x="157" y="168"/>
                      </a:moveTo>
                      <a:lnTo>
                        <a:pt x="157" y="85"/>
                      </a:lnTo>
                      <a:lnTo>
                        <a:pt x="157" y="36"/>
                      </a:lnTo>
                      <a:lnTo>
                        <a:pt x="157" y="0"/>
                      </a:lnTo>
                      <a:lnTo>
                        <a:pt x="0" y="0"/>
                      </a:lnTo>
                      <a:lnTo>
                        <a:pt x="0" y="41"/>
                      </a:lnTo>
                      <a:lnTo>
                        <a:pt x="0" y="83"/>
                      </a:lnTo>
                      <a:lnTo>
                        <a:pt x="0" y="168"/>
                      </a:lnTo>
                      <a:lnTo>
                        <a:pt x="157" y="16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" name="Forme libre 428"/>
                <p:cNvSpPr>
                  <a:spLocks/>
                </p:cNvSpPr>
                <p:nvPr/>
              </p:nvSpPr>
              <p:spPr bwMode="auto">
                <a:xfrm>
                  <a:off x="1973" y="3192"/>
                  <a:ext cx="53" cy="42"/>
                </a:xfrm>
                <a:custGeom>
                  <a:avLst/>
                  <a:gdLst>
                    <a:gd name="T0" fmla="*/ 53 w 157"/>
                    <a:gd name="T1" fmla="*/ 42 h 168"/>
                    <a:gd name="T2" fmla="*/ 53 w 157"/>
                    <a:gd name="T3" fmla="*/ 21 h 168"/>
                    <a:gd name="T4" fmla="*/ 53 w 157"/>
                    <a:gd name="T5" fmla="*/ 9 h 168"/>
                    <a:gd name="T6" fmla="*/ 53 w 157"/>
                    <a:gd name="T7" fmla="*/ 0 h 168"/>
                    <a:gd name="T8" fmla="*/ 0 w 157"/>
                    <a:gd name="T9" fmla="*/ 0 h 168"/>
                    <a:gd name="T10" fmla="*/ 0 w 157"/>
                    <a:gd name="T11" fmla="*/ 10 h 168"/>
                    <a:gd name="T12" fmla="*/ 0 w 157"/>
                    <a:gd name="T13" fmla="*/ 21 h 168"/>
                    <a:gd name="T14" fmla="*/ 0 w 157"/>
                    <a:gd name="T15" fmla="*/ 42 h 168"/>
                    <a:gd name="T16" fmla="*/ 53 w 157"/>
                    <a:gd name="T17" fmla="*/ 42 h 16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57" h="168">
                      <a:moveTo>
                        <a:pt x="157" y="168"/>
                      </a:moveTo>
                      <a:lnTo>
                        <a:pt x="157" y="85"/>
                      </a:lnTo>
                      <a:lnTo>
                        <a:pt x="157" y="36"/>
                      </a:lnTo>
                      <a:lnTo>
                        <a:pt x="157" y="0"/>
                      </a:lnTo>
                      <a:lnTo>
                        <a:pt x="0" y="0"/>
                      </a:lnTo>
                      <a:lnTo>
                        <a:pt x="0" y="41"/>
                      </a:lnTo>
                      <a:lnTo>
                        <a:pt x="0" y="83"/>
                      </a:lnTo>
                      <a:lnTo>
                        <a:pt x="0" y="168"/>
                      </a:lnTo>
                      <a:lnTo>
                        <a:pt x="157" y="16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" name="Forme libre 429"/>
                <p:cNvSpPr>
                  <a:spLocks/>
                </p:cNvSpPr>
                <p:nvPr/>
              </p:nvSpPr>
              <p:spPr bwMode="auto">
                <a:xfrm>
                  <a:off x="1791" y="3099"/>
                  <a:ext cx="16" cy="8"/>
                </a:xfrm>
                <a:custGeom>
                  <a:avLst/>
                  <a:gdLst>
                    <a:gd name="T0" fmla="*/ 0 w 48"/>
                    <a:gd name="T1" fmla="*/ 8 h 33"/>
                    <a:gd name="T2" fmla="*/ 16 w 48"/>
                    <a:gd name="T3" fmla="*/ 8 h 33"/>
                    <a:gd name="T4" fmla="*/ 15 w 48"/>
                    <a:gd name="T5" fmla="*/ 5 h 33"/>
                    <a:gd name="T6" fmla="*/ 13 w 48"/>
                    <a:gd name="T7" fmla="*/ 3 h 33"/>
                    <a:gd name="T8" fmla="*/ 10 w 48"/>
                    <a:gd name="T9" fmla="*/ 1 h 33"/>
                    <a:gd name="T10" fmla="*/ 8 w 48"/>
                    <a:gd name="T11" fmla="*/ 0 h 33"/>
                    <a:gd name="T12" fmla="*/ 0 w 48"/>
                    <a:gd name="T13" fmla="*/ 8 h 3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8" h="33">
                      <a:moveTo>
                        <a:pt x="0" y="33"/>
                      </a:moveTo>
                      <a:lnTo>
                        <a:pt x="48" y="33"/>
                      </a:lnTo>
                      <a:lnTo>
                        <a:pt x="44" y="22"/>
                      </a:lnTo>
                      <a:lnTo>
                        <a:pt x="38" y="14"/>
                      </a:lnTo>
                      <a:lnTo>
                        <a:pt x="31" y="6"/>
                      </a:lnTo>
                      <a:lnTo>
                        <a:pt x="23" y="0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" name="Forme libre 430"/>
                <p:cNvSpPr>
                  <a:spLocks/>
                </p:cNvSpPr>
                <p:nvPr/>
              </p:nvSpPr>
              <p:spPr bwMode="auto">
                <a:xfrm>
                  <a:off x="1764" y="3099"/>
                  <a:ext cx="16" cy="8"/>
                </a:xfrm>
                <a:custGeom>
                  <a:avLst/>
                  <a:gdLst>
                    <a:gd name="T0" fmla="*/ 16 w 47"/>
                    <a:gd name="T1" fmla="*/ 8 h 34"/>
                    <a:gd name="T2" fmla="*/ 0 w 47"/>
                    <a:gd name="T3" fmla="*/ 8 h 34"/>
                    <a:gd name="T4" fmla="*/ 1 w 47"/>
                    <a:gd name="T5" fmla="*/ 5 h 34"/>
                    <a:gd name="T6" fmla="*/ 3 w 47"/>
                    <a:gd name="T7" fmla="*/ 3 h 34"/>
                    <a:gd name="T8" fmla="*/ 5 w 47"/>
                    <a:gd name="T9" fmla="*/ 1 h 34"/>
                    <a:gd name="T10" fmla="*/ 7 w 47"/>
                    <a:gd name="T11" fmla="*/ 0 h 34"/>
                    <a:gd name="T12" fmla="*/ 16 w 47"/>
                    <a:gd name="T13" fmla="*/ 8 h 3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7" h="34">
                      <a:moveTo>
                        <a:pt x="47" y="33"/>
                      </a:moveTo>
                      <a:lnTo>
                        <a:pt x="0" y="34"/>
                      </a:lnTo>
                      <a:lnTo>
                        <a:pt x="3" y="23"/>
                      </a:lnTo>
                      <a:lnTo>
                        <a:pt x="8" y="14"/>
                      </a:lnTo>
                      <a:lnTo>
                        <a:pt x="15" y="5"/>
                      </a:lnTo>
                      <a:lnTo>
                        <a:pt x="22" y="0"/>
                      </a:lnTo>
                      <a:lnTo>
                        <a:pt x="47" y="3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" name="Forme libre 431"/>
                <p:cNvSpPr>
                  <a:spLocks/>
                </p:cNvSpPr>
                <p:nvPr/>
              </p:nvSpPr>
              <p:spPr bwMode="auto">
                <a:xfrm>
                  <a:off x="1776" y="3096"/>
                  <a:ext cx="16" cy="11"/>
                </a:xfrm>
                <a:custGeom>
                  <a:avLst/>
                  <a:gdLst>
                    <a:gd name="T0" fmla="*/ 9 w 47"/>
                    <a:gd name="T1" fmla="*/ 11 h 41"/>
                    <a:gd name="T2" fmla="*/ 16 w 47"/>
                    <a:gd name="T3" fmla="*/ 2 h 41"/>
                    <a:gd name="T4" fmla="*/ 15 w 47"/>
                    <a:gd name="T5" fmla="*/ 1 h 41"/>
                    <a:gd name="T6" fmla="*/ 13 w 47"/>
                    <a:gd name="T7" fmla="*/ 0 h 41"/>
                    <a:gd name="T8" fmla="*/ 11 w 47"/>
                    <a:gd name="T9" fmla="*/ 0 h 41"/>
                    <a:gd name="T10" fmla="*/ 9 w 47"/>
                    <a:gd name="T11" fmla="*/ 0 h 41"/>
                    <a:gd name="T12" fmla="*/ 6 w 47"/>
                    <a:gd name="T13" fmla="*/ 0 h 41"/>
                    <a:gd name="T14" fmla="*/ 4 w 47"/>
                    <a:gd name="T15" fmla="*/ 0 h 41"/>
                    <a:gd name="T16" fmla="*/ 2 w 47"/>
                    <a:gd name="T17" fmla="*/ 1 h 41"/>
                    <a:gd name="T18" fmla="*/ 0 w 47"/>
                    <a:gd name="T19" fmla="*/ 1 h 41"/>
                    <a:gd name="T20" fmla="*/ 9 w 47"/>
                    <a:gd name="T21" fmla="*/ 11 h 4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47" h="41">
                      <a:moveTo>
                        <a:pt x="25" y="41"/>
                      </a:moveTo>
                      <a:lnTo>
                        <a:pt x="47" y="6"/>
                      </a:lnTo>
                      <a:lnTo>
                        <a:pt x="44" y="3"/>
                      </a:lnTo>
                      <a:lnTo>
                        <a:pt x="38" y="1"/>
                      </a:lnTo>
                      <a:lnTo>
                        <a:pt x="32" y="0"/>
                      </a:lnTo>
                      <a:lnTo>
                        <a:pt x="26" y="0"/>
                      </a:lnTo>
                      <a:lnTo>
                        <a:pt x="19" y="0"/>
                      </a:lnTo>
                      <a:lnTo>
                        <a:pt x="12" y="1"/>
                      </a:lnTo>
                      <a:lnTo>
                        <a:pt x="6" y="2"/>
                      </a:lnTo>
                      <a:lnTo>
                        <a:pt x="0" y="5"/>
                      </a:lnTo>
                      <a:lnTo>
                        <a:pt x="25" y="41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" name="Forme libre 432"/>
                <p:cNvSpPr>
                  <a:spLocks/>
                </p:cNvSpPr>
                <p:nvPr/>
              </p:nvSpPr>
              <p:spPr bwMode="auto">
                <a:xfrm>
                  <a:off x="1737" y="3159"/>
                  <a:ext cx="28" cy="12"/>
                </a:xfrm>
                <a:custGeom>
                  <a:avLst/>
                  <a:gdLst>
                    <a:gd name="T0" fmla="*/ 23 w 83"/>
                    <a:gd name="T1" fmla="*/ 0 h 48"/>
                    <a:gd name="T2" fmla="*/ 28 w 83"/>
                    <a:gd name="T3" fmla="*/ 0 h 48"/>
                    <a:gd name="T4" fmla="*/ 28 w 83"/>
                    <a:gd name="T5" fmla="*/ 12 h 48"/>
                    <a:gd name="T6" fmla="*/ 24 w 83"/>
                    <a:gd name="T7" fmla="*/ 12 h 48"/>
                    <a:gd name="T8" fmla="*/ 8 w 83"/>
                    <a:gd name="T9" fmla="*/ 12 h 48"/>
                    <a:gd name="T10" fmla="*/ 0 w 83"/>
                    <a:gd name="T11" fmla="*/ 12 h 48"/>
                    <a:gd name="T12" fmla="*/ 0 w 83"/>
                    <a:gd name="T13" fmla="*/ 0 h 48"/>
                    <a:gd name="T14" fmla="*/ 7 w 83"/>
                    <a:gd name="T15" fmla="*/ 0 h 48"/>
                    <a:gd name="T16" fmla="*/ 10 w 83"/>
                    <a:gd name="T17" fmla="*/ 0 h 48"/>
                    <a:gd name="T18" fmla="*/ 13 w 83"/>
                    <a:gd name="T19" fmla="*/ 0 h 48"/>
                    <a:gd name="T20" fmla="*/ 18 w 83"/>
                    <a:gd name="T21" fmla="*/ 0 h 48"/>
                    <a:gd name="T22" fmla="*/ 23 w 83"/>
                    <a:gd name="T23" fmla="*/ 0 h 4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83" h="48">
                      <a:moveTo>
                        <a:pt x="68" y="0"/>
                      </a:moveTo>
                      <a:lnTo>
                        <a:pt x="83" y="0"/>
                      </a:lnTo>
                      <a:lnTo>
                        <a:pt x="83" y="48"/>
                      </a:lnTo>
                      <a:lnTo>
                        <a:pt x="72" y="48"/>
                      </a:lnTo>
                      <a:lnTo>
                        <a:pt x="25" y="48"/>
                      </a:lnTo>
                      <a:lnTo>
                        <a:pt x="0" y="48"/>
                      </a:lnTo>
                      <a:lnTo>
                        <a:pt x="0" y="0"/>
                      </a:lnTo>
                      <a:lnTo>
                        <a:pt x="21" y="0"/>
                      </a:lnTo>
                      <a:lnTo>
                        <a:pt x="29" y="0"/>
                      </a:lnTo>
                      <a:lnTo>
                        <a:pt x="40" y="0"/>
                      </a:lnTo>
                      <a:lnTo>
                        <a:pt x="52" y="0"/>
                      </a:lnTo>
                      <a:lnTo>
                        <a:pt x="6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" name="Forme libre 433"/>
                <p:cNvSpPr>
                  <a:spLocks/>
                </p:cNvSpPr>
                <p:nvPr/>
              </p:nvSpPr>
              <p:spPr bwMode="auto">
                <a:xfrm>
                  <a:off x="1737" y="3159"/>
                  <a:ext cx="28" cy="12"/>
                </a:xfrm>
                <a:custGeom>
                  <a:avLst/>
                  <a:gdLst>
                    <a:gd name="T0" fmla="*/ 23 w 83"/>
                    <a:gd name="T1" fmla="*/ 0 h 48"/>
                    <a:gd name="T2" fmla="*/ 28 w 83"/>
                    <a:gd name="T3" fmla="*/ 0 h 48"/>
                    <a:gd name="T4" fmla="*/ 28 w 83"/>
                    <a:gd name="T5" fmla="*/ 12 h 48"/>
                    <a:gd name="T6" fmla="*/ 24 w 83"/>
                    <a:gd name="T7" fmla="*/ 12 h 48"/>
                    <a:gd name="T8" fmla="*/ 8 w 83"/>
                    <a:gd name="T9" fmla="*/ 12 h 48"/>
                    <a:gd name="T10" fmla="*/ 0 w 83"/>
                    <a:gd name="T11" fmla="*/ 12 h 48"/>
                    <a:gd name="T12" fmla="*/ 0 w 83"/>
                    <a:gd name="T13" fmla="*/ 0 h 48"/>
                    <a:gd name="T14" fmla="*/ 7 w 83"/>
                    <a:gd name="T15" fmla="*/ 0 h 48"/>
                    <a:gd name="T16" fmla="*/ 10 w 83"/>
                    <a:gd name="T17" fmla="*/ 0 h 48"/>
                    <a:gd name="T18" fmla="*/ 13 w 83"/>
                    <a:gd name="T19" fmla="*/ 0 h 48"/>
                    <a:gd name="T20" fmla="*/ 18 w 83"/>
                    <a:gd name="T21" fmla="*/ 0 h 48"/>
                    <a:gd name="T22" fmla="*/ 23 w 83"/>
                    <a:gd name="T23" fmla="*/ 0 h 4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83" h="48">
                      <a:moveTo>
                        <a:pt x="68" y="0"/>
                      </a:moveTo>
                      <a:lnTo>
                        <a:pt x="83" y="0"/>
                      </a:lnTo>
                      <a:lnTo>
                        <a:pt x="83" y="48"/>
                      </a:lnTo>
                      <a:lnTo>
                        <a:pt x="72" y="48"/>
                      </a:lnTo>
                      <a:lnTo>
                        <a:pt x="25" y="48"/>
                      </a:lnTo>
                      <a:lnTo>
                        <a:pt x="0" y="48"/>
                      </a:lnTo>
                      <a:lnTo>
                        <a:pt x="0" y="0"/>
                      </a:lnTo>
                      <a:lnTo>
                        <a:pt x="21" y="0"/>
                      </a:lnTo>
                      <a:lnTo>
                        <a:pt x="29" y="0"/>
                      </a:lnTo>
                      <a:lnTo>
                        <a:pt x="40" y="0"/>
                      </a:lnTo>
                      <a:lnTo>
                        <a:pt x="52" y="0"/>
                      </a:lnTo>
                      <a:lnTo>
                        <a:pt x="6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" name="Forme libre 434"/>
                <p:cNvSpPr>
                  <a:spLocks/>
                </p:cNvSpPr>
                <p:nvPr/>
              </p:nvSpPr>
              <p:spPr bwMode="auto">
                <a:xfrm>
                  <a:off x="1737" y="3137"/>
                  <a:ext cx="27" cy="20"/>
                </a:xfrm>
                <a:custGeom>
                  <a:avLst/>
                  <a:gdLst>
                    <a:gd name="T0" fmla="*/ 27 w 82"/>
                    <a:gd name="T1" fmla="*/ 20 h 81"/>
                    <a:gd name="T2" fmla="*/ 27 w 82"/>
                    <a:gd name="T3" fmla="*/ 0 h 81"/>
                    <a:gd name="T4" fmla="*/ 20 w 82"/>
                    <a:gd name="T5" fmla="*/ 0 h 81"/>
                    <a:gd name="T6" fmla="*/ 10 w 82"/>
                    <a:gd name="T7" fmla="*/ 0 h 81"/>
                    <a:gd name="T8" fmla="*/ 0 w 82"/>
                    <a:gd name="T9" fmla="*/ 0 h 81"/>
                    <a:gd name="T10" fmla="*/ 0 w 82"/>
                    <a:gd name="T11" fmla="*/ 20 h 81"/>
                    <a:gd name="T12" fmla="*/ 7 w 82"/>
                    <a:gd name="T13" fmla="*/ 20 h 81"/>
                    <a:gd name="T14" fmla="*/ 22 w 82"/>
                    <a:gd name="T15" fmla="*/ 20 h 81"/>
                    <a:gd name="T16" fmla="*/ 27 w 82"/>
                    <a:gd name="T17" fmla="*/ 20 h 8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2" h="81">
                      <a:moveTo>
                        <a:pt x="82" y="81"/>
                      </a:moveTo>
                      <a:lnTo>
                        <a:pt x="82" y="0"/>
                      </a:lnTo>
                      <a:lnTo>
                        <a:pt x="60" y="0"/>
                      </a:lnTo>
                      <a:lnTo>
                        <a:pt x="31" y="0"/>
                      </a:lnTo>
                      <a:lnTo>
                        <a:pt x="0" y="0"/>
                      </a:lnTo>
                      <a:lnTo>
                        <a:pt x="0" y="81"/>
                      </a:lnTo>
                      <a:lnTo>
                        <a:pt x="21" y="81"/>
                      </a:lnTo>
                      <a:lnTo>
                        <a:pt x="68" y="81"/>
                      </a:lnTo>
                      <a:lnTo>
                        <a:pt x="82" y="81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" name="Forme libre 435"/>
                <p:cNvSpPr>
                  <a:spLocks/>
                </p:cNvSpPr>
                <p:nvPr/>
              </p:nvSpPr>
              <p:spPr bwMode="auto">
                <a:xfrm>
                  <a:off x="1806" y="3159"/>
                  <a:ext cx="28" cy="12"/>
                </a:xfrm>
                <a:custGeom>
                  <a:avLst/>
                  <a:gdLst>
                    <a:gd name="T0" fmla="*/ 23 w 84"/>
                    <a:gd name="T1" fmla="*/ 0 h 48"/>
                    <a:gd name="T2" fmla="*/ 28 w 84"/>
                    <a:gd name="T3" fmla="*/ 0 h 48"/>
                    <a:gd name="T4" fmla="*/ 28 w 84"/>
                    <a:gd name="T5" fmla="*/ 12 h 48"/>
                    <a:gd name="T6" fmla="*/ 24 w 84"/>
                    <a:gd name="T7" fmla="*/ 12 h 48"/>
                    <a:gd name="T8" fmla="*/ 8 w 84"/>
                    <a:gd name="T9" fmla="*/ 12 h 48"/>
                    <a:gd name="T10" fmla="*/ 0 w 84"/>
                    <a:gd name="T11" fmla="*/ 12 h 48"/>
                    <a:gd name="T12" fmla="*/ 0 w 84"/>
                    <a:gd name="T13" fmla="*/ 0 h 48"/>
                    <a:gd name="T14" fmla="*/ 8 w 84"/>
                    <a:gd name="T15" fmla="*/ 0 h 48"/>
                    <a:gd name="T16" fmla="*/ 10 w 84"/>
                    <a:gd name="T17" fmla="*/ 0 h 48"/>
                    <a:gd name="T18" fmla="*/ 14 w 84"/>
                    <a:gd name="T19" fmla="*/ 0 h 48"/>
                    <a:gd name="T20" fmla="*/ 18 w 84"/>
                    <a:gd name="T21" fmla="*/ 0 h 48"/>
                    <a:gd name="T22" fmla="*/ 23 w 84"/>
                    <a:gd name="T23" fmla="*/ 0 h 4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84" h="48">
                      <a:moveTo>
                        <a:pt x="68" y="0"/>
                      </a:moveTo>
                      <a:lnTo>
                        <a:pt x="84" y="0"/>
                      </a:lnTo>
                      <a:lnTo>
                        <a:pt x="84" y="48"/>
                      </a:lnTo>
                      <a:lnTo>
                        <a:pt x="73" y="48"/>
                      </a:lnTo>
                      <a:lnTo>
                        <a:pt x="25" y="48"/>
                      </a:lnTo>
                      <a:lnTo>
                        <a:pt x="0" y="48"/>
                      </a:lnTo>
                      <a:lnTo>
                        <a:pt x="0" y="0"/>
                      </a:lnTo>
                      <a:lnTo>
                        <a:pt x="23" y="0"/>
                      </a:lnTo>
                      <a:lnTo>
                        <a:pt x="31" y="0"/>
                      </a:lnTo>
                      <a:lnTo>
                        <a:pt x="41" y="0"/>
                      </a:lnTo>
                      <a:lnTo>
                        <a:pt x="53" y="0"/>
                      </a:lnTo>
                      <a:lnTo>
                        <a:pt x="6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" name="Forme libre 436"/>
                <p:cNvSpPr>
                  <a:spLocks/>
                </p:cNvSpPr>
                <p:nvPr/>
              </p:nvSpPr>
              <p:spPr bwMode="auto">
                <a:xfrm>
                  <a:off x="1806" y="3159"/>
                  <a:ext cx="28" cy="12"/>
                </a:xfrm>
                <a:custGeom>
                  <a:avLst/>
                  <a:gdLst>
                    <a:gd name="T0" fmla="*/ 23 w 84"/>
                    <a:gd name="T1" fmla="*/ 0 h 48"/>
                    <a:gd name="T2" fmla="*/ 28 w 84"/>
                    <a:gd name="T3" fmla="*/ 0 h 48"/>
                    <a:gd name="T4" fmla="*/ 28 w 84"/>
                    <a:gd name="T5" fmla="*/ 12 h 48"/>
                    <a:gd name="T6" fmla="*/ 24 w 84"/>
                    <a:gd name="T7" fmla="*/ 12 h 48"/>
                    <a:gd name="T8" fmla="*/ 8 w 84"/>
                    <a:gd name="T9" fmla="*/ 12 h 48"/>
                    <a:gd name="T10" fmla="*/ 0 w 84"/>
                    <a:gd name="T11" fmla="*/ 12 h 48"/>
                    <a:gd name="T12" fmla="*/ 0 w 84"/>
                    <a:gd name="T13" fmla="*/ 0 h 48"/>
                    <a:gd name="T14" fmla="*/ 8 w 84"/>
                    <a:gd name="T15" fmla="*/ 0 h 48"/>
                    <a:gd name="T16" fmla="*/ 10 w 84"/>
                    <a:gd name="T17" fmla="*/ 0 h 48"/>
                    <a:gd name="T18" fmla="*/ 14 w 84"/>
                    <a:gd name="T19" fmla="*/ 0 h 48"/>
                    <a:gd name="T20" fmla="*/ 18 w 84"/>
                    <a:gd name="T21" fmla="*/ 0 h 48"/>
                    <a:gd name="T22" fmla="*/ 23 w 84"/>
                    <a:gd name="T23" fmla="*/ 0 h 4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84" h="48">
                      <a:moveTo>
                        <a:pt x="68" y="0"/>
                      </a:moveTo>
                      <a:lnTo>
                        <a:pt x="84" y="0"/>
                      </a:lnTo>
                      <a:lnTo>
                        <a:pt x="84" y="48"/>
                      </a:lnTo>
                      <a:lnTo>
                        <a:pt x="73" y="48"/>
                      </a:lnTo>
                      <a:lnTo>
                        <a:pt x="25" y="48"/>
                      </a:lnTo>
                      <a:lnTo>
                        <a:pt x="0" y="48"/>
                      </a:lnTo>
                      <a:lnTo>
                        <a:pt x="0" y="0"/>
                      </a:lnTo>
                      <a:lnTo>
                        <a:pt x="23" y="0"/>
                      </a:lnTo>
                      <a:lnTo>
                        <a:pt x="31" y="0"/>
                      </a:lnTo>
                      <a:lnTo>
                        <a:pt x="41" y="0"/>
                      </a:lnTo>
                      <a:lnTo>
                        <a:pt x="53" y="0"/>
                      </a:lnTo>
                      <a:lnTo>
                        <a:pt x="6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" name="Forme libre 437"/>
                <p:cNvSpPr>
                  <a:spLocks/>
                </p:cNvSpPr>
                <p:nvPr/>
              </p:nvSpPr>
              <p:spPr bwMode="auto">
                <a:xfrm>
                  <a:off x="1806" y="3137"/>
                  <a:ext cx="27" cy="20"/>
                </a:xfrm>
                <a:custGeom>
                  <a:avLst/>
                  <a:gdLst>
                    <a:gd name="T0" fmla="*/ 27 w 82"/>
                    <a:gd name="T1" fmla="*/ 20 h 82"/>
                    <a:gd name="T2" fmla="*/ 27 w 82"/>
                    <a:gd name="T3" fmla="*/ 0 h 82"/>
                    <a:gd name="T4" fmla="*/ 20 w 82"/>
                    <a:gd name="T5" fmla="*/ 0 h 82"/>
                    <a:gd name="T6" fmla="*/ 10 w 82"/>
                    <a:gd name="T7" fmla="*/ 0 h 82"/>
                    <a:gd name="T8" fmla="*/ 0 w 82"/>
                    <a:gd name="T9" fmla="*/ 0 h 82"/>
                    <a:gd name="T10" fmla="*/ 0 w 82"/>
                    <a:gd name="T11" fmla="*/ 20 h 82"/>
                    <a:gd name="T12" fmla="*/ 8 w 82"/>
                    <a:gd name="T13" fmla="*/ 20 h 82"/>
                    <a:gd name="T14" fmla="*/ 22 w 82"/>
                    <a:gd name="T15" fmla="*/ 20 h 82"/>
                    <a:gd name="T16" fmla="*/ 27 w 82"/>
                    <a:gd name="T17" fmla="*/ 20 h 8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2" h="82">
                      <a:moveTo>
                        <a:pt x="82" y="80"/>
                      </a:moveTo>
                      <a:lnTo>
                        <a:pt x="82" y="0"/>
                      </a:lnTo>
                      <a:lnTo>
                        <a:pt x="61" y="0"/>
                      </a:lnTo>
                      <a:lnTo>
                        <a:pt x="31" y="0"/>
                      </a:lnTo>
                      <a:lnTo>
                        <a:pt x="0" y="0"/>
                      </a:lnTo>
                      <a:lnTo>
                        <a:pt x="0" y="82"/>
                      </a:lnTo>
                      <a:lnTo>
                        <a:pt x="23" y="82"/>
                      </a:lnTo>
                      <a:lnTo>
                        <a:pt x="68" y="82"/>
                      </a:lnTo>
                      <a:lnTo>
                        <a:pt x="82" y="8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3" name="Forme libre 438"/>
                <p:cNvSpPr>
                  <a:spLocks/>
                </p:cNvSpPr>
                <p:nvPr/>
              </p:nvSpPr>
              <p:spPr bwMode="auto">
                <a:xfrm>
                  <a:off x="1742" y="3193"/>
                  <a:ext cx="96" cy="42"/>
                </a:xfrm>
                <a:custGeom>
                  <a:avLst/>
                  <a:gdLst>
                    <a:gd name="T0" fmla="*/ 20 w 289"/>
                    <a:gd name="T1" fmla="*/ 42 h 168"/>
                    <a:gd name="T2" fmla="*/ 73 w 289"/>
                    <a:gd name="T3" fmla="*/ 42 h 168"/>
                    <a:gd name="T4" fmla="*/ 96 w 289"/>
                    <a:gd name="T5" fmla="*/ 42 h 168"/>
                    <a:gd name="T6" fmla="*/ 96 w 289"/>
                    <a:gd name="T7" fmla="*/ 27 h 168"/>
                    <a:gd name="T8" fmla="*/ 96 w 289"/>
                    <a:gd name="T9" fmla="*/ 0 h 168"/>
                    <a:gd name="T10" fmla="*/ 53 w 289"/>
                    <a:gd name="T11" fmla="*/ 0 h 168"/>
                    <a:gd name="T12" fmla="*/ 39 w 289"/>
                    <a:gd name="T13" fmla="*/ 0 h 168"/>
                    <a:gd name="T14" fmla="*/ 0 w 289"/>
                    <a:gd name="T15" fmla="*/ 0 h 168"/>
                    <a:gd name="T16" fmla="*/ 0 w 289"/>
                    <a:gd name="T17" fmla="*/ 26 h 168"/>
                    <a:gd name="T18" fmla="*/ 0 w 289"/>
                    <a:gd name="T19" fmla="*/ 42 h 168"/>
                    <a:gd name="T20" fmla="*/ 20 w 289"/>
                    <a:gd name="T21" fmla="*/ 42 h 16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89" h="168">
                      <a:moveTo>
                        <a:pt x="60" y="168"/>
                      </a:moveTo>
                      <a:lnTo>
                        <a:pt x="220" y="168"/>
                      </a:lnTo>
                      <a:lnTo>
                        <a:pt x="289" y="168"/>
                      </a:lnTo>
                      <a:lnTo>
                        <a:pt x="289" y="107"/>
                      </a:lnTo>
                      <a:lnTo>
                        <a:pt x="289" y="0"/>
                      </a:lnTo>
                      <a:lnTo>
                        <a:pt x="160" y="0"/>
                      </a:lnTo>
                      <a:lnTo>
                        <a:pt x="116" y="0"/>
                      </a:lnTo>
                      <a:lnTo>
                        <a:pt x="0" y="0"/>
                      </a:lnTo>
                      <a:lnTo>
                        <a:pt x="0" y="105"/>
                      </a:lnTo>
                      <a:lnTo>
                        <a:pt x="0" y="168"/>
                      </a:lnTo>
                      <a:lnTo>
                        <a:pt x="60" y="168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4" name="Forme libre 439"/>
                <p:cNvSpPr>
                  <a:spLocks/>
                </p:cNvSpPr>
                <p:nvPr/>
              </p:nvSpPr>
              <p:spPr bwMode="auto">
                <a:xfrm>
                  <a:off x="1742" y="3193"/>
                  <a:ext cx="96" cy="42"/>
                </a:xfrm>
                <a:custGeom>
                  <a:avLst/>
                  <a:gdLst>
                    <a:gd name="T0" fmla="*/ 20 w 289"/>
                    <a:gd name="T1" fmla="*/ 42 h 168"/>
                    <a:gd name="T2" fmla="*/ 73 w 289"/>
                    <a:gd name="T3" fmla="*/ 42 h 168"/>
                    <a:gd name="T4" fmla="*/ 96 w 289"/>
                    <a:gd name="T5" fmla="*/ 42 h 168"/>
                    <a:gd name="T6" fmla="*/ 96 w 289"/>
                    <a:gd name="T7" fmla="*/ 27 h 168"/>
                    <a:gd name="T8" fmla="*/ 96 w 289"/>
                    <a:gd name="T9" fmla="*/ 0 h 168"/>
                    <a:gd name="T10" fmla="*/ 53 w 289"/>
                    <a:gd name="T11" fmla="*/ 0 h 168"/>
                    <a:gd name="T12" fmla="*/ 39 w 289"/>
                    <a:gd name="T13" fmla="*/ 0 h 168"/>
                    <a:gd name="T14" fmla="*/ 0 w 289"/>
                    <a:gd name="T15" fmla="*/ 0 h 168"/>
                    <a:gd name="T16" fmla="*/ 0 w 289"/>
                    <a:gd name="T17" fmla="*/ 26 h 168"/>
                    <a:gd name="T18" fmla="*/ 0 w 289"/>
                    <a:gd name="T19" fmla="*/ 42 h 168"/>
                    <a:gd name="T20" fmla="*/ 20 w 289"/>
                    <a:gd name="T21" fmla="*/ 42 h 16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89" h="168">
                      <a:moveTo>
                        <a:pt x="60" y="168"/>
                      </a:moveTo>
                      <a:lnTo>
                        <a:pt x="220" y="168"/>
                      </a:lnTo>
                      <a:lnTo>
                        <a:pt x="289" y="168"/>
                      </a:lnTo>
                      <a:lnTo>
                        <a:pt x="289" y="107"/>
                      </a:lnTo>
                      <a:lnTo>
                        <a:pt x="289" y="0"/>
                      </a:lnTo>
                      <a:lnTo>
                        <a:pt x="160" y="0"/>
                      </a:lnTo>
                      <a:lnTo>
                        <a:pt x="116" y="0"/>
                      </a:lnTo>
                      <a:lnTo>
                        <a:pt x="0" y="0"/>
                      </a:lnTo>
                      <a:lnTo>
                        <a:pt x="0" y="105"/>
                      </a:lnTo>
                      <a:lnTo>
                        <a:pt x="0" y="168"/>
                      </a:lnTo>
                      <a:lnTo>
                        <a:pt x="60" y="16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5" name="Forme libre 440"/>
                <p:cNvSpPr>
                  <a:spLocks/>
                </p:cNvSpPr>
                <p:nvPr/>
              </p:nvSpPr>
              <p:spPr bwMode="auto">
                <a:xfrm>
                  <a:off x="1983" y="3158"/>
                  <a:ext cx="8" cy="2"/>
                </a:xfrm>
                <a:custGeom>
                  <a:avLst/>
                  <a:gdLst>
                    <a:gd name="T0" fmla="*/ 8 w 23"/>
                    <a:gd name="T1" fmla="*/ 0 h 6"/>
                    <a:gd name="T2" fmla="*/ 3 w 23"/>
                    <a:gd name="T3" fmla="*/ 0 h 6"/>
                    <a:gd name="T4" fmla="*/ 0 w 23"/>
                    <a:gd name="T5" fmla="*/ 0 h 6"/>
                    <a:gd name="T6" fmla="*/ 1 w 23"/>
                    <a:gd name="T7" fmla="*/ 2 h 6"/>
                    <a:gd name="T8" fmla="*/ 4 w 23"/>
                    <a:gd name="T9" fmla="*/ 2 h 6"/>
                    <a:gd name="T10" fmla="*/ 7 w 23"/>
                    <a:gd name="T11" fmla="*/ 2 h 6"/>
                    <a:gd name="T12" fmla="*/ 8 w 23"/>
                    <a:gd name="T13" fmla="*/ 0 h 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" h="6">
                      <a:moveTo>
                        <a:pt x="23" y="0"/>
                      </a:move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12" y="6"/>
                      </a:lnTo>
                      <a:lnTo>
                        <a:pt x="19" y="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6" name="Forme libre 441"/>
                <p:cNvSpPr>
                  <a:spLocks/>
                </p:cNvSpPr>
                <p:nvPr/>
              </p:nvSpPr>
              <p:spPr bwMode="auto">
                <a:xfrm>
                  <a:off x="1983" y="3158"/>
                  <a:ext cx="8" cy="2"/>
                </a:xfrm>
                <a:custGeom>
                  <a:avLst/>
                  <a:gdLst>
                    <a:gd name="T0" fmla="*/ 8 w 23"/>
                    <a:gd name="T1" fmla="*/ 0 h 6"/>
                    <a:gd name="T2" fmla="*/ 3 w 23"/>
                    <a:gd name="T3" fmla="*/ 0 h 6"/>
                    <a:gd name="T4" fmla="*/ 0 w 23"/>
                    <a:gd name="T5" fmla="*/ 0 h 6"/>
                    <a:gd name="T6" fmla="*/ 0 w 23"/>
                    <a:gd name="T7" fmla="*/ 0 h 6"/>
                    <a:gd name="T8" fmla="*/ 1 w 23"/>
                    <a:gd name="T9" fmla="*/ 2 h 6"/>
                    <a:gd name="T10" fmla="*/ 4 w 23"/>
                    <a:gd name="T11" fmla="*/ 2 h 6"/>
                    <a:gd name="T12" fmla="*/ 7 w 23"/>
                    <a:gd name="T13" fmla="*/ 2 h 6"/>
                    <a:gd name="T14" fmla="*/ 8 w 23"/>
                    <a:gd name="T15" fmla="*/ 0 h 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3" h="6">
                      <a:moveTo>
                        <a:pt x="23" y="0"/>
                      </a:move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12" y="6"/>
                      </a:lnTo>
                      <a:lnTo>
                        <a:pt x="19" y="5"/>
                      </a:lnTo>
                      <a:lnTo>
                        <a:pt x="2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" name="Forme libre 442"/>
                <p:cNvSpPr>
                  <a:spLocks/>
                </p:cNvSpPr>
                <p:nvPr/>
              </p:nvSpPr>
              <p:spPr bwMode="auto">
                <a:xfrm>
                  <a:off x="1915" y="3158"/>
                  <a:ext cx="8" cy="2"/>
                </a:xfrm>
                <a:custGeom>
                  <a:avLst/>
                  <a:gdLst>
                    <a:gd name="T0" fmla="*/ 8 w 23"/>
                    <a:gd name="T1" fmla="*/ 0 h 6"/>
                    <a:gd name="T2" fmla="*/ 4 w 23"/>
                    <a:gd name="T3" fmla="*/ 0 h 6"/>
                    <a:gd name="T4" fmla="*/ 0 w 23"/>
                    <a:gd name="T5" fmla="*/ 0 h 6"/>
                    <a:gd name="T6" fmla="*/ 1 w 23"/>
                    <a:gd name="T7" fmla="*/ 2 h 6"/>
                    <a:gd name="T8" fmla="*/ 4 w 23"/>
                    <a:gd name="T9" fmla="*/ 2 h 6"/>
                    <a:gd name="T10" fmla="*/ 7 w 23"/>
                    <a:gd name="T11" fmla="*/ 2 h 6"/>
                    <a:gd name="T12" fmla="*/ 8 w 23"/>
                    <a:gd name="T13" fmla="*/ 0 h 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" h="6">
                      <a:moveTo>
                        <a:pt x="23" y="0"/>
                      </a:move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12" y="6"/>
                      </a:lnTo>
                      <a:lnTo>
                        <a:pt x="19" y="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8" name="Forme libre 443"/>
                <p:cNvSpPr>
                  <a:spLocks/>
                </p:cNvSpPr>
                <p:nvPr/>
              </p:nvSpPr>
              <p:spPr bwMode="auto">
                <a:xfrm>
                  <a:off x="1915" y="3158"/>
                  <a:ext cx="8" cy="2"/>
                </a:xfrm>
                <a:custGeom>
                  <a:avLst/>
                  <a:gdLst>
                    <a:gd name="T0" fmla="*/ 8 w 23"/>
                    <a:gd name="T1" fmla="*/ 0 h 6"/>
                    <a:gd name="T2" fmla="*/ 4 w 23"/>
                    <a:gd name="T3" fmla="*/ 0 h 6"/>
                    <a:gd name="T4" fmla="*/ 0 w 23"/>
                    <a:gd name="T5" fmla="*/ 0 h 6"/>
                    <a:gd name="T6" fmla="*/ 0 w 23"/>
                    <a:gd name="T7" fmla="*/ 0 h 6"/>
                    <a:gd name="T8" fmla="*/ 1 w 23"/>
                    <a:gd name="T9" fmla="*/ 2 h 6"/>
                    <a:gd name="T10" fmla="*/ 4 w 23"/>
                    <a:gd name="T11" fmla="*/ 2 h 6"/>
                    <a:gd name="T12" fmla="*/ 7 w 23"/>
                    <a:gd name="T13" fmla="*/ 2 h 6"/>
                    <a:gd name="T14" fmla="*/ 8 w 23"/>
                    <a:gd name="T15" fmla="*/ 0 h 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3" h="6">
                      <a:moveTo>
                        <a:pt x="23" y="0"/>
                      </a:move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12" y="6"/>
                      </a:lnTo>
                      <a:lnTo>
                        <a:pt x="19" y="5"/>
                      </a:lnTo>
                      <a:lnTo>
                        <a:pt x="2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9" name="Forme libre 444"/>
                <p:cNvSpPr>
                  <a:spLocks/>
                </p:cNvSpPr>
                <p:nvPr/>
              </p:nvSpPr>
              <p:spPr bwMode="auto">
                <a:xfrm>
                  <a:off x="1747" y="3159"/>
                  <a:ext cx="7" cy="2"/>
                </a:xfrm>
                <a:custGeom>
                  <a:avLst/>
                  <a:gdLst>
                    <a:gd name="T0" fmla="*/ 7 w 23"/>
                    <a:gd name="T1" fmla="*/ 0 h 7"/>
                    <a:gd name="T2" fmla="*/ 3 w 23"/>
                    <a:gd name="T3" fmla="*/ 0 h 7"/>
                    <a:gd name="T4" fmla="*/ 0 w 23"/>
                    <a:gd name="T5" fmla="*/ 0 h 7"/>
                    <a:gd name="T6" fmla="*/ 1 w 23"/>
                    <a:gd name="T7" fmla="*/ 1 h 7"/>
                    <a:gd name="T8" fmla="*/ 4 w 23"/>
                    <a:gd name="T9" fmla="*/ 2 h 7"/>
                    <a:gd name="T10" fmla="*/ 6 w 23"/>
                    <a:gd name="T11" fmla="*/ 1 h 7"/>
                    <a:gd name="T12" fmla="*/ 7 w 23"/>
                    <a:gd name="T13" fmla="*/ 0 h 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" h="7">
                      <a:moveTo>
                        <a:pt x="23" y="0"/>
                      </a:move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12" y="7"/>
                      </a:lnTo>
                      <a:lnTo>
                        <a:pt x="20" y="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0" name="Forme libre 445"/>
                <p:cNvSpPr>
                  <a:spLocks/>
                </p:cNvSpPr>
                <p:nvPr/>
              </p:nvSpPr>
              <p:spPr bwMode="auto">
                <a:xfrm>
                  <a:off x="1747" y="3159"/>
                  <a:ext cx="7" cy="2"/>
                </a:xfrm>
                <a:custGeom>
                  <a:avLst/>
                  <a:gdLst>
                    <a:gd name="T0" fmla="*/ 7 w 23"/>
                    <a:gd name="T1" fmla="*/ 0 h 7"/>
                    <a:gd name="T2" fmla="*/ 3 w 23"/>
                    <a:gd name="T3" fmla="*/ 0 h 7"/>
                    <a:gd name="T4" fmla="*/ 0 w 23"/>
                    <a:gd name="T5" fmla="*/ 0 h 7"/>
                    <a:gd name="T6" fmla="*/ 0 w 23"/>
                    <a:gd name="T7" fmla="*/ 0 h 7"/>
                    <a:gd name="T8" fmla="*/ 1 w 23"/>
                    <a:gd name="T9" fmla="*/ 1 h 7"/>
                    <a:gd name="T10" fmla="*/ 4 w 23"/>
                    <a:gd name="T11" fmla="*/ 2 h 7"/>
                    <a:gd name="T12" fmla="*/ 6 w 23"/>
                    <a:gd name="T13" fmla="*/ 1 h 7"/>
                    <a:gd name="T14" fmla="*/ 7 w 23"/>
                    <a:gd name="T15" fmla="*/ 0 h 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3" h="7">
                      <a:moveTo>
                        <a:pt x="23" y="0"/>
                      </a:move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12" y="7"/>
                      </a:lnTo>
                      <a:lnTo>
                        <a:pt x="20" y="5"/>
                      </a:lnTo>
                      <a:lnTo>
                        <a:pt x="2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1" name="Forme libre 446"/>
                <p:cNvSpPr>
                  <a:spLocks/>
                </p:cNvSpPr>
                <p:nvPr/>
              </p:nvSpPr>
              <p:spPr bwMode="auto">
                <a:xfrm>
                  <a:off x="1816" y="3159"/>
                  <a:ext cx="7" cy="2"/>
                </a:xfrm>
                <a:custGeom>
                  <a:avLst/>
                  <a:gdLst>
                    <a:gd name="T0" fmla="*/ 7 w 22"/>
                    <a:gd name="T1" fmla="*/ 0 h 7"/>
                    <a:gd name="T2" fmla="*/ 3 w 22"/>
                    <a:gd name="T3" fmla="*/ 0 h 7"/>
                    <a:gd name="T4" fmla="*/ 0 w 22"/>
                    <a:gd name="T5" fmla="*/ 0 h 7"/>
                    <a:gd name="T6" fmla="*/ 1 w 22"/>
                    <a:gd name="T7" fmla="*/ 1 h 7"/>
                    <a:gd name="T8" fmla="*/ 4 w 22"/>
                    <a:gd name="T9" fmla="*/ 2 h 7"/>
                    <a:gd name="T10" fmla="*/ 6 w 22"/>
                    <a:gd name="T11" fmla="*/ 1 h 7"/>
                    <a:gd name="T12" fmla="*/ 7 w 22"/>
                    <a:gd name="T13" fmla="*/ 0 h 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2" h="7">
                      <a:moveTo>
                        <a:pt x="22" y="0"/>
                      </a:move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11" y="7"/>
                      </a:lnTo>
                      <a:lnTo>
                        <a:pt x="18" y="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2" name="Forme libre 447"/>
                <p:cNvSpPr>
                  <a:spLocks/>
                </p:cNvSpPr>
                <p:nvPr/>
              </p:nvSpPr>
              <p:spPr bwMode="auto">
                <a:xfrm>
                  <a:off x="1816" y="3159"/>
                  <a:ext cx="7" cy="2"/>
                </a:xfrm>
                <a:custGeom>
                  <a:avLst/>
                  <a:gdLst>
                    <a:gd name="T0" fmla="*/ 7 w 22"/>
                    <a:gd name="T1" fmla="*/ 0 h 7"/>
                    <a:gd name="T2" fmla="*/ 3 w 22"/>
                    <a:gd name="T3" fmla="*/ 0 h 7"/>
                    <a:gd name="T4" fmla="*/ 0 w 22"/>
                    <a:gd name="T5" fmla="*/ 0 h 7"/>
                    <a:gd name="T6" fmla="*/ 0 w 22"/>
                    <a:gd name="T7" fmla="*/ 0 h 7"/>
                    <a:gd name="T8" fmla="*/ 1 w 22"/>
                    <a:gd name="T9" fmla="*/ 1 h 7"/>
                    <a:gd name="T10" fmla="*/ 4 w 22"/>
                    <a:gd name="T11" fmla="*/ 2 h 7"/>
                    <a:gd name="T12" fmla="*/ 6 w 22"/>
                    <a:gd name="T13" fmla="*/ 1 h 7"/>
                    <a:gd name="T14" fmla="*/ 7 w 22"/>
                    <a:gd name="T15" fmla="*/ 0 h 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2" h="7">
                      <a:moveTo>
                        <a:pt x="22" y="0"/>
                      </a:move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11" y="7"/>
                      </a:lnTo>
                      <a:lnTo>
                        <a:pt x="18" y="4"/>
                      </a:lnTo>
                      <a:lnTo>
                        <a:pt x="2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3" name="Forme libre 448"/>
                <p:cNvSpPr>
                  <a:spLocks/>
                </p:cNvSpPr>
                <p:nvPr/>
              </p:nvSpPr>
              <p:spPr bwMode="auto">
                <a:xfrm>
                  <a:off x="1993" y="3159"/>
                  <a:ext cx="8" cy="12"/>
                </a:xfrm>
                <a:custGeom>
                  <a:avLst/>
                  <a:gdLst>
                    <a:gd name="T0" fmla="*/ 0 w 25"/>
                    <a:gd name="T1" fmla="*/ 0 h 48"/>
                    <a:gd name="T2" fmla="*/ 8 w 25"/>
                    <a:gd name="T3" fmla="*/ 0 h 48"/>
                    <a:gd name="T4" fmla="*/ 8 w 25"/>
                    <a:gd name="T5" fmla="*/ 12 h 48"/>
                    <a:gd name="T6" fmla="*/ 0 w 25"/>
                    <a:gd name="T7" fmla="*/ 12 h 48"/>
                    <a:gd name="T8" fmla="*/ 0 w 25"/>
                    <a:gd name="T9" fmla="*/ 9 h 48"/>
                    <a:gd name="T10" fmla="*/ 0 w 25"/>
                    <a:gd name="T11" fmla="*/ 6 h 48"/>
                    <a:gd name="T12" fmla="*/ 0 w 25"/>
                    <a:gd name="T13" fmla="*/ 3 h 48"/>
                    <a:gd name="T14" fmla="*/ 0 w 25"/>
                    <a:gd name="T15" fmla="*/ 0 h 4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5" h="48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25" y="48"/>
                      </a:lnTo>
                      <a:lnTo>
                        <a:pt x="0" y="48"/>
                      </a:lnTo>
                      <a:lnTo>
                        <a:pt x="0" y="37"/>
                      </a:lnTo>
                      <a:lnTo>
                        <a:pt x="0" y="23"/>
                      </a:lnTo>
                      <a:lnTo>
                        <a:pt x="0" y="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4" name="Forme libre 449"/>
                <p:cNvSpPr>
                  <a:spLocks/>
                </p:cNvSpPr>
                <p:nvPr/>
              </p:nvSpPr>
              <p:spPr bwMode="auto">
                <a:xfrm>
                  <a:off x="1972" y="3159"/>
                  <a:ext cx="9" cy="12"/>
                </a:xfrm>
                <a:custGeom>
                  <a:avLst/>
                  <a:gdLst>
                    <a:gd name="T0" fmla="*/ 9 w 25"/>
                    <a:gd name="T1" fmla="*/ 12 h 49"/>
                    <a:gd name="T2" fmla="*/ 0 w 25"/>
                    <a:gd name="T3" fmla="*/ 12 h 49"/>
                    <a:gd name="T4" fmla="*/ 0 w 25"/>
                    <a:gd name="T5" fmla="*/ 0 h 49"/>
                    <a:gd name="T6" fmla="*/ 8 w 25"/>
                    <a:gd name="T7" fmla="*/ 0 h 49"/>
                    <a:gd name="T8" fmla="*/ 8 w 25"/>
                    <a:gd name="T9" fmla="*/ 3 h 49"/>
                    <a:gd name="T10" fmla="*/ 9 w 25"/>
                    <a:gd name="T11" fmla="*/ 6 h 49"/>
                    <a:gd name="T12" fmla="*/ 9 w 25"/>
                    <a:gd name="T13" fmla="*/ 9 h 49"/>
                    <a:gd name="T14" fmla="*/ 9 w 25"/>
                    <a:gd name="T15" fmla="*/ 12 h 4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5" h="49">
                      <a:moveTo>
                        <a:pt x="25" y="49"/>
                      </a:moveTo>
                      <a:lnTo>
                        <a:pt x="0" y="48"/>
                      </a:lnTo>
                      <a:lnTo>
                        <a:pt x="0" y="0"/>
                      </a:lnTo>
                      <a:lnTo>
                        <a:pt x="21" y="0"/>
                      </a:lnTo>
                      <a:lnTo>
                        <a:pt x="23" y="12"/>
                      </a:lnTo>
                      <a:lnTo>
                        <a:pt x="24" y="25"/>
                      </a:lnTo>
                      <a:lnTo>
                        <a:pt x="24" y="36"/>
                      </a:lnTo>
                      <a:lnTo>
                        <a:pt x="25" y="49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5" name="Forme libre 450"/>
                <p:cNvSpPr>
                  <a:spLocks/>
                </p:cNvSpPr>
                <p:nvPr/>
              </p:nvSpPr>
              <p:spPr bwMode="auto">
                <a:xfrm>
                  <a:off x="1991" y="3137"/>
                  <a:ext cx="10" cy="20"/>
                </a:xfrm>
                <a:custGeom>
                  <a:avLst/>
                  <a:gdLst>
                    <a:gd name="T0" fmla="*/ 2 w 29"/>
                    <a:gd name="T1" fmla="*/ 20 h 80"/>
                    <a:gd name="T2" fmla="*/ 10 w 29"/>
                    <a:gd name="T3" fmla="*/ 20 h 80"/>
                    <a:gd name="T4" fmla="*/ 10 w 29"/>
                    <a:gd name="T5" fmla="*/ 0 h 80"/>
                    <a:gd name="T6" fmla="*/ 0 w 29"/>
                    <a:gd name="T7" fmla="*/ 0 h 80"/>
                    <a:gd name="T8" fmla="*/ 1 w 29"/>
                    <a:gd name="T9" fmla="*/ 5 h 80"/>
                    <a:gd name="T10" fmla="*/ 2 w 29"/>
                    <a:gd name="T11" fmla="*/ 10 h 80"/>
                    <a:gd name="T12" fmla="*/ 2 w 29"/>
                    <a:gd name="T13" fmla="*/ 16 h 80"/>
                    <a:gd name="T14" fmla="*/ 2 w 29"/>
                    <a:gd name="T15" fmla="*/ 20 h 8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9" h="80">
                      <a:moveTo>
                        <a:pt x="5" y="80"/>
                      </a:moveTo>
                      <a:lnTo>
                        <a:pt x="29" y="80"/>
                      </a:lnTo>
                      <a:lnTo>
                        <a:pt x="29" y="0"/>
                      </a:lnTo>
                      <a:lnTo>
                        <a:pt x="0" y="0"/>
                      </a:lnTo>
                      <a:lnTo>
                        <a:pt x="3" y="19"/>
                      </a:lnTo>
                      <a:lnTo>
                        <a:pt x="5" y="41"/>
                      </a:lnTo>
                      <a:lnTo>
                        <a:pt x="6" y="64"/>
                      </a:lnTo>
                      <a:lnTo>
                        <a:pt x="5" y="80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6" name="Forme libre 451"/>
                <p:cNvSpPr>
                  <a:spLocks/>
                </p:cNvSpPr>
                <p:nvPr/>
              </p:nvSpPr>
              <p:spPr bwMode="auto">
                <a:xfrm>
                  <a:off x="1972" y="3137"/>
                  <a:ext cx="7" cy="20"/>
                </a:xfrm>
                <a:custGeom>
                  <a:avLst/>
                  <a:gdLst>
                    <a:gd name="T0" fmla="*/ 7 w 21"/>
                    <a:gd name="T1" fmla="*/ 20 h 81"/>
                    <a:gd name="T2" fmla="*/ 0 w 21"/>
                    <a:gd name="T3" fmla="*/ 20 h 81"/>
                    <a:gd name="T4" fmla="*/ 0 w 21"/>
                    <a:gd name="T5" fmla="*/ 0 h 81"/>
                    <a:gd name="T6" fmla="*/ 6 w 21"/>
                    <a:gd name="T7" fmla="*/ 0 h 81"/>
                    <a:gd name="T8" fmla="*/ 6 w 21"/>
                    <a:gd name="T9" fmla="*/ 5 h 81"/>
                    <a:gd name="T10" fmla="*/ 7 w 21"/>
                    <a:gd name="T11" fmla="*/ 11 h 81"/>
                    <a:gd name="T12" fmla="*/ 7 w 21"/>
                    <a:gd name="T13" fmla="*/ 16 h 81"/>
                    <a:gd name="T14" fmla="*/ 7 w 21"/>
                    <a:gd name="T15" fmla="*/ 20 h 8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1" h="81">
                      <a:moveTo>
                        <a:pt x="21" y="79"/>
                      </a:moveTo>
                      <a:lnTo>
                        <a:pt x="0" y="81"/>
                      </a:lnTo>
                      <a:lnTo>
                        <a:pt x="0" y="0"/>
                      </a:lnTo>
                      <a:lnTo>
                        <a:pt x="19" y="0"/>
                      </a:lnTo>
                      <a:lnTo>
                        <a:pt x="19" y="20"/>
                      </a:lnTo>
                      <a:lnTo>
                        <a:pt x="20" y="44"/>
                      </a:lnTo>
                      <a:lnTo>
                        <a:pt x="20" y="65"/>
                      </a:lnTo>
                      <a:lnTo>
                        <a:pt x="21" y="79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7" name="Forme libre 452"/>
                <p:cNvSpPr>
                  <a:spLocks/>
                </p:cNvSpPr>
                <p:nvPr/>
              </p:nvSpPr>
              <p:spPr bwMode="auto">
                <a:xfrm>
                  <a:off x="1925" y="3159"/>
                  <a:ext cx="8" cy="12"/>
                </a:xfrm>
                <a:custGeom>
                  <a:avLst/>
                  <a:gdLst>
                    <a:gd name="T0" fmla="*/ 0 w 26"/>
                    <a:gd name="T1" fmla="*/ 0 h 48"/>
                    <a:gd name="T2" fmla="*/ 8 w 26"/>
                    <a:gd name="T3" fmla="*/ 0 h 48"/>
                    <a:gd name="T4" fmla="*/ 8 w 26"/>
                    <a:gd name="T5" fmla="*/ 12 h 48"/>
                    <a:gd name="T6" fmla="*/ 1 w 26"/>
                    <a:gd name="T7" fmla="*/ 12 h 48"/>
                    <a:gd name="T8" fmla="*/ 1 w 26"/>
                    <a:gd name="T9" fmla="*/ 9 h 48"/>
                    <a:gd name="T10" fmla="*/ 1 w 26"/>
                    <a:gd name="T11" fmla="*/ 6 h 48"/>
                    <a:gd name="T12" fmla="*/ 0 w 26"/>
                    <a:gd name="T13" fmla="*/ 3 h 48"/>
                    <a:gd name="T14" fmla="*/ 0 w 26"/>
                    <a:gd name="T15" fmla="*/ 0 h 4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6" h="48">
                      <a:moveTo>
                        <a:pt x="0" y="0"/>
                      </a:moveTo>
                      <a:lnTo>
                        <a:pt x="26" y="0"/>
                      </a:lnTo>
                      <a:lnTo>
                        <a:pt x="26" y="48"/>
                      </a:lnTo>
                      <a:lnTo>
                        <a:pt x="3" y="48"/>
                      </a:lnTo>
                      <a:lnTo>
                        <a:pt x="3" y="37"/>
                      </a:lnTo>
                      <a:lnTo>
                        <a:pt x="2" y="23"/>
                      </a:lnTo>
                      <a:lnTo>
                        <a:pt x="1" y="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8" name="Forme libre 453"/>
                <p:cNvSpPr>
                  <a:spLocks/>
                </p:cNvSpPr>
                <p:nvPr/>
              </p:nvSpPr>
              <p:spPr bwMode="auto">
                <a:xfrm>
                  <a:off x="1905" y="3159"/>
                  <a:ext cx="7" cy="12"/>
                </a:xfrm>
                <a:custGeom>
                  <a:avLst/>
                  <a:gdLst>
                    <a:gd name="T0" fmla="*/ 6 w 21"/>
                    <a:gd name="T1" fmla="*/ 0 h 49"/>
                    <a:gd name="T2" fmla="*/ 0 w 21"/>
                    <a:gd name="T3" fmla="*/ 0 h 49"/>
                    <a:gd name="T4" fmla="*/ 0 w 21"/>
                    <a:gd name="T5" fmla="*/ 12 h 49"/>
                    <a:gd name="T6" fmla="*/ 7 w 21"/>
                    <a:gd name="T7" fmla="*/ 12 h 49"/>
                    <a:gd name="T8" fmla="*/ 6 w 21"/>
                    <a:gd name="T9" fmla="*/ 9 h 49"/>
                    <a:gd name="T10" fmla="*/ 6 w 21"/>
                    <a:gd name="T11" fmla="*/ 5 h 49"/>
                    <a:gd name="T12" fmla="*/ 6 w 21"/>
                    <a:gd name="T13" fmla="*/ 2 h 49"/>
                    <a:gd name="T14" fmla="*/ 6 w 21"/>
                    <a:gd name="T15" fmla="*/ 0 h 4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1" h="49">
                      <a:moveTo>
                        <a:pt x="19" y="0"/>
                      </a:moveTo>
                      <a:lnTo>
                        <a:pt x="0" y="0"/>
                      </a:lnTo>
                      <a:lnTo>
                        <a:pt x="0" y="49"/>
                      </a:lnTo>
                      <a:lnTo>
                        <a:pt x="21" y="49"/>
                      </a:lnTo>
                      <a:lnTo>
                        <a:pt x="19" y="36"/>
                      </a:lnTo>
                      <a:lnTo>
                        <a:pt x="19" y="21"/>
                      </a:lnTo>
                      <a:lnTo>
                        <a:pt x="19" y="8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9" name="Forme libre 454"/>
                <p:cNvSpPr>
                  <a:spLocks/>
                </p:cNvSpPr>
                <p:nvPr/>
              </p:nvSpPr>
              <p:spPr bwMode="auto">
                <a:xfrm>
                  <a:off x="1925" y="3136"/>
                  <a:ext cx="9" cy="21"/>
                </a:xfrm>
                <a:custGeom>
                  <a:avLst/>
                  <a:gdLst>
                    <a:gd name="T0" fmla="*/ 1 w 26"/>
                    <a:gd name="T1" fmla="*/ 0 h 80"/>
                    <a:gd name="T2" fmla="*/ 9 w 26"/>
                    <a:gd name="T3" fmla="*/ 0 h 80"/>
                    <a:gd name="T4" fmla="*/ 9 w 26"/>
                    <a:gd name="T5" fmla="*/ 21 h 80"/>
                    <a:gd name="T6" fmla="*/ 0 w 26"/>
                    <a:gd name="T7" fmla="*/ 21 h 80"/>
                    <a:gd name="T8" fmla="*/ 0 w 26"/>
                    <a:gd name="T9" fmla="*/ 16 h 80"/>
                    <a:gd name="T10" fmla="*/ 1 w 26"/>
                    <a:gd name="T11" fmla="*/ 10 h 80"/>
                    <a:gd name="T12" fmla="*/ 2 w 26"/>
                    <a:gd name="T13" fmla="*/ 4 h 80"/>
                    <a:gd name="T14" fmla="*/ 1 w 26"/>
                    <a:gd name="T15" fmla="*/ 0 h 8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6" h="80">
                      <a:moveTo>
                        <a:pt x="4" y="0"/>
                      </a:moveTo>
                      <a:lnTo>
                        <a:pt x="26" y="0"/>
                      </a:lnTo>
                      <a:lnTo>
                        <a:pt x="26" y="80"/>
                      </a:lnTo>
                      <a:lnTo>
                        <a:pt x="0" y="80"/>
                      </a:lnTo>
                      <a:lnTo>
                        <a:pt x="1" y="61"/>
                      </a:lnTo>
                      <a:lnTo>
                        <a:pt x="4" y="38"/>
                      </a:lnTo>
                      <a:lnTo>
                        <a:pt x="5" y="15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0" name="Forme libre 455"/>
                <p:cNvSpPr>
                  <a:spLocks/>
                </p:cNvSpPr>
                <p:nvPr/>
              </p:nvSpPr>
              <p:spPr bwMode="auto">
                <a:xfrm>
                  <a:off x="1905" y="3137"/>
                  <a:ext cx="6" cy="20"/>
                </a:xfrm>
                <a:custGeom>
                  <a:avLst/>
                  <a:gdLst>
                    <a:gd name="T0" fmla="*/ 6 w 19"/>
                    <a:gd name="T1" fmla="*/ 20 h 81"/>
                    <a:gd name="T2" fmla="*/ 0 w 19"/>
                    <a:gd name="T3" fmla="*/ 20 h 81"/>
                    <a:gd name="T4" fmla="*/ 0 w 19"/>
                    <a:gd name="T5" fmla="*/ 0 h 81"/>
                    <a:gd name="T6" fmla="*/ 5 w 19"/>
                    <a:gd name="T7" fmla="*/ 0 h 81"/>
                    <a:gd name="T8" fmla="*/ 5 w 19"/>
                    <a:gd name="T9" fmla="*/ 4 h 81"/>
                    <a:gd name="T10" fmla="*/ 6 w 19"/>
                    <a:gd name="T11" fmla="*/ 10 h 81"/>
                    <a:gd name="T12" fmla="*/ 6 w 19"/>
                    <a:gd name="T13" fmla="*/ 16 h 81"/>
                    <a:gd name="T14" fmla="*/ 6 w 19"/>
                    <a:gd name="T15" fmla="*/ 20 h 8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9" h="81">
                      <a:moveTo>
                        <a:pt x="19" y="81"/>
                      </a:moveTo>
                      <a:lnTo>
                        <a:pt x="0" y="81"/>
                      </a:ln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16" y="18"/>
                      </a:lnTo>
                      <a:lnTo>
                        <a:pt x="18" y="42"/>
                      </a:lnTo>
                      <a:lnTo>
                        <a:pt x="19" y="65"/>
                      </a:lnTo>
                      <a:lnTo>
                        <a:pt x="19" y="81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1" name="Forme libre 456"/>
                <p:cNvSpPr>
                  <a:spLocks/>
                </p:cNvSpPr>
                <p:nvPr/>
              </p:nvSpPr>
              <p:spPr bwMode="auto">
                <a:xfrm>
                  <a:off x="1973" y="3212"/>
                  <a:ext cx="53" cy="22"/>
                </a:xfrm>
                <a:custGeom>
                  <a:avLst/>
                  <a:gdLst>
                    <a:gd name="T0" fmla="*/ 0 w 157"/>
                    <a:gd name="T1" fmla="*/ 22 h 87"/>
                    <a:gd name="T2" fmla="*/ 3 w 157"/>
                    <a:gd name="T3" fmla="*/ 0 h 87"/>
                    <a:gd name="T4" fmla="*/ 4 w 157"/>
                    <a:gd name="T5" fmla="*/ 1 h 87"/>
                    <a:gd name="T6" fmla="*/ 5 w 157"/>
                    <a:gd name="T7" fmla="*/ 1 h 87"/>
                    <a:gd name="T8" fmla="*/ 7 w 157"/>
                    <a:gd name="T9" fmla="*/ 1 h 87"/>
                    <a:gd name="T10" fmla="*/ 8 w 157"/>
                    <a:gd name="T11" fmla="*/ 1 h 87"/>
                    <a:gd name="T12" fmla="*/ 8 w 157"/>
                    <a:gd name="T13" fmla="*/ 1 h 87"/>
                    <a:gd name="T14" fmla="*/ 9 w 157"/>
                    <a:gd name="T15" fmla="*/ 0 h 87"/>
                    <a:gd name="T16" fmla="*/ 11 w 157"/>
                    <a:gd name="T17" fmla="*/ 0 h 87"/>
                    <a:gd name="T18" fmla="*/ 11 w 157"/>
                    <a:gd name="T19" fmla="*/ 1 h 87"/>
                    <a:gd name="T20" fmla="*/ 12 w 157"/>
                    <a:gd name="T21" fmla="*/ 1 h 87"/>
                    <a:gd name="T22" fmla="*/ 14 w 157"/>
                    <a:gd name="T23" fmla="*/ 1 h 87"/>
                    <a:gd name="T24" fmla="*/ 13 w 157"/>
                    <a:gd name="T25" fmla="*/ 1 h 87"/>
                    <a:gd name="T26" fmla="*/ 14 w 157"/>
                    <a:gd name="T27" fmla="*/ 0 h 87"/>
                    <a:gd name="T28" fmla="*/ 15 w 157"/>
                    <a:gd name="T29" fmla="*/ 1 h 87"/>
                    <a:gd name="T30" fmla="*/ 15 w 157"/>
                    <a:gd name="T31" fmla="*/ 1 h 87"/>
                    <a:gd name="T32" fmla="*/ 16 w 157"/>
                    <a:gd name="T33" fmla="*/ 1 h 87"/>
                    <a:gd name="T34" fmla="*/ 16 w 157"/>
                    <a:gd name="T35" fmla="*/ 1 h 87"/>
                    <a:gd name="T36" fmla="*/ 17 w 157"/>
                    <a:gd name="T37" fmla="*/ 1 h 87"/>
                    <a:gd name="T38" fmla="*/ 18 w 157"/>
                    <a:gd name="T39" fmla="*/ 0 h 87"/>
                    <a:gd name="T40" fmla="*/ 18 w 157"/>
                    <a:gd name="T41" fmla="*/ 0 h 87"/>
                    <a:gd name="T42" fmla="*/ 18 w 157"/>
                    <a:gd name="T43" fmla="*/ 1 h 87"/>
                    <a:gd name="T44" fmla="*/ 19 w 157"/>
                    <a:gd name="T45" fmla="*/ 1 h 87"/>
                    <a:gd name="T46" fmla="*/ 20 w 157"/>
                    <a:gd name="T47" fmla="*/ 1 h 87"/>
                    <a:gd name="T48" fmla="*/ 21 w 157"/>
                    <a:gd name="T49" fmla="*/ 1 h 87"/>
                    <a:gd name="T50" fmla="*/ 21 w 157"/>
                    <a:gd name="T51" fmla="*/ 0 h 87"/>
                    <a:gd name="T52" fmla="*/ 22 w 157"/>
                    <a:gd name="T53" fmla="*/ 0 h 87"/>
                    <a:gd name="T54" fmla="*/ 23 w 157"/>
                    <a:gd name="T55" fmla="*/ 1 h 87"/>
                    <a:gd name="T56" fmla="*/ 23 w 157"/>
                    <a:gd name="T57" fmla="*/ 1 h 87"/>
                    <a:gd name="T58" fmla="*/ 25 w 157"/>
                    <a:gd name="T59" fmla="*/ 1 h 87"/>
                    <a:gd name="T60" fmla="*/ 26 w 157"/>
                    <a:gd name="T61" fmla="*/ 1 h 87"/>
                    <a:gd name="T62" fmla="*/ 26 w 157"/>
                    <a:gd name="T63" fmla="*/ 0 h 87"/>
                    <a:gd name="T64" fmla="*/ 28 w 157"/>
                    <a:gd name="T65" fmla="*/ 0 h 87"/>
                    <a:gd name="T66" fmla="*/ 29 w 157"/>
                    <a:gd name="T67" fmla="*/ 0 h 87"/>
                    <a:gd name="T68" fmla="*/ 29 w 157"/>
                    <a:gd name="T69" fmla="*/ 1 h 87"/>
                    <a:gd name="T70" fmla="*/ 30 w 157"/>
                    <a:gd name="T71" fmla="*/ 1 h 87"/>
                    <a:gd name="T72" fmla="*/ 31 w 157"/>
                    <a:gd name="T73" fmla="*/ 2 h 87"/>
                    <a:gd name="T74" fmla="*/ 32 w 157"/>
                    <a:gd name="T75" fmla="*/ 1 h 87"/>
                    <a:gd name="T76" fmla="*/ 32 w 157"/>
                    <a:gd name="T77" fmla="*/ 0 h 87"/>
                    <a:gd name="T78" fmla="*/ 34 w 157"/>
                    <a:gd name="T79" fmla="*/ 0 h 87"/>
                    <a:gd name="T80" fmla="*/ 34 w 157"/>
                    <a:gd name="T81" fmla="*/ 1 h 87"/>
                    <a:gd name="T82" fmla="*/ 35 w 157"/>
                    <a:gd name="T83" fmla="*/ 1 h 87"/>
                    <a:gd name="T84" fmla="*/ 39 w 157"/>
                    <a:gd name="T85" fmla="*/ 2 h 87"/>
                    <a:gd name="T86" fmla="*/ 45 w 157"/>
                    <a:gd name="T87" fmla="*/ 1 h 87"/>
                    <a:gd name="T88" fmla="*/ 51 w 157"/>
                    <a:gd name="T89" fmla="*/ 1 h 87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157" h="87">
                      <a:moveTo>
                        <a:pt x="157" y="4"/>
                      </a:moveTo>
                      <a:lnTo>
                        <a:pt x="157" y="87"/>
                      </a:lnTo>
                      <a:lnTo>
                        <a:pt x="0" y="87"/>
                      </a:lnTo>
                      <a:lnTo>
                        <a:pt x="0" y="2"/>
                      </a:lnTo>
                      <a:lnTo>
                        <a:pt x="4" y="1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2" y="1"/>
                      </a:lnTo>
                      <a:lnTo>
                        <a:pt x="12" y="2"/>
                      </a:lnTo>
                      <a:lnTo>
                        <a:pt x="12" y="3"/>
                      </a:lnTo>
                      <a:lnTo>
                        <a:pt x="14" y="3"/>
                      </a:lnTo>
                      <a:lnTo>
                        <a:pt x="15" y="4"/>
                      </a:lnTo>
                      <a:lnTo>
                        <a:pt x="17" y="5"/>
                      </a:lnTo>
                      <a:lnTo>
                        <a:pt x="20" y="5"/>
                      </a:lnTo>
                      <a:lnTo>
                        <a:pt x="21" y="5"/>
                      </a:lnTo>
                      <a:lnTo>
                        <a:pt x="22" y="5"/>
                      </a:lnTo>
                      <a:lnTo>
                        <a:pt x="23" y="5"/>
                      </a:lnTo>
                      <a:lnTo>
                        <a:pt x="23" y="4"/>
                      </a:lnTo>
                      <a:lnTo>
                        <a:pt x="24" y="3"/>
                      </a:lnTo>
                      <a:lnTo>
                        <a:pt x="24" y="2"/>
                      </a:lnTo>
                      <a:lnTo>
                        <a:pt x="26" y="1"/>
                      </a:lnTo>
                      <a:lnTo>
                        <a:pt x="27" y="1"/>
                      </a:lnTo>
                      <a:lnTo>
                        <a:pt x="28" y="1"/>
                      </a:lnTo>
                      <a:lnTo>
                        <a:pt x="29" y="1"/>
                      </a:lnTo>
                      <a:lnTo>
                        <a:pt x="30" y="1"/>
                      </a:lnTo>
                      <a:lnTo>
                        <a:pt x="32" y="1"/>
                      </a:lnTo>
                      <a:lnTo>
                        <a:pt x="32" y="2"/>
                      </a:lnTo>
                      <a:lnTo>
                        <a:pt x="32" y="3"/>
                      </a:lnTo>
                      <a:lnTo>
                        <a:pt x="32" y="4"/>
                      </a:lnTo>
                      <a:lnTo>
                        <a:pt x="33" y="4"/>
                      </a:lnTo>
                      <a:lnTo>
                        <a:pt x="34" y="5"/>
                      </a:lnTo>
                      <a:lnTo>
                        <a:pt x="36" y="5"/>
                      </a:lnTo>
                      <a:lnTo>
                        <a:pt x="37" y="5"/>
                      </a:lnTo>
                      <a:lnTo>
                        <a:pt x="40" y="5"/>
                      </a:lnTo>
                      <a:lnTo>
                        <a:pt x="40" y="4"/>
                      </a:lnTo>
                      <a:lnTo>
                        <a:pt x="39" y="3"/>
                      </a:lnTo>
                      <a:lnTo>
                        <a:pt x="39" y="2"/>
                      </a:lnTo>
                      <a:lnTo>
                        <a:pt x="40" y="1"/>
                      </a:lnTo>
                      <a:lnTo>
                        <a:pt x="40" y="0"/>
                      </a:lnTo>
                      <a:lnTo>
                        <a:pt x="41" y="0"/>
                      </a:lnTo>
                      <a:lnTo>
                        <a:pt x="43" y="2"/>
                      </a:lnTo>
                      <a:lnTo>
                        <a:pt x="43" y="3"/>
                      </a:lnTo>
                      <a:lnTo>
                        <a:pt x="43" y="4"/>
                      </a:lnTo>
                      <a:lnTo>
                        <a:pt x="45" y="4"/>
                      </a:lnTo>
                      <a:lnTo>
                        <a:pt x="46" y="4"/>
                      </a:lnTo>
                      <a:lnTo>
                        <a:pt x="47" y="4"/>
                      </a:lnTo>
                      <a:lnTo>
                        <a:pt x="48" y="4"/>
                      </a:lnTo>
                      <a:lnTo>
                        <a:pt x="49" y="3"/>
                      </a:lnTo>
                      <a:lnTo>
                        <a:pt x="49" y="2"/>
                      </a:lnTo>
                      <a:lnTo>
                        <a:pt x="51" y="1"/>
                      </a:lnTo>
                      <a:lnTo>
                        <a:pt x="52" y="1"/>
                      </a:lnTo>
                      <a:lnTo>
                        <a:pt x="53" y="0"/>
                      </a:lnTo>
                      <a:lnTo>
                        <a:pt x="54" y="0"/>
                      </a:lnTo>
                      <a:lnTo>
                        <a:pt x="54" y="1"/>
                      </a:lnTo>
                      <a:lnTo>
                        <a:pt x="54" y="2"/>
                      </a:lnTo>
                      <a:lnTo>
                        <a:pt x="54" y="3"/>
                      </a:lnTo>
                      <a:lnTo>
                        <a:pt x="55" y="4"/>
                      </a:lnTo>
                      <a:lnTo>
                        <a:pt x="55" y="5"/>
                      </a:lnTo>
                      <a:lnTo>
                        <a:pt x="57" y="5"/>
                      </a:lnTo>
                      <a:lnTo>
                        <a:pt x="58" y="5"/>
                      </a:lnTo>
                      <a:lnTo>
                        <a:pt x="59" y="5"/>
                      </a:lnTo>
                      <a:lnTo>
                        <a:pt x="60" y="4"/>
                      </a:lnTo>
                      <a:lnTo>
                        <a:pt x="61" y="3"/>
                      </a:lnTo>
                      <a:lnTo>
                        <a:pt x="63" y="3"/>
                      </a:lnTo>
                      <a:lnTo>
                        <a:pt x="63" y="2"/>
                      </a:lnTo>
                      <a:lnTo>
                        <a:pt x="63" y="1"/>
                      </a:lnTo>
                      <a:lnTo>
                        <a:pt x="64" y="0"/>
                      </a:lnTo>
                      <a:lnTo>
                        <a:pt x="65" y="0"/>
                      </a:lnTo>
                      <a:lnTo>
                        <a:pt x="66" y="0"/>
                      </a:lnTo>
                      <a:lnTo>
                        <a:pt x="67" y="1"/>
                      </a:lnTo>
                      <a:lnTo>
                        <a:pt x="67" y="2"/>
                      </a:lnTo>
                      <a:lnTo>
                        <a:pt x="67" y="3"/>
                      </a:lnTo>
                      <a:lnTo>
                        <a:pt x="67" y="4"/>
                      </a:lnTo>
                      <a:lnTo>
                        <a:pt x="67" y="5"/>
                      </a:lnTo>
                      <a:lnTo>
                        <a:pt x="68" y="5"/>
                      </a:lnTo>
                      <a:lnTo>
                        <a:pt x="71" y="5"/>
                      </a:lnTo>
                      <a:lnTo>
                        <a:pt x="73" y="5"/>
                      </a:lnTo>
                      <a:lnTo>
                        <a:pt x="76" y="5"/>
                      </a:lnTo>
                      <a:lnTo>
                        <a:pt x="77" y="4"/>
                      </a:lnTo>
                      <a:lnTo>
                        <a:pt x="77" y="3"/>
                      </a:lnTo>
                      <a:lnTo>
                        <a:pt x="77" y="1"/>
                      </a:lnTo>
                      <a:lnTo>
                        <a:pt x="78" y="0"/>
                      </a:lnTo>
                      <a:lnTo>
                        <a:pt x="80" y="0"/>
                      </a:lnTo>
                      <a:lnTo>
                        <a:pt x="83" y="0"/>
                      </a:lnTo>
                      <a:lnTo>
                        <a:pt x="84" y="0"/>
                      </a:lnTo>
                      <a:lnTo>
                        <a:pt x="85" y="0"/>
                      </a:lnTo>
                      <a:lnTo>
                        <a:pt x="85" y="1"/>
                      </a:lnTo>
                      <a:lnTo>
                        <a:pt x="85" y="3"/>
                      </a:lnTo>
                      <a:lnTo>
                        <a:pt x="85" y="4"/>
                      </a:lnTo>
                      <a:lnTo>
                        <a:pt x="86" y="5"/>
                      </a:lnTo>
                      <a:lnTo>
                        <a:pt x="88" y="5"/>
                      </a:lnTo>
                      <a:lnTo>
                        <a:pt x="89" y="5"/>
                      </a:lnTo>
                      <a:lnTo>
                        <a:pt x="90" y="5"/>
                      </a:lnTo>
                      <a:lnTo>
                        <a:pt x="91" y="7"/>
                      </a:lnTo>
                      <a:lnTo>
                        <a:pt x="92" y="7"/>
                      </a:lnTo>
                      <a:lnTo>
                        <a:pt x="94" y="5"/>
                      </a:lnTo>
                      <a:lnTo>
                        <a:pt x="95" y="4"/>
                      </a:lnTo>
                      <a:lnTo>
                        <a:pt x="95" y="2"/>
                      </a:lnTo>
                      <a:lnTo>
                        <a:pt x="96" y="1"/>
                      </a:lnTo>
                      <a:lnTo>
                        <a:pt x="98" y="1"/>
                      </a:lnTo>
                      <a:lnTo>
                        <a:pt x="100" y="1"/>
                      </a:lnTo>
                      <a:lnTo>
                        <a:pt x="101" y="2"/>
                      </a:lnTo>
                      <a:lnTo>
                        <a:pt x="102" y="2"/>
                      </a:lnTo>
                      <a:lnTo>
                        <a:pt x="103" y="3"/>
                      </a:lnTo>
                      <a:lnTo>
                        <a:pt x="104" y="4"/>
                      </a:lnTo>
                      <a:lnTo>
                        <a:pt x="108" y="5"/>
                      </a:lnTo>
                      <a:lnTo>
                        <a:pt x="113" y="7"/>
                      </a:lnTo>
                      <a:lnTo>
                        <a:pt x="116" y="7"/>
                      </a:lnTo>
                      <a:lnTo>
                        <a:pt x="120" y="7"/>
                      </a:lnTo>
                      <a:lnTo>
                        <a:pt x="125" y="7"/>
                      </a:lnTo>
                      <a:lnTo>
                        <a:pt x="132" y="5"/>
                      </a:lnTo>
                      <a:lnTo>
                        <a:pt x="139" y="5"/>
                      </a:lnTo>
                      <a:lnTo>
                        <a:pt x="145" y="5"/>
                      </a:lnTo>
                      <a:lnTo>
                        <a:pt x="151" y="4"/>
                      </a:lnTo>
                      <a:lnTo>
                        <a:pt x="156" y="4"/>
                      </a:lnTo>
                      <a:lnTo>
                        <a:pt x="157" y="4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2" name="Forme libre 457"/>
                <p:cNvSpPr>
                  <a:spLocks/>
                </p:cNvSpPr>
                <p:nvPr/>
              </p:nvSpPr>
              <p:spPr bwMode="auto">
                <a:xfrm>
                  <a:off x="1973" y="3192"/>
                  <a:ext cx="53" cy="11"/>
                </a:xfrm>
                <a:custGeom>
                  <a:avLst/>
                  <a:gdLst>
                    <a:gd name="T0" fmla="*/ 53 w 157"/>
                    <a:gd name="T1" fmla="*/ 0 h 44"/>
                    <a:gd name="T2" fmla="*/ 0 w 157"/>
                    <a:gd name="T3" fmla="*/ 10 h 44"/>
                    <a:gd name="T4" fmla="*/ 4 w 157"/>
                    <a:gd name="T5" fmla="*/ 10 h 44"/>
                    <a:gd name="T6" fmla="*/ 7 w 157"/>
                    <a:gd name="T7" fmla="*/ 10 h 44"/>
                    <a:gd name="T8" fmla="*/ 9 w 157"/>
                    <a:gd name="T9" fmla="*/ 11 h 44"/>
                    <a:gd name="T10" fmla="*/ 11 w 157"/>
                    <a:gd name="T11" fmla="*/ 11 h 44"/>
                    <a:gd name="T12" fmla="*/ 11 w 157"/>
                    <a:gd name="T13" fmla="*/ 10 h 44"/>
                    <a:gd name="T14" fmla="*/ 11 w 157"/>
                    <a:gd name="T15" fmla="*/ 9 h 44"/>
                    <a:gd name="T16" fmla="*/ 11 w 157"/>
                    <a:gd name="T17" fmla="*/ 7 h 44"/>
                    <a:gd name="T18" fmla="*/ 12 w 157"/>
                    <a:gd name="T19" fmla="*/ 7 h 44"/>
                    <a:gd name="T20" fmla="*/ 12 w 157"/>
                    <a:gd name="T21" fmla="*/ 8 h 44"/>
                    <a:gd name="T22" fmla="*/ 12 w 157"/>
                    <a:gd name="T23" fmla="*/ 10 h 44"/>
                    <a:gd name="T24" fmla="*/ 13 w 157"/>
                    <a:gd name="T25" fmla="*/ 10 h 44"/>
                    <a:gd name="T26" fmla="*/ 14 w 157"/>
                    <a:gd name="T27" fmla="*/ 10 h 44"/>
                    <a:gd name="T28" fmla="*/ 15 w 157"/>
                    <a:gd name="T29" fmla="*/ 10 h 44"/>
                    <a:gd name="T30" fmla="*/ 16 w 157"/>
                    <a:gd name="T31" fmla="*/ 10 h 44"/>
                    <a:gd name="T32" fmla="*/ 16 w 157"/>
                    <a:gd name="T33" fmla="*/ 9 h 44"/>
                    <a:gd name="T34" fmla="*/ 16 w 157"/>
                    <a:gd name="T35" fmla="*/ 7 h 44"/>
                    <a:gd name="T36" fmla="*/ 18 w 157"/>
                    <a:gd name="T37" fmla="*/ 6 h 44"/>
                    <a:gd name="T38" fmla="*/ 18 w 157"/>
                    <a:gd name="T39" fmla="*/ 6 h 44"/>
                    <a:gd name="T40" fmla="*/ 17 w 157"/>
                    <a:gd name="T41" fmla="*/ 8 h 44"/>
                    <a:gd name="T42" fmla="*/ 17 w 157"/>
                    <a:gd name="T43" fmla="*/ 10 h 44"/>
                    <a:gd name="T44" fmla="*/ 18 w 157"/>
                    <a:gd name="T45" fmla="*/ 10 h 44"/>
                    <a:gd name="T46" fmla="*/ 19 w 157"/>
                    <a:gd name="T47" fmla="*/ 10 h 44"/>
                    <a:gd name="T48" fmla="*/ 21 w 157"/>
                    <a:gd name="T49" fmla="*/ 10 h 44"/>
                    <a:gd name="T50" fmla="*/ 22 w 157"/>
                    <a:gd name="T51" fmla="*/ 10 h 44"/>
                    <a:gd name="T52" fmla="*/ 23 w 157"/>
                    <a:gd name="T53" fmla="*/ 9 h 44"/>
                    <a:gd name="T54" fmla="*/ 24 w 157"/>
                    <a:gd name="T55" fmla="*/ 8 h 44"/>
                    <a:gd name="T56" fmla="*/ 23 w 157"/>
                    <a:gd name="T57" fmla="*/ 7 h 44"/>
                    <a:gd name="T58" fmla="*/ 23 w 157"/>
                    <a:gd name="T59" fmla="*/ 6 h 44"/>
                    <a:gd name="T60" fmla="*/ 23 w 157"/>
                    <a:gd name="T61" fmla="*/ 5 h 44"/>
                    <a:gd name="T62" fmla="*/ 24 w 157"/>
                    <a:gd name="T63" fmla="*/ 6 h 44"/>
                    <a:gd name="T64" fmla="*/ 24 w 157"/>
                    <a:gd name="T65" fmla="*/ 8 h 44"/>
                    <a:gd name="T66" fmla="*/ 24 w 157"/>
                    <a:gd name="T67" fmla="*/ 10 h 44"/>
                    <a:gd name="T68" fmla="*/ 25 w 157"/>
                    <a:gd name="T69" fmla="*/ 10 h 44"/>
                    <a:gd name="T70" fmla="*/ 27 w 157"/>
                    <a:gd name="T71" fmla="*/ 10 h 44"/>
                    <a:gd name="T72" fmla="*/ 29 w 157"/>
                    <a:gd name="T73" fmla="*/ 10 h 44"/>
                    <a:gd name="T74" fmla="*/ 31 w 157"/>
                    <a:gd name="T75" fmla="*/ 10 h 44"/>
                    <a:gd name="T76" fmla="*/ 32 w 157"/>
                    <a:gd name="T77" fmla="*/ 9 h 44"/>
                    <a:gd name="T78" fmla="*/ 32 w 157"/>
                    <a:gd name="T79" fmla="*/ 7 h 44"/>
                    <a:gd name="T80" fmla="*/ 32 w 157"/>
                    <a:gd name="T81" fmla="*/ 6 h 44"/>
                    <a:gd name="T82" fmla="*/ 32 w 157"/>
                    <a:gd name="T83" fmla="*/ 5 h 44"/>
                    <a:gd name="T84" fmla="*/ 32 w 157"/>
                    <a:gd name="T85" fmla="*/ 7 h 44"/>
                    <a:gd name="T86" fmla="*/ 33 w 157"/>
                    <a:gd name="T87" fmla="*/ 9 h 44"/>
                    <a:gd name="T88" fmla="*/ 33 w 157"/>
                    <a:gd name="T89" fmla="*/ 10 h 44"/>
                    <a:gd name="T90" fmla="*/ 34 w 157"/>
                    <a:gd name="T91" fmla="*/ 10 h 44"/>
                    <a:gd name="T92" fmla="*/ 35 w 157"/>
                    <a:gd name="T93" fmla="*/ 10 h 44"/>
                    <a:gd name="T94" fmla="*/ 36 w 157"/>
                    <a:gd name="T95" fmla="*/ 9 h 44"/>
                    <a:gd name="T96" fmla="*/ 36 w 157"/>
                    <a:gd name="T97" fmla="*/ 8 h 44"/>
                    <a:gd name="T98" fmla="*/ 36 w 157"/>
                    <a:gd name="T99" fmla="*/ 6 h 44"/>
                    <a:gd name="T100" fmla="*/ 37 w 157"/>
                    <a:gd name="T101" fmla="*/ 5 h 44"/>
                    <a:gd name="T102" fmla="*/ 37 w 157"/>
                    <a:gd name="T103" fmla="*/ 5 h 44"/>
                    <a:gd name="T104" fmla="*/ 37 w 157"/>
                    <a:gd name="T105" fmla="*/ 8 h 44"/>
                    <a:gd name="T106" fmla="*/ 37 w 157"/>
                    <a:gd name="T107" fmla="*/ 9 h 44"/>
                    <a:gd name="T108" fmla="*/ 37 w 157"/>
                    <a:gd name="T109" fmla="*/ 10 h 44"/>
                    <a:gd name="T110" fmla="*/ 39 w 157"/>
                    <a:gd name="T111" fmla="*/ 11 h 44"/>
                    <a:gd name="T112" fmla="*/ 41 w 157"/>
                    <a:gd name="T113" fmla="*/ 11 h 44"/>
                    <a:gd name="T114" fmla="*/ 42 w 157"/>
                    <a:gd name="T115" fmla="*/ 10 h 44"/>
                    <a:gd name="T116" fmla="*/ 47 w 157"/>
                    <a:gd name="T117" fmla="*/ 10 h 44"/>
                    <a:gd name="T118" fmla="*/ 53 w 157"/>
                    <a:gd name="T119" fmla="*/ 9 h 44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157" h="44">
                      <a:moveTo>
                        <a:pt x="157" y="36"/>
                      </a:moveTo>
                      <a:lnTo>
                        <a:pt x="157" y="0"/>
                      </a:lnTo>
                      <a:lnTo>
                        <a:pt x="0" y="0"/>
                      </a:lnTo>
                      <a:lnTo>
                        <a:pt x="0" y="41"/>
                      </a:lnTo>
                      <a:lnTo>
                        <a:pt x="6" y="41"/>
                      </a:lnTo>
                      <a:lnTo>
                        <a:pt x="12" y="41"/>
                      </a:lnTo>
                      <a:lnTo>
                        <a:pt x="17" y="41"/>
                      </a:lnTo>
                      <a:lnTo>
                        <a:pt x="21" y="41"/>
                      </a:lnTo>
                      <a:lnTo>
                        <a:pt x="24" y="43"/>
                      </a:lnTo>
                      <a:lnTo>
                        <a:pt x="28" y="44"/>
                      </a:lnTo>
                      <a:lnTo>
                        <a:pt x="29" y="44"/>
                      </a:lnTo>
                      <a:lnTo>
                        <a:pt x="32" y="43"/>
                      </a:lnTo>
                      <a:lnTo>
                        <a:pt x="33" y="41"/>
                      </a:lnTo>
                      <a:lnTo>
                        <a:pt x="34" y="40"/>
                      </a:lnTo>
                      <a:lnTo>
                        <a:pt x="34" y="38"/>
                      </a:lnTo>
                      <a:lnTo>
                        <a:pt x="34" y="36"/>
                      </a:lnTo>
                      <a:lnTo>
                        <a:pt x="34" y="31"/>
                      </a:lnTo>
                      <a:lnTo>
                        <a:pt x="33" y="27"/>
                      </a:lnTo>
                      <a:lnTo>
                        <a:pt x="33" y="25"/>
                      </a:lnTo>
                      <a:lnTo>
                        <a:pt x="35" y="26"/>
                      </a:lnTo>
                      <a:lnTo>
                        <a:pt x="36" y="30"/>
                      </a:lnTo>
                      <a:lnTo>
                        <a:pt x="36" y="32"/>
                      </a:lnTo>
                      <a:lnTo>
                        <a:pt x="37" y="36"/>
                      </a:lnTo>
                      <a:lnTo>
                        <a:pt x="37" y="38"/>
                      </a:lnTo>
                      <a:lnTo>
                        <a:pt x="37" y="39"/>
                      </a:lnTo>
                      <a:lnTo>
                        <a:pt x="39" y="41"/>
                      </a:lnTo>
                      <a:lnTo>
                        <a:pt x="40" y="41"/>
                      </a:lnTo>
                      <a:lnTo>
                        <a:pt x="41" y="41"/>
                      </a:lnTo>
                      <a:lnTo>
                        <a:pt x="43" y="41"/>
                      </a:lnTo>
                      <a:lnTo>
                        <a:pt x="45" y="41"/>
                      </a:lnTo>
                      <a:lnTo>
                        <a:pt x="46" y="40"/>
                      </a:lnTo>
                      <a:lnTo>
                        <a:pt x="48" y="38"/>
                      </a:lnTo>
                      <a:lnTo>
                        <a:pt x="48" y="34"/>
                      </a:lnTo>
                      <a:lnTo>
                        <a:pt x="48" y="31"/>
                      </a:lnTo>
                      <a:lnTo>
                        <a:pt x="48" y="27"/>
                      </a:lnTo>
                      <a:lnTo>
                        <a:pt x="51" y="25"/>
                      </a:lnTo>
                      <a:lnTo>
                        <a:pt x="53" y="23"/>
                      </a:lnTo>
                      <a:lnTo>
                        <a:pt x="54" y="23"/>
                      </a:lnTo>
                      <a:lnTo>
                        <a:pt x="52" y="25"/>
                      </a:lnTo>
                      <a:lnTo>
                        <a:pt x="49" y="28"/>
                      </a:lnTo>
                      <a:lnTo>
                        <a:pt x="49" y="32"/>
                      </a:lnTo>
                      <a:lnTo>
                        <a:pt x="48" y="36"/>
                      </a:lnTo>
                      <a:lnTo>
                        <a:pt x="49" y="38"/>
                      </a:lnTo>
                      <a:lnTo>
                        <a:pt x="51" y="39"/>
                      </a:lnTo>
                      <a:lnTo>
                        <a:pt x="52" y="39"/>
                      </a:lnTo>
                      <a:lnTo>
                        <a:pt x="53" y="40"/>
                      </a:lnTo>
                      <a:lnTo>
                        <a:pt x="55" y="40"/>
                      </a:lnTo>
                      <a:lnTo>
                        <a:pt x="58" y="40"/>
                      </a:lnTo>
                      <a:lnTo>
                        <a:pt x="61" y="40"/>
                      </a:lnTo>
                      <a:lnTo>
                        <a:pt x="64" y="40"/>
                      </a:lnTo>
                      <a:lnTo>
                        <a:pt x="66" y="39"/>
                      </a:lnTo>
                      <a:lnTo>
                        <a:pt x="67" y="38"/>
                      </a:lnTo>
                      <a:lnTo>
                        <a:pt x="68" y="36"/>
                      </a:lnTo>
                      <a:lnTo>
                        <a:pt x="70" y="33"/>
                      </a:lnTo>
                      <a:lnTo>
                        <a:pt x="70" y="31"/>
                      </a:lnTo>
                      <a:lnTo>
                        <a:pt x="68" y="28"/>
                      </a:lnTo>
                      <a:lnTo>
                        <a:pt x="68" y="26"/>
                      </a:lnTo>
                      <a:lnTo>
                        <a:pt x="67" y="25"/>
                      </a:lnTo>
                      <a:lnTo>
                        <a:pt x="67" y="23"/>
                      </a:lnTo>
                      <a:lnTo>
                        <a:pt x="67" y="20"/>
                      </a:lnTo>
                      <a:lnTo>
                        <a:pt x="68" y="20"/>
                      </a:lnTo>
                      <a:lnTo>
                        <a:pt x="70" y="23"/>
                      </a:lnTo>
                      <a:lnTo>
                        <a:pt x="70" y="25"/>
                      </a:lnTo>
                      <a:lnTo>
                        <a:pt x="70" y="28"/>
                      </a:lnTo>
                      <a:lnTo>
                        <a:pt x="70" y="32"/>
                      </a:lnTo>
                      <a:lnTo>
                        <a:pt x="70" y="36"/>
                      </a:lnTo>
                      <a:lnTo>
                        <a:pt x="71" y="38"/>
                      </a:lnTo>
                      <a:lnTo>
                        <a:pt x="73" y="39"/>
                      </a:lnTo>
                      <a:lnTo>
                        <a:pt x="74" y="39"/>
                      </a:lnTo>
                      <a:lnTo>
                        <a:pt x="77" y="40"/>
                      </a:lnTo>
                      <a:lnTo>
                        <a:pt x="79" y="40"/>
                      </a:lnTo>
                      <a:lnTo>
                        <a:pt x="83" y="40"/>
                      </a:lnTo>
                      <a:lnTo>
                        <a:pt x="85" y="39"/>
                      </a:lnTo>
                      <a:lnTo>
                        <a:pt x="89" y="39"/>
                      </a:lnTo>
                      <a:lnTo>
                        <a:pt x="91" y="39"/>
                      </a:lnTo>
                      <a:lnTo>
                        <a:pt x="92" y="38"/>
                      </a:lnTo>
                      <a:lnTo>
                        <a:pt x="94" y="36"/>
                      </a:lnTo>
                      <a:lnTo>
                        <a:pt x="94" y="32"/>
                      </a:lnTo>
                      <a:lnTo>
                        <a:pt x="94" y="28"/>
                      </a:lnTo>
                      <a:lnTo>
                        <a:pt x="94" y="26"/>
                      </a:lnTo>
                      <a:lnTo>
                        <a:pt x="94" y="23"/>
                      </a:lnTo>
                      <a:lnTo>
                        <a:pt x="94" y="21"/>
                      </a:lnTo>
                      <a:lnTo>
                        <a:pt x="95" y="21"/>
                      </a:lnTo>
                      <a:lnTo>
                        <a:pt x="96" y="24"/>
                      </a:lnTo>
                      <a:lnTo>
                        <a:pt x="96" y="27"/>
                      </a:lnTo>
                      <a:lnTo>
                        <a:pt x="97" y="31"/>
                      </a:lnTo>
                      <a:lnTo>
                        <a:pt x="97" y="34"/>
                      </a:lnTo>
                      <a:lnTo>
                        <a:pt x="97" y="37"/>
                      </a:lnTo>
                      <a:lnTo>
                        <a:pt x="97" y="39"/>
                      </a:lnTo>
                      <a:lnTo>
                        <a:pt x="98" y="40"/>
                      </a:lnTo>
                      <a:lnTo>
                        <a:pt x="100" y="40"/>
                      </a:lnTo>
                      <a:lnTo>
                        <a:pt x="102" y="40"/>
                      </a:lnTo>
                      <a:lnTo>
                        <a:pt x="104" y="39"/>
                      </a:lnTo>
                      <a:lnTo>
                        <a:pt x="107" y="39"/>
                      </a:lnTo>
                      <a:lnTo>
                        <a:pt x="108" y="37"/>
                      </a:lnTo>
                      <a:lnTo>
                        <a:pt x="108" y="33"/>
                      </a:lnTo>
                      <a:lnTo>
                        <a:pt x="108" y="30"/>
                      </a:lnTo>
                      <a:lnTo>
                        <a:pt x="108" y="26"/>
                      </a:lnTo>
                      <a:lnTo>
                        <a:pt x="108" y="24"/>
                      </a:lnTo>
                      <a:lnTo>
                        <a:pt x="108" y="21"/>
                      </a:lnTo>
                      <a:lnTo>
                        <a:pt x="109" y="18"/>
                      </a:lnTo>
                      <a:lnTo>
                        <a:pt x="110" y="18"/>
                      </a:lnTo>
                      <a:lnTo>
                        <a:pt x="111" y="20"/>
                      </a:lnTo>
                      <a:lnTo>
                        <a:pt x="110" y="25"/>
                      </a:lnTo>
                      <a:lnTo>
                        <a:pt x="110" y="30"/>
                      </a:lnTo>
                      <a:lnTo>
                        <a:pt x="110" y="34"/>
                      </a:lnTo>
                      <a:lnTo>
                        <a:pt x="110" y="37"/>
                      </a:lnTo>
                      <a:lnTo>
                        <a:pt x="110" y="38"/>
                      </a:lnTo>
                      <a:lnTo>
                        <a:pt x="111" y="40"/>
                      </a:lnTo>
                      <a:lnTo>
                        <a:pt x="113" y="41"/>
                      </a:lnTo>
                      <a:lnTo>
                        <a:pt x="115" y="43"/>
                      </a:lnTo>
                      <a:lnTo>
                        <a:pt x="117" y="43"/>
                      </a:lnTo>
                      <a:lnTo>
                        <a:pt x="120" y="43"/>
                      </a:lnTo>
                      <a:lnTo>
                        <a:pt x="122" y="41"/>
                      </a:lnTo>
                      <a:lnTo>
                        <a:pt x="125" y="41"/>
                      </a:lnTo>
                      <a:lnTo>
                        <a:pt x="131" y="40"/>
                      </a:lnTo>
                      <a:lnTo>
                        <a:pt x="139" y="38"/>
                      </a:lnTo>
                      <a:lnTo>
                        <a:pt x="150" y="36"/>
                      </a:lnTo>
                      <a:lnTo>
                        <a:pt x="157" y="36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3" name="Forme libre 458"/>
                <p:cNvSpPr>
                  <a:spLocks/>
                </p:cNvSpPr>
                <p:nvPr/>
              </p:nvSpPr>
              <p:spPr bwMode="auto">
                <a:xfrm>
                  <a:off x="1760" y="3160"/>
                  <a:ext cx="5" cy="12"/>
                </a:xfrm>
                <a:custGeom>
                  <a:avLst/>
                  <a:gdLst>
                    <a:gd name="T0" fmla="*/ 0 w 14"/>
                    <a:gd name="T1" fmla="*/ 0 h 49"/>
                    <a:gd name="T2" fmla="*/ 5 w 14"/>
                    <a:gd name="T3" fmla="*/ 0 h 49"/>
                    <a:gd name="T4" fmla="*/ 5 w 14"/>
                    <a:gd name="T5" fmla="*/ 12 h 49"/>
                    <a:gd name="T6" fmla="*/ 1 w 14"/>
                    <a:gd name="T7" fmla="*/ 12 h 49"/>
                    <a:gd name="T8" fmla="*/ 1 w 14"/>
                    <a:gd name="T9" fmla="*/ 9 h 49"/>
                    <a:gd name="T10" fmla="*/ 0 w 14"/>
                    <a:gd name="T11" fmla="*/ 6 h 49"/>
                    <a:gd name="T12" fmla="*/ 0 w 14"/>
                    <a:gd name="T13" fmla="*/ 3 h 49"/>
                    <a:gd name="T14" fmla="*/ 0 w 14"/>
                    <a:gd name="T15" fmla="*/ 0 h 4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4" h="49">
                      <a:moveTo>
                        <a:pt x="0" y="0"/>
                      </a:moveTo>
                      <a:lnTo>
                        <a:pt x="14" y="0"/>
                      </a:lnTo>
                      <a:lnTo>
                        <a:pt x="14" y="49"/>
                      </a:lnTo>
                      <a:lnTo>
                        <a:pt x="4" y="49"/>
                      </a:lnTo>
                      <a:lnTo>
                        <a:pt x="2" y="37"/>
                      </a:lnTo>
                      <a:lnTo>
                        <a:pt x="0" y="24"/>
                      </a:lnTo>
                      <a:lnTo>
                        <a:pt x="0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4" name="Forme libre 459"/>
                <p:cNvSpPr>
                  <a:spLocks/>
                </p:cNvSpPr>
                <p:nvPr/>
              </p:nvSpPr>
              <p:spPr bwMode="auto">
                <a:xfrm>
                  <a:off x="1737" y="3160"/>
                  <a:ext cx="6" cy="12"/>
                </a:xfrm>
                <a:custGeom>
                  <a:avLst/>
                  <a:gdLst>
                    <a:gd name="T0" fmla="*/ 6 w 18"/>
                    <a:gd name="T1" fmla="*/ 12 h 49"/>
                    <a:gd name="T2" fmla="*/ 0 w 18"/>
                    <a:gd name="T3" fmla="*/ 12 h 49"/>
                    <a:gd name="T4" fmla="*/ 0 w 18"/>
                    <a:gd name="T5" fmla="*/ 0 h 49"/>
                    <a:gd name="T6" fmla="*/ 6 w 18"/>
                    <a:gd name="T7" fmla="*/ 0 h 49"/>
                    <a:gd name="T8" fmla="*/ 6 w 18"/>
                    <a:gd name="T9" fmla="*/ 3 h 49"/>
                    <a:gd name="T10" fmla="*/ 5 w 18"/>
                    <a:gd name="T11" fmla="*/ 6 h 49"/>
                    <a:gd name="T12" fmla="*/ 5 w 18"/>
                    <a:gd name="T13" fmla="*/ 10 h 49"/>
                    <a:gd name="T14" fmla="*/ 6 w 18"/>
                    <a:gd name="T15" fmla="*/ 12 h 4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8" h="49">
                      <a:moveTo>
                        <a:pt x="18" y="49"/>
                      </a:moveTo>
                      <a:lnTo>
                        <a:pt x="0" y="49"/>
                      </a:lnTo>
                      <a:lnTo>
                        <a:pt x="0" y="0"/>
                      </a:lnTo>
                      <a:lnTo>
                        <a:pt x="18" y="0"/>
                      </a:lnTo>
                      <a:lnTo>
                        <a:pt x="18" y="12"/>
                      </a:lnTo>
                      <a:lnTo>
                        <a:pt x="16" y="26"/>
                      </a:lnTo>
                      <a:lnTo>
                        <a:pt x="16" y="39"/>
                      </a:lnTo>
                      <a:lnTo>
                        <a:pt x="18" y="49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5" name="Forme libre 460"/>
                <p:cNvSpPr>
                  <a:spLocks/>
                </p:cNvSpPr>
                <p:nvPr/>
              </p:nvSpPr>
              <p:spPr bwMode="auto">
                <a:xfrm>
                  <a:off x="1758" y="3137"/>
                  <a:ext cx="6" cy="20"/>
                </a:xfrm>
                <a:custGeom>
                  <a:avLst/>
                  <a:gdLst>
                    <a:gd name="T0" fmla="*/ 0 w 18"/>
                    <a:gd name="T1" fmla="*/ 0 h 81"/>
                    <a:gd name="T2" fmla="*/ 6 w 18"/>
                    <a:gd name="T3" fmla="*/ 0 h 81"/>
                    <a:gd name="T4" fmla="*/ 6 w 18"/>
                    <a:gd name="T5" fmla="*/ 20 h 81"/>
                    <a:gd name="T6" fmla="*/ 1 w 18"/>
                    <a:gd name="T7" fmla="*/ 20 h 81"/>
                    <a:gd name="T8" fmla="*/ 1 w 18"/>
                    <a:gd name="T9" fmla="*/ 16 h 81"/>
                    <a:gd name="T10" fmla="*/ 0 w 18"/>
                    <a:gd name="T11" fmla="*/ 10 h 81"/>
                    <a:gd name="T12" fmla="*/ 0 w 18"/>
                    <a:gd name="T13" fmla="*/ 5 h 81"/>
                    <a:gd name="T14" fmla="*/ 0 w 18"/>
                    <a:gd name="T15" fmla="*/ 0 h 8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8" h="81">
                      <a:moveTo>
                        <a:pt x="1" y="0"/>
                      </a:moveTo>
                      <a:lnTo>
                        <a:pt x="18" y="0"/>
                      </a:lnTo>
                      <a:lnTo>
                        <a:pt x="18" y="81"/>
                      </a:lnTo>
                      <a:lnTo>
                        <a:pt x="4" y="81"/>
                      </a:lnTo>
                      <a:lnTo>
                        <a:pt x="2" y="64"/>
                      </a:lnTo>
                      <a:lnTo>
                        <a:pt x="1" y="42"/>
                      </a:lnTo>
                      <a:lnTo>
                        <a:pt x="0" y="19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6" name="Forme libre 461"/>
                <p:cNvSpPr>
                  <a:spLocks/>
                </p:cNvSpPr>
                <p:nvPr/>
              </p:nvSpPr>
              <p:spPr bwMode="auto">
                <a:xfrm>
                  <a:off x="1737" y="3137"/>
                  <a:ext cx="7" cy="20"/>
                </a:xfrm>
                <a:custGeom>
                  <a:avLst/>
                  <a:gdLst>
                    <a:gd name="T0" fmla="*/ 7 w 21"/>
                    <a:gd name="T1" fmla="*/ 20 h 81"/>
                    <a:gd name="T2" fmla="*/ 0 w 21"/>
                    <a:gd name="T3" fmla="*/ 20 h 81"/>
                    <a:gd name="T4" fmla="*/ 0 w 21"/>
                    <a:gd name="T5" fmla="*/ 0 h 81"/>
                    <a:gd name="T6" fmla="*/ 5 w 21"/>
                    <a:gd name="T7" fmla="*/ 0 h 81"/>
                    <a:gd name="T8" fmla="*/ 6 w 21"/>
                    <a:gd name="T9" fmla="*/ 5 h 81"/>
                    <a:gd name="T10" fmla="*/ 6 w 21"/>
                    <a:gd name="T11" fmla="*/ 11 h 81"/>
                    <a:gd name="T12" fmla="*/ 7 w 21"/>
                    <a:gd name="T13" fmla="*/ 17 h 81"/>
                    <a:gd name="T14" fmla="*/ 7 w 21"/>
                    <a:gd name="T15" fmla="*/ 20 h 8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1" h="81">
                      <a:moveTo>
                        <a:pt x="21" y="81"/>
                      </a:moveTo>
                      <a:lnTo>
                        <a:pt x="0" y="81"/>
                      </a:ln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18" y="21"/>
                      </a:lnTo>
                      <a:lnTo>
                        <a:pt x="19" y="46"/>
                      </a:lnTo>
                      <a:lnTo>
                        <a:pt x="20" y="69"/>
                      </a:lnTo>
                      <a:lnTo>
                        <a:pt x="21" y="81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7" name="Forme libre 462"/>
                <p:cNvSpPr>
                  <a:spLocks/>
                </p:cNvSpPr>
                <p:nvPr/>
              </p:nvSpPr>
              <p:spPr bwMode="auto">
                <a:xfrm>
                  <a:off x="1827" y="3160"/>
                  <a:ext cx="7" cy="12"/>
                </a:xfrm>
                <a:custGeom>
                  <a:avLst/>
                  <a:gdLst>
                    <a:gd name="T0" fmla="*/ 2 w 22"/>
                    <a:gd name="T1" fmla="*/ 12 h 49"/>
                    <a:gd name="T2" fmla="*/ 7 w 22"/>
                    <a:gd name="T3" fmla="*/ 12 h 49"/>
                    <a:gd name="T4" fmla="*/ 7 w 22"/>
                    <a:gd name="T5" fmla="*/ 0 h 49"/>
                    <a:gd name="T6" fmla="*/ 0 w 22"/>
                    <a:gd name="T7" fmla="*/ 0 h 49"/>
                    <a:gd name="T8" fmla="*/ 0 w 22"/>
                    <a:gd name="T9" fmla="*/ 3 h 49"/>
                    <a:gd name="T10" fmla="*/ 1 w 22"/>
                    <a:gd name="T11" fmla="*/ 6 h 49"/>
                    <a:gd name="T12" fmla="*/ 2 w 22"/>
                    <a:gd name="T13" fmla="*/ 9 h 49"/>
                    <a:gd name="T14" fmla="*/ 2 w 22"/>
                    <a:gd name="T15" fmla="*/ 12 h 4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2" h="49">
                      <a:moveTo>
                        <a:pt x="6" y="49"/>
                      </a:moveTo>
                      <a:lnTo>
                        <a:pt x="22" y="49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1" y="11"/>
                      </a:lnTo>
                      <a:lnTo>
                        <a:pt x="4" y="25"/>
                      </a:lnTo>
                      <a:lnTo>
                        <a:pt x="6" y="38"/>
                      </a:lnTo>
                      <a:lnTo>
                        <a:pt x="6" y="49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8" name="Forme libre 463"/>
                <p:cNvSpPr>
                  <a:spLocks/>
                </p:cNvSpPr>
                <p:nvPr/>
              </p:nvSpPr>
              <p:spPr bwMode="auto">
                <a:xfrm>
                  <a:off x="1805" y="3160"/>
                  <a:ext cx="6" cy="12"/>
                </a:xfrm>
                <a:custGeom>
                  <a:avLst/>
                  <a:gdLst>
                    <a:gd name="T0" fmla="*/ 6 w 18"/>
                    <a:gd name="T1" fmla="*/ 12 h 49"/>
                    <a:gd name="T2" fmla="*/ 0 w 18"/>
                    <a:gd name="T3" fmla="*/ 12 h 49"/>
                    <a:gd name="T4" fmla="*/ 0 w 18"/>
                    <a:gd name="T5" fmla="*/ 0 h 49"/>
                    <a:gd name="T6" fmla="*/ 5 w 18"/>
                    <a:gd name="T7" fmla="*/ 0 h 49"/>
                    <a:gd name="T8" fmla="*/ 5 w 18"/>
                    <a:gd name="T9" fmla="*/ 3 h 49"/>
                    <a:gd name="T10" fmla="*/ 6 w 18"/>
                    <a:gd name="T11" fmla="*/ 7 h 49"/>
                    <a:gd name="T12" fmla="*/ 6 w 18"/>
                    <a:gd name="T13" fmla="*/ 11 h 49"/>
                    <a:gd name="T14" fmla="*/ 6 w 18"/>
                    <a:gd name="T15" fmla="*/ 12 h 4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8" h="49">
                      <a:moveTo>
                        <a:pt x="18" y="49"/>
                      </a:moveTo>
                      <a:lnTo>
                        <a:pt x="0" y="49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6" y="13"/>
                      </a:lnTo>
                      <a:lnTo>
                        <a:pt x="18" y="30"/>
                      </a:lnTo>
                      <a:lnTo>
                        <a:pt x="18" y="43"/>
                      </a:lnTo>
                      <a:lnTo>
                        <a:pt x="18" y="49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9" name="Forme libre 464"/>
                <p:cNvSpPr>
                  <a:spLocks/>
                </p:cNvSpPr>
                <p:nvPr/>
              </p:nvSpPr>
              <p:spPr bwMode="auto">
                <a:xfrm>
                  <a:off x="1826" y="3137"/>
                  <a:ext cx="7" cy="20"/>
                </a:xfrm>
                <a:custGeom>
                  <a:avLst/>
                  <a:gdLst>
                    <a:gd name="T0" fmla="*/ 0 w 20"/>
                    <a:gd name="T1" fmla="*/ 20 h 82"/>
                    <a:gd name="T2" fmla="*/ 7 w 20"/>
                    <a:gd name="T3" fmla="*/ 20 h 82"/>
                    <a:gd name="T4" fmla="*/ 7 w 20"/>
                    <a:gd name="T5" fmla="*/ 0 h 82"/>
                    <a:gd name="T6" fmla="*/ 1 w 20"/>
                    <a:gd name="T7" fmla="*/ 0 h 82"/>
                    <a:gd name="T8" fmla="*/ 1 w 20"/>
                    <a:gd name="T9" fmla="*/ 5 h 82"/>
                    <a:gd name="T10" fmla="*/ 1 w 20"/>
                    <a:gd name="T11" fmla="*/ 11 h 82"/>
                    <a:gd name="T12" fmla="*/ 0 w 20"/>
                    <a:gd name="T13" fmla="*/ 16 h 82"/>
                    <a:gd name="T14" fmla="*/ 0 w 20"/>
                    <a:gd name="T15" fmla="*/ 20 h 8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0" h="82">
                      <a:moveTo>
                        <a:pt x="0" y="82"/>
                      </a:moveTo>
                      <a:lnTo>
                        <a:pt x="20" y="80"/>
                      </a:lnTo>
                      <a:lnTo>
                        <a:pt x="20" y="0"/>
                      </a:lnTo>
                      <a:lnTo>
                        <a:pt x="4" y="0"/>
                      </a:lnTo>
                      <a:lnTo>
                        <a:pt x="4" y="20"/>
                      </a:lnTo>
                      <a:lnTo>
                        <a:pt x="2" y="44"/>
                      </a:lnTo>
                      <a:lnTo>
                        <a:pt x="0" y="66"/>
                      </a:lnTo>
                      <a:lnTo>
                        <a:pt x="0" y="82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0" name="Forme libre 465"/>
                <p:cNvSpPr>
                  <a:spLocks/>
                </p:cNvSpPr>
                <p:nvPr/>
              </p:nvSpPr>
              <p:spPr bwMode="auto">
                <a:xfrm>
                  <a:off x="1806" y="3137"/>
                  <a:ext cx="6" cy="20"/>
                </a:xfrm>
                <a:custGeom>
                  <a:avLst/>
                  <a:gdLst>
                    <a:gd name="T0" fmla="*/ 5 w 19"/>
                    <a:gd name="T1" fmla="*/ 20 h 82"/>
                    <a:gd name="T2" fmla="*/ 0 w 19"/>
                    <a:gd name="T3" fmla="*/ 20 h 82"/>
                    <a:gd name="T4" fmla="*/ 0 w 19"/>
                    <a:gd name="T5" fmla="*/ 0 h 82"/>
                    <a:gd name="T6" fmla="*/ 6 w 19"/>
                    <a:gd name="T7" fmla="*/ 0 h 82"/>
                    <a:gd name="T8" fmla="*/ 6 w 19"/>
                    <a:gd name="T9" fmla="*/ 5 h 82"/>
                    <a:gd name="T10" fmla="*/ 6 w 19"/>
                    <a:gd name="T11" fmla="*/ 11 h 82"/>
                    <a:gd name="T12" fmla="*/ 6 w 19"/>
                    <a:gd name="T13" fmla="*/ 17 h 82"/>
                    <a:gd name="T14" fmla="*/ 5 w 19"/>
                    <a:gd name="T15" fmla="*/ 20 h 8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9" h="82">
                      <a:moveTo>
                        <a:pt x="17" y="82"/>
                      </a:moveTo>
                      <a:lnTo>
                        <a:pt x="0" y="82"/>
                      </a:lnTo>
                      <a:lnTo>
                        <a:pt x="0" y="0"/>
                      </a:lnTo>
                      <a:lnTo>
                        <a:pt x="19" y="0"/>
                      </a:lnTo>
                      <a:lnTo>
                        <a:pt x="19" y="20"/>
                      </a:lnTo>
                      <a:lnTo>
                        <a:pt x="19" y="45"/>
                      </a:lnTo>
                      <a:lnTo>
                        <a:pt x="19" y="69"/>
                      </a:lnTo>
                      <a:lnTo>
                        <a:pt x="17" y="82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1" name="Forme libre 466"/>
                <p:cNvSpPr>
                  <a:spLocks/>
                </p:cNvSpPr>
                <p:nvPr/>
              </p:nvSpPr>
              <p:spPr bwMode="auto">
                <a:xfrm>
                  <a:off x="1793" y="3192"/>
                  <a:ext cx="46" cy="42"/>
                </a:xfrm>
                <a:custGeom>
                  <a:avLst/>
                  <a:gdLst>
                    <a:gd name="T0" fmla="*/ 21 w 137"/>
                    <a:gd name="T1" fmla="*/ 42 h 168"/>
                    <a:gd name="T2" fmla="*/ 46 w 137"/>
                    <a:gd name="T3" fmla="*/ 42 h 168"/>
                    <a:gd name="T4" fmla="*/ 46 w 137"/>
                    <a:gd name="T5" fmla="*/ 27 h 168"/>
                    <a:gd name="T6" fmla="*/ 46 w 137"/>
                    <a:gd name="T7" fmla="*/ 0 h 168"/>
                    <a:gd name="T8" fmla="*/ 0 w 137"/>
                    <a:gd name="T9" fmla="*/ 0 h 168"/>
                    <a:gd name="T10" fmla="*/ 1 w 137"/>
                    <a:gd name="T11" fmla="*/ 5 h 168"/>
                    <a:gd name="T12" fmla="*/ 2 w 137"/>
                    <a:gd name="T13" fmla="*/ 9 h 168"/>
                    <a:gd name="T14" fmla="*/ 5 w 137"/>
                    <a:gd name="T15" fmla="*/ 13 h 168"/>
                    <a:gd name="T16" fmla="*/ 8 w 137"/>
                    <a:gd name="T17" fmla="*/ 16 h 168"/>
                    <a:gd name="T18" fmla="*/ 12 w 137"/>
                    <a:gd name="T19" fmla="*/ 19 h 168"/>
                    <a:gd name="T20" fmla="*/ 16 w 137"/>
                    <a:gd name="T21" fmla="*/ 22 h 168"/>
                    <a:gd name="T22" fmla="*/ 21 w 137"/>
                    <a:gd name="T23" fmla="*/ 24 h 168"/>
                    <a:gd name="T24" fmla="*/ 27 w 137"/>
                    <a:gd name="T25" fmla="*/ 26 h 168"/>
                    <a:gd name="T26" fmla="*/ 27 w 137"/>
                    <a:gd name="T27" fmla="*/ 27 h 168"/>
                    <a:gd name="T28" fmla="*/ 27 w 137"/>
                    <a:gd name="T29" fmla="*/ 29 h 168"/>
                    <a:gd name="T30" fmla="*/ 28 w 137"/>
                    <a:gd name="T31" fmla="*/ 30 h 168"/>
                    <a:gd name="T32" fmla="*/ 29 w 137"/>
                    <a:gd name="T33" fmla="*/ 31 h 168"/>
                    <a:gd name="T34" fmla="*/ 26 w 137"/>
                    <a:gd name="T35" fmla="*/ 34 h 168"/>
                    <a:gd name="T36" fmla="*/ 25 w 137"/>
                    <a:gd name="T37" fmla="*/ 36 h 168"/>
                    <a:gd name="T38" fmla="*/ 23 w 137"/>
                    <a:gd name="T39" fmla="*/ 39 h 168"/>
                    <a:gd name="T40" fmla="*/ 21 w 137"/>
                    <a:gd name="T41" fmla="*/ 42 h 16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37" h="168">
                      <a:moveTo>
                        <a:pt x="64" y="168"/>
                      </a:moveTo>
                      <a:lnTo>
                        <a:pt x="137" y="168"/>
                      </a:lnTo>
                      <a:lnTo>
                        <a:pt x="137" y="109"/>
                      </a:lnTo>
                      <a:lnTo>
                        <a:pt x="137" y="0"/>
                      </a:lnTo>
                      <a:lnTo>
                        <a:pt x="0" y="0"/>
                      </a:lnTo>
                      <a:lnTo>
                        <a:pt x="2" y="18"/>
                      </a:lnTo>
                      <a:lnTo>
                        <a:pt x="7" y="35"/>
                      </a:lnTo>
                      <a:lnTo>
                        <a:pt x="14" y="51"/>
                      </a:lnTo>
                      <a:lnTo>
                        <a:pt x="24" y="65"/>
                      </a:lnTo>
                      <a:lnTo>
                        <a:pt x="36" y="77"/>
                      </a:lnTo>
                      <a:lnTo>
                        <a:pt x="49" y="88"/>
                      </a:lnTo>
                      <a:lnTo>
                        <a:pt x="64" y="96"/>
                      </a:lnTo>
                      <a:lnTo>
                        <a:pt x="81" y="102"/>
                      </a:lnTo>
                      <a:lnTo>
                        <a:pt x="80" y="108"/>
                      </a:lnTo>
                      <a:lnTo>
                        <a:pt x="80" y="115"/>
                      </a:lnTo>
                      <a:lnTo>
                        <a:pt x="82" y="121"/>
                      </a:lnTo>
                      <a:lnTo>
                        <a:pt x="85" y="125"/>
                      </a:lnTo>
                      <a:lnTo>
                        <a:pt x="77" y="134"/>
                      </a:lnTo>
                      <a:lnTo>
                        <a:pt x="73" y="145"/>
                      </a:lnTo>
                      <a:lnTo>
                        <a:pt x="68" y="155"/>
                      </a:lnTo>
                      <a:lnTo>
                        <a:pt x="64" y="168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2" name="Forme libre 467"/>
                <p:cNvSpPr>
                  <a:spLocks/>
                </p:cNvSpPr>
                <p:nvPr/>
              </p:nvSpPr>
              <p:spPr bwMode="auto">
                <a:xfrm>
                  <a:off x="1741" y="3192"/>
                  <a:ext cx="42" cy="42"/>
                </a:xfrm>
                <a:custGeom>
                  <a:avLst/>
                  <a:gdLst>
                    <a:gd name="T0" fmla="*/ 22 w 127"/>
                    <a:gd name="T1" fmla="*/ 42 h 168"/>
                    <a:gd name="T2" fmla="*/ 0 w 127"/>
                    <a:gd name="T3" fmla="*/ 42 h 168"/>
                    <a:gd name="T4" fmla="*/ 0 w 127"/>
                    <a:gd name="T5" fmla="*/ 27 h 168"/>
                    <a:gd name="T6" fmla="*/ 0 w 127"/>
                    <a:gd name="T7" fmla="*/ 0 h 168"/>
                    <a:gd name="T8" fmla="*/ 42 w 127"/>
                    <a:gd name="T9" fmla="*/ 0 h 168"/>
                    <a:gd name="T10" fmla="*/ 42 w 127"/>
                    <a:gd name="T11" fmla="*/ 4 h 168"/>
                    <a:gd name="T12" fmla="*/ 40 w 127"/>
                    <a:gd name="T13" fmla="*/ 8 h 168"/>
                    <a:gd name="T14" fmla="*/ 38 w 127"/>
                    <a:gd name="T15" fmla="*/ 12 h 168"/>
                    <a:gd name="T16" fmla="*/ 34 w 127"/>
                    <a:gd name="T17" fmla="*/ 16 h 168"/>
                    <a:gd name="T18" fmla="*/ 30 w 127"/>
                    <a:gd name="T19" fmla="*/ 19 h 168"/>
                    <a:gd name="T20" fmla="*/ 25 w 127"/>
                    <a:gd name="T21" fmla="*/ 23 h 168"/>
                    <a:gd name="T22" fmla="*/ 20 w 127"/>
                    <a:gd name="T23" fmla="*/ 25 h 168"/>
                    <a:gd name="T24" fmla="*/ 15 w 127"/>
                    <a:gd name="T25" fmla="*/ 27 h 168"/>
                    <a:gd name="T26" fmla="*/ 15 w 127"/>
                    <a:gd name="T27" fmla="*/ 28 h 168"/>
                    <a:gd name="T28" fmla="*/ 15 w 127"/>
                    <a:gd name="T29" fmla="*/ 30 h 168"/>
                    <a:gd name="T30" fmla="*/ 15 w 127"/>
                    <a:gd name="T31" fmla="*/ 31 h 168"/>
                    <a:gd name="T32" fmla="*/ 14 w 127"/>
                    <a:gd name="T33" fmla="*/ 31 h 168"/>
                    <a:gd name="T34" fmla="*/ 16 w 127"/>
                    <a:gd name="T35" fmla="*/ 33 h 168"/>
                    <a:gd name="T36" fmla="*/ 19 w 127"/>
                    <a:gd name="T37" fmla="*/ 35 h 168"/>
                    <a:gd name="T38" fmla="*/ 21 w 127"/>
                    <a:gd name="T39" fmla="*/ 38 h 168"/>
                    <a:gd name="T40" fmla="*/ 22 w 127"/>
                    <a:gd name="T41" fmla="*/ 42 h 16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27" h="168">
                      <a:moveTo>
                        <a:pt x="68" y="168"/>
                      </a:moveTo>
                      <a:lnTo>
                        <a:pt x="0" y="168"/>
                      </a:lnTo>
                      <a:lnTo>
                        <a:pt x="0" y="106"/>
                      </a:lnTo>
                      <a:lnTo>
                        <a:pt x="0" y="0"/>
                      </a:lnTo>
                      <a:lnTo>
                        <a:pt x="127" y="0"/>
                      </a:lnTo>
                      <a:lnTo>
                        <a:pt x="126" y="14"/>
                      </a:lnTo>
                      <a:lnTo>
                        <a:pt x="122" y="30"/>
                      </a:lnTo>
                      <a:lnTo>
                        <a:pt x="114" y="46"/>
                      </a:lnTo>
                      <a:lnTo>
                        <a:pt x="103" y="62"/>
                      </a:lnTo>
                      <a:lnTo>
                        <a:pt x="90" y="77"/>
                      </a:lnTo>
                      <a:lnTo>
                        <a:pt x="76" y="90"/>
                      </a:lnTo>
                      <a:lnTo>
                        <a:pt x="60" y="101"/>
                      </a:lnTo>
                      <a:lnTo>
                        <a:pt x="44" y="108"/>
                      </a:lnTo>
                      <a:lnTo>
                        <a:pt x="45" y="113"/>
                      </a:lnTo>
                      <a:lnTo>
                        <a:pt x="45" y="119"/>
                      </a:lnTo>
                      <a:lnTo>
                        <a:pt x="44" y="123"/>
                      </a:lnTo>
                      <a:lnTo>
                        <a:pt x="42" y="125"/>
                      </a:lnTo>
                      <a:lnTo>
                        <a:pt x="48" y="130"/>
                      </a:lnTo>
                      <a:lnTo>
                        <a:pt x="57" y="140"/>
                      </a:lnTo>
                      <a:lnTo>
                        <a:pt x="64" y="153"/>
                      </a:lnTo>
                      <a:lnTo>
                        <a:pt x="68" y="168"/>
                      </a:lnTo>
                      <a:close/>
                    </a:path>
                  </a:pathLst>
                </a:custGeom>
                <a:solidFill>
                  <a:srgbClr val="E293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3" name="Forme libre 468"/>
                <p:cNvSpPr>
                  <a:spLocks/>
                </p:cNvSpPr>
                <p:nvPr/>
              </p:nvSpPr>
              <p:spPr bwMode="auto">
                <a:xfrm>
                  <a:off x="2016" y="3010"/>
                  <a:ext cx="37" cy="113"/>
                </a:xfrm>
                <a:custGeom>
                  <a:avLst/>
                  <a:gdLst>
                    <a:gd name="T0" fmla="*/ 0 w 112"/>
                    <a:gd name="T1" fmla="*/ 0 h 448"/>
                    <a:gd name="T2" fmla="*/ 37 w 112"/>
                    <a:gd name="T3" fmla="*/ 0 h 448"/>
                    <a:gd name="T4" fmla="*/ 37 w 112"/>
                    <a:gd name="T5" fmla="*/ 113 h 448"/>
                    <a:gd name="T6" fmla="*/ 0 w 112"/>
                    <a:gd name="T7" fmla="*/ 49 h 448"/>
                    <a:gd name="T8" fmla="*/ 0 w 112"/>
                    <a:gd name="T9" fmla="*/ 0 h 4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2" h="448">
                      <a:moveTo>
                        <a:pt x="0" y="0"/>
                      </a:moveTo>
                      <a:lnTo>
                        <a:pt x="112" y="0"/>
                      </a:lnTo>
                      <a:lnTo>
                        <a:pt x="112" y="448"/>
                      </a:lnTo>
                      <a:lnTo>
                        <a:pt x="0" y="19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4" name="Forme libre 469"/>
                <p:cNvSpPr>
                  <a:spLocks/>
                </p:cNvSpPr>
                <p:nvPr/>
              </p:nvSpPr>
              <p:spPr bwMode="auto">
                <a:xfrm>
                  <a:off x="2043" y="3138"/>
                  <a:ext cx="17" cy="50"/>
                </a:xfrm>
                <a:custGeom>
                  <a:avLst/>
                  <a:gdLst>
                    <a:gd name="T0" fmla="*/ 0 w 49"/>
                    <a:gd name="T1" fmla="*/ 48 h 202"/>
                    <a:gd name="T2" fmla="*/ 0 w 49"/>
                    <a:gd name="T3" fmla="*/ 24 h 202"/>
                    <a:gd name="T4" fmla="*/ 0 w 49"/>
                    <a:gd name="T5" fmla="*/ 0 h 202"/>
                    <a:gd name="T6" fmla="*/ 10 w 49"/>
                    <a:gd name="T7" fmla="*/ 0 h 202"/>
                    <a:gd name="T8" fmla="*/ 12 w 49"/>
                    <a:gd name="T9" fmla="*/ 2 h 202"/>
                    <a:gd name="T10" fmla="*/ 14 w 49"/>
                    <a:gd name="T11" fmla="*/ 4 h 202"/>
                    <a:gd name="T12" fmla="*/ 15 w 49"/>
                    <a:gd name="T13" fmla="*/ 7 h 202"/>
                    <a:gd name="T14" fmla="*/ 17 w 49"/>
                    <a:gd name="T15" fmla="*/ 8 h 202"/>
                    <a:gd name="T16" fmla="*/ 17 w 49"/>
                    <a:gd name="T17" fmla="*/ 50 h 202"/>
                    <a:gd name="T18" fmla="*/ 0 w 49"/>
                    <a:gd name="T19" fmla="*/ 50 h 202"/>
                    <a:gd name="T20" fmla="*/ 0 w 49"/>
                    <a:gd name="T21" fmla="*/ 48 h 20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49" h="202">
                      <a:moveTo>
                        <a:pt x="0" y="194"/>
                      </a:move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30" y="0"/>
                      </a:lnTo>
                      <a:lnTo>
                        <a:pt x="34" y="9"/>
                      </a:lnTo>
                      <a:lnTo>
                        <a:pt x="39" y="18"/>
                      </a:lnTo>
                      <a:lnTo>
                        <a:pt x="43" y="27"/>
                      </a:lnTo>
                      <a:lnTo>
                        <a:pt x="49" y="32"/>
                      </a:lnTo>
                      <a:lnTo>
                        <a:pt x="49" y="202"/>
                      </a:lnTo>
                      <a:lnTo>
                        <a:pt x="0" y="201"/>
                      </a:lnTo>
                      <a:lnTo>
                        <a:pt x="0" y="194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5" name="Forme libre 470"/>
                <p:cNvSpPr>
                  <a:spLocks/>
                </p:cNvSpPr>
                <p:nvPr/>
              </p:nvSpPr>
              <p:spPr bwMode="auto">
                <a:xfrm>
                  <a:off x="1883" y="3138"/>
                  <a:ext cx="161" cy="4"/>
                </a:xfrm>
                <a:custGeom>
                  <a:avLst/>
                  <a:gdLst>
                    <a:gd name="T0" fmla="*/ 0 w 483"/>
                    <a:gd name="T1" fmla="*/ 0 h 17"/>
                    <a:gd name="T2" fmla="*/ 77 w 483"/>
                    <a:gd name="T3" fmla="*/ 0 h 17"/>
                    <a:gd name="T4" fmla="*/ 161 w 483"/>
                    <a:gd name="T5" fmla="*/ 0 h 17"/>
                    <a:gd name="T6" fmla="*/ 161 w 483"/>
                    <a:gd name="T7" fmla="*/ 4 h 17"/>
                    <a:gd name="T8" fmla="*/ 6 w 483"/>
                    <a:gd name="T9" fmla="*/ 4 h 17"/>
                    <a:gd name="T10" fmla="*/ 0 w 483"/>
                    <a:gd name="T11" fmla="*/ 0 h 1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83" h="17">
                      <a:moveTo>
                        <a:pt x="0" y="0"/>
                      </a:moveTo>
                      <a:lnTo>
                        <a:pt x="231" y="0"/>
                      </a:lnTo>
                      <a:lnTo>
                        <a:pt x="483" y="0"/>
                      </a:lnTo>
                      <a:lnTo>
                        <a:pt x="483" y="17"/>
                      </a:lnTo>
                      <a:lnTo>
                        <a:pt x="19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6" name="Forme libre 471"/>
                <p:cNvSpPr>
                  <a:spLocks/>
                </p:cNvSpPr>
                <p:nvPr/>
              </p:nvSpPr>
              <p:spPr bwMode="auto">
                <a:xfrm>
                  <a:off x="1870" y="3138"/>
                  <a:ext cx="6" cy="5"/>
                </a:xfrm>
                <a:custGeom>
                  <a:avLst/>
                  <a:gdLst>
                    <a:gd name="T0" fmla="*/ 6 w 18"/>
                    <a:gd name="T1" fmla="*/ 5 h 18"/>
                    <a:gd name="T2" fmla="*/ 0 w 18"/>
                    <a:gd name="T3" fmla="*/ 5 h 18"/>
                    <a:gd name="T4" fmla="*/ 0 w 18"/>
                    <a:gd name="T5" fmla="*/ 0 h 18"/>
                    <a:gd name="T6" fmla="*/ 6 w 18"/>
                    <a:gd name="T7" fmla="*/ 5 h 1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8" h="18">
                      <a:moveTo>
                        <a:pt x="18" y="18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18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7" name="Forme libre 472"/>
                <p:cNvSpPr>
                  <a:spLocks/>
                </p:cNvSpPr>
                <p:nvPr/>
              </p:nvSpPr>
              <p:spPr bwMode="auto">
                <a:xfrm>
                  <a:off x="1701" y="3139"/>
                  <a:ext cx="7" cy="5"/>
                </a:xfrm>
                <a:custGeom>
                  <a:avLst/>
                  <a:gdLst>
                    <a:gd name="T0" fmla="*/ 6 w 22"/>
                    <a:gd name="T1" fmla="*/ 0 h 20"/>
                    <a:gd name="T2" fmla="*/ 0 w 22"/>
                    <a:gd name="T3" fmla="*/ 5 h 20"/>
                    <a:gd name="T4" fmla="*/ 7 w 22"/>
                    <a:gd name="T5" fmla="*/ 5 h 20"/>
                    <a:gd name="T6" fmla="*/ 6 w 22"/>
                    <a:gd name="T7" fmla="*/ 0 h 2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2" h="20">
                      <a:moveTo>
                        <a:pt x="19" y="0"/>
                      </a:moveTo>
                      <a:lnTo>
                        <a:pt x="0" y="20"/>
                      </a:lnTo>
                      <a:lnTo>
                        <a:pt x="22" y="2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8" name="Forme libre 473"/>
                <p:cNvSpPr>
                  <a:spLocks/>
                </p:cNvSpPr>
                <p:nvPr/>
              </p:nvSpPr>
              <p:spPr bwMode="auto">
                <a:xfrm>
                  <a:off x="1699" y="3073"/>
                  <a:ext cx="95" cy="74"/>
                </a:xfrm>
                <a:custGeom>
                  <a:avLst/>
                  <a:gdLst>
                    <a:gd name="T0" fmla="*/ 7 w 284"/>
                    <a:gd name="T1" fmla="*/ 69 h 294"/>
                    <a:gd name="T2" fmla="*/ 14 w 284"/>
                    <a:gd name="T3" fmla="*/ 74 h 294"/>
                    <a:gd name="T4" fmla="*/ 95 w 284"/>
                    <a:gd name="T5" fmla="*/ 10 h 294"/>
                    <a:gd name="T6" fmla="*/ 81 w 284"/>
                    <a:gd name="T7" fmla="*/ 0 h 294"/>
                    <a:gd name="T8" fmla="*/ 0 w 284"/>
                    <a:gd name="T9" fmla="*/ 64 h 294"/>
                    <a:gd name="T10" fmla="*/ 7 w 284"/>
                    <a:gd name="T11" fmla="*/ 69 h 29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84" h="294">
                      <a:moveTo>
                        <a:pt x="22" y="274"/>
                      </a:moveTo>
                      <a:lnTo>
                        <a:pt x="43" y="294"/>
                      </a:lnTo>
                      <a:lnTo>
                        <a:pt x="284" y="40"/>
                      </a:lnTo>
                      <a:lnTo>
                        <a:pt x="241" y="0"/>
                      </a:lnTo>
                      <a:lnTo>
                        <a:pt x="0" y="254"/>
                      </a:lnTo>
                      <a:lnTo>
                        <a:pt x="22" y="2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9" name="Forme libre 474"/>
                <p:cNvSpPr>
                  <a:spLocks/>
                </p:cNvSpPr>
                <p:nvPr/>
              </p:nvSpPr>
              <p:spPr bwMode="auto">
                <a:xfrm>
                  <a:off x="1977" y="3217"/>
                  <a:ext cx="5" cy="7"/>
                </a:xfrm>
                <a:custGeom>
                  <a:avLst/>
                  <a:gdLst>
                    <a:gd name="T0" fmla="*/ 0 w 16"/>
                    <a:gd name="T1" fmla="*/ 7 h 31"/>
                    <a:gd name="T2" fmla="*/ 0 w 16"/>
                    <a:gd name="T3" fmla="*/ 6 h 31"/>
                    <a:gd name="T4" fmla="*/ 1 w 16"/>
                    <a:gd name="T5" fmla="*/ 4 h 31"/>
                    <a:gd name="T6" fmla="*/ 1 w 16"/>
                    <a:gd name="T7" fmla="*/ 2 h 31"/>
                    <a:gd name="T8" fmla="*/ 1 w 16"/>
                    <a:gd name="T9" fmla="*/ 1 h 31"/>
                    <a:gd name="T10" fmla="*/ 2 w 16"/>
                    <a:gd name="T11" fmla="*/ 1 h 31"/>
                    <a:gd name="T12" fmla="*/ 2 w 16"/>
                    <a:gd name="T13" fmla="*/ 0 h 31"/>
                    <a:gd name="T14" fmla="*/ 2 w 16"/>
                    <a:gd name="T15" fmla="*/ 0 h 31"/>
                    <a:gd name="T16" fmla="*/ 2 w 16"/>
                    <a:gd name="T17" fmla="*/ 0 h 31"/>
                    <a:gd name="T18" fmla="*/ 3 w 16"/>
                    <a:gd name="T19" fmla="*/ 0 h 31"/>
                    <a:gd name="T20" fmla="*/ 3 w 16"/>
                    <a:gd name="T21" fmla="*/ 1 h 31"/>
                    <a:gd name="T22" fmla="*/ 4 w 16"/>
                    <a:gd name="T23" fmla="*/ 1 h 31"/>
                    <a:gd name="T24" fmla="*/ 4 w 16"/>
                    <a:gd name="T25" fmla="*/ 2 h 31"/>
                    <a:gd name="T26" fmla="*/ 4 w 16"/>
                    <a:gd name="T27" fmla="*/ 2 h 31"/>
                    <a:gd name="T28" fmla="*/ 4 w 16"/>
                    <a:gd name="T29" fmla="*/ 3 h 31"/>
                    <a:gd name="T30" fmla="*/ 5 w 16"/>
                    <a:gd name="T31" fmla="*/ 3 h 31"/>
                    <a:gd name="T32" fmla="*/ 5 w 16"/>
                    <a:gd name="T33" fmla="*/ 4 h 31"/>
                    <a:gd name="T34" fmla="*/ 5 w 16"/>
                    <a:gd name="T35" fmla="*/ 3 h 31"/>
                    <a:gd name="T36" fmla="*/ 4 w 16"/>
                    <a:gd name="T37" fmla="*/ 2 h 31"/>
                    <a:gd name="T38" fmla="*/ 4 w 16"/>
                    <a:gd name="T39" fmla="*/ 2 h 31"/>
                    <a:gd name="T40" fmla="*/ 3 w 16"/>
                    <a:gd name="T41" fmla="*/ 1 h 31"/>
                    <a:gd name="T42" fmla="*/ 2 w 16"/>
                    <a:gd name="T43" fmla="*/ 1 h 31"/>
                    <a:gd name="T44" fmla="*/ 2 w 16"/>
                    <a:gd name="T45" fmla="*/ 2 h 31"/>
                    <a:gd name="T46" fmla="*/ 1 w 16"/>
                    <a:gd name="T47" fmla="*/ 4 h 31"/>
                    <a:gd name="T48" fmla="*/ 0 w 16"/>
                    <a:gd name="T49" fmla="*/ 7 h 3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6" h="31">
                      <a:moveTo>
                        <a:pt x="0" y="31"/>
                      </a:moveTo>
                      <a:lnTo>
                        <a:pt x="1" y="25"/>
                      </a:lnTo>
                      <a:lnTo>
                        <a:pt x="2" y="18"/>
                      </a:lnTo>
                      <a:lnTo>
                        <a:pt x="2" y="11"/>
                      </a:lnTo>
                      <a:lnTo>
                        <a:pt x="4" y="6"/>
                      </a:lnTo>
                      <a:lnTo>
                        <a:pt x="5" y="4"/>
                      </a:lnTo>
                      <a:lnTo>
                        <a:pt x="6" y="2"/>
                      </a:lnTo>
                      <a:lnTo>
                        <a:pt x="7" y="0"/>
                      </a:lnTo>
                      <a:lnTo>
                        <a:pt x="8" y="2"/>
                      </a:lnTo>
                      <a:lnTo>
                        <a:pt x="11" y="3"/>
                      </a:lnTo>
                      <a:lnTo>
                        <a:pt x="12" y="5"/>
                      </a:lnTo>
                      <a:lnTo>
                        <a:pt x="13" y="8"/>
                      </a:lnTo>
                      <a:lnTo>
                        <a:pt x="13" y="10"/>
                      </a:lnTo>
                      <a:lnTo>
                        <a:pt x="14" y="13"/>
                      </a:lnTo>
                      <a:lnTo>
                        <a:pt x="16" y="15"/>
                      </a:lnTo>
                      <a:lnTo>
                        <a:pt x="16" y="16"/>
                      </a:lnTo>
                      <a:lnTo>
                        <a:pt x="16" y="15"/>
                      </a:lnTo>
                      <a:lnTo>
                        <a:pt x="14" y="11"/>
                      </a:lnTo>
                      <a:lnTo>
                        <a:pt x="12" y="9"/>
                      </a:lnTo>
                      <a:lnTo>
                        <a:pt x="11" y="6"/>
                      </a:lnTo>
                      <a:lnTo>
                        <a:pt x="7" y="5"/>
                      </a:lnTo>
                      <a:lnTo>
                        <a:pt x="5" y="8"/>
                      </a:lnTo>
                      <a:lnTo>
                        <a:pt x="2" y="17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0" name="Forme libre 475"/>
                <p:cNvSpPr>
                  <a:spLocks/>
                </p:cNvSpPr>
                <p:nvPr/>
              </p:nvSpPr>
              <p:spPr bwMode="auto">
                <a:xfrm>
                  <a:off x="1985" y="3217"/>
                  <a:ext cx="6" cy="7"/>
                </a:xfrm>
                <a:custGeom>
                  <a:avLst/>
                  <a:gdLst>
                    <a:gd name="T0" fmla="*/ 0 w 18"/>
                    <a:gd name="T1" fmla="*/ 7 h 31"/>
                    <a:gd name="T2" fmla="*/ 1 w 18"/>
                    <a:gd name="T3" fmla="*/ 6 h 31"/>
                    <a:gd name="T4" fmla="*/ 1 w 18"/>
                    <a:gd name="T5" fmla="*/ 4 h 31"/>
                    <a:gd name="T6" fmla="*/ 1 w 18"/>
                    <a:gd name="T7" fmla="*/ 4 h 31"/>
                    <a:gd name="T8" fmla="*/ 0 w 18"/>
                    <a:gd name="T9" fmla="*/ 3 h 31"/>
                    <a:gd name="T10" fmla="*/ 0 w 18"/>
                    <a:gd name="T11" fmla="*/ 2 h 31"/>
                    <a:gd name="T12" fmla="*/ 0 w 18"/>
                    <a:gd name="T13" fmla="*/ 1 h 31"/>
                    <a:gd name="T14" fmla="*/ 0 w 18"/>
                    <a:gd name="T15" fmla="*/ 0 h 31"/>
                    <a:gd name="T16" fmla="*/ 1 w 18"/>
                    <a:gd name="T17" fmla="*/ 0 h 31"/>
                    <a:gd name="T18" fmla="*/ 2 w 18"/>
                    <a:gd name="T19" fmla="*/ 0 h 31"/>
                    <a:gd name="T20" fmla="*/ 2 w 18"/>
                    <a:gd name="T21" fmla="*/ 0 h 31"/>
                    <a:gd name="T22" fmla="*/ 2 w 18"/>
                    <a:gd name="T23" fmla="*/ 0 h 31"/>
                    <a:gd name="T24" fmla="*/ 3 w 18"/>
                    <a:gd name="T25" fmla="*/ 1 h 31"/>
                    <a:gd name="T26" fmla="*/ 3 w 18"/>
                    <a:gd name="T27" fmla="*/ 1 h 31"/>
                    <a:gd name="T28" fmla="*/ 4 w 18"/>
                    <a:gd name="T29" fmla="*/ 2 h 31"/>
                    <a:gd name="T30" fmla="*/ 4 w 18"/>
                    <a:gd name="T31" fmla="*/ 2 h 31"/>
                    <a:gd name="T32" fmla="*/ 4 w 18"/>
                    <a:gd name="T33" fmla="*/ 3 h 31"/>
                    <a:gd name="T34" fmla="*/ 4 w 18"/>
                    <a:gd name="T35" fmla="*/ 4 h 31"/>
                    <a:gd name="T36" fmla="*/ 5 w 18"/>
                    <a:gd name="T37" fmla="*/ 5 h 31"/>
                    <a:gd name="T38" fmla="*/ 6 w 18"/>
                    <a:gd name="T39" fmla="*/ 6 h 31"/>
                    <a:gd name="T40" fmla="*/ 6 w 18"/>
                    <a:gd name="T41" fmla="*/ 6 h 31"/>
                    <a:gd name="T42" fmla="*/ 6 w 18"/>
                    <a:gd name="T43" fmla="*/ 6 h 31"/>
                    <a:gd name="T44" fmla="*/ 5 w 18"/>
                    <a:gd name="T45" fmla="*/ 5 h 31"/>
                    <a:gd name="T46" fmla="*/ 4 w 18"/>
                    <a:gd name="T47" fmla="*/ 4 h 31"/>
                    <a:gd name="T48" fmla="*/ 4 w 18"/>
                    <a:gd name="T49" fmla="*/ 4 h 31"/>
                    <a:gd name="T50" fmla="*/ 3 w 18"/>
                    <a:gd name="T51" fmla="*/ 3 h 31"/>
                    <a:gd name="T52" fmla="*/ 3 w 18"/>
                    <a:gd name="T53" fmla="*/ 2 h 31"/>
                    <a:gd name="T54" fmla="*/ 2 w 18"/>
                    <a:gd name="T55" fmla="*/ 1 h 31"/>
                    <a:gd name="T56" fmla="*/ 2 w 18"/>
                    <a:gd name="T57" fmla="*/ 1 h 31"/>
                    <a:gd name="T58" fmla="*/ 1 w 18"/>
                    <a:gd name="T59" fmla="*/ 1 h 31"/>
                    <a:gd name="T60" fmla="*/ 1 w 18"/>
                    <a:gd name="T61" fmla="*/ 1 h 31"/>
                    <a:gd name="T62" fmla="*/ 1 w 18"/>
                    <a:gd name="T63" fmla="*/ 2 h 31"/>
                    <a:gd name="T64" fmla="*/ 2 w 18"/>
                    <a:gd name="T65" fmla="*/ 4 h 31"/>
                    <a:gd name="T66" fmla="*/ 2 w 18"/>
                    <a:gd name="T67" fmla="*/ 4 h 31"/>
                    <a:gd name="T68" fmla="*/ 2 w 18"/>
                    <a:gd name="T69" fmla="*/ 5 h 31"/>
                    <a:gd name="T70" fmla="*/ 1 w 18"/>
                    <a:gd name="T71" fmla="*/ 6 h 31"/>
                    <a:gd name="T72" fmla="*/ 0 w 18"/>
                    <a:gd name="T73" fmla="*/ 7 h 31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18" h="31">
                      <a:moveTo>
                        <a:pt x="1" y="31"/>
                      </a:moveTo>
                      <a:lnTo>
                        <a:pt x="2" y="25"/>
                      </a:lnTo>
                      <a:lnTo>
                        <a:pt x="2" y="19"/>
                      </a:lnTo>
                      <a:lnTo>
                        <a:pt x="2" y="16"/>
                      </a:lnTo>
                      <a:lnTo>
                        <a:pt x="1" y="12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5" y="0"/>
                      </a:lnTo>
                      <a:lnTo>
                        <a:pt x="7" y="0"/>
                      </a:lnTo>
                      <a:lnTo>
                        <a:pt x="7" y="2"/>
                      </a:lnTo>
                      <a:lnTo>
                        <a:pt x="8" y="4"/>
                      </a:lnTo>
                      <a:lnTo>
                        <a:pt x="9" y="6"/>
                      </a:lnTo>
                      <a:lnTo>
                        <a:pt x="11" y="8"/>
                      </a:lnTo>
                      <a:lnTo>
                        <a:pt x="12" y="10"/>
                      </a:lnTo>
                      <a:lnTo>
                        <a:pt x="12" y="12"/>
                      </a:lnTo>
                      <a:lnTo>
                        <a:pt x="13" y="16"/>
                      </a:lnTo>
                      <a:lnTo>
                        <a:pt x="15" y="21"/>
                      </a:lnTo>
                      <a:lnTo>
                        <a:pt x="17" y="25"/>
                      </a:lnTo>
                      <a:lnTo>
                        <a:pt x="18" y="27"/>
                      </a:lnTo>
                      <a:lnTo>
                        <a:pt x="17" y="25"/>
                      </a:lnTo>
                      <a:lnTo>
                        <a:pt x="14" y="23"/>
                      </a:lnTo>
                      <a:lnTo>
                        <a:pt x="12" y="19"/>
                      </a:lnTo>
                      <a:lnTo>
                        <a:pt x="11" y="16"/>
                      </a:lnTo>
                      <a:lnTo>
                        <a:pt x="9" y="12"/>
                      </a:lnTo>
                      <a:lnTo>
                        <a:pt x="8" y="8"/>
                      </a:lnTo>
                      <a:lnTo>
                        <a:pt x="6" y="5"/>
                      </a:lnTo>
                      <a:lnTo>
                        <a:pt x="5" y="4"/>
                      </a:lnTo>
                      <a:lnTo>
                        <a:pt x="3" y="4"/>
                      </a:lnTo>
                      <a:lnTo>
                        <a:pt x="2" y="5"/>
                      </a:lnTo>
                      <a:lnTo>
                        <a:pt x="2" y="10"/>
                      </a:lnTo>
                      <a:lnTo>
                        <a:pt x="5" y="17"/>
                      </a:lnTo>
                      <a:lnTo>
                        <a:pt x="5" y="19"/>
                      </a:lnTo>
                      <a:lnTo>
                        <a:pt x="5" y="22"/>
                      </a:lnTo>
                      <a:lnTo>
                        <a:pt x="3" y="27"/>
                      </a:lnTo>
                      <a:lnTo>
                        <a:pt x="1" y="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1" name="Forme libre 476"/>
                <p:cNvSpPr>
                  <a:spLocks/>
                </p:cNvSpPr>
                <p:nvPr/>
              </p:nvSpPr>
              <p:spPr bwMode="auto">
                <a:xfrm>
                  <a:off x="1992" y="3216"/>
                  <a:ext cx="9" cy="8"/>
                </a:xfrm>
                <a:custGeom>
                  <a:avLst/>
                  <a:gdLst>
                    <a:gd name="T0" fmla="*/ 0 w 25"/>
                    <a:gd name="T1" fmla="*/ 8 h 34"/>
                    <a:gd name="T2" fmla="*/ 0 w 25"/>
                    <a:gd name="T3" fmla="*/ 7 h 34"/>
                    <a:gd name="T4" fmla="*/ 1 w 25"/>
                    <a:gd name="T5" fmla="*/ 6 h 34"/>
                    <a:gd name="T6" fmla="*/ 1 w 25"/>
                    <a:gd name="T7" fmla="*/ 5 h 34"/>
                    <a:gd name="T8" fmla="*/ 1 w 25"/>
                    <a:gd name="T9" fmla="*/ 4 h 34"/>
                    <a:gd name="T10" fmla="*/ 1 w 25"/>
                    <a:gd name="T11" fmla="*/ 4 h 34"/>
                    <a:gd name="T12" fmla="*/ 0 w 25"/>
                    <a:gd name="T13" fmla="*/ 3 h 34"/>
                    <a:gd name="T14" fmla="*/ 0 w 25"/>
                    <a:gd name="T15" fmla="*/ 3 h 34"/>
                    <a:gd name="T16" fmla="*/ 0 w 25"/>
                    <a:gd name="T17" fmla="*/ 2 h 34"/>
                    <a:gd name="T18" fmla="*/ 0 w 25"/>
                    <a:gd name="T19" fmla="*/ 1 h 34"/>
                    <a:gd name="T20" fmla="*/ 0 w 25"/>
                    <a:gd name="T21" fmla="*/ 1 h 34"/>
                    <a:gd name="T22" fmla="*/ 0 w 25"/>
                    <a:gd name="T23" fmla="*/ 0 h 34"/>
                    <a:gd name="T24" fmla="*/ 1 w 25"/>
                    <a:gd name="T25" fmla="*/ 0 h 34"/>
                    <a:gd name="T26" fmla="*/ 1 w 25"/>
                    <a:gd name="T27" fmla="*/ 0 h 34"/>
                    <a:gd name="T28" fmla="*/ 1 w 25"/>
                    <a:gd name="T29" fmla="*/ 0 h 34"/>
                    <a:gd name="T30" fmla="*/ 1 w 25"/>
                    <a:gd name="T31" fmla="*/ 0 h 34"/>
                    <a:gd name="T32" fmla="*/ 2 w 25"/>
                    <a:gd name="T33" fmla="*/ 0 h 34"/>
                    <a:gd name="T34" fmla="*/ 3 w 25"/>
                    <a:gd name="T35" fmla="*/ 0 h 34"/>
                    <a:gd name="T36" fmla="*/ 3 w 25"/>
                    <a:gd name="T37" fmla="*/ 1 h 34"/>
                    <a:gd name="T38" fmla="*/ 4 w 25"/>
                    <a:gd name="T39" fmla="*/ 1 h 34"/>
                    <a:gd name="T40" fmla="*/ 4 w 25"/>
                    <a:gd name="T41" fmla="*/ 0 h 34"/>
                    <a:gd name="T42" fmla="*/ 5 w 25"/>
                    <a:gd name="T43" fmla="*/ 0 h 34"/>
                    <a:gd name="T44" fmla="*/ 5 w 25"/>
                    <a:gd name="T45" fmla="*/ 0 h 34"/>
                    <a:gd name="T46" fmla="*/ 5 w 25"/>
                    <a:gd name="T47" fmla="*/ 0 h 34"/>
                    <a:gd name="T48" fmla="*/ 5 w 25"/>
                    <a:gd name="T49" fmla="*/ 0 h 34"/>
                    <a:gd name="T50" fmla="*/ 5 w 25"/>
                    <a:gd name="T51" fmla="*/ 1 h 34"/>
                    <a:gd name="T52" fmla="*/ 5 w 25"/>
                    <a:gd name="T53" fmla="*/ 1 h 34"/>
                    <a:gd name="T54" fmla="*/ 5 w 25"/>
                    <a:gd name="T55" fmla="*/ 2 h 34"/>
                    <a:gd name="T56" fmla="*/ 5 w 25"/>
                    <a:gd name="T57" fmla="*/ 2 h 34"/>
                    <a:gd name="T58" fmla="*/ 5 w 25"/>
                    <a:gd name="T59" fmla="*/ 3 h 34"/>
                    <a:gd name="T60" fmla="*/ 6 w 25"/>
                    <a:gd name="T61" fmla="*/ 3 h 34"/>
                    <a:gd name="T62" fmla="*/ 6 w 25"/>
                    <a:gd name="T63" fmla="*/ 3 h 34"/>
                    <a:gd name="T64" fmla="*/ 6 w 25"/>
                    <a:gd name="T65" fmla="*/ 4 h 34"/>
                    <a:gd name="T66" fmla="*/ 7 w 25"/>
                    <a:gd name="T67" fmla="*/ 5 h 34"/>
                    <a:gd name="T68" fmla="*/ 8 w 25"/>
                    <a:gd name="T69" fmla="*/ 6 h 34"/>
                    <a:gd name="T70" fmla="*/ 8 w 25"/>
                    <a:gd name="T71" fmla="*/ 6 h 34"/>
                    <a:gd name="T72" fmla="*/ 9 w 25"/>
                    <a:gd name="T73" fmla="*/ 7 h 34"/>
                    <a:gd name="T74" fmla="*/ 8 w 25"/>
                    <a:gd name="T75" fmla="*/ 6 h 34"/>
                    <a:gd name="T76" fmla="*/ 7 w 25"/>
                    <a:gd name="T77" fmla="*/ 5 h 34"/>
                    <a:gd name="T78" fmla="*/ 6 w 25"/>
                    <a:gd name="T79" fmla="*/ 4 h 34"/>
                    <a:gd name="T80" fmla="*/ 5 w 25"/>
                    <a:gd name="T81" fmla="*/ 4 h 34"/>
                    <a:gd name="T82" fmla="*/ 5 w 25"/>
                    <a:gd name="T83" fmla="*/ 3 h 34"/>
                    <a:gd name="T84" fmla="*/ 5 w 25"/>
                    <a:gd name="T85" fmla="*/ 3 h 34"/>
                    <a:gd name="T86" fmla="*/ 5 w 25"/>
                    <a:gd name="T87" fmla="*/ 3 h 34"/>
                    <a:gd name="T88" fmla="*/ 5 w 25"/>
                    <a:gd name="T89" fmla="*/ 3 h 34"/>
                    <a:gd name="T90" fmla="*/ 4 w 25"/>
                    <a:gd name="T91" fmla="*/ 2 h 34"/>
                    <a:gd name="T92" fmla="*/ 4 w 25"/>
                    <a:gd name="T93" fmla="*/ 1 h 34"/>
                    <a:gd name="T94" fmla="*/ 4 w 25"/>
                    <a:gd name="T95" fmla="*/ 1 h 34"/>
                    <a:gd name="T96" fmla="*/ 3 w 25"/>
                    <a:gd name="T97" fmla="*/ 2 h 34"/>
                    <a:gd name="T98" fmla="*/ 3 w 25"/>
                    <a:gd name="T99" fmla="*/ 2 h 34"/>
                    <a:gd name="T100" fmla="*/ 1 w 25"/>
                    <a:gd name="T101" fmla="*/ 1 h 34"/>
                    <a:gd name="T102" fmla="*/ 1 w 25"/>
                    <a:gd name="T103" fmla="*/ 1 h 34"/>
                    <a:gd name="T104" fmla="*/ 1 w 25"/>
                    <a:gd name="T105" fmla="*/ 2 h 34"/>
                    <a:gd name="T106" fmla="*/ 1 w 25"/>
                    <a:gd name="T107" fmla="*/ 3 h 34"/>
                    <a:gd name="T108" fmla="*/ 1 w 25"/>
                    <a:gd name="T109" fmla="*/ 4 h 34"/>
                    <a:gd name="T110" fmla="*/ 2 w 25"/>
                    <a:gd name="T111" fmla="*/ 5 h 34"/>
                    <a:gd name="T112" fmla="*/ 2 w 25"/>
                    <a:gd name="T113" fmla="*/ 5 h 34"/>
                    <a:gd name="T114" fmla="*/ 2 w 25"/>
                    <a:gd name="T115" fmla="*/ 6 h 34"/>
                    <a:gd name="T116" fmla="*/ 1 w 25"/>
                    <a:gd name="T117" fmla="*/ 6 h 34"/>
                    <a:gd name="T118" fmla="*/ 1 w 25"/>
                    <a:gd name="T119" fmla="*/ 7 h 34"/>
                    <a:gd name="T120" fmla="*/ 0 w 25"/>
                    <a:gd name="T121" fmla="*/ 8 h 3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25" h="34">
                      <a:moveTo>
                        <a:pt x="1" y="34"/>
                      </a:moveTo>
                      <a:lnTo>
                        <a:pt x="1" y="30"/>
                      </a:lnTo>
                      <a:lnTo>
                        <a:pt x="2" y="26"/>
                      </a:lnTo>
                      <a:lnTo>
                        <a:pt x="3" y="22"/>
                      </a:lnTo>
                      <a:lnTo>
                        <a:pt x="3" y="19"/>
                      </a:lnTo>
                      <a:lnTo>
                        <a:pt x="2" y="15"/>
                      </a:lnTo>
                      <a:lnTo>
                        <a:pt x="1" y="13"/>
                      </a:lnTo>
                      <a:lnTo>
                        <a:pt x="0" y="12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6" y="1"/>
                      </a:lnTo>
                      <a:lnTo>
                        <a:pt x="7" y="2"/>
                      </a:lnTo>
                      <a:lnTo>
                        <a:pt x="9" y="3"/>
                      </a:lnTo>
                      <a:lnTo>
                        <a:pt x="10" y="3"/>
                      </a:lnTo>
                      <a:lnTo>
                        <a:pt x="11" y="2"/>
                      </a:lnTo>
                      <a:lnTo>
                        <a:pt x="13" y="1"/>
                      </a:lnTo>
                      <a:lnTo>
                        <a:pt x="14" y="2"/>
                      </a:lnTo>
                      <a:lnTo>
                        <a:pt x="15" y="3"/>
                      </a:lnTo>
                      <a:lnTo>
                        <a:pt x="15" y="5"/>
                      </a:lnTo>
                      <a:lnTo>
                        <a:pt x="15" y="7"/>
                      </a:lnTo>
                      <a:lnTo>
                        <a:pt x="15" y="8"/>
                      </a:lnTo>
                      <a:lnTo>
                        <a:pt x="15" y="11"/>
                      </a:lnTo>
                      <a:lnTo>
                        <a:pt x="16" y="12"/>
                      </a:lnTo>
                      <a:lnTo>
                        <a:pt x="16" y="14"/>
                      </a:lnTo>
                      <a:lnTo>
                        <a:pt x="17" y="16"/>
                      </a:lnTo>
                      <a:lnTo>
                        <a:pt x="19" y="20"/>
                      </a:lnTo>
                      <a:lnTo>
                        <a:pt x="21" y="24"/>
                      </a:lnTo>
                      <a:lnTo>
                        <a:pt x="23" y="27"/>
                      </a:lnTo>
                      <a:lnTo>
                        <a:pt x="25" y="28"/>
                      </a:lnTo>
                      <a:lnTo>
                        <a:pt x="21" y="25"/>
                      </a:lnTo>
                      <a:lnTo>
                        <a:pt x="19" y="21"/>
                      </a:lnTo>
                      <a:lnTo>
                        <a:pt x="16" y="18"/>
                      </a:lnTo>
                      <a:lnTo>
                        <a:pt x="15" y="15"/>
                      </a:lnTo>
                      <a:lnTo>
                        <a:pt x="15" y="14"/>
                      </a:lnTo>
                      <a:lnTo>
                        <a:pt x="14" y="13"/>
                      </a:lnTo>
                      <a:lnTo>
                        <a:pt x="14" y="12"/>
                      </a:lnTo>
                      <a:lnTo>
                        <a:pt x="13" y="11"/>
                      </a:lnTo>
                      <a:lnTo>
                        <a:pt x="11" y="7"/>
                      </a:lnTo>
                      <a:lnTo>
                        <a:pt x="11" y="6"/>
                      </a:lnTo>
                      <a:lnTo>
                        <a:pt x="10" y="6"/>
                      </a:lnTo>
                      <a:lnTo>
                        <a:pt x="8" y="7"/>
                      </a:lnTo>
                      <a:lnTo>
                        <a:pt x="7" y="7"/>
                      </a:lnTo>
                      <a:lnTo>
                        <a:pt x="4" y="6"/>
                      </a:lnTo>
                      <a:lnTo>
                        <a:pt x="3" y="6"/>
                      </a:lnTo>
                      <a:lnTo>
                        <a:pt x="3" y="7"/>
                      </a:lnTo>
                      <a:lnTo>
                        <a:pt x="4" y="11"/>
                      </a:lnTo>
                      <a:lnTo>
                        <a:pt x="4" y="15"/>
                      </a:lnTo>
                      <a:lnTo>
                        <a:pt x="6" y="20"/>
                      </a:lnTo>
                      <a:lnTo>
                        <a:pt x="6" y="22"/>
                      </a:lnTo>
                      <a:lnTo>
                        <a:pt x="6" y="25"/>
                      </a:lnTo>
                      <a:lnTo>
                        <a:pt x="4" y="27"/>
                      </a:lnTo>
                      <a:lnTo>
                        <a:pt x="2" y="31"/>
                      </a:lnTo>
                      <a:lnTo>
                        <a:pt x="1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2" name="Forme libre 477"/>
                <p:cNvSpPr>
                  <a:spLocks/>
                </p:cNvSpPr>
                <p:nvPr/>
              </p:nvSpPr>
              <p:spPr bwMode="auto">
                <a:xfrm>
                  <a:off x="2001" y="3216"/>
                  <a:ext cx="6" cy="6"/>
                </a:xfrm>
                <a:custGeom>
                  <a:avLst/>
                  <a:gdLst>
                    <a:gd name="T0" fmla="*/ 0 w 18"/>
                    <a:gd name="T1" fmla="*/ 6 h 22"/>
                    <a:gd name="T2" fmla="*/ 0 w 18"/>
                    <a:gd name="T3" fmla="*/ 5 h 22"/>
                    <a:gd name="T4" fmla="*/ 0 w 18"/>
                    <a:gd name="T5" fmla="*/ 4 h 22"/>
                    <a:gd name="T6" fmla="*/ 0 w 18"/>
                    <a:gd name="T7" fmla="*/ 4 h 22"/>
                    <a:gd name="T8" fmla="*/ 0 w 18"/>
                    <a:gd name="T9" fmla="*/ 3 h 22"/>
                    <a:gd name="T10" fmla="*/ 0 w 18"/>
                    <a:gd name="T11" fmla="*/ 2 h 22"/>
                    <a:gd name="T12" fmla="*/ 0 w 18"/>
                    <a:gd name="T13" fmla="*/ 1 h 22"/>
                    <a:gd name="T14" fmla="*/ 0 w 18"/>
                    <a:gd name="T15" fmla="*/ 1 h 22"/>
                    <a:gd name="T16" fmla="*/ 0 w 18"/>
                    <a:gd name="T17" fmla="*/ 1 h 22"/>
                    <a:gd name="T18" fmla="*/ 0 w 18"/>
                    <a:gd name="T19" fmla="*/ 0 h 22"/>
                    <a:gd name="T20" fmla="*/ 0 w 18"/>
                    <a:gd name="T21" fmla="*/ 0 h 22"/>
                    <a:gd name="T22" fmla="*/ 1 w 18"/>
                    <a:gd name="T23" fmla="*/ 0 h 22"/>
                    <a:gd name="T24" fmla="*/ 1 w 18"/>
                    <a:gd name="T25" fmla="*/ 0 h 22"/>
                    <a:gd name="T26" fmla="*/ 2 w 18"/>
                    <a:gd name="T27" fmla="*/ 1 h 22"/>
                    <a:gd name="T28" fmla="*/ 2 w 18"/>
                    <a:gd name="T29" fmla="*/ 1 h 22"/>
                    <a:gd name="T30" fmla="*/ 2 w 18"/>
                    <a:gd name="T31" fmla="*/ 1 h 22"/>
                    <a:gd name="T32" fmla="*/ 3 w 18"/>
                    <a:gd name="T33" fmla="*/ 1 h 22"/>
                    <a:gd name="T34" fmla="*/ 3 w 18"/>
                    <a:gd name="T35" fmla="*/ 1 h 22"/>
                    <a:gd name="T36" fmla="*/ 3 w 18"/>
                    <a:gd name="T37" fmla="*/ 1 h 22"/>
                    <a:gd name="T38" fmla="*/ 4 w 18"/>
                    <a:gd name="T39" fmla="*/ 1 h 22"/>
                    <a:gd name="T40" fmla="*/ 4 w 18"/>
                    <a:gd name="T41" fmla="*/ 1 h 22"/>
                    <a:gd name="T42" fmla="*/ 4 w 18"/>
                    <a:gd name="T43" fmla="*/ 1 h 22"/>
                    <a:gd name="T44" fmla="*/ 4 w 18"/>
                    <a:gd name="T45" fmla="*/ 0 h 22"/>
                    <a:gd name="T46" fmla="*/ 5 w 18"/>
                    <a:gd name="T47" fmla="*/ 0 h 22"/>
                    <a:gd name="T48" fmla="*/ 5 w 18"/>
                    <a:gd name="T49" fmla="*/ 0 h 22"/>
                    <a:gd name="T50" fmla="*/ 6 w 18"/>
                    <a:gd name="T51" fmla="*/ 1 h 22"/>
                    <a:gd name="T52" fmla="*/ 6 w 18"/>
                    <a:gd name="T53" fmla="*/ 1 h 22"/>
                    <a:gd name="T54" fmla="*/ 6 w 18"/>
                    <a:gd name="T55" fmla="*/ 1 h 22"/>
                    <a:gd name="T56" fmla="*/ 6 w 18"/>
                    <a:gd name="T57" fmla="*/ 1 h 22"/>
                    <a:gd name="T58" fmla="*/ 6 w 18"/>
                    <a:gd name="T59" fmla="*/ 2 h 22"/>
                    <a:gd name="T60" fmla="*/ 5 w 18"/>
                    <a:gd name="T61" fmla="*/ 2 h 22"/>
                    <a:gd name="T62" fmla="*/ 4 w 18"/>
                    <a:gd name="T63" fmla="*/ 2 h 22"/>
                    <a:gd name="T64" fmla="*/ 4 w 18"/>
                    <a:gd name="T65" fmla="*/ 2 h 22"/>
                    <a:gd name="T66" fmla="*/ 4 w 18"/>
                    <a:gd name="T67" fmla="*/ 2 h 22"/>
                    <a:gd name="T68" fmla="*/ 4 w 18"/>
                    <a:gd name="T69" fmla="*/ 2 h 22"/>
                    <a:gd name="T70" fmla="*/ 3 w 18"/>
                    <a:gd name="T71" fmla="*/ 2 h 22"/>
                    <a:gd name="T72" fmla="*/ 3 w 18"/>
                    <a:gd name="T73" fmla="*/ 2 h 22"/>
                    <a:gd name="T74" fmla="*/ 2 w 18"/>
                    <a:gd name="T75" fmla="*/ 2 h 22"/>
                    <a:gd name="T76" fmla="*/ 2 w 18"/>
                    <a:gd name="T77" fmla="*/ 2 h 22"/>
                    <a:gd name="T78" fmla="*/ 1 w 18"/>
                    <a:gd name="T79" fmla="*/ 2 h 22"/>
                    <a:gd name="T80" fmla="*/ 1 w 18"/>
                    <a:gd name="T81" fmla="*/ 2 h 22"/>
                    <a:gd name="T82" fmla="*/ 1 w 18"/>
                    <a:gd name="T83" fmla="*/ 3 h 22"/>
                    <a:gd name="T84" fmla="*/ 1 w 18"/>
                    <a:gd name="T85" fmla="*/ 4 h 22"/>
                    <a:gd name="T86" fmla="*/ 1 w 18"/>
                    <a:gd name="T87" fmla="*/ 5 h 22"/>
                    <a:gd name="T88" fmla="*/ 0 w 18"/>
                    <a:gd name="T89" fmla="*/ 6 h 22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18" h="22">
                      <a:moveTo>
                        <a:pt x="0" y="22"/>
                      </a:moveTo>
                      <a:lnTo>
                        <a:pt x="1" y="19"/>
                      </a:lnTo>
                      <a:lnTo>
                        <a:pt x="1" y="16"/>
                      </a:lnTo>
                      <a:lnTo>
                        <a:pt x="1" y="13"/>
                      </a:lnTo>
                      <a:lnTo>
                        <a:pt x="1" y="10"/>
                      </a:lnTo>
                      <a:lnTo>
                        <a:pt x="1" y="7"/>
                      </a:lnTo>
                      <a:lnTo>
                        <a:pt x="1" y="5"/>
                      </a:lnTo>
                      <a:lnTo>
                        <a:pt x="1" y="4"/>
                      </a:lnTo>
                      <a:lnTo>
                        <a:pt x="1" y="3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4" y="1"/>
                      </a:lnTo>
                      <a:lnTo>
                        <a:pt x="5" y="3"/>
                      </a:lnTo>
                      <a:lnTo>
                        <a:pt x="6" y="4"/>
                      </a:lnTo>
                      <a:lnTo>
                        <a:pt x="7" y="5"/>
                      </a:lnTo>
                      <a:lnTo>
                        <a:pt x="8" y="5"/>
                      </a:lnTo>
                      <a:lnTo>
                        <a:pt x="10" y="5"/>
                      </a:lnTo>
                      <a:lnTo>
                        <a:pt x="11" y="5"/>
                      </a:lnTo>
                      <a:lnTo>
                        <a:pt x="12" y="4"/>
                      </a:lnTo>
                      <a:lnTo>
                        <a:pt x="13" y="3"/>
                      </a:lnTo>
                      <a:lnTo>
                        <a:pt x="13" y="1"/>
                      </a:lnTo>
                      <a:lnTo>
                        <a:pt x="14" y="1"/>
                      </a:lnTo>
                      <a:lnTo>
                        <a:pt x="16" y="1"/>
                      </a:lnTo>
                      <a:lnTo>
                        <a:pt x="17" y="3"/>
                      </a:lnTo>
                      <a:lnTo>
                        <a:pt x="18" y="3"/>
                      </a:lnTo>
                      <a:lnTo>
                        <a:pt x="18" y="4"/>
                      </a:lnTo>
                      <a:lnTo>
                        <a:pt x="18" y="5"/>
                      </a:lnTo>
                      <a:lnTo>
                        <a:pt x="17" y="6"/>
                      </a:lnTo>
                      <a:lnTo>
                        <a:pt x="14" y="7"/>
                      </a:lnTo>
                      <a:lnTo>
                        <a:pt x="13" y="7"/>
                      </a:lnTo>
                      <a:lnTo>
                        <a:pt x="12" y="7"/>
                      </a:lnTo>
                      <a:lnTo>
                        <a:pt x="11" y="7"/>
                      </a:lnTo>
                      <a:lnTo>
                        <a:pt x="10" y="7"/>
                      </a:lnTo>
                      <a:lnTo>
                        <a:pt x="8" y="7"/>
                      </a:lnTo>
                      <a:lnTo>
                        <a:pt x="7" y="7"/>
                      </a:lnTo>
                      <a:lnTo>
                        <a:pt x="5" y="7"/>
                      </a:lnTo>
                      <a:lnTo>
                        <a:pt x="4" y="7"/>
                      </a:lnTo>
                      <a:lnTo>
                        <a:pt x="4" y="10"/>
                      </a:lnTo>
                      <a:lnTo>
                        <a:pt x="4" y="14"/>
                      </a:lnTo>
                      <a:lnTo>
                        <a:pt x="2" y="19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3" name="Forme libre 478"/>
                <p:cNvSpPr>
                  <a:spLocks/>
                </p:cNvSpPr>
                <p:nvPr/>
              </p:nvSpPr>
              <p:spPr bwMode="auto">
                <a:xfrm>
                  <a:off x="1684" y="3045"/>
                  <a:ext cx="378" cy="89"/>
                </a:xfrm>
                <a:custGeom>
                  <a:avLst/>
                  <a:gdLst>
                    <a:gd name="T0" fmla="*/ 8 w 1134"/>
                    <a:gd name="T1" fmla="*/ 89 h 356"/>
                    <a:gd name="T2" fmla="*/ 0 w 1134"/>
                    <a:gd name="T3" fmla="*/ 89 h 356"/>
                    <a:gd name="T4" fmla="*/ 61 w 1134"/>
                    <a:gd name="T5" fmla="*/ 0 h 356"/>
                    <a:gd name="T6" fmla="*/ 326 w 1134"/>
                    <a:gd name="T7" fmla="*/ 0 h 356"/>
                    <a:gd name="T8" fmla="*/ 378 w 1134"/>
                    <a:gd name="T9" fmla="*/ 88 h 356"/>
                    <a:gd name="T10" fmla="*/ 292 w 1134"/>
                    <a:gd name="T11" fmla="*/ 88 h 356"/>
                    <a:gd name="T12" fmla="*/ 193 w 1134"/>
                    <a:gd name="T13" fmla="*/ 88 h 356"/>
                    <a:gd name="T14" fmla="*/ 100 w 1134"/>
                    <a:gd name="T15" fmla="*/ 22 h 356"/>
                    <a:gd name="T16" fmla="*/ 16 w 1134"/>
                    <a:gd name="T17" fmla="*/ 89 h 356"/>
                    <a:gd name="T18" fmla="*/ 8 w 1134"/>
                    <a:gd name="T19" fmla="*/ 89 h 35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34" h="356">
                      <a:moveTo>
                        <a:pt x="25" y="356"/>
                      </a:moveTo>
                      <a:lnTo>
                        <a:pt x="0" y="356"/>
                      </a:lnTo>
                      <a:lnTo>
                        <a:pt x="183" y="0"/>
                      </a:lnTo>
                      <a:lnTo>
                        <a:pt x="977" y="0"/>
                      </a:lnTo>
                      <a:lnTo>
                        <a:pt x="1134" y="353"/>
                      </a:lnTo>
                      <a:lnTo>
                        <a:pt x="876" y="353"/>
                      </a:lnTo>
                      <a:lnTo>
                        <a:pt x="579" y="353"/>
                      </a:lnTo>
                      <a:lnTo>
                        <a:pt x="300" y="89"/>
                      </a:lnTo>
                      <a:lnTo>
                        <a:pt x="48" y="356"/>
                      </a:lnTo>
                      <a:lnTo>
                        <a:pt x="25" y="356"/>
                      </a:lnTo>
                      <a:close/>
                    </a:path>
                  </a:pathLst>
                </a:custGeom>
                <a:solidFill>
                  <a:srgbClr val="A3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4" name="Forme libre 479"/>
                <p:cNvSpPr>
                  <a:spLocks/>
                </p:cNvSpPr>
                <p:nvPr/>
              </p:nvSpPr>
              <p:spPr bwMode="auto">
                <a:xfrm>
                  <a:off x="1684" y="3045"/>
                  <a:ext cx="378" cy="89"/>
                </a:xfrm>
                <a:custGeom>
                  <a:avLst/>
                  <a:gdLst>
                    <a:gd name="T0" fmla="*/ 8 w 1134"/>
                    <a:gd name="T1" fmla="*/ 89 h 356"/>
                    <a:gd name="T2" fmla="*/ 0 w 1134"/>
                    <a:gd name="T3" fmla="*/ 89 h 356"/>
                    <a:gd name="T4" fmla="*/ 61 w 1134"/>
                    <a:gd name="T5" fmla="*/ 0 h 356"/>
                    <a:gd name="T6" fmla="*/ 326 w 1134"/>
                    <a:gd name="T7" fmla="*/ 0 h 356"/>
                    <a:gd name="T8" fmla="*/ 378 w 1134"/>
                    <a:gd name="T9" fmla="*/ 88 h 356"/>
                    <a:gd name="T10" fmla="*/ 292 w 1134"/>
                    <a:gd name="T11" fmla="*/ 88 h 356"/>
                    <a:gd name="T12" fmla="*/ 193 w 1134"/>
                    <a:gd name="T13" fmla="*/ 88 h 356"/>
                    <a:gd name="T14" fmla="*/ 100 w 1134"/>
                    <a:gd name="T15" fmla="*/ 22 h 356"/>
                    <a:gd name="T16" fmla="*/ 16 w 1134"/>
                    <a:gd name="T17" fmla="*/ 89 h 356"/>
                    <a:gd name="T18" fmla="*/ 8 w 1134"/>
                    <a:gd name="T19" fmla="*/ 89 h 35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34" h="356">
                      <a:moveTo>
                        <a:pt x="25" y="356"/>
                      </a:moveTo>
                      <a:lnTo>
                        <a:pt x="0" y="356"/>
                      </a:lnTo>
                      <a:lnTo>
                        <a:pt x="183" y="0"/>
                      </a:lnTo>
                      <a:lnTo>
                        <a:pt x="977" y="0"/>
                      </a:lnTo>
                      <a:lnTo>
                        <a:pt x="1134" y="353"/>
                      </a:lnTo>
                      <a:lnTo>
                        <a:pt x="876" y="353"/>
                      </a:lnTo>
                      <a:lnTo>
                        <a:pt x="579" y="353"/>
                      </a:lnTo>
                      <a:lnTo>
                        <a:pt x="300" y="89"/>
                      </a:lnTo>
                      <a:lnTo>
                        <a:pt x="48" y="356"/>
                      </a:lnTo>
                      <a:lnTo>
                        <a:pt x="25" y="356"/>
                      </a:lnTo>
                    </a:path>
                  </a:pathLst>
                </a:custGeom>
                <a:solidFill>
                  <a:srgbClr val="9999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5" name="Forme libre 480"/>
                <p:cNvSpPr>
                  <a:spLocks/>
                </p:cNvSpPr>
                <p:nvPr/>
              </p:nvSpPr>
              <p:spPr bwMode="auto">
                <a:xfrm>
                  <a:off x="1870" y="3176"/>
                  <a:ext cx="111" cy="20"/>
                </a:xfrm>
                <a:custGeom>
                  <a:avLst/>
                  <a:gdLst>
                    <a:gd name="T0" fmla="*/ 0 w 334"/>
                    <a:gd name="T1" fmla="*/ 0 h 79"/>
                    <a:gd name="T2" fmla="*/ 0 w 334"/>
                    <a:gd name="T3" fmla="*/ 9 h 79"/>
                    <a:gd name="T4" fmla="*/ 0 w 334"/>
                    <a:gd name="T5" fmla="*/ 20 h 79"/>
                    <a:gd name="T6" fmla="*/ 59 w 334"/>
                    <a:gd name="T7" fmla="*/ 20 h 79"/>
                    <a:gd name="T8" fmla="*/ 111 w 334"/>
                    <a:gd name="T9" fmla="*/ 20 h 79"/>
                    <a:gd name="T10" fmla="*/ 101 w 334"/>
                    <a:gd name="T11" fmla="*/ 0 h 79"/>
                    <a:gd name="T12" fmla="*/ 0 w 334"/>
                    <a:gd name="T13" fmla="*/ 0 h 7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34" h="79">
                      <a:moveTo>
                        <a:pt x="0" y="0"/>
                      </a:moveTo>
                      <a:lnTo>
                        <a:pt x="0" y="35"/>
                      </a:lnTo>
                      <a:lnTo>
                        <a:pt x="0" y="79"/>
                      </a:lnTo>
                      <a:lnTo>
                        <a:pt x="179" y="79"/>
                      </a:lnTo>
                      <a:lnTo>
                        <a:pt x="334" y="79"/>
                      </a:lnTo>
                      <a:lnTo>
                        <a:pt x="30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6" name="Forme libre 481"/>
                <p:cNvSpPr>
                  <a:spLocks/>
                </p:cNvSpPr>
                <p:nvPr/>
              </p:nvSpPr>
              <p:spPr bwMode="auto">
                <a:xfrm>
                  <a:off x="1870" y="3176"/>
                  <a:ext cx="111" cy="20"/>
                </a:xfrm>
                <a:custGeom>
                  <a:avLst/>
                  <a:gdLst>
                    <a:gd name="T0" fmla="*/ 0 w 334"/>
                    <a:gd name="T1" fmla="*/ 0 h 79"/>
                    <a:gd name="T2" fmla="*/ 0 w 334"/>
                    <a:gd name="T3" fmla="*/ 9 h 79"/>
                    <a:gd name="T4" fmla="*/ 0 w 334"/>
                    <a:gd name="T5" fmla="*/ 20 h 79"/>
                    <a:gd name="T6" fmla="*/ 59 w 334"/>
                    <a:gd name="T7" fmla="*/ 20 h 79"/>
                    <a:gd name="T8" fmla="*/ 111 w 334"/>
                    <a:gd name="T9" fmla="*/ 20 h 79"/>
                    <a:gd name="T10" fmla="*/ 101 w 334"/>
                    <a:gd name="T11" fmla="*/ 0 h 79"/>
                    <a:gd name="T12" fmla="*/ 0 w 334"/>
                    <a:gd name="T13" fmla="*/ 0 h 7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34" h="79">
                      <a:moveTo>
                        <a:pt x="0" y="0"/>
                      </a:moveTo>
                      <a:lnTo>
                        <a:pt x="0" y="35"/>
                      </a:lnTo>
                      <a:lnTo>
                        <a:pt x="0" y="79"/>
                      </a:lnTo>
                      <a:lnTo>
                        <a:pt x="179" y="79"/>
                      </a:lnTo>
                      <a:lnTo>
                        <a:pt x="334" y="79"/>
                      </a:lnTo>
                      <a:lnTo>
                        <a:pt x="303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7" name="Forme libre 482"/>
                <p:cNvSpPr>
                  <a:spLocks/>
                </p:cNvSpPr>
                <p:nvPr/>
              </p:nvSpPr>
              <p:spPr bwMode="auto">
                <a:xfrm>
                  <a:off x="1870" y="3200"/>
                  <a:ext cx="113" cy="5"/>
                </a:xfrm>
                <a:custGeom>
                  <a:avLst/>
                  <a:gdLst>
                    <a:gd name="T0" fmla="*/ 113 w 338"/>
                    <a:gd name="T1" fmla="*/ 5 h 18"/>
                    <a:gd name="T2" fmla="*/ 113 w 338"/>
                    <a:gd name="T3" fmla="*/ 0 h 18"/>
                    <a:gd name="T4" fmla="*/ 59 w 338"/>
                    <a:gd name="T5" fmla="*/ 0 h 18"/>
                    <a:gd name="T6" fmla="*/ 0 w 338"/>
                    <a:gd name="T7" fmla="*/ 0 h 18"/>
                    <a:gd name="T8" fmla="*/ 0 w 338"/>
                    <a:gd name="T9" fmla="*/ 5 h 18"/>
                    <a:gd name="T10" fmla="*/ 113 w 338"/>
                    <a:gd name="T11" fmla="*/ 5 h 1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38" h="18">
                      <a:moveTo>
                        <a:pt x="338" y="18"/>
                      </a:moveTo>
                      <a:lnTo>
                        <a:pt x="337" y="0"/>
                      </a:lnTo>
                      <a:lnTo>
                        <a:pt x="177" y="0"/>
                      </a:lnTo>
                      <a:lnTo>
                        <a:pt x="0" y="0"/>
                      </a:lnTo>
                      <a:lnTo>
                        <a:pt x="0" y="18"/>
                      </a:lnTo>
                      <a:lnTo>
                        <a:pt x="338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8" name="Trait 483"/>
                <p:cNvSpPr>
                  <a:spLocks noChangeShapeType="1"/>
                </p:cNvSpPr>
                <p:nvPr/>
              </p:nvSpPr>
              <p:spPr bwMode="auto">
                <a:xfrm>
                  <a:off x="1709" y="3140"/>
                  <a:ext cx="1" cy="10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9" name="Forme libre 484"/>
                <p:cNvSpPr>
                  <a:spLocks/>
                </p:cNvSpPr>
                <p:nvPr/>
              </p:nvSpPr>
              <p:spPr bwMode="auto">
                <a:xfrm>
                  <a:off x="1695" y="3144"/>
                  <a:ext cx="5" cy="102"/>
                </a:xfrm>
                <a:custGeom>
                  <a:avLst/>
                  <a:gdLst>
                    <a:gd name="T0" fmla="*/ 2 w 15"/>
                    <a:gd name="T1" fmla="*/ 102 h 408"/>
                    <a:gd name="T2" fmla="*/ 5 w 15"/>
                    <a:gd name="T3" fmla="*/ 102 h 408"/>
                    <a:gd name="T4" fmla="*/ 5 w 15"/>
                    <a:gd name="T5" fmla="*/ 0 h 408"/>
                    <a:gd name="T6" fmla="*/ 0 w 15"/>
                    <a:gd name="T7" fmla="*/ 0 h 408"/>
                    <a:gd name="T8" fmla="*/ 0 w 15"/>
                    <a:gd name="T9" fmla="*/ 102 h 408"/>
                    <a:gd name="T10" fmla="*/ 2 w 15"/>
                    <a:gd name="T11" fmla="*/ 102 h 40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" h="408">
                      <a:moveTo>
                        <a:pt x="7" y="408"/>
                      </a:moveTo>
                      <a:lnTo>
                        <a:pt x="15" y="408"/>
                      </a:lnTo>
                      <a:lnTo>
                        <a:pt x="15" y="0"/>
                      </a:lnTo>
                      <a:lnTo>
                        <a:pt x="0" y="0"/>
                      </a:lnTo>
                      <a:lnTo>
                        <a:pt x="0" y="408"/>
                      </a:lnTo>
                      <a:lnTo>
                        <a:pt x="7" y="40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0" name="Forme libre 485"/>
                <p:cNvSpPr>
                  <a:spLocks/>
                </p:cNvSpPr>
                <p:nvPr/>
              </p:nvSpPr>
              <p:spPr bwMode="auto">
                <a:xfrm>
                  <a:off x="2041" y="3138"/>
                  <a:ext cx="5" cy="24"/>
                </a:xfrm>
                <a:custGeom>
                  <a:avLst/>
                  <a:gdLst>
                    <a:gd name="T0" fmla="*/ 5 w 17"/>
                    <a:gd name="T1" fmla="*/ 24 h 95"/>
                    <a:gd name="T2" fmla="*/ 5 w 17"/>
                    <a:gd name="T3" fmla="*/ 24 h 95"/>
                    <a:gd name="T4" fmla="*/ 5 w 17"/>
                    <a:gd name="T5" fmla="*/ 0 h 95"/>
                    <a:gd name="T6" fmla="*/ 0 w 17"/>
                    <a:gd name="T7" fmla="*/ 0 h 95"/>
                    <a:gd name="T8" fmla="*/ 0 w 17"/>
                    <a:gd name="T9" fmla="*/ 24 h 95"/>
                    <a:gd name="T10" fmla="*/ 0 w 17"/>
                    <a:gd name="T11" fmla="*/ 24 h 95"/>
                    <a:gd name="T12" fmla="*/ 5 w 17"/>
                    <a:gd name="T13" fmla="*/ 24 h 9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" h="95">
                      <a:moveTo>
                        <a:pt x="17" y="95"/>
                      </a:moveTo>
                      <a:lnTo>
                        <a:pt x="17" y="95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95"/>
                      </a:lnTo>
                      <a:lnTo>
                        <a:pt x="17" y="9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1" name="Forme libre 486"/>
                <p:cNvSpPr>
                  <a:spLocks/>
                </p:cNvSpPr>
                <p:nvPr/>
              </p:nvSpPr>
              <p:spPr bwMode="auto">
                <a:xfrm>
                  <a:off x="2041" y="3162"/>
                  <a:ext cx="5" cy="24"/>
                </a:xfrm>
                <a:custGeom>
                  <a:avLst/>
                  <a:gdLst>
                    <a:gd name="T0" fmla="*/ 2 w 17"/>
                    <a:gd name="T1" fmla="*/ 24 h 99"/>
                    <a:gd name="T2" fmla="*/ 5 w 17"/>
                    <a:gd name="T3" fmla="*/ 24 h 99"/>
                    <a:gd name="T4" fmla="*/ 5 w 17"/>
                    <a:gd name="T5" fmla="*/ 0 h 99"/>
                    <a:gd name="T6" fmla="*/ 0 w 17"/>
                    <a:gd name="T7" fmla="*/ 0 h 99"/>
                    <a:gd name="T8" fmla="*/ 0 w 17"/>
                    <a:gd name="T9" fmla="*/ 24 h 99"/>
                    <a:gd name="T10" fmla="*/ 2 w 17"/>
                    <a:gd name="T11" fmla="*/ 24 h 9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7" h="99">
                      <a:moveTo>
                        <a:pt x="8" y="99"/>
                      </a:moveTo>
                      <a:lnTo>
                        <a:pt x="17" y="99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99"/>
                      </a:lnTo>
                      <a:lnTo>
                        <a:pt x="8" y="9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2" name="Forme libre 487"/>
                <p:cNvSpPr>
                  <a:spLocks/>
                </p:cNvSpPr>
                <p:nvPr/>
              </p:nvSpPr>
              <p:spPr bwMode="auto">
                <a:xfrm>
                  <a:off x="2051" y="3138"/>
                  <a:ext cx="10" cy="10"/>
                </a:xfrm>
                <a:custGeom>
                  <a:avLst/>
                  <a:gdLst>
                    <a:gd name="T0" fmla="*/ 10 w 30"/>
                    <a:gd name="T1" fmla="*/ 6 h 38"/>
                    <a:gd name="T2" fmla="*/ 8 w 30"/>
                    <a:gd name="T3" fmla="*/ 5 h 38"/>
                    <a:gd name="T4" fmla="*/ 6 w 30"/>
                    <a:gd name="T5" fmla="*/ 3 h 38"/>
                    <a:gd name="T6" fmla="*/ 6 w 30"/>
                    <a:gd name="T7" fmla="*/ 1 h 38"/>
                    <a:gd name="T8" fmla="*/ 6 w 30"/>
                    <a:gd name="T9" fmla="*/ 0 h 38"/>
                    <a:gd name="T10" fmla="*/ 0 w 30"/>
                    <a:gd name="T11" fmla="*/ 0 h 38"/>
                    <a:gd name="T12" fmla="*/ 1 w 30"/>
                    <a:gd name="T13" fmla="*/ 2 h 38"/>
                    <a:gd name="T14" fmla="*/ 2 w 30"/>
                    <a:gd name="T15" fmla="*/ 4 h 38"/>
                    <a:gd name="T16" fmla="*/ 4 w 30"/>
                    <a:gd name="T17" fmla="*/ 7 h 38"/>
                    <a:gd name="T18" fmla="*/ 8 w 30"/>
                    <a:gd name="T19" fmla="*/ 10 h 38"/>
                    <a:gd name="T20" fmla="*/ 10 w 30"/>
                    <a:gd name="T21" fmla="*/ 6 h 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0" h="38">
                      <a:moveTo>
                        <a:pt x="30" y="24"/>
                      </a:moveTo>
                      <a:lnTo>
                        <a:pt x="23" y="18"/>
                      </a:lnTo>
                      <a:lnTo>
                        <a:pt x="19" y="11"/>
                      </a:lnTo>
                      <a:lnTo>
                        <a:pt x="17" y="3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3" y="6"/>
                      </a:lnTo>
                      <a:lnTo>
                        <a:pt x="5" y="15"/>
                      </a:lnTo>
                      <a:lnTo>
                        <a:pt x="11" y="27"/>
                      </a:lnTo>
                      <a:lnTo>
                        <a:pt x="23" y="38"/>
                      </a:lnTo>
                      <a:lnTo>
                        <a:pt x="30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3" name="Forme libre 488"/>
                <p:cNvSpPr>
                  <a:spLocks/>
                </p:cNvSpPr>
                <p:nvPr/>
              </p:nvSpPr>
              <p:spPr bwMode="auto">
                <a:xfrm>
                  <a:off x="2059" y="3144"/>
                  <a:ext cx="5" cy="5"/>
                </a:xfrm>
                <a:custGeom>
                  <a:avLst/>
                  <a:gdLst>
                    <a:gd name="T0" fmla="*/ 0 w 14"/>
                    <a:gd name="T1" fmla="*/ 4 h 17"/>
                    <a:gd name="T2" fmla="*/ 3 w 14"/>
                    <a:gd name="T3" fmla="*/ 5 h 17"/>
                    <a:gd name="T4" fmla="*/ 5 w 14"/>
                    <a:gd name="T5" fmla="*/ 1 h 17"/>
                    <a:gd name="T6" fmla="*/ 3 w 14"/>
                    <a:gd name="T7" fmla="*/ 0 h 17"/>
                    <a:gd name="T8" fmla="*/ 0 w 14"/>
                    <a:gd name="T9" fmla="*/ 4 h 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7">
                      <a:moveTo>
                        <a:pt x="0" y="14"/>
                      </a:moveTo>
                      <a:lnTo>
                        <a:pt x="7" y="17"/>
                      </a:lnTo>
                      <a:lnTo>
                        <a:pt x="14" y="3"/>
                      </a:lnTo>
                      <a:lnTo>
                        <a:pt x="7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4" name="Rectangle 489"/>
                <p:cNvSpPr>
                  <a:spLocks noChangeArrowheads="1"/>
                </p:cNvSpPr>
                <p:nvPr/>
              </p:nvSpPr>
              <p:spPr bwMode="auto">
                <a:xfrm>
                  <a:off x="2057" y="3144"/>
                  <a:ext cx="6" cy="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5" name="Forme libre 490"/>
                <p:cNvSpPr>
                  <a:spLocks/>
                </p:cNvSpPr>
                <p:nvPr/>
              </p:nvSpPr>
              <p:spPr bwMode="auto">
                <a:xfrm>
                  <a:off x="2057" y="3147"/>
                  <a:ext cx="6" cy="41"/>
                </a:xfrm>
                <a:custGeom>
                  <a:avLst/>
                  <a:gdLst>
                    <a:gd name="T0" fmla="*/ 3 w 17"/>
                    <a:gd name="T1" fmla="*/ 41 h 165"/>
                    <a:gd name="T2" fmla="*/ 6 w 17"/>
                    <a:gd name="T3" fmla="*/ 41 h 165"/>
                    <a:gd name="T4" fmla="*/ 6 w 17"/>
                    <a:gd name="T5" fmla="*/ 0 h 165"/>
                    <a:gd name="T6" fmla="*/ 0 w 17"/>
                    <a:gd name="T7" fmla="*/ 0 h 165"/>
                    <a:gd name="T8" fmla="*/ 0 w 17"/>
                    <a:gd name="T9" fmla="*/ 41 h 165"/>
                    <a:gd name="T10" fmla="*/ 3 w 17"/>
                    <a:gd name="T11" fmla="*/ 41 h 16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7" h="165">
                      <a:moveTo>
                        <a:pt x="8" y="165"/>
                      </a:moveTo>
                      <a:lnTo>
                        <a:pt x="17" y="165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165"/>
                      </a:lnTo>
                      <a:lnTo>
                        <a:pt x="8" y="16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6" name="Rectangle 491"/>
                <p:cNvSpPr>
                  <a:spLocks noChangeArrowheads="1"/>
                </p:cNvSpPr>
                <p:nvPr/>
              </p:nvSpPr>
              <p:spPr bwMode="auto">
                <a:xfrm>
                  <a:off x="2057" y="3188"/>
                  <a:ext cx="6" cy="2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7" name="Forme libre 492"/>
                <p:cNvSpPr>
                  <a:spLocks/>
                </p:cNvSpPr>
                <p:nvPr/>
              </p:nvSpPr>
              <p:spPr bwMode="auto">
                <a:xfrm>
                  <a:off x="1867" y="3137"/>
                  <a:ext cx="6" cy="39"/>
                </a:xfrm>
                <a:custGeom>
                  <a:avLst/>
                  <a:gdLst>
                    <a:gd name="T0" fmla="*/ 6 w 17"/>
                    <a:gd name="T1" fmla="*/ 39 h 158"/>
                    <a:gd name="T2" fmla="*/ 6 w 17"/>
                    <a:gd name="T3" fmla="*/ 39 h 158"/>
                    <a:gd name="T4" fmla="*/ 6 w 17"/>
                    <a:gd name="T5" fmla="*/ 0 h 158"/>
                    <a:gd name="T6" fmla="*/ 0 w 17"/>
                    <a:gd name="T7" fmla="*/ 0 h 158"/>
                    <a:gd name="T8" fmla="*/ 0 w 17"/>
                    <a:gd name="T9" fmla="*/ 39 h 158"/>
                    <a:gd name="T10" fmla="*/ 0 w 17"/>
                    <a:gd name="T11" fmla="*/ 39 h 158"/>
                    <a:gd name="T12" fmla="*/ 6 w 17"/>
                    <a:gd name="T13" fmla="*/ 39 h 15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" h="158">
                      <a:moveTo>
                        <a:pt x="17" y="158"/>
                      </a:moveTo>
                      <a:lnTo>
                        <a:pt x="17" y="158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158"/>
                      </a:lnTo>
                      <a:lnTo>
                        <a:pt x="17" y="1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8" name="Forme libre 493"/>
                <p:cNvSpPr>
                  <a:spLocks/>
                </p:cNvSpPr>
                <p:nvPr/>
              </p:nvSpPr>
              <p:spPr bwMode="auto">
                <a:xfrm>
                  <a:off x="1867" y="3176"/>
                  <a:ext cx="6" cy="9"/>
                </a:xfrm>
                <a:custGeom>
                  <a:avLst/>
                  <a:gdLst>
                    <a:gd name="T0" fmla="*/ 6 w 17"/>
                    <a:gd name="T1" fmla="*/ 9 h 35"/>
                    <a:gd name="T2" fmla="*/ 6 w 17"/>
                    <a:gd name="T3" fmla="*/ 9 h 35"/>
                    <a:gd name="T4" fmla="*/ 6 w 17"/>
                    <a:gd name="T5" fmla="*/ 0 h 35"/>
                    <a:gd name="T6" fmla="*/ 0 w 17"/>
                    <a:gd name="T7" fmla="*/ 0 h 35"/>
                    <a:gd name="T8" fmla="*/ 0 w 17"/>
                    <a:gd name="T9" fmla="*/ 9 h 35"/>
                    <a:gd name="T10" fmla="*/ 0 w 17"/>
                    <a:gd name="T11" fmla="*/ 9 h 35"/>
                    <a:gd name="T12" fmla="*/ 6 w 17"/>
                    <a:gd name="T13" fmla="*/ 9 h 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" h="35">
                      <a:moveTo>
                        <a:pt x="17" y="35"/>
                      </a:moveTo>
                      <a:lnTo>
                        <a:pt x="17" y="35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35"/>
                      </a:lnTo>
                      <a:lnTo>
                        <a:pt x="17" y="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9" name="Forme libre 494"/>
                <p:cNvSpPr>
                  <a:spLocks/>
                </p:cNvSpPr>
                <p:nvPr/>
              </p:nvSpPr>
              <p:spPr bwMode="auto">
                <a:xfrm>
                  <a:off x="1867" y="3185"/>
                  <a:ext cx="6" cy="11"/>
                </a:xfrm>
                <a:custGeom>
                  <a:avLst/>
                  <a:gdLst>
                    <a:gd name="T0" fmla="*/ 6 w 17"/>
                    <a:gd name="T1" fmla="*/ 11 h 44"/>
                    <a:gd name="T2" fmla="*/ 6 w 17"/>
                    <a:gd name="T3" fmla="*/ 11 h 44"/>
                    <a:gd name="T4" fmla="*/ 6 w 17"/>
                    <a:gd name="T5" fmla="*/ 0 h 44"/>
                    <a:gd name="T6" fmla="*/ 0 w 17"/>
                    <a:gd name="T7" fmla="*/ 0 h 44"/>
                    <a:gd name="T8" fmla="*/ 0 w 17"/>
                    <a:gd name="T9" fmla="*/ 11 h 44"/>
                    <a:gd name="T10" fmla="*/ 0 w 17"/>
                    <a:gd name="T11" fmla="*/ 11 h 44"/>
                    <a:gd name="T12" fmla="*/ 6 w 17"/>
                    <a:gd name="T13" fmla="*/ 11 h 4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" h="44">
                      <a:moveTo>
                        <a:pt x="17" y="44"/>
                      </a:moveTo>
                      <a:lnTo>
                        <a:pt x="17" y="44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44"/>
                      </a:lnTo>
                      <a:lnTo>
                        <a:pt x="17" y="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0" name="Forme libre 495"/>
                <p:cNvSpPr>
                  <a:spLocks/>
                </p:cNvSpPr>
                <p:nvPr/>
              </p:nvSpPr>
              <p:spPr bwMode="auto">
                <a:xfrm>
                  <a:off x="1867" y="3196"/>
                  <a:ext cx="6" cy="4"/>
                </a:xfrm>
                <a:custGeom>
                  <a:avLst/>
                  <a:gdLst>
                    <a:gd name="T0" fmla="*/ 6 w 17"/>
                    <a:gd name="T1" fmla="*/ 4 h 16"/>
                    <a:gd name="T2" fmla="*/ 6 w 17"/>
                    <a:gd name="T3" fmla="*/ 4 h 16"/>
                    <a:gd name="T4" fmla="*/ 6 w 17"/>
                    <a:gd name="T5" fmla="*/ 0 h 16"/>
                    <a:gd name="T6" fmla="*/ 0 w 17"/>
                    <a:gd name="T7" fmla="*/ 0 h 16"/>
                    <a:gd name="T8" fmla="*/ 0 w 17"/>
                    <a:gd name="T9" fmla="*/ 4 h 16"/>
                    <a:gd name="T10" fmla="*/ 0 w 17"/>
                    <a:gd name="T11" fmla="*/ 4 h 16"/>
                    <a:gd name="T12" fmla="*/ 6 w 17"/>
                    <a:gd name="T13" fmla="*/ 4 h 1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" h="16">
                      <a:moveTo>
                        <a:pt x="17" y="16"/>
                      </a:moveTo>
                      <a:lnTo>
                        <a:pt x="17" y="16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16"/>
                      </a:lnTo>
                      <a:lnTo>
                        <a:pt x="17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1" name="Forme libre 496"/>
                <p:cNvSpPr>
                  <a:spLocks/>
                </p:cNvSpPr>
                <p:nvPr/>
              </p:nvSpPr>
              <p:spPr bwMode="auto">
                <a:xfrm>
                  <a:off x="1867" y="3200"/>
                  <a:ext cx="6" cy="1"/>
                </a:xfrm>
                <a:custGeom>
                  <a:avLst/>
                  <a:gdLst>
                    <a:gd name="T0" fmla="*/ 6 w 17"/>
                    <a:gd name="T1" fmla="*/ 0 h 1"/>
                    <a:gd name="T2" fmla="*/ 3 w 17"/>
                    <a:gd name="T3" fmla="*/ 0 h 1"/>
                    <a:gd name="T4" fmla="*/ 3 w 17"/>
                    <a:gd name="T5" fmla="*/ 0 h 1"/>
                    <a:gd name="T6" fmla="*/ 3 w 17"/>
                    <a:gd name="T7" fmla="*/ 0 h 1"/>
                    <a:gd name="T8" fmla="*/ 3 w 17"/>
                    <a:gd name="T9" fmla="*/ 0 h 1"/>
                    <a:gd name="T10" fmla="*/ 0 w 17"/>
                    <a:gd name="T11" fmla="*/ 0 h 1"/>
                    <a:gd name="T12" fmla="*/ 6 w 17"/>
                    <a:gd name="T13" fmla="*/ 0 h 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" h="1">
                      <a:moveTo>
                        <a:pt x="17" y="0"/>
                      </a:move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2" name="Forme libre 497"/>
                <p:cNvSpPr>
                  <a:spLocks/>
                </p:cNvSpPr>
                <p:nvPr/>
              </p:nvSpPr>
              <p:spPr bwMode="auto">
                <a:xfrm>
                  <a:off x="1867" y="3200"/>
                  <a:ext cx="6" cy="42"/>
                </a:xfrm>
                <a:custGeom>
                  <a:avLst/>
                  <a:gdLst>
                    <a:gd name="T0" fmla="*/ 3 w 17"/>
                    <a:gd name="T1" fmla="*/ 42 h 166"/>
                    <a:gd name="T2" fmla="*/ 6 w 17"/>
                    <a:gd name="T3" fmla="*/ 42 h 166"/>
                    <a:gd name="T4" fmla="*/ 6 w 17"/>
                    <a:gd name="T5" fmla="*/ 0 h 166"/>
                    <a:gd name="T6" fmla="*/ 0 w 17"/>
                    <a:gd name="T7" fmla="*/ 0 h 166"/>
                    <a:gd name="T8" fmla="*/ 0 w 17"/>
                    <a:gd name="T9" fmla="*/ 42 h 166"/>
                    <a:gd name="T10" fmla="*/ 3 w 17"/>
                    <a:gd name="T11" fmla="*/ 42 h 16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7" h="166">
                      <a:moveTo>
                        <a:pt x="8" y="166"/>
                      </a:moveTo>
                      <a:lnTo>
                        <a:pt x="17" y="166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166"/>
                      </a:lnTo>
                      <a:lnTo>
                        <a:pt x="8" y="16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3" name="Forme libre 498"/>
                <p:cNvSpPr>
                  <a:spLocks/>
                </p:cNvSpPr>
                <p:nvPr/>
              </p:nvSpPr>
              <p:spPr bwMode="auto">
                <a:xfrm>
                  <a:off x="1688" y="3067"/>
                  <a:ext cx="203" cy="77"/>
                </a:xfrm>
                <a:custGeom>
                  <a:avLst/>
                  <a:gdLst>
                    <a:gd name="T0" fmla="*/ 12 w 607"/>
                    <a:gd name="T1" fmla="*/ 67 h 305"/>
                    <a:gd name="T2" fmla="*/ 96 w 607"/>
                    <a:gd name="T3" fmla="*/ 0 h 305"/>
                    <a:gd name="T4" fmla="*/ 190 w 607"/>
                    <a:gd name="T5" fmla="*/ 67 h 305"/>
                    <a:gd name="T6" fmla="*/ 203 w 607"/>
                    <a:gd name="T7" fmla="*/ 76 h 305"/>
                    <a:gd name="T8" fmla="*/ 190 w 607"/>
                    <a:gd name="T9" fmla="*/ 76 h 305"/>
                    <a:gd name="T10" fmla="*/ 97 w 607"/>
                    <a:gd name="T11" fmla="*/ 10 h 305"/>
                    <a:gd name="T12" fmla="*/ 13 w 607"/>
                    <a:gd name="T13" fmla="*/ 77 h 305"/>
                    <a:gd name="T14" fmla="*/ 0 w 607"/>
                    <a:gd name="T15" fmla="*/ 77 h 305"/>
                    <a:gd name="T16" fmla="*/ 12 w 607"/>
                    <a:gd name="T17" fmla="*/ 67 h 3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7" h="305">
                      <a:moveTo>
                        <a:pt x="36" y="267"/>
                      </a:moveTo>
                      <a:lnTo>
                        <a:pt x="288" y="0"/>
                      </a:lnTo>
                      <a:lnTo>
                        <a:pt x="567" y="264"/>
                      </a:lnTo>
                      <a:lnTo>
                        <a:pt x="607" y="303"/>
                      </a:lnTo>
                      <a:lnTo>
                        <a:pt x="567" y="303"/>
                      </a:lnTo>
                      <a:lnTo>
                        <a:pt x="289" y="38"/>
                      </a:lnTo>
                      <a:lnTo>
                        <a:pt x="39" y="305"/>
                      </a:lnTo>
                      <a:lnTo>
                        <a:pt x="0" y="305"/>
                      </a:lnTo>
                      <a:lnTo>
                        <a:pt x="36" y="267"/>
                      </a:lnTo>
                      <a:close/>
                    </a:path>
                  </a:pathLst>
                </a:cu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4" name="Forme libre 499"/>
                <p:cNvSpPr>
                  <a:spLocks/>
                </p:cNvSpPr>
                <p:nvPr/>
              </p:nvSpPr>
              <p:spPr bwMode="auto">
                <a:xfrm>
                  <a:off x="1688" y="3067"/>
                  <a:ext cx="203" cy="77"/>
                </a:xfrm>
                <a:custGeom>
                  <a:avLst/>
                  <a:gdLst>
                    <a:gd name="T0" fmla="*/ 12 w 607"/>
                    <a:gd name="T1" fmla="*/ 67 h 305"/>
                    <a:gd name="T2" fmla="*/ 96 w 607"/>
                    <a:gd name="T3" fmla="*/ 0 h 305"/>
                    <a:gd name="T4" fmla="*/ 190 w 607"/>
                    <a:gd name="T5" fmla="*/ 67 h 305"/>
                    <a:gd name="T6" fmla="*/ 203 w 607"/>
                    <a:gd name="T7" fmla="*/ 76 h 305"/>
                    <a:gd name="T8" fmla="*/ 190 w 607"/>
                    <a:gd name="T9" fmla="*/ 76 h 305"/>
                    <a:gd name="T10" fmla="*/ 97 w 607"/>
                    <a:gd name="T11" fmla="*/ 10 h 305"/>
                    <a:gd name="T12" fmla="*/ 13 w 607"/>
                    <a:gd name="T13" fmla="*/ 77 h 305"/>
                    <a:gd name="T14" fmla="*/ 0 w 607"/>
                    <a:gd name="T15" fmla="*/ 77 h 305"/>
                    <a:gd name="T16" fmla="*/ 12 w 607"/>
                    <a:gd name="T17" fmla="*/ 67 h 3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7" h="305">
                      <a:moveTo>
                        <a:pt x="36" y="267"/>
                      </a:moveTo>
                      <a:lnTo>
                        <a:pt x="288" y="0"/>
                      </a:lnTo>
                      <a:lnTo>
                        <a:pt x="567" y="264"/>
                      </a:lnTo>
                      <a:lnTo>
                        <a:pt x="607" y="303"/>
                      </a:lnTo>
                      <a:lnTo>
                        <a:pt x="567" y="303"/>
                      </a:lnTo>
                      <a:lnTo>
                        <a:pt x="289" y="38"/>
                      </a:lnTo>
                      <a:lnTo>
                        <a:pt x="39" y="305"/>
                      </a:lnTo>
                      <a:lnTo>
                        <a:pt x="0" y="305"/>
                      </a:lnTo>
                      <a:lnTo>
                        <a:pt x="36" y="26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5" name="Forme libre 500"/>
                <p:cNvSpPr>
                  <a:spLocks/>
                </p:cNvSpPr>
                <p:nvPr/>
              </p:nvSpPr>
              <p:spPr bwMode="auto">
                <a:xfrm>
                  <a:off x="1684" y="3134"/>
                  <a:ext cx="16" cy="5"/>
                </a:xfrm>
                <a:custGeom>
                  <a:avLst/>
                  <a:gdLst>
                    <a:gd name="T0" fmla="*/ 16 w 48"/>
                    <a:gd name="T1" fmla="*/ 0 h 19"/>
                    <a:gd name="T2" fmla="*/ 8 w 48"/>
                    <a:gd name="T3" fmla="*/ 0 h 19"/>
                    <a:gd name="T4" fmla="*/ 0 w 48"/>
                    <a:gd name="T5" fmla="*/ 0 h 19"/>
                    <a:gd name="T6" fmla="*/ 0 w 48"/>
                    <a:gd name="T7" fmla="*/ 5 h 19"/>
                    <a:gd name="T8" fmla="*/ 10 w 48"/>
                    <a:gd name="T9" fmla="*/ 5 h 19"/>
                    <a:gd name="T10" fmla="*/ 16 w 48"/>
                    <a:gd name="T11" fmla="*/ 0 h 1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8" h="19">
                      <a:moveTo>
                        <a:pt x="48" y="0"/>
                      </a:moveTo>
                      <a:lnTo>
                        <a:pt x="25" y="0"/>
                      </a:lnTo>
                      <a:lnTo>
                        <a:pt x="0" y="0"/>
                      </a:lnTo>
                      <a:lnTo>
                        <a:pt x="0" y="19"/>
                      </a:lnTo>
                      <a:lnTo>
                        <a:pt x="30" y="19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6" name="Forme libre 501"/>
                <p:cNvSpPr>
                  <a:spLocks/>
                </p:cNvSpPr>
                <p:nvPr/>
              </p:nvSpPr>
              <p:spPr bwMode="auto">
                <a:xfrm>
                  <a:off x="1684" y="3134"/>
                  <a:ext cx="16" cy="5"/>
                </a:xfrm>
                <a:custGeom>
                  <a:avLst/>
                  <a:gdLst>
                    <a:gd name="T0" fmla="*/ 16 w 48"/>
                    <a:gd name="T1" fmla="*/ 0 h 19"/>
                    <a:gd name="T2" fmla="*/ 8 w 48"/>
                    <a:gd name="T3" fmla="*/ 0 h 19"/>
                    <a:gd name="T4" fmla="*/ 0 w 48"/>
                    <a:gd name="T5" fmla="*/ 0 h 19"/>
                    <a:gd name="T6" fmla="*/ 0 w 48"/>
                    <a:gd name="T7" fmla="*/ 5 h 19"/>
                    <a:gd name="T8" fmla="*/ 10 w 48"/>
                    <a:gd name="T9" fmla="*/ 5 h 19"/>
                    <a:gd name="T10" fmla="*/ 16 w 48"/>
                    <a:gd name="T11" fmla="*/ 0 h 1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8" h="19">
                      <a:moveTo>
                        <a:pt x="48" y="0"/>
                      </a:moveTo>
                      <a:lnTo>
                        <a:pt x="25" y="0"/>
                      </a:lnTo>
                      <a:lnTo>
                        <a:pt x="0" y="0"/>
                      </a:lnTo>
                      <a:lnTo>
                        <a:pt x="0" y="19"/>
                      </a:lnTo>
                      <a:lnTo>
                        <a:pt x="30" y="19"/>
                      </a:lnTo>
                      <a:lnTo>
                        <a:pt x="4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7" name="Forme libre 502"/>
                <p:cNvSpPr>
                  <a:spLocks/>
                </p:cNvSpPr>
                <p:nvPr/>
              </p:nvSpPr>
              <p:spPr bwMode="auto">
                <a:xfrm>
                  <a:off x="1877" y="3133"/>
                  <a:ext cx="185" cy="5"/>
                </a:xfrm>
                <a:custGeom>
                  <a:avLst/>
                  <a:gdLst>
                    <a:gd name="T0" fmla="*/ 0 w 555"/>
                    <a:gd name="T1" fmla="*/ 0 h 18"/>
                    <a:gd name="T2" fmla="*/ 99 w 555"/>
                    <a:gd name="T3" fmla="*/ 0 h 18"/>
                    <a:gd name="T4" fmla="*/ 185 w 555"/>
                    <a:gd name="T5" fmla="*/ 0 h 18"/>
                    <a:gd name="T6" fmla="*/ 185 w 555"/>
                    <a:gd name="T7" fmla="*/ 5 h 18"/>
                    <a:gd name="T8" fmla="*/ 167 w 555"/>
                    <a:gd name="T9" fmla="*/ 5 h 18"/>
                    <a:gd name="T10" fmla="*/ 83 w 555"/>
                    <a:gd name="T11" fmla="*/ 5 h 18"/>
                    <a:gd name="T12" fmla="*/ 6 w 555"/>
                    <a:gd name="T13" fmla="*/ 5 h 18"/>
                    <a:gd name="T14" fmla="*/ 0 w 555"/>
                    <a:gd name="T15" fmla="*/ 0 h 1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555" h="18">
                      <a:moveTo>
                        <a:pt x="0" y="0"/>
                      </a:moveTo>
                      <a:lnTo>
                        <a:pt x="297" y="0"/>
                      </a:lnTo>
                      <a:lnTo>
                        <a:pt x="555" y="0"/>
                      </a:lnTo>
                      <a:lnTo>
                        <a:pt x="555" y="18"/>
                      </a:lnTo>
                      <a:lnTo>
                        <a:pt x="501" y="18"/>
                      </a:lnTo>
                      <a:lnTo>
                        <a:pt x="249" y="18"/>
                      </a:lnTo>
                      <a:lnTo>
                        <a:pt x="18" y="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8" name="Forme libre 503"/>
                <p:cNvSpPr>
                  <a:spLocks/>
                </p:cNvSpPr>
                <p:nvPr/>
              </p:nvSpPr>
              <p:spPr bwMode="auto">
                <a:xfrm>
                  <a:off x="1877" y="3133"/>
                  <a:ext cx="185" cy="5"/>
                </a:xfrm>
                <a:custGeom>
                  <a:avLst/>
                  <a:gdLst>
                    <a:gd name="T0" fmla="*/ 0 w 555"/>
                    <a:gd name="T1" fmla="*/ 0 h 18"/>
                    <a:gd name="T2" fmla="*/ 99 w 555"/>
                    <a:gd name="T3" fmla="*/ 0 h 18"/>
                    <a:gd name="T4" fmla="*/ 185 w 555"/>
                    <a:gd name="T5" fmla="*/ 0 h 18"/>
                    <a:gd name="T6" fmla="*/ 185 w 555"/>
                    <a:gd name="T7" fmla="*/ 5 h 18"/>
                    <a:gd name="T8" fmla="*/ 167 w 555"/>
                    <a:gd name="T9" fmla="*/ 5 h 18"/>
                    <a:gd name="T10" fmla="*/ 83 w 555"/>
                    <a:gd name="T11" fmla="*/ 5 h 18"/>
                    <a:gd name="T12" fmla="*/ 6 w 555"/>
                    <a:gd name="T13" fmla="*/ 5 h 18"/>
                    <a:gd name="T14" fmla="*/ 0 w 555"/>
                    <a:gd name="T15" fmla="*/ 0 h 1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555" h="18">
                      <a:moveTo>
                        <a:pt x="0" y="0"/>
                      </a:moveTo>
                      <a:lnTo>
                        <a:pt x="297" y="0"/>
                      </a:lnTo>
                      <a:lnTo>
                        <a:pt x="555" y="0"/>
                      </a:lnTo>
                      <a:lnTo>
                        <a:pt x="555" y="18"/>
                      </a:lnTo>
                      <a:lnTo>
                        <a:pt x="501" y="18"/>
                      </a:lnTo>
                      <a:lnTo>
                        <a:pt x="249" y="18"/>
                      </a:lnTo>
                      <a:lnTo>
                        <a:pt x="18" y="1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9" name="Forme libre 504"/>
                <p:cNvSpPr>
                  <a:spLocks/>
                </p:cNvSpPr>
                <p:nvPr/>
              </p:nvSpPr>
              <p:spPr bwMode="auto">
                <a:xfrm>
                  <a:off x="1870" y="3196"/>
                  <a:ext cx="111" cy="4"/>
                </a:xfrm>
                <a:custGeom>
                  <a:avLst/>
                  <a:gdLst>
                    <a:gd name="T0" fmla="*/ 111 w 334"/>
                    <a:gd name="T1" fmla="*/ 0 h 16"/>
                    <a:gd name="T2" fmla="*/ 59 w 334"/>
                    <a:gd name="T3" fmla="*/ 0 h 16"/>
                    <a:gd name="T4" fmla="*/ 0 w 334"/>
                    <a:gd name="T5" fmla="*/ 0 h 16"/>
                    <a:gd name="T6" fmla="*/ 0 w 334"/>
                    <a:gd name="T7" fmla="*/ 4 h 16"/>
                    <a:gd name="T8" fmla="*/ 59 w 334"/>
                    <a:gd name="T9" fmla="*/ 4 h 16"/>
                    <a:gd name="T10" fmla="*/ 111 w 334"/>
                    <a:gd name="T11" fmla="*/ 4 h 16"/>
                    <a:gd name="T12" fmla="*/ 111 w 334"/>
                    <a:gd name="T13" fmla="*/ 0 h 1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34" h="16">
                      <a:moveTo>
                        <a:pt x="334" y="0"/>
                      </a:moveTo>
                      <a:lnTo>
                        <a:pt x="179" y="0"/>
                      </a:lnTo>
                      <a:lnTo>
                        <a:pt x="0" y="0"/>
                      </a:lnTo>
                      <a:lnTo>
                        <a:pt x="0" y="16"/>
                      </a:lnTo>
                      <a:lnTo>
                        <a:pt x="177" y="16"/>
                      </a:lnTo>
                      <a:lnTo>
                        <a:pt x="334" y="16"/>
                      </a:lnTo>
                      <a:lnTo>
                        <a:pt x="334" y="0"/>
                      </a:lnTo>
                      <a:close/>
                    </a:path>
                  </a:pathLst>
                </a:cu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0" name="Forme libre 505"/>
                <p:cNvSpPr>
                  <a:spLocks/>
                </p:cNvSpPr>
                <p:nvPr/>
              </p:nvSpPr>
              <p:spPr bwMode="auto">
                <a:xfrm>
                  <a:off x="1870" y="3196"/>
                  <a:ext cx="111" cy="4"/>
                </a:xfrm>
                <a:custGeom>
                  <a:avLst/>
                  <a:gdLst>
                    <a:gd name="T0" fmla="*/ 111 w 334"/>
                    <a:gd name="T1" fmla="*/ 0 h 16"/>
                    <a:gd name="T2" fmla="*/ 59 w 334"/>
                    <a:gd name="T3" fmla="*/ 0 h 16"/>
                    <a:gd name="T4" fmla="*/ 0 w 334"/>
                    <a:gd name="T5" fmla="*/ 0 h 16"/>
                    <a:gd name="T6" fmla="*/ 0 w 334"/>
                    <a:gd name="T7" fmla="*/ 4 h 16"/>
                    <a:gd name="T8" fmla="*/ 59 w 334"/>
                    <a:gd name="T9" fmla="*/ 4 h 16"/>
                    <a:gd name="T10" fmla="*/ 111 w 334"/>
                    <a:gd name="T11" fmla="*/ 4 h 16"/>
                    <a:gd name="T12" fmla="*/ 111 w 334"/>
                    <a:gd name="T13" fmla="*/ 0 h 1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34" h="16">
                      <a:moveTo>
                        <a:pt x="334" y="0"/>
                      </a:moveTo>
                      <a:lnTo>
                        <a:pt x="179" y="0"/>
                      </a:lnTo>
                      <a:lnTo>
                        <a:pt x="0" y="0"/>
                      </a:lnTo>
                      <a:lnTo>
                        <a:pt x="0" y="16"/>
                      </a:lnTo>
                      <a:lnTo>
                        <a:pt x="177" y="16"/>
                      </a:lnTo>
                      <a:lnTo>
                        <a:pt x="334" y="16"/>
                      </a:lnTo>
                      <a:lnTo>
                        <a:pt x="33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1" name="Forme libre 506"/>
                <p:cNvSpPr>
                  <a:spLocks/>
                </p:cNvSpPr>
                <p:nvPr/>
              </p:nvSpPr>
              <p:spPr bwMode="auto">
                <a:xfrm>
                  <a:off x="1877" y="3203"/>
                  <a:ext cx="9" cy="49"/>
                </a:xfrm>
                <a:custGeom>
                  <a:avLst/>
                  <a:gdLst>
                    <a:gd name="T0" fmla="*/ 4 w 27"/>
                    <a:gd name="T1" fmla="*/ 49 h 199"/>
                    <a:gd name="T2" fmla="*/ 1 w 27"/>
                    <a:gd name="T3" fmla="*/ 49 h 199"/>
                    <a:gd name="T4" fmla="*/ 1 w 27"/>
                    <a:gd name="T5" fmla="*/ 48 h 199"/>
                    <a:gd name="T6" fmla="*/ 1 w 27"/>
                    <a:gd name="T7" fmla="*/ 46 h 199"/>
                    <a:gd name="T8" fmla="*/ 2 w 27"/>
                    <a:gd name="T9" fmla="*/ 45 h 199"/>
                    <a:gd name="T10" fmla="*/ 3 w 27"/>
                    <a:gd name="T11" fmla="*/ 45 h 199"/>
                    <a:gd name="T12" fmla="*/ 3 w 27"/>
                    <a:gd name="T13" fmla="*/ 43 h 199"/>
                    <a:gd name="T14" fmla="*/ 3 w 27"/>
                    <a:gd name="T15" fmla="*/ 42 h 199"/>
                    <a:gd name="T16" fmla="*/ 2 w 27"/>
                    <a:gd name="T17" fmla="*/ 41 h 199"/>
                    <a:gd name="T18" fmla="*/ 1 w 27"/>
                    <a:gd name="T19" fmla="*/ 39 h 199"/>
                    <a:gd name="T20" fmla="*/ 0 w 27"/>
                    <a:gd name="T21" fmla="*/ 35 h 199"/>
                    <a:gd name="T22" fmla="*/ 0 w 27"/>
                    <a:gd name="T23" fmla="*/ 30 h 199"/>
                    <a:gd name="T24" fmla="*/ 2 w 27"/>
                    <a:gd name="T25" fmla="*/ 25 h 199"/>
                    <a:gd name="T26" fmla="*/ 2 w 27"/>
                    <a:gd name="T27" fmla="*/ 21 h 199"/>
                    <a:gd name="T28" fmla="*/ 3 w 27"/>
                    <a:gd name="T29" fmla="*/ 18 h 199"/>
                    <a:gd name="T30" fmla="*/ 3 w 27"/>
                    <a:gd name="T31" fmla="*/ 14 h 199"/>
                    <a:gd name="T32" fmla="*/ 4 w 27"/>
                    <a:gd name="T33" fmla="*/ 11 h 199"/>
                    <a:gd name="T34" fmla="*/ 4 w 27"/>
                    <a:gd name="T35" fmla="*/ 8 h 199"/>
                    <a:gd name="T36" fmla="*/ 4 w 27"/>
                    <a:gd name="T37" fmla="*/ 8 h 199"/>
                    <a:gd name="T38" fmla="*/ 3 w 27"/>
                    <a:gd name="T39" fmla="*/ 7 h 199"/>
                    <a:gd name="T40" fmla="*/ 2 w 27"/>
                    <a:gd name="T41" fmla="*/ 6 h 199"/>
                    <a:gd name="T42" fmla="*/ 1 w 27"/>
                    <a:gd name="T43" fmla="*/ 5 h 199"/>
                    <a:gd name="T44" fmla="*/ 0 w 27"/>
                    <a:gd name="T45" fmla="*/ 5 h 199"/>
                    <a:gd name="T46" fmla="*/ 0 w 27"/>
                    <a:gd name="T47" fmla="*/ 4 h 199"/>
                    <a:gd name="T48" fmla="*/ 0 w 27"/>
                    <a:gd name="T49" fmla="*/ 3 h 199"/>
                    <a:gd name="T50" fmla="*/ 0 w 27"/>
                    <a:gd name="T51" fmla="*/ 1 h 199"/>
                    <a:gd name="T52" fmla="*/ 1 w 27"/>
                    <a:gd name="T53" fmla="*/ 0 h 199"/>
                    <a:gd name="T54" fmla="*/ 2 w 27"/>
                    <a:gd name="T55" fmla="*/ 0 h 199"/>
                    <a:gd name="T56" fmla="*/ 4 w 27"/>
                    <a:gd name="T57" fmla="*/ 0 h 199"/>
                    <a:gd name="T58" fmla="*/ 5 w 27"/>
                    <a:gd name="T59" fmla="*/ 0 h 199"/>
                    <a:gd name="T60" fmla="*/ 7 w 27"/>
                    <a:gd name="T61" fmla="*/ 0 h 199"/>
                    <a:gd name="T62" fmla="*/ 7 w 27"/>
                    <a:gd name="T63" fmla="*/ 0 h 199"/>
                    <a:gd name="T64" fmla="*/ 8 w 27"/>
                    <a:gd name="T65" fmla="*/ 1 h 199"/>
                    <a:gd name="T66" fmla="*/ 9 w 27"/>
                    <a:gd name="T67" fmla="*/ 2 h 199"/>
                    <a:gd name="T68" fmla="*/ 9 w 27"/>
                    <a:gd name="T69" fmla="*/ 3 h 199"/>
                    <a:gd name="T70" fmla="*/ 9 w 27"/>
                    <a:gd name="T71" fmla="*/ 4 h 199"/>
                    <a:gd name="T72" fmla="*/ 8 w 27"/>
                    <a:gd name="T73" fmla="*/ 5 h 199"/>
                    <a:gd name="T74" fmla="*/ 7 w 27"/>
                    <a:gd name="T75" fmla="*/ 5 h 199"/>
                    <a:gd name="T76" fmla="*/ 7 w 27"/>
                    <a:gd name="T77" fmla="*/ 6 h 199"/>
                    <a:gd name="T78" fmla="*/ 6 w 27"/>
                    <a:gd name="T79" fmla="*/ 7 h 199"/>
                    <a:gd name="T80" fmla="*/ 5 w 27"/>
                    <a:gd name="T81" fmla="*/ 8 h 199"/>
                    <a:gd name="T82" fmla="*/ 5 w 27"/>
                    <a:gd name="T83" fmla="*/ 8 h 199"/>
                    <a:gd name="T84" fmla="*/ 5 w 27"/>
                    <a:gd name="T85" fmla="*/ 11 h 199"/>
                    <a:gd name="T86" fmla="*/ 5 w 27"/>
                    <a:gd name="T87" fmla="*/ 14 h 199"/>
                    <a:gd name="T88" fmla="*/ 6 w 27"/>
                    <a:gd name="T89" fmla="*/ 18 h 199"/>
                    <a:gd name="T90" fmla="*/ 7 w 27"/>
                    <a:gd name="T91" fmla="*/ 21 h 199"/>
                    <a:gd name="T92" fmla="*/ 7 w 27"/>
                    <a:gd name="T93" fmla="*/ 25 h 199"/>
                    <a:gd name="T94" fmla="*/ 9 w 27"/>
                    <a:gd name="T95" fmla="*/ 30 h 199"/>
                    <a:gd name="T96" fmla="*/ 9 w 27"/>
                    <a:gd name="T97" fmla="*/ 35 h 199"/>
                    <a:gd name="T98" fmla="*/ 8 w 27"/>
                    <a:gd name="T99" fmla="*/ 39 h 199"/>
                    <a:gd name="T100" fmla="*/ 7 w 27"/>
                    <a:gd name="T101" fmla="*/ 41 h 199"/>
                    <a:gd name="T102" fmla="*/ 6 w 27"/>
                    <a:gd name="T103" fmla="*/ 42 h 199"/>
                    <a:gd name="T104" fmla="*/ 5 w 27"/>
                    <a:gd name="T105" fmla="*/ 43 h 199"/>
                    <a:gd name="T106" fmla="*/ 6 w 27"/>
                    <a:gd name="T107" fmla="*/ 45 h 199"/>
                    <a:gd name="T108" fmla="*/ 7 w 27"/>
                    <a:gd name="T109" fmla="*/ 45 h 199"/>
                    <a:gd name="T110" fmla="*/ 8 w 27"/>
                    <a:gd name="T111" fmla="*/ 46 h 199"/>
                    <a:gd name="T112" fmla="*/ 8 w 27"/>
                    <a:gd name="T113" fmla="*/ 48 h 199"/>
                    <a:gd name="T114" fmla="*/ 8 w 27"/>
                    <a:gd name="T115" fmla="*/ 49 h 199"/>
                    <a:gd name="T116" fmla="*/ 4 w 27"/>
                    <a:gd name="T117" fmla="*/ 49 h 199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27" h="199">
                      <a:moveTo>
                        <a:pt x="13" y="199"/>
                      </a:moveTo>
                      <a:lnTo>
                        <a:pt x="3" y="199"/>
                      </a:lnTo>
                      <a:lnTo>
                        <a:pt x="2" y="193"/>
                      </a:lnTo>
                      <a:lnTo>
                        <a:pt x="2" y="188"/>
                      </a:lnTo>
                      <a:lnTo>
                        <a:pt x="6" y="184"/>
                      </a:lnTo>
                      <a:lnTo>
                        <a:pt x="8" y="181"/>
                      </a:lnTo>
                      <a:lnTo>
                        <a:pt x="9" y="176"/>
                      </a:lnTo>
                      <a:lnTo>
                        <a:pt x="8" y="171"/>
                      </a:lnTo>
                      <a:lnTo>
                        <a:pt x="6" y="166"/>
                      </a:lnTo>
                      <a:lnTo>
                        <a:pt x="3" y="160"/>
                      </a:lnTo>
                      <a:lnTo>
                        <a:pt x="0" y="143"/>
                      </a:lnTo>
                      <a:lnTo>
                        <a:pt x="1" y="121"/>
                      </a:lnTo>
                      <a:lnTo>
                        <a:pt x="5" y="100"/>
                      </a:lnTo>
                      <a:lnTo>
                        <a:pt x="7" y="85"/>
                      </a:lnTo>
                      <a:lnTo>
                        <a:pt x="8" y="73"/>
                      </a:lnTo>
                      <a:lnTo>
                        <a:pt x="9" y="58"/>
                      </a:lnTo>
                      <a:lnTo>
                        <a:pt x="11" y="45"/>
                      </a:lnTo>
                      <a:lnTo>
                        <a:pt x="11" y="34"/>
                      </a:lnTo>
                      <a:lnTo>
                        <a:pt x="11" y="31"/>
                      </a:lnTo>
                      <a:lnTo>
                        <a:pt x="9" y="27"/>
                      </a:lnTo>
                      <a:lnTo>
                        <a:pt x="7" y="24"/>
                      </a:lnTo>
                      <a:lnTo>
                        <a:pt x="3" y="21"/>
                      </a:lnTo>
                      <a:lnTo>
                        <a:pt x="1" y="19"/>
                      </a:lnTo>
                      <a:lnTo>
                        <a:pt x="0" y="15"/>
                      </a:lnTo>
                      <a:lnTo>
                        <a:pt x="0" y="11"/>
                      </a:lnTo>
                      <a:lnTo>
                        <a:pt x="1" y="6"/>
                      </a:lnTo>
                      <a:lnTo>
                        <a:pt x="3" y="2"/>
                      </a:lnTo>
                      <a:lnTo>
                        <a:pt x="7" y="0"/>
                      </a:lnTo>
                      <a:lnTo>
                        <a:pt x="11" y="0"/>
                      </a:lnTo>
                      <a:lnTo>
                        <a:pt x="15" y="0"/>
                      </a:lnTo>
                      <a:lnTo>
                        <a:pt x="20" y="1"/>
                      </a:lnTo>
                      <a:lnTo>
                        <a:pt x="22" y="1"/>
                      </a:lnTo>
                      <a:lnTo>
                        <a:pt x="24" y="3"/>
                      </a:lnTo>
                      <a:lnTo>
                        <a:pt x="26" y="7"/>
                      </a:lnTo>
                      <a:lnTo>
                        <a:pt x="27" y="11"/>
                      </a:lnTo>
                      <a:lnTo>
                        <a:pt x="26" y="15"/>
                      </a:lnTo>
                      <a:lnTo>
                        <a:pt x="25" y="19"/>
                      </a:lnTo>
                      <a:lnTo>
                        <a:pt x="22" y="21"/>
                      </a:lnTo>
                      <a:lnTo>
                        <a:pt x="20" y="24"/>
                      </a:lnTo>
                      <a:lnTo>
                        <a:pt x="18" y="27"/>
                      </a:lnTo>
                      <a:lnTo>
                        <a:pt x="16" y="31"/>
                      </a:lnTo>
                      <a:lnTo>
                        <a:pt x="16" y="34"/>
                      </a:lnTo>
                      <a:lnTo>
                        <a:pt x="16" y="45"/>
                      </a:lnTo>
                      <a:lnTo>
                        <a:pt x="16" y="58"/>
                      </a:lnTo>
                      <a:lnTo>
                        <a:pt x="19" y="73"/>
                      </a:lnTo>
                      <a:lnTo>
                        <a:pt x="20" y="85"/>
                      </a:lnTo>
                      <a:lnTo>
                        <a:pt x="22" y="100"/>
                      </a:lnTo>
                      <a:lnTo>
                        <a:pt x="26" y="121"/>
                      </a:lnTo>
                      <a:lnTo>
                        <a:pt x="27" y="143"/>
                      </a:lnTo>
                      <a:lnTo>
                        <a:pt x="24" y="160"/>
                      </a:lnTo>
                      <a:lnTo>
                        <a:pt x="20" y="166"/>
                      </a:lnTo>
                      <a:lnTo>
                        <a:pt x="18" y="171"/>
                      </a:lnTo>
                      <a:lnTo>
                        <a:pt x="16" y="176"/>
                      </a:lnTo>
                      <a:lnTo>
                        <a:pt x="18" y="181"/>
                      </a:lnTo>
                      <a:lnTo>
                        <a:pt x="21" y="184"/>
                      </a:lnTo>
                      <a:lnTo>
                        <a:pt x="25" y="188"/>
                      </a:lnTo>
                      <a:lnTo>
                        <a:pt x="25" y="193"/>
                      </a:lnTo>
                      <a:lnTo>
                        <a:pt x="24" y="199"/>
                      </a:lnTo>
                      <a:lnTo>
                        <a:pt x="13" y="199"/>
                      </a:lnTo>
                      <a:close/>
                    </a:path>
                  </a:pathLst>
                </a:cu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2" name="Forme libre 507"/>
                <p:cNvSpPr>
                  <a:spLocks/>
                </p:cNvSpPr>
                <p:nvPr/>
              </p:nvSpPr>
              <p:spPr bwMode="auto">
                <a:xfrm>
                  <a:off x="1877" y="3203"/>
                  <a:ext cx="9" cy="49"/>
                </a:xfrm>
                <a:custGeom>
                  <a:avLst/>
                  <a:gdLst>
                    <a:gd name="T0" fmla="*/ 1 w 27"/>
                    <a:gd name="T1" fmla="*/ 49 h 199"/>
                    <a:gd name="T2" fmla="*/ 1 w 27"/>
                    <a:gd name="T3" fmla="*/ 48 h 199"/>
                    <a:gd name="T4" fmla="*/ 2 w 27"/>
                    <a:gd name="T5" fmla="*/ 45 h 199"/>
                    <a:gd name="T6" fmla="*/ 3 w 27"/>
                    <a:gd name="T7" fmla="*/ 45 h 199"/>
                    <a:gd name="T8" fmla="*/ 3 w 27"/>
                    <a:gd name="T9" fmla="*/ 42 h 199"/>
                    <a:gd name="T10" fmla="*/ 1 w 27"/>
                    <a:gd name="T11" fmla="*/ 39 h 199"/>
                    <a:gd name="T12" fmla="*/ 0 w 27"/>
                    <a:gd name="T13" fmla="*/ 35 h 199"/>
                    <a:gd name="T14" fmla="*/ 2 w 27"/>
                    <a:gd name="T15" fmla="*/ 25 h 199"/>
                    <a:gd name="T16" fmla="*/ 2 w 27"/>
                    <a:gd name="T17" fmla="*/ 21 h 199"/>
                    <a:gd name="T18" fmla="*/ 3 w 27"/>
                    <a:gd name="T19" fmla="*/ 14 h 199"/>
                    <a:gd name="T20" fmla="*/ 4 w 27"/>
                    <a:gd name="T21" fmla="*/ 8 h 199"/>
                    <a:gd name="T22" fmla="*/ 4 w 27"/>
                    <a:gd name="T23" fmla="*/ 8 h 199"/>
                    <a:gd name="T24" fmla="*/ 2 w 27"/>
                    <a:gd name="T25" fmla="*/ 6 h 199"/>
                    <a:gd name="T26" fmla="*/ 1 w 27"/>
                    <a:gd name="T27" fmla="*/ 5 h 199"/>
                    <a:gd name="T28" fmla="*/ 0 w 27"/>
                    <a:gd name="T29" fmla="*/ 4 h 199"/>
                    <a:gd name="T30" fmla="*/ 0 w 27"/>
                    <a:gd name="T31" fmla="*/ 1 h 199"/>
                    <a:gd name="T32" fmla="*/ 1 w 27"/>
                    <a:gd name="T33" fmla="*/ 0 h 199"/>
                    <a:gd name="T34" fmla="*/ 4 w 27"/>
                    <a:gd name="T35" fmla="*/ 0 h 199"/>
                    <a:gd name="T36" fmla="*/ 5 w 27"/>
                    <a:gd name="T37" fmla="*/ 0 h 199"/>
                    <a:gd name="T38" fmla="*/ 7 w 27"/>
                    <a:gd name="T39" fmla="*/ 0 h 199"/>
                    <a:gd name="T40" fmla="*/ 9 w 27"/>
                    <a:gd name="T41" fmla="*/ 2 h 199"/>
                    <a:gd name="T42" fmla="*/ 9 w 27"/>
                    <a:gd name="T43" fmla="*/ 3 h 199"/>
                    <a:gd name="T44" fmla="*/ 8 w 27"/>
                    <a:gd name="T45" fmla="*/ 5 h 199"/>
                    <a:gd name="T46" fmla="*/ 7 w 27"/>
                    <a:gd name="T47" fmla="*/ 5 h 199"/>
                    <a:gd name="T48" fmla="*/ 6 w 27"/>
                    <a:gd name="T49" fmla="*/ 7 h 199"/>
                    <a:gd name="T50" fmla="*/ 5 w 27"/>
                    <a:gd name="T51" fmla="*/ 8 h 199"/>
                    <a:gd name="T52" fmla="*/ 5 w 27"/>
                    <a:gd name="T53" fmla="*/ 11 h 199"/>
                    <a:gd name="T54" fmla="*/ 6 w 27"/>
                    <a:gd name="T55" fmla="*/ 18 h 199"/>
                    <a:gd name="T56" fmla="*/ 7 w 27"/>
                    <a:gd name="T57" fmla="*/ 21 h 199"/>
                    <a:gd name="T58" fmla="*/ 9 w 27"/>
                    <a:gd name="T59" fmla="*/ 30 h 199"/>
                    <a:gd name="T60" fmla="*/ 8 w 27"/>
                    <a:gd name="T61" fmla="*/ 39 h 199"/>
                    <a:gd name="T62" fmla="*/ 7 w 27"/>
                    <a:gd name="T63" fmla="*/ 41 h 199"/>
                    <a:gd name="T64" fmla="*/ 5 w 27"/>
                    <a:gd name="T65" fmla="*/ 43 h 199"/>
                    <a:gd name="T66" fmla="*/ 6 w 27"/>
                    <a:gd name="T67" fmla="*/ 45 h 199"/>
                    <a:gd name="T68" fmla="*/ 8 w 27"/>
                    <a:gd name="T69" fmla="*/ 46 h 199"/>
                    <a:gd name="T70" fmla="*/ 8 w 27"/>
                    <a:gd name="T71" fmla="*/ 49 h 199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27" h="199">
                      <a:moveTo>
                        <a:pt x="13" y="199"/>
                      </a:moveTo>
                      <a:lnTo>
                        <a:pt x="3" y="199"/>
                      </a:lnTo>
                      <a:lnTo>
                        <a:pt x="2" y="193"/>
                      </a:lnTo>
                      <a:lnTo>
                        <a:pt x="2" y="188"/>
                      </a:lnTo>
                      <a:lnTo>
                        <a:pt x="6" y="184"/>
                      </a:lnTo>
                      <a:lnTo>
                        <a:pt x="8" y="181"/>
                      </a:lnTo>
                      <a:lnTo>
                        <a:pt x="9" y="176"/>
                      </a:lnTo>
                      <a:lnTo>
                        <a:pt x="8" y="171"/>
                      </a:lnTo>
                      <a:lnTo>
                        <a:pt x="6" y="166"/>
                      </a:lnTo>
                      <a:lnTo>
                        <a:pt x="3" y="160"/>
                      </a:lnTo>
                      <a:lnTo>
                        <a:pt x="0" y="143"/>
                      </a:lnTo>
                      <a:lnTo>
                        <a:pt x="1" y="121"/>
                      </a:lnTo>
                      <a:lnTo>
                        <a:pt x="5" y="100"/>
                      </a:lnTo>
                      <a:lnTo>
                        <a:pt x="7" y="85"/>
                      </a:lnTo>
                      <a:lnTo>
                        <a:pt x="8" y="73"/>
                      </a:lnTo>
                      <a:lnTo>
                        <a:pt x="9" y="58"/>
                      </a:lnTo>
                      <a:lnTo>
                        <a:pt x="11" y="45"/>
                      </a:lnTo>
                      <a:lnTo>
                        <a:pt x="11" y="34"/>
                      </a:lnTo>
                      <a:lnTo>
                        <a:pt x="11" y="31"/>
                      </a:lnTo>
                      <a:lnTo>
                        <a:pt x="9" y="27"/>
                      </a:lnTo>
                      <a:lnTo>
                        <a:pt x="7" y="24"/>
                      </a:lnTo>
                      <a:lnTo>
                        <a:pt x="3" y="21"/>
                      </a:lnTo>
                      <a:lnTo>
                        <a:pt x="1" y="19"/>
                      </a:lnTo>
                      <a:lnTo>
                        <a:pt x="0" y="15"/>
                      </a:lnTo>
                      <a:lnTo>
                        <a:pt x="0" y="11"/>
                      </a:lnTo>
                      <a:lnTo>
                        <a:pt x="1" y="6"/>
                      </a:lnTo>
                      <a:lnTo>
                        <a:pt x="3" y="2"/>
                      </a:lnTo>
                      <a:lnTo>
                        <a:pt x="7" y="0"/>
                      </a:lnTo>
                      <a:lnTo>
                        <a:pt x="11" y="0"/>
                      </a:lnTo>
                      <a:lnTo>
                        <a:pt x="15" y="0"/>
                      </a:lnTo>
                      <a:lnTo>
                        <a:pt x="20" y="1"/>
                      </a:lnTo>
                      <a:lnTo>
                        <a:pt x="22" y="1"/>
                      </a:lnTo>
                      <a:lnTo>
                        <a:pt x="24" y="3"/>
                      </a:lnTo>
                      <a:lnTo>
                        <a:pt x="26" y="7"/>
                      </a:lnTo>
                      <a:lnTo>
                        <a:pt x="27" y="11"/>
                      </a:lnTo>
                      <a:lnTo>
                        <a:pt x="26" y="15"/>
                      </a:lnTo>
                      <a:lnTo>
                        <a:pt x="25" y="19"/>
                      </a:lnTo>
                      <a:lnTo>
                        <a:pt x="22" y="21"/>
                      </a:lnTo>
                      <a:lnTo>
                        <a:pt x="20" y="24"/>
                      </a:lnTo>
                      <a:lnTo>
                        <a:pt x="18" y="27"/>
                      </a:lnTo>
                      <a:lnTo>
                        <a:pt x="16" y="31"/>
                      </a:lnTo>
                      <a:lnTo>
                        <a:pt x="16" y="34"/>
                      </a:lnTo>
                      <a:lnTo>
                        <a:pt x="16" y="45"/>
                      </a:lnTo>
                      <a:lnTo>
                        <a:pt x="16" y="58"/>
                      </a:lnTo>
                      <a:lnTo>
                        <a:pt x="19" y="73"/>
                      </a:lnTo>
                      <a:lnTo>
                        <a:pt x="20" y="85"/>
                      </a:lnTo>
                      <a:lnTo>
                        <a:pt x="22" y="100"/>
                      </a:lnTo>
                      <a:lnTo>
                        <a:pt x="26" y="121"/>
                      </a:lnTo>
                      <a:lnTo>
                        <a:pt x="27" y="143"/>
                      </a:lnTo>
                      <a:lnTo>
                        <a:pt x="24" y="160"/>
                      </a:lnTo>
                      <a:lnTo>
                        <a:pt x="20" y="166"/>
                      </a:lnTo>
                      <a:lnTo>
                        <a:pt x="18" y="171"/>
                      </a:lnTo>
                      <a:lnTo>
                        <a:pt x="16" y="176"/>
                      </a:lnTo>
                      <a:lnTo>
                        <a:pt x="18" y="181"/>
                      </a:lnTo>
                      <a:lnTo>
                        <a:pt x="21" y="184"/>
                      </a:lnTo>
                      <a:lnTo>
                        <a:pt x="25" y="188"/>
                      </a:lnTo>
                      <a:lnTo>
                        <a:pt x="25" y="193"/>
                      </a:lnTo>
                      <a:lnTo>
                        <a:pt x="24" y="199"/>
                      </a:lnTo>
                      <a:lnTo>
                        <a:pt x="13" y="19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3" name="Forme libre 508"/>
                <p:cNvSpPr>
                  <a:spLocks/>
                </p:cNvSpPr>
                <p:nvPr/>
              </p:nvSpPr>
              <p:spPr bwMode="auto">
                <a:xfrm>
                  <a:off x="1956" y="3203"/>
                  <a:ext cx="10" cy="49"/>
                </a:xfrm>
                <a:custGeom>
                  <a:avLst/>
                  <a:gdLst>
                    <a:gd name="T0" fmla="*/ 5 w 28"/>
                    <a:gd name="T1" fmla="*/ 49 h 198"/>
                    <a:gd name="T2" fmla="*/ 1 w 28"/>
                    <a:gd name="T3" fmla="*/ 49 h 198"/>
                    <a:gd name="T4" fmla="*/ 1 w 28"/>
                    <a:gd name="T5" fmla="*/ 48 h 198"/>
                    <a:gd name="T6" fmla="*/ 1 w 28"/>
                    <a:gd name="T7" fmla="*/ 47 h 198"/>
                    <a:gd name="T8" fmla="*/ 2 w 28"/>
                    <a:gd name="T9" fmla="*/ 46 h 198"/>
                    <a:gd name="T10" fmla="*/ 3 w 28"/>
                    <a:gd name="T11" fmla="*/ 45 h 198"/>
                    <a:gd name="T12" fmla="*/ 4 w 28"/>
                    <a:gd name="T13" fmla="*/ 43 h 198"/>
                    <a:gd name="T14" fmla="*/ 4 w 28"/>
                    <a:gd name="T15" fmla="*/ 42 h 198"/>
                    <a:gd name="T16" fmla="*/ 2 w 28"/>
                    <a:gd name="T17" fmla="*/ 41 h 198"/>
                    <a:gd name="T18" fmla="*/ 1 w 28"/>
                    <a:gd name="T19" fmla="*/ 39 h 198"/>
                    <a:gd name="T20" fmla="*/ 0 w 28"/>
                    <a:gd name="T21" fmla="*/ 35 h 198"/>
                    <a:gd name="T22" fmla="*/ 0 w 28"/>
                    <a:gd name="T23" fmla="*/ 30 h 198"/>
                    <a:gd name="T24" fmla="*/ 2 w 28"/>
                    <a:gd name="T25" fmla="*/ 25 h 198"/>
                    <a:gd name="T26" fmla="*/ 3 w 28"/>
                    <a:gd name="T27" fmla="*/ 21 h 198"/>
                    <a:gd name="T28" fmla="*/ 3 w 28"/>
                    <a:gd name="T29" fmla="*/ 18 h 198"/>
                    <a:gd name="T30" fmla="*/ 4 w 28"/>
                    <a:gd name="T31" fmla="*/ 14 h 198"/>
                    <a:gd name="T32" fmla="*/ 4 w 28"/>
                    <a:gd name="T33" fmla="*/ 11 h 198"/>
                    <a:gd name="T34" fmla="*/ 4 w 28"/>
                    <a:gd name="T35" fmla="*/ 8 h 198"/>
                    <a:gd name="T36" fmla="*/ 4 w 28"/>
                    <a:gd name="T37" fmla="*/ 8 h 198"/>
                    <a:gd name="T38" fmla="*/ 4 w 28"/>
                    <a:gd name="T39" fmla="*/ 6 h 198"/>
                    <a:gd name="T40" fmla="*/ 3 w 28"/>
                    <a:gd name="T41" fmla="*/ 6 h 198"/>
                    <a:gd name="T42" fmla="*/ 2 w 28"/>
                    <a:gd name="T43" fmla="*/ 5 h 198"/>
                    <a:gd name="T44" fmla="*/ 1 w 28"/>
                    <a:gd name="T45" fmla="*/ 4 h 198"/>
                    <a:gd name="T46" fmla="*/ 0 w 28"/>
                    <a:gd name="T47" fmla="*/ 3 h 198"/>
                    <a:gd name="T48" fmla="*/ 0 w 28"/>
                    <a:gd name="T49" fmla="*/ 2 h 198"/>
                    <a:gd name="T50" fmla="*/ 0 w 28"/>
                    <a:gd name="T51" fmla="*/ 1 h 198"/>
                    <a:gd name="T52" fmla="*/ 1 w 28"/>
                    <a:gd name="T53" fmla="*/ 0 h 198"/>
                    <a:gd name="T54" fmla="*/ 3 w 28"/>
                    <a:gd name="T55" fmla="*/ 0 h 198"/>
                    <a:gd name="T56" fmla="*/ 4 w 28"/>
                    <a:gd name="T57" fmla="*/ 0 h 198"/>
                    <a:gd name="T58" fmla="*/ 6 w 28"/>
                    <a:gd name="T59" fmla="*/ 0 h 198"/>
                    <a:gd name="T60" fmla="*/ 7 w 28"/>
                    <a:gd name="T61" fmla="*/ 0 h 198"/>
                    <a:gd name="T62" fmla="*/ 8 w 28"/>
                    <a:gd name="T63" fmla="*/ 0 h 198"/>
                    <a:gd name="T64" fmla="*/ 9 w 28"/>
                    <a:gd name="T65" fmla="*/ 0 h 198"/>
                    <a:gd name="T66" fmla="*/ 9 w 28"/>
                    <a:gd name="T67" fmla="*/ 1 h 198"/>
                    <a:gd name="T68" fmla="*/ 10 w 28"/>
                    <a:gd name="T69" fmla="*/ 2 h 198"/>
                    <a:gd name="T70" fmla="*/ 9 w 28"/>
                    <a:gd name="T71" fmla="*/ 3 h 198"/>
                    <a:gd name="T72" fmla="*/ 9 w 28"/>
                    <a:gd name="T73" fmla="*/ 4 h 198"/>
                    <a:gd name="T74" fmla="*/ 8 w 28"/>
                    <a:gd name="T75" fmla="*/ 5 h 198"/>
                    <a:gd name="T76" fmla="*/ 7 w 28"/>
                    <a:gd name="T77" fmla="*/ 6 h 198"/>
                    <a:gd name="T78" fmla="*/ 6 w 28"/>
                    <a:gd name="T79" fmla="*/ 6 h 198"/>
                    <a:gd name="T80" fmla="*/ 6 w 28"/>
                    <a:gd name="T81" fmla="*/ 8 h 198"/>
                    <a:gd name="T82" fmla="*/ 6 w 28"/>
                    <a:gd name="T83" fmla="*/ 8 h 198"/>
                    <a:gd name="T84" fmla="*/ 6 w 28"/>
                    <a:gd name="T85" fmla="*/ 11 h 198"/>
                    <a:gd name="T86" fmla="*/ 6 w 28"/>
                    <a:gd name="T87" fmla="*/ 14 h 198"/>
                    <a:gd name="T88" fmla="*/ 7 w 28"/>
                    <a:gd name="T89" fmla="*/ 18 h 198"/>
                    <a:gd name="T90" fmla="*/ 7 w 28"/>
                    <a:gd name="T91" fmla="*/ 21 h 198"/>
                    <a:gd name="T92" fmla="*/ 8 w 28"/>
                    <a:gd name="T93" fmla="*/ 25 h 198"/>
                    <a:gd name="T94" fmla="*/ 9 w 28"/>
                    <a:gd name="T95" fmla="*/ 30 h 198"/>
                    <a:gd name="T96" fmla="*/ 10 w 28"/>
                    <a:gd name="T97" fmla="*/ 35 h 198"/>
                    <a:gd name="T98" fmla="*/ 9 w 28"/>
                    <a:gd name="T99" fmla="*/ 39 h 198"/>
                    <a:gd name="T100" fmla="*/ 7 w 28"/>
                    <a:gd name="T101" fmla="*/ 41 h 198"/>
                    <a:gd name="T102" fmla="*/ 6 w 28"/>
                    <a:gd name="T103" fmla="*/ 42 h 198"/>
                    <a:gd name="T104" fmla="*/ 6 w 28"/>
                    <a:gd name="T105" fmla="*/ 43 h 198"/>
                    <a:gd name="T106" fmla="*/ 6 w 28"/>
                    <a:gd name="T107" fmla="*/ 45 h 198"/>
                    <a:gd name="T108" fmla="*/ 8 w 28"/>
                    <a:gd name="T109" fmla="*/ 46 h 198"/>
                    <a:gd name="T110" fmla="*/ 9 w 28"/>
                    <a:gd name="T111" fmla="*/ 47 h 198"/>
                    <a:gd name="T112" fmla="*/ 9 w 28"/>
                    <a:gd name="T113" fmla="*/ 48 h 198"/>
                    <a:gd name="T114" fmla="*/ 9 w 28"/>
                    <a:gd name="T115" fmla="*/ 49 h 198"/>
                    <a:gd name="T116" fmla="*/ 5 w 28"/>
                    <a:gd name="T117" fmla="*/ 49 h 198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28" h="198">
                      <a:moveTo>
                        <a:pt x="13" y="198"/>
                      </a:moveTo>
                      <a:lnTo>
                        <a:pt x="4" y="198"/>
                      </a:lnTo>
                      <a:lnTo>
                        <a:pt x="3" y="193"/>
                      </a:lnTo>
                      <a:lnTo>
                        <a:pt x="3" y="188"/>
                      </a:lnTo>
                      <a:lnTo>
                        <a:pt x="6" y="185"/>
                      </a:lnTo>
                      <a:lnTo>
                        <a:pt x="9" y="180"/>
                      </a:lnTo>
                      <a:lnTo>
                        <a:pt x="10" y="175"/>
                      </a:lnTo>
                      <a:lnTo>
                        <a:pt x="10" y="170"/>
                      </a:lnTo>
                      <a:lnTo>
                        <a:pt x="6" y="165"/>
                      </a:lnTo>
                      <a:lnTo>
                        <a:pt x="4" y="159"/>
                      </a:lnTo>
                      <a:lnTo>
                        <a:pt x="0" y="142"/>
                      </a:lnTo>
                      <a:lnTo>
                        <a:pt x="1" y="121"/>
                      </a:lnTo>
                      <a:lnTo>
                        <a:pt x="5" y="99"/>
                      </a:lnTo>
                      <a:lnTo>
                        <a:pt x="7" y="85"/>
                      </a:lnTo>
                      <a:lnTo>
                        <a:pt x="9" y="72"/>
                      </a:lnTo>
                      <a:lnTo>
                        <a:pt x="10" y="58"/>
                      </a:lnTo>
                      <a:lnTo>
                        <a:pt x="11" y="44"/>
                      </a:lnTo>
                      <a:lnTo>
                        <a:pt x="11" y="34"/>
                      </a:lnTo>
                      <a:lnTo>
                        <a:pt x="11" y="31"/>
                      </a:lnTo>
                      <a:lnTo>
                        <a:pt x="10" y="26"/>
                      </a:lnTo>
                      <a:lnTo>
                        <a:pt x="7" y="23"/>
                      </a:lnTo>
                      <a:lnTo>
                        <a:pt x="5" y="20"/>
                      </a:lnTo>
                      <a:lnTo>
                        <a:pt x="3" y="18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1" y="6"/>
                      </a:lnTo>
                      <a:lnTo>
                        <a:pt x="4" y="2"/>
                      </a:lnTo>
                      <a:lnTo>
                        <a:pt x="7" y="0"/>
                      </a:lnTo>
                      <a:lnTo>
                        <a:pt x="11" y="0"/>
                      </a:lnTo>
                      <a:lnTo>
                        <a:pt x="16" y="0"/>
                      </a:lnTo>
                      <a:lnTo>
                        <a:pt x="20" y="0"/>
                      </a:lnTo>
                      <a:lnTo>
                        <a:pt x="23" y="1"/>
                      </a:lnTo>
                      <a:lnTo>
                        <a:pt x="24" y="2"/>
                      </a:lnTo>
                      <a:lnTo>
                        <a:pt x="26" y="6"/>
                      </a:lnTo>
                      <a:lnTo>
                        <a:pt x="28" y="10"/>
                      </a:lnTo>
                      <a:lnTo>
                        <a:pt x="26" y="14"/>
                      </a:lnTo>
                      <a:lnTo>
                        <a:pt x="25" y="18"/>
                      </a:lnTo>
                      <a:lnTo>
                        <a:pt x="23" y="20"/>
                      </a:lnTo>
                      <a:lnTo>
                        <a:pt x="20" y="23"/>
                      </a:lnTo>
                      <a:lnTo>
                        <a:pt x="18" y="26"/>
                      </a:lnTo>
                      <a:lnTo>
                        <a:pt x="17" y="31"/>
                      </a:lnTo>
                      <a:lnTo>
                        <a:pt x="17" y="34"/>
                      </a:lnTo>
                      <a:lnTo>
                        <a:pt x="17" y="44"/>
                      </a:lnTo>
                      <a:lnTo>
                        <a:pt x="17" y="58"/>
                      </a:lnTo>
                      <a:lnTo>
                        <a:pt x="19" y="72"/>
                      </a:lnTo>
                      <a:lnTo>
                        <a:pt x="20" y="85"/>
                      </a:lnTo>
                      <a:lnTo>
                        <a:pt x="23" y="99"/>
                      </a:lnTo>
                      <a:lnTo>
                        <a:pt x="26" y="121"/>
                      </a:lnTo>
                      <a:lnTo>
                        <a:pt x="28" y="142"/>
                      </a:lnTo>
                      <a:lnTo>
                        <a:pt x="24" y="159"/>
                      </a:lnTo>
                      <a:lnTo>
                        <a:pt x="20" y="165"/>
                      </a:lnTo>
                      <a:lnTo>
                        <a:pt x="18" y="170"/>
                      </a:lnTo>
                      <a:lnTo>
                        <a:pt x="17" y="175"/>
                      </a:lnTo>
                      <a:lnTo>
                        <a:pt x="18" y="180"/>
                      </a:lnTo>
                      <a:lnTo>
                        <a:pt x="22" y="185"/>
                      </a:lnTo>
                      <a:lnTo>
                        <a:pt x="25" y="188"/>
                      </a:lnTo>
                      <a:lnTo>
                        <a:pt x="25" y="193"/>
                      </a:lnTo>
                      <a:lnTo>
                        <a:pt x="24" y="198"/>
                      </a:lnTo>
                      <a:lnTo>
                        <a:pt x="13" y="198"/>
                      </a:lnTo>
                      <a:close/>
                    </a:path>
                  </a:pathLst>
                </a:cu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4" name="Forme libre 509"/>
                <p:cNvSpPr>
                  <a:spLocks/>
                </p:cNvSpPr>
                <p:nvPr/>
              </p:nvSpPr>
              <p:spPr bwMode="auto">
                <a:xfrm>
                  <a:off x="1956" y="3203"/>
                  <a:ext cx="10" cy="49"/>
                </a:xfrm>
                <a:custGeom>
                  <a:avLst/>
                  <a:gdLst>
                    <a:gd name="T0" fmla="*/ 1 w 28"/>
                    <a:gd name="T1" fmla="*/ 49 h 198"/>
                    <a:gd name="T2" fmla="*/ 1 w 28"/>
                    <a:gd name="T3" fmla="*/ 48 h 198"/>
                    <a:gd name="T4" fmla="*/ 2 w 28"/>
                    <a:gd name="T5" fmla="*/ 46 h 198"/>
                    <a:gd name="T6" fmla="*/ 3 w 28"/>
                    <a:gd name="T7" fmla="*/ 45 h 198"/>
                    <a:gd name="T8" fmla="*/ 4 w 28"/>
                    <a:gd name="T9" fmla="*/ 42 h 198"/>
                    <a:gd name="T10" fmla="*/ 1 w 28"/>
                    <a:gd name="T11" fmla="*/ 39 h 198"/>
                    <a:gd name="T12" fmla="*/ 0 w 28"/>
                    <a:gd name="T13" fmla="*/ 35 h 198"/>
                    <a:gd name="T14" fmla="*/ 2 w 28"/>
                    <a:gd name="T15" fmla="*/ 25 h 198"/>
                    <a:gd name="T16" fmla="*/ 3 w 28"/>
                    <a:gd name="T17" fmla="*/ 21 h 198"/>
                    <a:gd name="T18" fmla="*/ 4 w 28"/>
                    <a:gd name="T19" fmla="*/ 14 h 198"/>
                    <a:gd name="T20" fmla="*/ 4 w 28"/>
                    <a:gd name="T21" fmla="*/ 8 h 198"/>
                    <a:gd name="T22" fmla="*/ 4 w 28"/>
                    <a:gd name="T23" fmla="*/ 8 h 198"/>
                    <a:gd name="T24" fmla="*/ 3 w 28"/>
                    <a:gd name="T25" fmla="*/ 6 h 198"/>
                    <a:gd name="T26" fmla="*/ 2 w 28"/>
                    <a:gd name="T27" fmla="*/ 5 h 198"/>
                    <a:gd name="T28" fmla="*/ 0 w 28"/>
                    <a:gd name="T29" fmla="*/ 3 h 198"/>
                    <a:gd name="T30" fmla="*/ 0 w 28"/>
                    <a:gd name="T31" fmla="*/ 1 h 198"/>
                    <a:gd name="T32" fmla="*/ 1 w 28"/>
                    <a:gd name="T33" fmla="*/ 0 h 198"/>
                    <a:gd name="T34" fmla="*/ 4 w 28"/>
                    <a:gd name="T35" fmla="*/ 0 h 198"/>
                    <a:gd name="T36" fmla="*/ 6 w 28"/>
                    <a:gd name="T37" fmla="*/ 0 h 198"/>
                    <a:gd name="T38" fmla="*/ 8 w 28"/>
                    <a:gd name="T39" fmla="*/ 0 h 198"/>
                    <a:gd name="T40" fmla="*/ 9 w 28"/>
                    <a:gd name="T41" fmla="*/ 1 h 198"/>
                    <a:gd name="T42" fmla="*/ 10 w 28"/>
                    <a:gd name="T43" fmla="*/ 2 h 198"/>
                    <a:gd name="T44" fmla="*/ 9 w 28"/>
                    <a:gd name="T45" fmla="*/ 4 h 198"/>
                    <a:gd name="T46" fmla="*/ 8 w 28"/>
                    <a:gd name="T47" fmla="*/ 5 h 198"/>
                    <a:gd name="T48" fmla="*/ 6 w 28"/>
                    <a:gd name="T49" fmla="*/ 6 h 198"/>
                    <a:gd name="T50" fmla="*/ 6 w 28"/>
                    <a:gd name="T51" fmla="*/ 8 h 198"/>
                    <a:gd name="T52" fmla="*/ 6 w 28"/>
                    <a:gd name="T53" fmla="*/ 11 h 198"/>
                    <a:gd name="T54" fmla="*/ 7 w 28"/>
                    <a:gd name="T55" fmla="*/ 18 h 198"/>
                    <a:gd name="T56" fmla="*/ 7 w 28"/>
                    <a:gd name="T57" fmla="*/ 21 h 198"/>
                    <a:gd name="T58" fmla="*/ 9 w 28"/>
                    <a:gd name="T59" fmla="*/ 30 h 198"/>
                    <a:gd name="T60" fmla="*/ 9 w 28"/>
                    <a:gd name="T61" fmla="*/ 39 h 198"/>
                    <a:gd name="T62" fmla="*/ 7 w 28"/>
                    <a:gd name="T63" fmla="*/ 41 h 198"/>
                    <a:gd name="T64" fmla="*/ 6 w 28"/>
                    <a:gd name="T65" fmla="*/ 43 h 198"/>
                    <a:gd name="T66" fmla="*/ 6 w 28"/>
                    <a:gd name="T67" fmla="*/ 45 h 198"/>
                    <a:gd name="T68" fmla="*/ 9 w 28"/>
                    <a:gd name="T69" fmla="*/ 47 h 198"/>
                    <a:gd name="T70" fmla="*/ 9 w 28"/>
                    <a:gd name="T71" fmla="*/ 49 h 198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28" h="198">
                      <a:moveTo>
                        <a:pt x="13" y="198"/>
                      </a:moveTo>
                      <a:lnTo>
                        <a:pt x="4" y="198"/>
                      </a:lnTo>
                      <a:lnTo>
                        <a:pt x="3" y="193"/>
                      </a:lnTo>
                      <a:lnTo>
                        <a:pt x="3" y="188"/>
                      </a:lnTo>
                      <a:lnTo>
                        <a:pt x="6" y="185"/>
                      </a:lnTo>
                      <a:lnTo>
                        <a:pt x="9" y="180"/>
                      </a:lnTo>
                      <a:lnTo>
                        <a:pt x="10" y="175"/>
                      </a:lnTo>
                      <a:lnTo>
                        <a:pt x="10" y="170"/>
                      </a:lnTo>
                      <a:lnTo>
                        <a:pt x="6" y="165"/>
                      </a:lnTo>
                      <a:lnTo>
                        <a:pt x="4" y="159"/>
                      </a:lnTo>
                      <a:lnTo>
                        <a:pt x="0" y="142"/>
                      </a:lnTo>
                      <a:lnTo>
                        <a:pt x="1" y="121"/>
                      </a:lnTo>
                      <a:lnTo>
                        <a:pt x="5" y="99"/>
                      </a:lnTo>
                      <a:lnTo>
                        <a:pt x="7" y="85"/>
                      </a:lnTo>
                      <a:lnTo>
                        <a:pt x="9" y="72"/>
                      </a:lnTo>
                      <a:lnTo>
                        <a:pt x="10" y="58"/>
                      </a:lnTo>
                      <a:lnTo>
                        <a:pt x="11" y="44"/>
                      </a:lnTo>
                      <a:lnTo>
                        <a:pt x="11" y="34"/>
                      </a:lnTo>
                      <a:lnTo>
                        <a:pt x="11" y="31"/>
                      </a:lnTo>
                      <a:lnTo>
                        <a:pt x="10" y="26"/>
                      </a:lnTo>
                      <a:lnTo>
                        <a:pt x="7" y="23"/>
                      </a:lnTo>
                      <a:lnTo>
                        <a:pt x="5" y="20"/>
                      </a:lnTo>
                      <a:lnTo>
                        <a:pt x="3" y="18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1" y="6"/>
                      </a:lnTo>
                      <a:lnTo>
                        <a:pt x="4" y="2"/>
                      </a:lnTo>
                      <a:lnTo>
                        <a:pt x="7" y="0"/>
                      </a:lnTo>
                      <a:lnTo>
                        <a:pt x="11" y="0"/>
                      </a:lnTo>
                      <a:lnTo>
                        <a:pt x="16" y="0"/>
                      </a:lnTo>
                      <a:lnTo>
                        <a:pt x="20" y="0"/>
                      </a:lnTo>
                      <a:lnTo>
                        <a:pt x="23" y="1"/>
                      </a:lnTo>
                      <a:lnTo>
                        <a:pt x="24" y="2"/>
                      </a:lnTo>
                      <a:lnTo>
                        <a:pt x="26" y="6"/>
                      </a:lnTo>
                      <a:lnTo>
                        <a:pt x="28" y="10"/>
                      </a:lnTo>
                      <a:lnTo>
                        <a:pt x="26" y="14"/>
                      </a:lnTo>
                      <a:lnTo>
                        <a:pt x="25" y="18"/>
                      </a:lnTo>
                      <a:lnTo>
                        <a:pt x="23" y="20"/>
                      </a:lnTo>
                      <a:lnTo>
                        <a:pt x="20" y="23"/>
                      </a:lnTo>
                      <a:lnTo>
                        <a:pt x="18" y="26"/>
                      </a:lnTo>
                      <a:lnTo>
                        <a:pt x="17" y="31"/>
                      </a:lnTo>
                      <a:lnTo>
                        <a:pt x="17" y="34"/>
                      </a:lnTo>
                      <a:lnTo>
                        <a:pt x="17" y="44"/>
                      </a:lnTo>
                      <a:lnTo>
                        <a:pt x="17" y="58"/>
                      </a:lnTo>
                      <a:lnTo>
                        <a:pt x="19" y="72"/>
                      </a:lnTo>
                      <a:lnTo>
                        <a:pt x="20" y="85"/>
                      </a:lnTo>
                      <a:lnTo>
                        <a:pt x="23" y="99"/>
                      </a:lnTo>
                      <a:lnTo>
                        <a:pt x="26" y="121"/>
                      </a:lnTo>
                      <a:lnTo>
                        <a:pt x="28" y="142"/>
                      </a:lnTo>
                      <a:lnTo>
                        <a:pt x="24" y="159"/>
                      </a:lnTo>
                      <a:lnTo>
                        <a:pt x="20" y="165"/>
                      </a:lnTo>
                      <a:lnTo>
                        <a:pt x="18" y="170"/>
                      </a:lnTo>
                      <a:lnTo>
                        <a:pt x="17" y="175"/>
                      </a:lnTo>
                      <a:lnTo>
                        <a:pt x="18" y="180"/>
                      </a:lnTo>
                      <a:lnTo>
                        <a:pt x="22" y="185"/>
                      </a:lnTo>
                      <a:lnTo>
                        <a:pt x="25" y="188"/>
                      </a:lnTo>
                      <a:lnTo>
                        <a:pt x="25" y="193"/>
                      </a:lnTo>
                      <a:lnTo>
                        <a:pt x="24" y="198"/>
                      </a:lnTo>
                      <a:lnTo>
                        <a:pt x="13" y="19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5" name="Forme libre 510"/>
                <p:cNvSpPr>
                  <a:spLocks/>
                </p:cNvSpPr>
                <p:nvPr/>
              </p:nvSpPr>
              <p:spPr bwMode="auto">
                <a:xfrm>
                  <a:off x="1871" y="3252"/>
                  <a:ext cx="106" cy="7"/>
                </a:xfrm>
                <a:custGeom>
                  <a:avLst/>
                  <a:gdLst>
                    <a:gd name="T0" fmla="*/ 1 w 317"/>
                    <a:gd name="T1" fmla="*/ 0 h 27"/>
                    <a:gd name="T2" fmla="*/ 106 w 317"/>
                    <a:gd name="T3" fmla="*/ 0 h 27"/>
                    <a:gd name="T4" fmla="*/ 106 w 317"/>
                    <a:gd name="T5" fmla="*/ 7 h 27"/>
                    <a:gd name="T6" fmla="*/ 54 w 317"/>
                    <a:gd name="T7" fmla="*/ 7 h 27"/>
                    <a:gd name="T8" fmla="*/ 0 w 317"/>
                    <a:gd name="T9" fmla="*/ 7 h 27"/>
                    <a:gd name="T10" fmla="*/ 1 w 317"/>
                    <a:gd name="T11" fmla="*/ 0 h 2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17" h="27">
                      <a:moveTo>
                        <a:pt x="3" y="0"/>
                      </a:moveTo>
                      <a:lnTo>
                        <a:pt x="317" y="0"/>
                      </a:lnTo>
                      <a:lnTo>
                        <a:pt x="317" y="27"/>
                      </a:lnTo>
                      <a:lnTo>
                        <a:pt x="161" y="27"/>
                      </a:lnTo>
                      <a:lnTo>
                        <a:pt x="0" y="27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6" name="Forme libre 511"/>
                <p:cNvSpPr>
                  <a:spLocks/>
                </p:cNvSpPr>
                <p:nvPr/>
              </p:nvSpPr>
              <p:spPr bwMode="auto">
                <a:xfrm>
                  <a:off x="1871" y="3252"/>
                  <a:ext cx="106" cy="7"/>
                </a:xfrm>
                <a:custGeom>
                  <a:avLst/>
                  <a:gdLst>
                    <a:gd name="T0" fmla="*/ 1 w 317"/>
                    <a:gd name="T1" fmla="*/ 0 h 27"/>
                    <a:gd name="T2" fmla="*/ 106 w 317"/>
                    <a:gd name="T3" fmla="*/ 0 h 27"/>
                    <a:gd name="T4" fmla="*/ 106 w 317"/>
                    <a:gd name="T5" fmla="*/ 7 h 27"/>
                    <a:gd name="T6" fmla="*/ 54 w 317"/>
                    <a:gd name="T7" fmla="*/ 7 h 27"/>
                    <a:gd name="T8" fmla="*/ 0 w 317"/>
                    <a:gd name="T9" fmla="*/ 7 h 27"/>
                    <a:gd name="T10" fmla="*/ 1 w 317"/>
                    <a:gd name="T11" fmla="*/ 0 h 2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17" h="27">
                      <a:moveTo>
                        <a:pt x="3" y="0"/>
                      </a:moveTo>
                      <a:lnTo>
                        <a:pt x="317" y="0"/>
                      </a:lnTo>
                      <a:lnTo>
                        <a:pt x="317" y="27"/>
                      </a:lnTo>
                      <a:lnTo>
                        <a:pt x="161" y="27"/>
                      </a:lnTo>
                      <a:lnTo>
                        <a:pt x="0" y="27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7" name="Forme libre 512"/>
                <p:cNvSpPr>
                  <a:spLocks/>
                </p:cNvSpPr>
                <p:nvPr/>
              </p:nvSpPr>
              <p:spPr bwMode="auto">
                <a:xfrm>
                  <a:off x="1870" y="3259"/>
                  <a:ext cx="109" cy="6"/>
                </a:xfrm>
                <a:custGeom>
                  <a:avLst/>
                  <a:gdLst>
                    <a:gd name="T0" fmla="*/ 0 w 325"/>
                    <a:gd name="T1" fmla="*/ 5 h 25"/>
                    <a:gd name="T2" fmla="*/ 1 w 325"/>
                    <a:gd name="T3" fmla="*/ 0 h 25"/>
                    <a:gd name="T4" fmla="*/ 55 w 325"/>
                    <a:gd name="T5" fmla="*/ 0 h 25"/>
                    <a:gd name="T6" fmla="*/ 107 w 325"/>
                    <a:gd name="T7" fmla="*/ 0 h 25"/>
                    <a:gd name="T8" fmla="*/ 109 w 325"/>
                    <a:gd name="T9" fmla="*/ 0 h 25"/>
                    <a:gd name="T10" fmla="*/ 109 w 325"/>
                    <a:gd name="T11" fmla="*/ 6 h 25"/>
                    <a:gd name="T12" fmla="*/ 0 w 325"/>
                    <a:gd name="T13" fmla="*/ 5 h 2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5" h="25">
                      <a:moveTo>
                        <a:pt x="0" y="21"/>
                      </a:moveTo>
                      <a:lnTo>
                        <a:pt x="2" y="0"/>
                      </a:lnTo>
                      <a:lnTo>
                        <a:pt x="163" y="0"/>
                      </a:lnTo>
                      <a:lnTo>
                        <a:pt x="319" y="0"/>
                      </a:lnTo>
                      <a:lnTo>
                        <a:pt x="325" y="0"/>
                      </a:lnTo>
                      <a:lnTo>
                        <a:pt x="325" y="25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8" name="Forme libre 513"/>
                <p:cNvSpPr>
                  <a:spLocks/>
                </p:cNvSpPr>
                <p:nvPr/>
              </p:nvSpPr>
              <p:spPr bwMode="auto">
                <a:xfrm>
                  <a:off x="1870" y="3259"/>
                  <a:ext cx="109" cy="6"/>
                </a:xfrm>
                <a:custGeom>
                  <a:avLst/>
                  <a:gdLst>
                    <a:gd name="T0" fmla="*/ 0 w 325"/>
                    <a:gd name="T1" fmla="*/ 5 h 25"/>
                    <a:gd name="T2" fmla="*/ 1 w 325"/>
                    <a:gd name="T3" fmla="*/ 0 h 25"/>
                    <a:gd name="T4" fmla="*/ 55 w 325"/>
                    <a:gd name="T5" fmla="*/ 0 h 25"/>
                    <a:gd name="T6" fmla="*/ 107 w 325"/>
                    <a:gd name="T7" fmla="*/ 0 h 25"/>
                    <a:gd name="T8" fmla="*/ 109 w 325"/>
                    <a:gd name="T9" fmla="*/ 0 h 25"/>
                    <a:gd name="T10" fmla="*/ 109 w 325"/>
                    <a:gd name="T11" fmla="*/ 6 h 2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25" h="25">
                      <a:moveTo>
                        <a:pt x="0" y="21"/>
                      </a:moveTo>
                      <a:lnTo>
                        <a:pt x="2" y="0"/>
                      </a:lnTo>
                      <a:lnTo>
                        <a:pt x="163" y="0"/>
                      </a:lnTo>
                      <a:lnTo>
                        <a:pt x="319" y="0"/>
                      </a:lnTo>
                      <a:lnTo>
                        <a:pt x="325" y="0"/>
                      </a:lnTo>
                      <a:lnTo>
                        <a:pt x="325" y="2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9" name="Forme libre 514"/>
                <p:cNvSpPr>
                  <a:spLocks/>
                </p:cNvSpPr>
                <p:nvPr/>
              </p:nvSpPr>
              <p:spPr bwMode="auto">
                <a:xfrm>
                  <a:off x="1872" y="3271"/>
                  <a:ext cx="109" cy="5"/>
                </a:xfrm>
                <a:custGeom>
                  <a:avLst/>
                  <a:gdLst>
                    <a:gd name="T0" fmla="*/ 0 w 329"/>
                    <a:gd name="T1" fmla="*/ 0 h 21"/>
                    <a:gd name="T2" fmla="*/ 53 w 329"/>
                    <a:gd name="T3" fmla="*/ 0 h 21"/>
                    <a:gd name="T4" fmla="*/ 108 w 329"/>
                    <a:gd name="T5" fmla="*/ 0 h 21"/>
                    <a:gd name="T6" fmla="*/ 109 w 329"/>
                    <a:gd name="T7" fmla="*/ 0 h 21"/>
                    <a:gd name="T8" fmla="*/ 109 w 329"/>
                    <a:gd name="T9" fmla="*/ 5 h 21"/>
                    <a:gd name="T10" fmla="*/ 0 w 329"/>
                    <a:gd name="T11" fmla="*/ 5 h 21"/>
                    <a:gd name="T12" fmla="*/ 0 w 329"/>
                    <a:gd name="T13" fmla="*/ 0 h 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" h="21">
                      <a:moveTo>
                        <a:pt x="1" y="0"/>
                      </a:moveTo>
                      <a:lnTo>
                        <a:pt x="161" y="0"/>
                      </a:lnTo>
                      <a:lnTo>
                        <a:pt x="326" y="0"/>
                      </a:lnTo>
                      <a:lnTo>
                        <a:pt x="329" y="0"/>
                      </a:lnTo>
                      <a:lnTo>
                        <a:pt x="329" y="21"/>
                      </a:lnTo>
                      <a:lnTo>
                        <a:pt x="0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0" name="Forme libre 515"/>
                <p:cNvSpPr>
                  <a:spLocks/>
                </p:cNvSpPr>
                <p:nvPr/>
              </p:nvSpPr>
              <p:spPr bwMode="auto">
                <a:xfrm>
                  <a:off x="1872" y="3271"/>
                  <a:ext cx="109" cy="5"/>
                </a:xfrm>
                <a:custGeom>
                  <a:avLst/>
                  <a:gdLst>
                    <a:gd name="T0" fmla="*/ 0 w 329"/>
                    <a:gd name="T1" fmla="*/ 0 h 21"/>
                    <a:gd name="T2" fmla="*/ 53 w 329"/>
                    <a:gd name="T3" fmla="*/ 0 h 21"/>
                    <a:gd name="T4" fmla="*/ 108 w 329"/>
                    <a:gd name="T5" fmla="*/ 0 h 21"/>
                    <a:gd name="T6" fmla="*/ 109 w 329"/>
                    <a:gd name="T7" fmla="*/ 0 h 21"/>
                    <a:gd name="T8" fmla="*/ 109 w 329"/>
                    <a:gd name="T9" fmla="*/ 5 h 21"/>
                    <a:gd name="T10" fmla="*/ 0 w 329"/>
                    <a:gd name="T11" fmla="*/ 5 h 21"/>
                    <a:gd name="T12" fmla="*/ 0 w 329"/>
                    <a:gd name="T13" fmla="*/ 0 h 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" h="21">
                      <a:moveTo>
                        <a:pt x="1" y="0"/>
                      </a:moveTo>
                      <a:lnTo>
                        <a:pt x="161" y="0"/>
                      </a:lnTo>
                      <a:lnTo>
                        <a:pt x="326" y="0"/>
                      </a:lnTo>
                      <a:lnTo>
                        <a:pt x="329" y="0"/>
                      </a:lnTo>
                      <a:lnTo>
                        <a:pt x="329" y="21"/>
                      </a:lnTo>
                      <a:lnTo>
                        <a:pt x="0" y="2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1" name="Forme libre 516"/>
                <p:cNvSpPr>
                  <a:spLocks/>
                </p:cNvSpPr>
                <p:nvPr/>
              </p:nvSpPr>
              <p:spPr bwMode="auto">
                <a:xfrm>
                  <a:off x="1870" y="3265"/>
                  <a:ext cx="110" cy="6"/>
                </a:xfrm>
                <a:custGeom>
                  <a:avLst/>
                  <a:gdLst>
                    <a:gd name="T0" fmla="*/ 110 w 330"/>
                    <a:gd name="T1" fmla="*/ 0 h 22"/>
                    <a:gd name="T2" fmla="*/ 0 w 330"/>
                    <a:gd name="T3" fmla="*/ 0 h 22"/>
                    <a:gd name="T4" fmla="*/ 2 w 330"/>
                    <a:gd name="T5" fmla="*/ 6 h 22"/>
                    <a:gd name="T6" fmla="*/ 55 w 330"/>
                    <a:gd name="T7" fmla="*/ 6 h 22"/>
                    <a:gd name="T8" fmla="*/ 110 w 330"/>
                    <a:gd name="T9" fmla="*/ 6 h 22"/>
                    <a:gd name="T10" fmla="*/ 110 w 330"/>
                    <a:gd name="T11" fmla="*/ 0 h 22"/>
                    <a:gd name="T12" fmla="*/ 108 w 330"/>
                    <a:gd name="T13" fmla="*/ 0 h 22"/>
                    <a:gd name="T14" fmla="*/ 110 w 330"/>
                    <a:gd name="T15" fmla="*/ 0 h 2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30" h="22">
                      <a:moveTo>
                        <a:pt x="330" y="1"/>
                      </a:moveTo>
                      <a:lnTo>
                        <a:pt x="0" y="0"/>
                      </a:lnTo>
                      <a:lnTo>
                        <a:pt x="5" y="22"/>
                      </a:lnTo>
                      <a:lnTo>
                        <a:pt x="165" y="22"/>
                      </a:lnTo>
                      <a:lnTo>
                        <a:pt x="330" y="22"/>
                      </a:lnTo>
                      <a:lnTo>
                        <a:pt x="330" y="1"/>
                      </a:lnTo>
                      <a:lnTo>
                        <a:pt x="325" y="1"/>
                      </a:lnTo>
                      <a:lnTo>
                        <a:pt x="330" y="1"/>
                      </a:lnTo>
                      <a:close/>
                    </a:path>
                  </a:pathLst>
                </a:custGeom>
                <a:solidFill>
                  <a:srgbClr val="0093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2" name="Forme libre 517"/>
                <p:cNvSpPr>
                  <a:spLocks/>
                </p:cNvSpPr>
                <p:nvPr/>
              </p:nvSpPr>
              <p:spPr bwMode="auto">
                <a:xfrm>
                  <a:off x="1870" y="3265"/>
                  <a:ext cx="110" cy="6"/>
                </a:xfrm>
                <a:custGeom>
                  <a:avLst/>
                  <a:gdLst>
                    <a:gd name="T0" fmla="*/ 110 w 330"/>
                    <a:gd name="T1" fmla="*/ 0 h 22"/>
                    <a:gd name="T2" fmla="*/ 0 w 330"/>
                    <a:gd name="T3" fmla="*/ 0 h 22"/>
                    <a:gd name="T4" fmla="*/ 2 w 330"/>
                    <a:gd name="T5" fmla="*/ 6 h 22"/>
                    <a:gd name="T6" fmla="*/ 55 w 330"/>
                    <a:gd name="T7" fmla="*/ 6 h 22"/>
                    <a:gd name="T8" fmla="*/ 110 w 330"/>
                    <a:gd name="T9" fmla="*/ 6 h 22"/>
                    <a:gd name="T10" fmla="*/ 110 w 330"/>
                    <a:gd name="T11" fmla="*/ 0 h 22"/>
                    <a:gd name="T12" fmla="*/ 108 w 330"/>
                    <a:gd name="T13" fmla="*/ 0 h 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30" h="22">
                      <a:moveTo>
                        <a:pt x="330" y="1"/>
                      </a:moveTo>
                      <a:lnTo>
                        <a:pt x="0" y="0"/>
                      </a:lnTo>
                      <a:lnTo>
                        <a:pt x="5" y="22"/>
                      </a:lnTo>
                      <a:lnTo>
                        <a:pt x="165" y="22"/>
                      </a:lnTo>
                      <a:lnTo>
                        <a:pt x="330" y="22"/>
                      </a:lnTo>
                      <a:lnTo>
                        <a:pt x="330" y="1"/>
                      </a:lnTo>
                      <a:lnTo>
                        <a:pt x="325" y="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3" name="Forme libre 518"/>
                <p:cNvSpPr>
                  <a:spLocks/>
                </p:cNvSpPr>
                <p:nvPr/>
              </p:nvSpPr>
              <p:spPr bwMode="auto">
                <a:xfrm>
                  <a:off x="1941" y="3205"/>
                  <a:ext cx="5" cy="47"/>
                </a:xfrm>
                <a:custGeom>
                  <a:avLst/>
                  <a:gdLst>
                    <a:gd name="T0" fmla="*/ 3 w 16"/>
                    <a:gd name="T1" fmla="*/ 47 h 190"/>
                    <a:gd name="T2" fmla="*/ 5 w 16"/>
                    <a:gd name="T3" fmla="*/ 47 h 190"/>
                    <a:gd name="T4" fmla="*/ 5 w 16"/>
                    <a:gd name="T5" fmla="*/ 0 h 190"/>
                    <a:gd name="T6" fmla="*/ 0 w 16"/>
                    <a:gd name="T7" fmla="*/ 0 h 190"/>
                    <a:gd name="T8" fmla="*/ 0 w 16"/>
                    <a:gd name="T9" fmla="*/ 47 h 190"/>
                    <a:gd name="T10" fmla="*/ 3 w 16"/>
                    <a:gd name="T11" fmla="*/ 47 h 19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6" h="190">
                      <a:moveTo>
                        <a:pt x="8" y="190"/>
                      </a:moveTo>
                      <a:lnTo>
                        <a:pt x="16" y="190"/>
                      </a:lnTo>
                      <a:lnTo>
                        <a:pt x="16" y="0"/>
                      </a:lnTo>
                      <a:lnTo>
                        <a:pt x="0" y="0"/>
                      </a:lnTo>
                      <a:lnTo>
                        <a:pt x="0" y="190"/>
                      </a:lnTo>
                      <a:lnTo>
                        <a:pt x="8" y="19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4" name="Forme libre 519"/>
                <p:cNvSpPr>
                  <a:spLocks/>
                </p:cNvSpPr>
                <p:nvPr/>
              </p:nvSpPr>
              <p:spPr bwMode="auto">
                <a:xfrm>
                  <a:off x="1972" y="3176"/>
                  <a:ext cx="10" cy="28"/>
                </a:xfrm>
                <a:custGeom>
                  <a:avLst/>
                  <a:gdLst>
                    <a:gd name="T0" fmla="*/ 0 w 30"/>
                    <a:gd name="T1" fmla="*/ 0 h 112"/>
                    <a:gd name="T2" fmla="*/ 10 w 30"/>
                    <a:gd name="T3" fmla="*/ 20 h 112"/>
                    <a:gd name="T4" fmla="*/ 10 w 30"/>
                    <a:gd name="T5" fmla="*/ 28 h 11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0" h="112">
                      <a:moveTo>
                        <a:pt x="0" y="0"/>
                      </a:moveTo>
                      <a:lnTo>
                        <a:pt x="30" y="79"/>
                      </a:lnTo>
                      <a:lnTo>
                        <a:pt x="30" y="11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5" name="Rectangle 520"/>
                <p:cNvSpPr>
                  <a:spLocks noChangeArrowheads="1"/>
                </p:cNvSpPr>
                <p:nvPr/>
              </p:nvSpPr>
              <p:spPr bwMode="auto">
                <a:xfrm>
                  <a:off x="1900" y="3223"/>
                  <a:ext cx="11" cy="2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6" name="Rectangle 521"/>
                <p:cNvSpPr>
                  <a:spLocks noChangeArrowheads="1"/>
                </p:cNvSpPr>
                <p:nvPr/>
              </p:nvSpPr>
              <p:spPr bwMode="auto">
                <a:xfrm>
                  <a:off x="1925" y="3223"/>
                  <a:ext cx="11" cy="2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xmlns:mc="http://schemas.openxmlformats.org/markup-compatibility/2006" val="FFFFFF" mc:Ignorable="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7" name="Forme libre 522"/>
                <p:cNvSpPr>
                  <a:spLocks/>
                </p:cNvSpPr>
                <p:nvPr/>
              </p:nvSpPr>
              <p:spPr bwMode="auto">
                <a:xfrm>
                  <a:off x="1909" y="3223"/>
                  <a:ext cx="7" cy="29"/>
                </a:xfrm>
                <a:custGeom>
                  <a:avLst/>
                  <a:gdLst>
                    <a:gd name="T0" fmla="*/ 4 w 21"/>
                    <a:gd name="T1" fmla="*/ 29 h 119"/>
                    <a:gd name="T2" fmla="*/ 7 w 21"/>
                    <a:gd name="T3" fmla="*/ 29 h 119"/>
                    <a:gd name="T4" fmla="*/ 7 w 21"/>
                    <a:gd name="T5" fmla="*/ 0 h 119"/>
                    <a:gd name="T6" fmla="*/ 0 w 21"/>
                    <a:gd name="T7" fmla="*/ 0 h 119"/>
                    <a:gd name="T8" fmla="*/ 0 w 21"/>
                    <a:gd name="T9" fmla="*/ 29 h 119"/>
                    <a:gd name="T10" fmla="*/ 4 w 21"/>
                    <a:gd name="T11" fmla="*/ 29 h 11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1" h="119">
                      <a:moveTo>
                        <a:pt x="11" y="119"/>
                      </a:moveTo>
                      <a:lnTo>
                        <a:pt x="21" y="119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119"/>
                      </a:lnTo>
                      <a:lnTo>
                        <a:pt x="11" y="1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8" name="Forme libre 523"/>
                <p:cNvSpPr>
                  <a:spLocks/>
                </p:cNvSpPr>
                <p:nvPr/>
              </p:nvSpPr>
              <p:spPr bwMode="auto">
                <a:xfrm>
                  <a:off x="1933" y="3223"/>
                  <a:ext cx="7" cy="29"/>
                </a:xfrm>
                <a:custGeom>
                  <a:avLst/>
                  <a:gdLst>
                    <a:gd name="T0" fmla="*/ 4 w 21"/>
                    <a:gd name="T1" fmla="*/ 29 h 119"/>
                    <a:gd name="T2" fmla="*/ 7 w 21"/>
                    <a:gd name="T3" fmla="*/ 29 h 119"/>
                    <a:gd name="T4" fmla="*/ 7 w 21"/>
                    <a:gd name="T5" fmla="*/ 0 h 119"/>
                    <a:gd name="T6" fmla="*/ 0 w 21"/>
                    <a:gd name="T7" fmla="*/ 0 h 119"/>
                    <a:gd name="T8" fmla="*/ 0 w 21"/>
                    <a:gd name="T9" fmla="*/ 29 h 119"/>
                    <a:gd name="T10" fmla="*/ 4 w 21"/>
                    <a:gd name="T11" fmla="*/ 29 h 11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1" h="119">
                      <a:moveTo>
                        <a:pt x="11" y="119"/>
                      </a:moveTo>
                      <a:lnTo>
                        <a:pt x="21" y="119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119"/>
                      </a:lnTo>
                      <a:lnTo>
                        <a:pt x="11" y="1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9" name="Forme libre 524"/>
                <p:cNvSpPr>
                  <a:spLocks/>
                </p:cNvSpPr>
                <p:nvPr/>
              </p:nvSpPr>
              <p:spPr bwMode="auto">
                <a:xfrm>
                  <a:off x="1921" y="3227"/>
                  <a:ext cx="5" cy="4"/>
                </a:xfrm>
                <a:custGeom>
                  <a:avLst/>
                  <a:gdLst>
                    <a:gd name="T0" fmla="*/ 3 w 14"/>
                    <a:gd name="T1" fmla="*/ 4 h 14"/>
                    <a:gd name="T2" fmla="*/ 4 w 14"/>
                    <a:gd name="T3" fmla="*/ 4 h 14"/>
                    <a:gd name="T4" fmla="*/ 4 w 14"/>
                    <a:gd name="T5" fmla="*/ 3 h 14"/>
                    <a:gd name="T6" fmla="*/ 5 w 14"/>
                    <a:gd name="T7" fmla="*/ 3 h 14"/>
                    <a:gd name="T8" fmla="*/ 5 w 14"/>
                    <a:gd name="T9" fmla="*/ 2 h 14"/>
                    <a:gd name="T10" fmla="*/ 5 w 14"/>
                    <a:gd name="T11" fmla="*/ 1 h 14"/>
                    <a:gd name="T12" fmla="*/ 4 w 14"/>
                    <a:gd name="T13" fmla="*/ 1 h 14"/>
                    <a:gd name="T14" fmla="*/ 4 w 14"/>
                    <a:gd name="T15" fmla="*/ 0 h 14"/>
                    <a:gd name="T16" fmla="*/ 3 w 14"/>
                    <a:gd name="T17" fmla="*/ 0 h 14"/>
                    <a:gd name="T18" fmla="*/ 1 w 14"/>
                    <a:gd name="T19" fmla="*/ 0 h 14"/>
                    <a:gd name="T20" fmla="*/ 1 w 14"/>
                    <a:gd name="T21" fmla="*/ 1 h 14"/>
                    <a:gd name="T22" fmla="*/ 0 w 14"/>
                    <a:gd name="T23" fmla="*/ 1 h 14"/>
                    <a:gd name="T24" fmla="*/ 0 w 14"/>
                    <a:gd name="T25" fmla="*/ 2 h 14"/>
                    <a:gd name="T26" fmla="*/ 0 w 14"/>
                    <a:gd name="T27" fmla="*/ 3 h 14"/>
                    <a:gd name="T28" fmla="*/ 1 w 14"/>
                    <a:gd name="T29" fmla="*/ 3 h 14"/>
                    <a:gd name="T30" fmla="*/ 1 w 14"/>
                    <a:gd name="T31" fmla="*/ 4 h 14"/>
                    <a:gd name="T32" fmla="*/ 3 w 14"/>
                    <a:gd name="T33" fmla="*/ 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4" h="14">
                      <a:moveTo>
                        <a:pt x="7" y="14"/>
                      </a:moveTo>
                      <a:lnTo>
                        <a:pt x="10" y="14"/>
                      </a:lnTo>
                      <a:lnTo>
                        <a:pt x="12" y="12"/>
                      </a:lnTo>
                      <a:lnTo>
                        <a:pt x="13" y="11"/>
                      </a:lnTo>
                      <a:lnTo>
                        <a:pt x="14" y="7"/>
                      </a:lnTo>
                      <a:lnTo>
                        <a:pt x="13" y="5"/>
                      </a:lnTo>
                      <a:lnTo>
                        <a:pt x="12" y="2"/>
                      </a:lnTo>
                      <a:lnTo>
                        <a:pt x="10" y="1"/>
                      </a:lnTo>
                      <a:lnTo>
                        <a:pt x="7" y="0"/>
                      </a:lnTo>
                      <a:lnTo>
                        <a:pt x="4" y="1"/>
                      </a:lnTo>
                      <a:lnTo>
                        <a:pt x="2" y="2"/>
                      </a:lnTo>
                      <a:lnTo>
                        <a:pt x="0" y="5"/>
                      </a:lnTo>
                      <a:lnTo>
                        <a:pt x="0" y="7"/>
                      </a:lnTo>
                      <a:lnTo>
                        <a:pt x="0" y="11"/>
                      </a:lnTo>
                      <a:lnTo>
                        <a:pt x="2" y="12"/>
                      </a:lnTo>
                      <a:lnTo>
                        <a:pt x="4" y="14"/>
                      </a:lnTo>
                      <a:lnTo>
                        <a:pt x="7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0" name="Forme libre 525"/>
                <p:cNvSpPr>
                  <a:spLocks/>
                </p:cNvSpPr>
                <p:nvPr/>
              </p:nvSpPr>
              <p:spPr bwMode="auto">
                <a:xfrm>
                  <a:off x="1911" y="3227"/>
                  <a:ext cx="6" cy="4"/>
                </a:xfrm>
                <a:custGeom>
                  <a:avLst/>
                  <a:gdLst>
                    <a:gd name="T0" fmla="*/ 3 w 16"/>
                    <a:gd name="T1" fmla="*/ 4 h 15"/>
                    <a:gd name="T2" fmla="*/ 4 w 16"/>
                    <a:gd name="T3" fmla="*/ 4 h 15"/>
                    <a:gd name="T4" fmla="*/ 5 w 16"/>
                    <a:gd name="T5" fmla="*/ 3 h 15"/>
                    <a:gd name="T6" fmla="*/ 6 w 16"/>
                    <a:gd name="T7" fmla="*/ 3 h 15"/>
                    <a:gd name="T8" fmla="*/ 6 w 16"/>
                    <a:gd name="T9" fmla="*/ 2 h 15"/>
                    <a:gd name="T10" fmla="*/ 6 w 16"/>
                    <a:gd name="T11" fmla="*/ 1 h 15"/>
                    <a:gd name="T12" fmla="*/ 5 w 16"/>
                    <a:gd name="T13" fmla="*/ 1 h 15"/>
                    <a:gd name="T14" fmla="*/ 4 w 16"/>
                    <a:gd name="T15" fmla="*/ 0 h 15"/>
                    <a:gd name="T16" fmla="*/ 3 w 16"/>
                    <a:gd name="T17" fmla="*/ 0 h 15"/>
                    <a:gd name="T18" fmla="*/ 2 w 16"/>
                    <a:gd name="T19" fmla="*/ 0 h 15"/>
                    <a:gd name="T20" fmla="*/ 1 w 16"/>
                    <a:gd name="T21" fmla="*/ 1 h 15"/>
                    <a:gd name="T22" fmla="*/ 1 w 16"/>
                    <a:gd name="T23" fmla="*/ 1 h 15"/>
                    <a:gd name="T24" fmla="*/ 0 w 16"/>
                    <a:gd name="T25" fmla="*/ 2 h 15"/>
                    <a:gd name="T26" fmla="*/ 1 w 16"/>
                    <a:gd name="T27" fmla="*/ 3 h 15"/>
                    <a:gd name="T28" fmla="*/ 1 w 16"/>
                    <a:gd name="T29" fmla="*/ 3 h 15"/>
                    <a:gd name="T30" fmla="*/ 2 w 16"/>
                    <a:gd name="T31" fmla="*/ 4 h 15"/>
                    <a:gd name="T32" fmla="*/ 3 w 16"/>
                    <a:gd name="T33" fmla="*/ 4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" h="15">
                      <a:moveTo>
                        <a:pt x="9" y="15"/>
                      </a:moveTo>
                      <a:lnTo>
                        <a:pt x="11" y="14"/>
                      </a:lnTo>
                      <a:lnTo>
                        <a:pt x="13" y="13"/>
                      </a:lnTo>
                      <a:lnTo>
                        <a:pt x="15" y="10"/>
                      </a:lnTo>
                      <a:lnTo>
                        <a:pt x="16" y="8"/>
                      </a:lnTo>
                      <a:lnTo>
                        <a:pt x="15" y="4"/>
                      </a:lnTo>
                      <a:lnTo>
                        <a:pt x="13" y="2"/>
                      </a:lnTo>
                      <a:lnTo>
                        <a:pt x="11" y="1"/>
                      </a:lnTo>
                      <a:lnTo>
                        <a:pt x="9" y="0"/>
                      </a:lnTo>
                      <a:lnTo>
                        <a:pt x="5" y="1"/>
                      </a:lnTo>
                      <a:lnTo>
                        <a:pt x="3" y="2"/>
                      </a:lnTo>
                      <a:lnTo>
                        <a:pt x="2" y="4"/>
                      </a:lnTo>
                      <a:lnTo>
                        <a:pt x="0" y="8"/>
                      </a:lnTo>
                      <a:lnTo>
                        <a:pt x="2" y="10"/>
                      </a:lnTo>
                      <a:lnTo>
                        <a:pt x="3" y="13"/>
                      </a:lnTo>
                      <a:lnTo>
                        <a:pt x="5" y="14"/>
                      </a:lnTo>
                      <a:lnTo>
                        <a:pt x="9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1" name="Forme libre 526"/>
                <p:cNvSpPr>
                  <a:spLocks/>
                </p:cNvSpPr>
                <p:nvPr/>
              </p:nvSpPr>
              <p:spPr bwMode="auto">
                <a:xfrm>
                  <a:off x="1900" y="3207"/>
                  <a:ext cx="15" cy="13"/>
                </a:xfrm>
                <a:custGeom>
                  <a:avLst/>
                  <a:gdLst>
                    <a:gd name="T0" fmla="*/ 0 w 46"/>
                    <a:gd name="T1" fmla="*/ 13 h 52"/>
                    <a:gd name="T2" fmla="*/ 15 w 46"/>
                    <a:gd name="T3" fmla="*/ 13 h 52"/>
                    <a:gd name="T4" fmla="*/ 15 w 46"/>
                    <a:gd name="T5" fmla="*/ 0 h 52"/>
                    <a:gd name="T6" fmla="*/ 12 w 46"/>
                    <a:gd name="T7" fmla="*/ 0 h 52"/>
                    <a:gd name="T8" fmla="*/ 9 w 46"/>
                    <a:gd name="T9" fmla="*/ 1 h 52"/>
                    <a:gd name="T10" fmla="*/ 6 w 46"/>
                    <a:gd name="T11" fmla="*/ 2 h 52"/>
                    <a:gd name="T12" fmla="*/ 4 w 46"/>
                    <a:gd name="T13" fmla="*/ 3 h 52"/>
                    <a:gd name="T14" fmla="*/ 2 w 46"/>
                    <a:gd name="T15" fmla="*/ 6 h 52"/>
                    <a:gd name="T16" fmla="*/ 1 w 46"/>
                    <a:gd name="T17" fmla="*/ 8 h 52"/>
                    <a:gd name="T18" fmla="*/ 0 w 46"/>
                    <a:gd name="T19" fmla="*/ 10 h 52"/>
                    <a:gd name="T20" fmla="*/ 0 w 46"/>
                    <a:gd name="T21" fmla="*/ 13 h 5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46" h="52">
                      <a:moveTo>
                        <a:pt x="0" y="52"/>
                      </a:moveTo>
                      <a:lnTo>
                        <a:pt x="46" y="52"/>
                      </a:lnTo>
                      <a:lnTo>
                        <a:pt x="46" y="0"/>
                      </a:lnTo>
                      <a:lnTo>
                        <a:pt x="36" y="0"/>
                      </a:lnTo>
                      <a:lnTo>
                        <a:pt x="27" y="4"/>
                      </a:lnTo>
                      <a:lnTo>
                        <a:pt x="19" y="7"/>
                      </a:lnTo>
                      <a:lnTo>
                        <a:pt x="13" y="13"/>
                      </a:lnTo>
                      <a:lnTo>
                        <a:pt x="7" y="22"/>
                      </a:lnTo>
                      <a:lnTo>
                        <a:pt x="3" y="31"/>
                      </a:lnTo>
                      <a:lnTo>
                        <a:pt x="1" y="40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2" name="Forme libre 527"/>
                <p:cNvSpPr>
                  <a:spLocks/>
                </p:cNvSpPr>
                <p:nvPr/>
              </p:nvSpPr>
              <p:spPr bwMode="auto">
                <a:xfrm>
                  <a:off x="1922" y="3207"/>
                  <a:ext cx="15" cy="13"/>
                </a:xfrm>
                <a:custGeom>
                  <a:avLst/>
                  <a:gdLst>
                    <a:gd name="T0" fmla="*/ 15 w 45"/>
                    <a:gd name="T1" fmla="*/ 13 h 52"/>
                    <a:gd name="T2" fmla="*/ 0 w 45"/>
                    <a:gd name="T3" fmla="*/ 13 h 52"/>
                    <a:gd name="T4" fmla="*/ 0 w 45"/>
                    <a:gd name="T5" fmla="*/ 0 h 52"/>
                    <a:gd name="T6" fmla="*/ 3 w 45"/>
                    <a:gd name="T7" fmla="*/ 0 h 52"/>
                    <a:gd name="T8" fmla="*/ 6 w 45"/>
                    <a:gd name="T9" fmla="*/ 1 h 52"/>
                    <a:gd name="T10" fmla="*/ 9 w 45"/>
                    <a:gd name="T11" fmla="*/ 2 h 52"/>
                    <a:gd name="T12" fmla="*/ 11 w 45"/>
                    <a:gd name="T13" fmla="*/ 3 h 52"/>
                    <a:gd name="T14" fmla="*/ 13 w 45"/>
                    <a:gd name="T15" fmla="*/ 6 h 52"/>
                    <a:gd name="T16" fmla="*/ 14 w 45"/>
                    <a:gd name="T17" fmla="*/ 8 h 52"/>
                    <a:gd name="T18" fmla="*/ 15 w 45"/>
                    <a:gd name="T19" fmla="*/ 10 h 52"/>
                    <a:gd name="T20" fmla="*/ 15 w 45"/>
                    <a:gd name="T21" fmla="*/ 13 h 5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45" h="52">
                      <a:moveTo>
                        <a:pt x="45" y="52"/>
                      </a:moveTo>
                      <a:lnTo>
                        <a:pt x="0" y="52"/>
                      </a:lnTo>
                      <a:lnTo>
                        <a:pt x="0" y="0"/>
                      </a:lnTo>
                      <a:lnTo>
                        <a:pt x="10" y="0"/>
                      </a:lnTo>
                      <a:lnTo>
                        <a:pt x="19" y="4"/>
                      </a:lnTo>
                      <a:lnTo>
                        <a:pt x="27" y="7"/>
                      </a:lnTo>
                      <a:lnTo>
                        <a:pt x="33" y="13"/>
                      </a:lnTo>
                      <a:lnTo>
                        <a:pt x="38" y="22"/>
                      </a:lnTo>
                      <a:lnTo>
                        <a:pt x="41" y="31"/>
                      </a:lnTo>
                      <a:lnTo>
                        <a:pt x="44" y="40"/>
                      </a:lnTo>
                      <a:lnTo>
                        <a:pt x="45" y="52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3" name="Forme libre 528"/>
                <p:cNvSpPr>
                  <a:spLocks/>
                </p:cNvSpPr>
                <p:nvPr/>
              </p:nvSpPr>
              <p:spPr bwMode="auto">
                <a:xfrm>
                  <a:off x="2080" y="3228"/>
                  <a:ext cx="6" cy="5"/>
                </a:xfrm>
                <a:custGeom>
                  <a:avLst/>
                  <a:gdLst>
                    <a:gd name="T0" fmla="*/ 2 w 20"/>
                    <a:gd name="T1" fmla="*/ 5 h 19"/>
                    <a:gd name="T2" fmla="*/ 3 w 20"/>
                    <a:gd name="T3" fmla="*/ 5 h 19"/>
                    <a:gd name="T4" fmla="*/ 4 w 20"/>
                    <a:gd name="T5" fmla="*/ 4 h 19"/>
                    <a:gd name="T6" fmla="*/ 5 w 20"/>
                    <a:gd name="T7" fmla="*/ 3 h 19"/>
                    <a:gd name="T8" fmla="*/ 6 w 20"/>
                    <a:gd name="T9" fmla="*/ 1 h 19"/>
                    <a:gd name="T10" fmla="*/ 2 w 20"/>
                    <a:gd name="T11" fmla="*/ 0 h 19"/>
                    <a:gd name="T12" fmla="*/ 2 w 20"/>
                    <a:gd name="T13" fmla="*/ 1 h 19"/>
                    <a:gd name="T14" fmla="*/ 2 w 20"/>
                    <a:gd name="T15" fmla="*/ 1 h 19"/>
                    <a:gd name="T16" fmla="*/ 1 w 20"/>
                    <a:gd name="T17" fmla="*/ 2 h 19"/>
                    <a:gd name="T18" fmla="*/ 0 w 20"/>
                    <a:gd name="T19" fmla="*/ 2 h 19"/>
                    <a:gd name="T20" fmla="*/ 2 w 20"/>
                    <a:gd name="T21" fmla="*/ 5 h 1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0" h="19">
                      <a:moveTo>
                        <a:pt x="7" y="19"/>
                      </a:moveTo>
                      <a:lnTo>
                        <a:pt x="10" y="18"/>
                      </a:lnTo>
                      <a:lnTo>
                        <a:pt x="14" y="16"/>
                      </a:lnTo>
                      <a:lnTo>
                        <a:pt x="18" y="11"/>
                      </a:lnTo>
                      <a:lnTo>
                        <a:pt x="20" y="5"/>
                      </a:lnTo>
                      <a:lnTo>
                        <a:pt x="8" y="0"/>
                      </a:lnTo>
                      <a:lnTo>
                        <a:pt x="6" y="4"/>
                      </a:lnTo>
                      <a:lnTo>
                        <a:pt x="5" y="4"/>
                      </a:lnTo>
                      <a:lnTo>
                        <a:pt x="2" y="6"/>
                      </a:lnTo>
                      <a:lnTo>
                        <a:pt x="0" y="8"/>
                      </a:lnTo>
                      <a:lnTo>
                        <a:pt x="7" y="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4" name="Forme libre 529"/>
                <p:cNvSpPr>
                  <a:spLocks/>
                </p:cNvSpPr>
                <p:nvPr/>
              </p:nvSpPr>
              <p:spPr bwMode="auto">
                <a:xfrm>
                  <a:off x="1986" y="3242"/>
                  <a:ext cx="6" cy="6"/>
                </a:xfrm>
                <a:custGeom>
                  <a:avLst/>
                  <a:gdLst>
                    <a:gd name="T0" fmla="*/ 6 w 16"/>
                    <a:gd name="T1" fmla="*/ 2 h 22"/>
                    <a:gd name="T2" fmla="*/ 6 w 16"/>
                    <a:gd name="T3" fmla="*/ 2 h 22"/>
                    <a:gd name="T4" fmla="*/ 6 w 16"/>
                    <a:gd name="T5" fmla="*/ 2 h 22"/>
                    <a:gd name="T6" fmla="*/ 5 w 16"/>
                    <a:gd name="T7" fmla="*/ 1 h 22"/>
                    <a:gd name="T8" fmla="*/ 5 w 16"/>
                    <a:gd name="T9" fmla="*/ 0 h 22"/>
                    <a:gd name="T10" fmla="*/ 0 w 16"/>
                    <a:gd name="T11" fmla="*/ 3 h 22"/>
                    <a:gd name="T12" fmla="*/ 1 w 16"/>
                    <a:gd name="T13" fmla="*/ 4 h 22"/>
                    <a:gd name="T14" fmla="*/ 2 w 16"/>
                    <a:gd name="T15" fmla="*/ 4 h 22"/>
                    <a:gd name="T16" fmla="*/ 3 w 16"/>
                    <a:gd name="T17" fmla="*/ 5 h 22"/>
                    <a:gd name="T18" fmla="*/ 5 w 16"/>
                    <a:gd name="T19" fmla="*/ 6 h 22"/>
                    <a:gd name="T20" fmla="*/ 6 w 16"/>
                    <a:gd name="T21" fmla="*/ 2 h 2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" h="22">
                      <a:moveTo>
                        <a:pt x="16" y="8"/>
                      </a:moveTo>
                      <a:lnTo>
                        <a:pt x="15" y="8"/>
                      </a:lnTo>
                      <a:lnTo>
                        <a:pt x="16" y="8"/>
                      </a:lnTo>
                      <a:lnTo>
                        <a:pt x="14" y="4"/>
                      </a:lnTo>
                      <a:lnTo>
                        <a:pt x="12" y="0"/>
                      </a:lnTo>
                      <a:lnTo>
                        <a:pt x="0" y="10"/>
                      </a:lnTo>
                      <a:lnTo>
                        <a:pt x="2" y="13"/>
                      </a:lnTo>
                      <a:lnTo>
                        <a:pt x="4" y="15"/>
                      </a:lnTo>
                      <a:lnTo>
                        <a:pt x="8" y="19"/>
                      </a:lnTo>
                      <a:lnTo>
                        <a:pt x="14" y="22"/>
                      </a:lnTo>
                      <a:lnTo>
                        <a:pt x="16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5" name="Forme libre 530"/>
                <p:cNvSpPr>
                  <a:spLocks/>
                </p:cNvSpPr>
                <p:nvPr/>
              </p:nvSpPr>
              <p:spPr bwMode="auto">
                <a:xfrm>
                  <a:off x="1978" y="3184"/>
                  <a:ext cx="133" cy="101"/>
                </a:xfrm>
                <a:custGeom>
                  <a:avLst/>
                  <a:gdLst>
                    <a:gd name="T0" fmla="*/ 64 w 400"/>
                    <a:gd name="T1" fmla="*/ 1 h 405"/>
                    <a:gd name="T2" fmla="*/ 72 w 400"/>
                    <a:gd name="T3" fmla="*/ 3 h 405"/>
                    <a:gd name="T4" fmla="*/ 79 w 400"/>
                    <a:gd name="T5" fmla="*/ 3 h 405"/>
                    <a:gd name="T6" fmla="*/ 89 w 400"/>
                    <a:gd name="T7" fmla="*/ 9 h 405"/>
                    <a:gd name="T8" fmla="*/ 87 w 400"/>
                    <a:gd name="T9" fmla="*/ 13 h 405"/>
                    <a:gd name="T10" fmla="*/ 97 w 400"/>
                    <a:gd name="T11" fmla="*/ 15 h 405"/>
                    <a:gd name="T12" fmla="*/ 95 w 400"/>
                    <a:gd name="T13" fmla="*/ 21 h 405"/>
                    <a:gd name="T14" fmla="*/ 95 w 400"/>
                    <a:gd name="T15" fmla="*/ 28 h 405"/>
                    <a:gd name="T16" fmla="*/ 108 w 400"/>
                    <a:gd name="T17" fmla="*/ 29 h 405"/>
                    <a:gd name="T18" fmla="*/ 110 w 400"/>
                    <a:gd name="T19" fmla="*/ 40 h 405"/>
                    <a:gd name="T20" fmla="*/ 105 w 400"/>
                    <a:gd name="T21" fmla="*/ 44 h 405"/>
                    <a:gd name="T22" fmla="*/ 108 w 400"/>
                    <a:gd name="T23" fmla="*/ 44 h 405"/>
                    <a:gd name="T24" fmla="*/ 113 w 400"/>
                    <a:gd name="T25" fmla="*/ 42 h 405"/>
                    <a:gd name="T26" fmla="*/ 118 w 400"/>
                    <a:gd name="T27" fmla="*/ 43 h 405"/>
                    <a:gd name="T28" fmla="*/ 126 w 400"/>
                    <a:gd name="T29" fmla="*/ 49 h 405"/>
                    <a:gd name="T30" fmla="*/ 127 w 400"/>
                    <a:gd name="T31" fmla="*/ 54 h 405"/>
                    <a:gd name="T32" fmla="*/ 129 w 400"/>
                    <a:gd name="T33" fmla="*/ 60 h 405"/>
                    <a:gd name="T34" fmla="*/ 130 w 400"/>
                    <a:gd name="T35" fmla="*/ 64 h 405"/>
                    <a:gd name="T36" fmla="*/ 133 w 400"/>
                    <a:gd name="T37" fmla="*/ 70 h 405"/>
                    <a:gd name="T38" fmla="*/ 130 w 400"/>
                    <a:gd name="T39" fmla="*/ 75 h 405"/>
                    <a:gd name="T40" fmla="*/ 130 w 400"/>
                    <a:gd name="T41" fmla="*/ 83 h 405"/>
                    <a:gd name="T42" fmla="*/ 124 w 400"/>
                    <a:gd name="T43" fmla="*/ 91 h 405"/>
                    <a:gd name="T44" fmla="*/ 116 w 400"/>
                    <a:gd name="T45" fmla="*/ 91 h 405"/>
                    <a:gd name="T46" fmla="*/ 107 w 400"/>
                    <a:gd name="T47" fmla="*/ 97 h 405"/>
                    <a:gd name="T48" fmla="*/ 97 w 400"/>
                    <a:gd name="T49" fmla="*/ 95 h 405"/>
                    <a:gd name="T50" fmla="*/ 90 w 400"/>
                    <a:gd name="T51" fmla="*/ 94 h 405"/>
                    <a:gd name="T52" fmla="*/ 83 w 400"/>
                    <a:gd name="T53" fmla="*/ 96 h 405"/>
                    <a:gd name="T54" fmla="*/ 74 w 400"/>
                    <a:gd name="T55" fmla="*/ 95 h 405"/>
                    <a:gd name="T56" fmla="*/ 65 w 400"/>
                    <a:gd name="T57" fmla="*/ 100 h 405"/>
                    <a:gd name="T58" fmla="*/ 56 w 400"/>
                    <a:gd name="T59" fmla="*/ 101 h 405"/>
                    <a:gd name="T60" fmla="*/ 48 w 400"/>
                    <a:gd name="T61" fmla="*/ 98 h 405"/>
                    <a:gd name="T62" fmla="*/ 38 w 400"/>
                    <a:gd name="T63" fmla="*/ 96 h 405"/>
                    <a:gd name="T64" fmla="*/ 29 w 400"/>
                    <a:gd name="T65" fmla="*/ 96 h 405"/>
                    <a:gd name="T66" fmla="*/ 18 w 400"/>
                    <a:gd name="T67" fmla="*/ 93 h 405"/>
                    <a:gd name="T68" fmla="*/ 10 w 400"/>
                    <a:gd name="T69" fmla="*/ 88 h 405"/>
                    <a:gd name="T70" fmla="*/ 4 w 400"/>
                    <a:gd name="T71" fmla="*/ 83 h 405"/>
                    <a:gd name="T72" fmla="*/ 2 w 400"/>
                    <a:gd name="T73" fmla="*/ 79 h 405"/>
                    <a:gd name="T74" fmla="*/ 8 w 400"/>
                    <a:gd name="T75" fmla="*/ 77 h 405"/>
                    <a:gd name="T76" fmla="*/ 2 w 400"/>
                    <a:gd name="T77" fmla="*/ 74 h 405"/>
                    <a:gd name="T78" fmla="*/ 1 w 400"/>
                    <a:gd name="T79" fmla="*/ 70 h 405"/>
                    <a:gd name="T80" fmla="*/ 1 w 400"/>
                    <a:gd name="T81" fmla="*/ 66 h 405"/>
                    <a:gd name="T82" fmla="*/ 4 w 400"/>
                    <a:gd name="T83" fmla="*/ 61 h 405"/>
                    <a:gd name="T84" fmla="*/ 10 w 400"/>
                    <a:gd name="T85" fmla="*/ 60 h 405"/>
                    <a:gd name="T86" fmla="*/ 7 w 400"/>
                    <a:gd name="T87" fmla="*/ 57 h 405"/>
                    <a:gd name="T88" fmla="*/ 1 w 400"/>
                    <a:gd name="T89" fmla="*/ 55 h 405"/>
                    <a:gd name="T90" fmla="*/ 5 w 400"/>
                    <a:gd name="T91" fmla="*/ 46 h 405"/>
                    <a:gd name="T92" fmla="*/ 16 w 400"/>
                    <a:gd name="T93" fmla="*/ 44 h 405"/>
                    <a:gd name="T94" fmla="*/ 25 w 400"/>
                    <a:gd name="T95" fmla="*/ 40 h 405"/>
                    <a:gd name="T96" fmla="*/ 27 w 400"/>
                    <a:gd name="T97" fmla="*/ 39 h 405"/>
                    <a:gd name="T98" fmla="*/ 28 w 400"/>
                    <a:gd name="T99" fmla="*/ 32 h 405"/>
                    <a:gd name="T100" fmla="*/ 30 w 400"/>
                    <a:gd name="T101" fmla="*/ 32 h 405"/>
                    <a:gd name="T102" fmla="*/ 25 w 400"/>
                    <a:gd name="T103" fmla="*/ 27 h 405"/>
                    <a:gd name="T104" fmla="*/ 30 w 400"/>
                    <a:gd name="T105" fmla="*/ 24 h 405"/>
                    <a:gd name="T106" fmla="*/ 36 w 400"/>
                    <a:gd name="T107" fmla="*/ 24 h 405"/>
                    <a:gd name="T108" fmla="*/ 40 w 400"/>
                    <a:gd name="T109" fmla="*/ 22 h 405"/>
                    <a:gd name="T110" fmla="*/ 44 w 400"/>
                    <a:gd name="T111" fmla="*/ 19 h 405"/>
                    <a:gd name="T112" fmla="*/ 40 w 400"/>
                    <a:gd name="T113" fmla="*/ 13 h 405"/>
                    <a:gd name="T114" fmla="*/ 46 w 400"/>
                    <a:gd name="T115" fmla="*/ 12 h 405"/>
                    <a:gd name="T116" fmla="*/ 51 w 400"/>
                    <a:gd name="T117" fmla="*/ 8 h 405"/>
                    <a:gd name="T118" fmla="*/ 60 w 400"/>
                    <a:gd name="T119" fmla="*/ 8 h 405"/>
                    <a:gd name="T120" fmla="*/ 60 w 400"/>
                    <a:gd name="T121" fmla="*/ 8 h 405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400" h="405">
                      <a:moveTo>
                        <a:pt x="181" y="31"/>
                      </a:moveTo>
                      <a:lnTo>
                        <a:pt x="183" y="23"/>
                      </a:lnTo>
                      <a:lnTo>
                        <a:pt x="185" y="14"/>
                      </a:lnTo>
                      <a:lnTo>
                        <a:pt x="186" y="7"/>
                      </a:lnTo>
                      <a:lnTo>
                        <a:pt x="192" y="3"/>
                      </a:lnTo>
                      <a:lnTo>
                        <a:pt x="205" y="0"/>
                      </a:lnTo>
                      <a:lnTo>
                        <a:pt x="213" y="0"/>
                      </a:lnTo>
                      <a:lnTo>
                        <a:pt x="217" y="5"/>
                      </a:lnTo>
                      <a:lnTo>
                        <a:pt x="217" y="13"/>
                      </a:lnTo>
                      <a:lnTo>
                        <a:pt x="218" y="14"/>
                      </a:lnTo>
                      <a:lnTo>
                        <a:pt x="223" y="16"/>
                      </a:lnTo>
                      <a:lnTo>
                        <a:pt x="230" y="14"/>
                      </a:lnTo>
                      <a:lnTo>
                        <a:pt x="235" y="13"/>
                      </a:lnTo>
                      <a:lnTo>
                        <a:pt x="239" y="12"/>
                      </a:lnTo>
                      <a:lnTo>
                        <a:pt x="245" y="11"/>
                      </a:lnTo>
                      <a:lnTo>
                        <a:pt x="254" y="13"/>
                      </a:lnTo>
                      <a:lnTo>
                        <a:pt x="264" y="20"/>
                      </a:lnTo>
                      <a:lnTo>
                        <a:pt x="269" y="30"/>
                      </a:lnTo>
                      <a:lnTo>
                        <a:pt x="268" y="38"/>
                      </a:lnTo>
                      <a:lnTo>
                        <a:pt x="262" y="43"/>
                      </a:lnTo>
                      <a:lnTo>
                        <a:pt x="256" y="45"/>
                      </a:lnTo>
                      <a:lnTo>
                        <a:pt x="254" y="49"/>
                      </a:lnTo>
                      <a:lnTo>
                        <a:pt x="256" y="52"/>
                      </a:lnTo>
                      <a:lnTo>
                        <a:pt x="262" y="52"/>
                      </a:lnTo>
                      <a:lnTo>
                        <a:pt x="267" y="52"/>
                      </a:lnTo>
                      <a:lnTo>
                        <a:pt x="274" y="52"/>
                      </a:lnTo>
                      <a:lnTo>
                        <a:pt x="280" y="53"/>
                      </a:lnTo>
                      <a:lnTo>
                        <a:pt x="287" y="56"/>
                      </a:lnTo>
                      <a:lnTo>
                        <a:pt x="293" y="59"/>
                      </a:lnTo>
                      <a:lnTo>
                        <a:pt x="297" y="63"/>
                      </a:lnTo>
                      <a:lnTo>
                        <a:pt x="299" y="66"/>
                      </a:lnTo>
                      <a:lnTo>
                        <a:pt x="298" y="71"/>
                      </a:lnTo>
                      <a:lnTo>
                        <a:pt x="292" y="79"/>
                      </a:lnTo>
                      <a:lnTo>
                        <a:pt x="286" y="84"/>
                      </a:lnTo>
                      <a:lnTo>
                        <a:pt x="281" y="89"/>
                      </a:lnTo>
                      <a:lnTo>
                        <a:pt x="280" y="95"/>
                      </a:lnTo>
                      <a:lnTo>
                        <a:pt x="280" y="102"/>
                      </a:lnTo>
                      <a:lnTo>
                        <a:pt x="281" y="109"/>
                      </a:lnTo>
                      <a:lnTo>
                        <a:pt x="285" y="113"/>
                      </a:lnTo>
                      <a:lnTo>
                        <a:pt x="292" y="113"/>
                      </a:lnTo>
                      <a:lnTo>
                        <a:pt x="300" y="111"/>
                      </a:lnTo>
                      <a:lnTo>
                        <a:pt x="309" y="111"/>
                      </a:lnTo>
                      <a:lnTo>
                        <a:pt x="317" y="114"/>
                      </a:lnTo>
                      <a:lnTo>
                        <a:pt x="325" y="118"/>
                      </a:lnTo>
                      <a:lnTo>
                        <a:pt x="332" y="127"/>
                      </a:lnTo>
                      <a:lnTo>
                        <a:pt x="337" y="137"/>
                      </a:lnTo>
                      <a:lnTo>
                        <a:pt x="340" y="149"/>
                      </a:lnTo>
                      <a:lnTo>
                        <a:pt x="337" y="158"/>
                      </a:lnTo>
                      <a:lnTo>
                        <a:pt x="331" y="161"/>
                      </a:lnTo>
                      <a:lnTo>
                        <a:pt x="328" y="161"/>
                      </a:lnTo>
                      <a:lnTo>
                        <a:pt x="323" y="162"/>
                      </a:lnTo>
                      <a:lnTo>
                        <a:pt x="319" y="166"/>
                      </a:lnTo>
                      <a:lnTo>
                        <a:pt x="317" y="171"/>
                      </a:lnTo>
                      <a:lnTo>
                        <a:pt x="317" y="175"/>
                      </a:lnTo>
                      <a:lnTo>
                        <a:pt x="318" y="178"/>
                      </a:lnTo>
                      <a:lnTo>
                        <a:pt x="319" y="179"/>
                      </a:lnTo>
                      <a:lnTo>
                        <a:pt x="321" y="179"/>
                      </a:lnTo>
                      <a:lnTo>
                        <a:pt x="322" y="176"/>
                      </a:lnTo>
                      <a:lnTo>
                        <a:pt x="325" y="175"/>
                      </a:lnTo>
                      <a:lnTo>
                        <a:pt x="329" y="172"/>
                      </a:lnTo>
                      <a:lnTo>
                        <a:pt x="334" y="169"/>
                      </a:lnTo>
                      <a:lnTo>
                        <a:pt x="337" y="169"/>
                      </a:lnTo>
                      <a:lnTo>
                        <a:pt x="340" y="169"/>
                      </a:lnTo>
                      <a:lnTo>
                        <a:pt x="341" y="169"/>
                      </a:lnTo>
                      <a:lnTo>
                        <a:pt x="343" y="169"/>
                      </a:lnTo>
                      <a:lnTo>
                        <a:pt x="348" y="171"/>
                      </a:lnTo>
                      <a:lnTo>
                        <a:pt x="356" y="172"/>
                      </a:lnTo>
                      <a:lnTo>
                        <a:pt x="365" y="173"/>
                      </a:lnTo>
                      <a:lnTo>
                        <a:pt x="372" y="175"/>
                      </a:lnTo>
                      <a:lnTo>
                        <a:pt x="377" y="181"/>
                      </a:lnTo>
                      <a:lnTo>
                        <a:pt x="379" y="188"/>
                      </a:lnTo>
                      <a:lnTo>
                        <a:pt x="380" y="195"/>
                      </a:lnTo>
                      <a:lnTo>
                        <a:pt x="380" y="201"/>
                      </a:lnTo>
                      <a:lnTo>
                        <a:pt x="378" y="206"/>
                      </a:lnTo>
                      <a:lnTo>
                        <a:pt x="377" y="210"/>
                      </a:lnTo>
                      <a:lnTo>
                        <a:pt x="379" y="213"/>
                      </a:lnTo>
                      <a:lnTo>
                        <a:pt x="383" y="218"/>
                      </a:lnTo>
                      <a:lnTo>
                        <a:pt x="387" y="221"/>
                      </a:lnTo>
                      <a:lnTo>
                        <a:pt x="392" y="226"/>
                      </a:lnTo>
                      <a:lnTo>
                        <a:pt x="392" y="230"/>
                      </a:lnTo>
                      <a:lnTo>
                        <a:pt x="391" y="234"/>
                      </a:lnTo>
                      <a:lnTo>
                        <a:pt x="387" y="239"/>
                      </a:lnTo>
                      <a:lnTo>
                        <a:pt x="385" y="243"/>
                      </a:lnTo>
                      <a:lnTo>
                        <a:pt x="384" y="246"/>
                      </a:lnTo>
                      <a:lnTo>
                        <a:pt x="384" y="250"/>
                      </a:lnTo>
                      <a:lnTo>
                        <a:pt x="387" y="253"/>
                      </a:lnTo>
                      <a:lnTo>
                        <a:pt x="391" y="257"/>
                      </a:lnTo>
                      <a:lnTo>
                        <a:pt x="393" y="260"/>
                      </a:lnTo>
                      <a:lnTo>
                        <a:pt x="395" y="264"/>
                      </a:lnTo>
                      <a:lnTo>
                        <a:pt x="398" y="271"/>
                      </a:lnTo>
                      <a:lnTo>
                        <a:pt x="400" y="277"/>
                      </a:lnTo>
                      <a:lnTo>
                        <a:pt x="400" y="282"/>
                      </a:lnTo>
                      <a:lnTo>
                        <a:pt x="399" y="285"/>
                      </a:lnTo>
                      <a:lnTo>
                        <a:pt x="398" y="290"/>
                      </a:lnTo>
                      <a:lnTo>
                        <a:pt x="396" y="295"/>
                      </a:lnTo>
                      <a:lnTo>
                        <a:pt x="392" y="298"/>
                      </a:lnTo>
                      <a:lnTo>
                        <a:pt x="391" y="301"/>
                      </a:lnTo>
                      <a:lnTo>
                        <a:pt x="392" y="304"/>
                      </a:lnTo>
                      <a:lnTo>
                        <a:pt x="393" y="309"/>
                      </a:lnTo>
                      <a:lnTo>
                        <a:pt x="393" y="316"/>
                      </a:lnTo>
                      <a:lnTo>
                        <a:pt x="392" y="323"/>
                      </a:lnTo>
                      <a:lnTo>
                        <a:pt x="392" y="331"/>
                      </a:lnTo>
                      <a:lnTo>
                        <a:pt x="392" y="340"/>
                      </a:lnTo>
                      <a:lnTo>
                        <a:pt x="391" y="350"/>
                      </a:lnTo>
                      <a:lnTo>
                        <a:pt x="387" y="359"/>
                      </a:lnTo>
                      <a:lnTo>
                        <a:pt x="381" y="362"/>
                      </a:lnTo>
                      <a:lnTo>
                        <a:pt x="374" y="365"/>
                      </a:lnTo>
                      <a:lnTo>
                        <a:pt x="368" y="369"/>
                      </a:lnTo>
                      <a:lnTo>
                        <a:pt x="362" y="372"/>
                      </a:lnTo>
                      <a:lnTo>
                        <a:pt x="356" y="370"/>
                      </a:lnTo>
                      <a:lnTo>
                        <a:pt x="352" y="366"/>
                      </a:lnTo>
                      <a:lnTo>
                        <a:pt x="349" y="363"/>
                      </a:lnTo>
                      <a:lnTo>
                        <a:pt x="347" y="366"/>
                      </a:lnTo>
                      <a:lnTo>
                        <a:pt x="344" y="374"/>
                      </a:lnTo>
                      <a:lnTo>
                        <a:pt x="340" y="382"/>
                      </a:lnTo>
                      <a:lnTo>
                        <a:pt x="331" y="387"/>
                      </a:lnTo>
                      <a:lnTo>
                        <a:pt x="322" y="388"/>
                      </a:lnTo>
                      <a:lnTo>
                        <a:pt x="315" y="386"/>
                      </a:lnTo>
                      <a:lnTo>
                        <a:pt x="309" y="382"/>
                      </a:lnTo>
                      <a:lnTo>
                        <a:pt x="304" y="380"/>
                      </a:lnTo>
                      <a:lnTo>
                        <a:pt x="298" y="380"/>
                      </a:lnTo>
                      <a:lnTo>
                        <a:pt x="292" y="382"/>
                      </a:lnTo>
                      <a:lnTo>
                        <a:pt x="287" y="383"/>
                      </a:lnTo>
                      <a:lnTo>
                        <a:pt x="284" y="381"/>
                      </a:lnTo>
                      <a:lnTo>
                        <a:pt x="280" y="379"/>
                      </a:lnTo>
                      <a:lnTo>
                        <a:pt x="275" y="376"/>
                      </a:lnTo>
                      <a:lnTo>
                        <a:pt x="270" y="378"/>
                      </a:lnTo>
                      <a:lnTo>
                        <a:pt x="268" y="382"/>
                      </a:lnTo>
                      <a:lnTo>
                        <a:pt x="264" y="387"/>
                      </a:lnTo>
                      <a:lnTo>
                        <a:pt x="260" y="389"/>
                      </a:lnTo>
                      <a:lnTo>
                        <a:pt x="254" y="388"/>
                      </a:lnTo>
                      <a:lnTo>
                        <a:pt x="249" y="385"/>
                      </a:lnTo>
                      <a:lnTo>
                        <a:pt x="243" y="380"/>
                      </a:lnTo>
                      <a:lnTo>
                        <a:pt x="238" y="378"/>
                      </a:lnTo>
                      <a:lnTo>
                        <a:pt x="233" y="378"/>
                      </a:lnTo>
                      <a:lnTo>
                        <a:pt x="227" y="378"/>
                      </a:lnTo>
                      <a:lnTo>
                        <a:pt x="222" y="380"/>
                      </a:lnTo>
                      <a:lnTo>
                        <a:pt x="219" y="383"/>
                      </a:lnTo>
                      <a:lnTo>
                        <a:pt x="216" y="389"/>
                      </a:lnTo>
                      <a:lnTo>
                        <a:pt x="210" y="395"/>
                      </a:lnTo>
                      <a:lnTo>
                        <a:pt x="201" y="401"/>
                      </a:lnTo>
                      <a:lnTo>
                        <a:pt x="195" y="401"/>
                      </a:lnTo>
                      <a:lnTo>
                        <a:pt x="189" y="399"/>
                      </a:lnTo>
                      <a:lnTo>
                        <a:pt x="182" y="399"/>
                      </a:lnTo>
                      <a:lnTo>
                        <a:pt x="176" y="400"/>
                      </a:lnTo>
                      <a:lnTo>
                        <a:pt x="171" y="404"/>
                      </a:lnTo>
                      <a:lnTo>
                        <a:pt x="169" y="405"/>
                      </a:lnTo>
                      <a:lnTo>
                        <a:pt x="164" y="405"/>
                      </a:lnTo>
                      <a:lnTo>
                        <a:pt x="161" y="402"/>
                      </a:lnTo>
                      <a:lnTo>
                        <a:pt x="155" y="400"/>
                      </a:lnTo>
                      <a:lnTo>
                        <a:pt x="149" y="397"/>
                      </a:lnTo>
                      <a:lnTo>
                        <a:pt x="144" y="393"/>
                      </a:lnTo>
                      <a:lnTo>
                        <a:pt x="138" y="389"/>
                      </a:lnTo>
                      <a:lnTo>
                        <a:pt x="132" y="387"/>
                      </a:lnTo>
                      <a:lnTo>
                        <a:pt x="127" y="386"/>
                      </a:lnTo>
                      <a:lnTo>
                        <a:pt x="121" y="385"/>
                      </a:lnTo>
                      <a:lnTo>
                        <a:pt x="115" y="383"/>
                      </a:lnTo>
                      <a:lnTo>
                        <a:pt x="109" y="383"/>
                      </a:lnTo>
                      <a:lnTo>
                        <a:pt x="103" y="382"/>
                      </a:lnTo>
                      <a:lnTo>
                        <a:pt x="97" y="382"/>
                      </a:lnTo>
                      <a:lnTo>
                        <a:pt x="93" y="383"/>
                      </a:lnTo>
                      <a:lnTo>
                        <a:pt x="87" y="383"/>
                      </a:lnTo>
                      <a:lnTo>
                        <a:pt x="81" y="383"/>
                      </a:lnTo>
                      <a:lnTo>
                        <a:pt x="75" y="382"/>
                      </a:lnTo>
                      <a:lnTo>
                        <a:pt x="68" y="380"/>
                      </a:lnTo>
                      <a:lnTo>
                        <a:pt x="60" y="376"/>
                      </a:lnTo>
                      <a:lnTo>
                        <a:pt x="53" y="373"/>
                      </a:lnTo>
                      <a:lnTo>
                        <a:pt x="47" y="369"/>
                      </a:lnTo>
                      <a:lnTo>
                        <a:pt x="41" y="366"/>
                      </a:lnTo>
                      <a:lnTo>
                        <a:pt x="38" y="362"/>
                      </a:lnTo>
                      <a:lnTo>
                        <a:pt x="33" y="357"/>
                      </a:lnTo>
                      <a:lnTo>
                        <a:pt x="29" y="354"/>
                      </a:lnTo>
                      <a:lnTo>
                        <a:pt x="27" y="352"/>
                      </a:lnTo>
                      <a:lnTo>
                        <a:pt x="22" y="347"/>
                      </a:lnTo>
                      <a:lnTo>
                        <a:pt x="18" y="342"/>
                      </a:lnTo>
                      <a:lnTo>
                        <a:pt x="14" y="337"/>
                      </a:lnTo>
                      <a:lnTo>
                        <a:pt x="12" y="333"/>
                      </a:lnTo>
                      <a:lnTo>
                        <a:pt x="12" y="328"/>
                      </a:lnTo>
                      <a:lnTo>
                        <a:pt x="10" y="323"/>
                      </a:lnTo>
                      <a:lnTo>
                        <a:pt x="9" y="321"/>
                      </a:lnTo>
                      <a:lnTo>
                        <a:pt x="8" y="318"/>
                      </a:lnTo>
                      <a:lnTo>
                        <a:pt x="7" y="315"/>
                      </a:lnTo>
                      <a:lnTo>
                        <a:pt x="9" y="311"/>
                      </a:lnTo>
                      <a:lnTo>
                        <a:pt x="13" y="310"/>
                      </a:lnTo>
                      <a:lnTo>
                        <a:pt x="18" y="309"/>
                      </a:lnTo>
                      <a:lnTo>
                        <a:pt x="21" y="310"/>
                      </a:lnTo>
                      <a:lnTo>
                        <a:pt x="23" y="310"/>
                      </a:lnTo>
                      <a:lnTo>
                        <a:pt x="26" y="308"/>
                      </a:lnTo>
                      <a:lnTo>
                        <a:pt x="25" y="304"/>
                      </a:lnTo>
                      <a:lnTo>
                        <a:pt x="19" y="302"/>
                      </a:lnTo>
                      <a:lnTo>
                        <a:pt x="12" y="301"/>
                      </a:lnTo>
                      <a:lnTo>
                        <a:pt x="7" y="298"/>
                      </a:lnTo>
                      <a:lnTo>
                        <a:pt x="4" y="296"/>
                      </a:lnTo>
                      <a:lnTo>
                        <a:pt x="4" y="294"/>
                      </a:lnTo>
                      <a:lnTo>
                        <a:pt x="4" y="291"/>
                      </a:lnTo>
                      <a:lnTo>
                        <a:pt x="3" y="286"/>
                      </a:lnTo>
                      <a:lnTo>
                        <a:pt x="2" y="282"/>
                      </a:lnTo>
                      <a:lnTo>
                        <a:pt x="1" y="278"/>
                      </a:lnTo>
                      <a:lnTo>
                        <a:pt x="0" y="276"/>
                      </a:lnTo>
                      <a:lnTo>
                        <a:pt x="1" y="272"/>
                      </a:lnTo>
                      <a:lnTo>
                        <a:pt x="2" y="269"/>
                      </a:lnTo>
                      <a:lnTo>
                        <a:pt x="4" y="265"/>
                      </a:lnTo>
                      <a:lnTo>
                        <a:pt x="6" y="262"/>
                      </a:lnTo>
                      <a:lnTo>
                        <a:pt x="7" y="257"/>
                      </a:lnTo>
                      <a:lnTo>
                        <a:pt x="8" y="252"/>
                      </a:lnTo>
                      <a:lnTo>
                        <a:pt x="9" y="249"/>
                      </a:lnTo>
                      <a:lnTo>
                        <a:pt x="12" y="245"/>
                      </a:lnTo>
                      <a:lnTo>
                        <a:pt x="15" y="243"/>
                      </a:lnTo>
                      <a:lnTo>
                        <a:pt x="20" y="242"/>
                      </a:lnTo>
                      <a:lnTo>
                        <a:pt x="23" y="242"/>
                      </a:lnTo>
                      <a:lnTo>
                        <a:pt x="27" y="242"/>
                      </a:lnTo>
                      <a:lnTo>
                        <a:pt x="29" y="240"/>
                      </a:lnTo>
                      <a:lnTo>
                        <a:pt x="31" y="239"/>
                      </a:lnTo>
                      <a:lnTo>
                        <a:pt x="29" y="236"/>
                      </a:lnTo>
                      <a:lnTo>
                        <a:pt x="26" y="232"/>
                      </a:lnTo>
                      <a:lnTo>
                        <a:pt x="25" y="231"/>
                      </a:lnTo>
                      <a:lnTo>
                        <a:pt x="22" y="230"/>
                      </a:lnTo>
                      <a:lnTo>
                        <a:pt x="19" y="230"/>
                      </a:lnTo>
                      <a:lnTo>
                        <a:pt x="14" y="230"/>
                      </a:lnTo>
                      <a:lnTo>
                        <a:pt x="9" y="227"/>
                      </a:lnTo>
                      <a:lnTo>
                        <a:pt x="6" y="225"/>
                      </a:lnTo>
                      <a:lnTo>
                        <a:pt x="2" y="221"/>
                      </a:lnTo>
                      <a:lnTo>
                        <a:pt x="1" y="215"/>
                      </a:lnTo>
                      <a:lnTo>
                        <a:pt x="0" y="208"/>
                      </a:lnTo>
                      <a:lnTo>
                        <a:pt x="2" y="200"/>
                      </a:lnTo>
                      <a:lnTo>
                        <a:pt x="8" y="193"/>
                      </a:lnTo>
                      <a:lnTo>
                        <a:pt x="16" y="186"/>
                      </a:lnTo>
                      <a:lnTo>
                        <a:pt x="26" y="181"/>
                      </a:lnTo>
                      <a:lnTo>
                        <a:pt x="33" y="179"/>
                      </a:lnTo>
                      <a:lnTo>
                        <a:pt x="40" y="179"/>
                      </a:lnTo>
                      <a:lnTo>
                        <a:pt x="45" y="179"/>
                      </a:lnTo>
                      <a:lnTo>
                        <a:pt x="47" y="178"/>
                      </a:lnTo>
                      <a:lnTo>
                        <a:pt x="51" y="174"/>
                      </a:lnTo>
                      <a:lnTo>
                        <a:pt x="57" y="169"/>
                      </a:lnTo>
                      <a:lnTo>
                        <a:pt x="64" y="166"/>
                      </a:lnTo>
                      <a:lnTo>
                        <a:pt x="69" y="163"/>
                      </a:lnTo>
                      <a:lnTo>
                        <a:pt x="74" y="162"/>
                      </a:lnTo>
                      <a:lnTo>
                        <a:pt x="77" y="163"/>
                      </a:lnTo>
                      <a:lnTo>
                        <a:pt x="81" y="165"/>
                      </a:lnTo>
                      <a:lnTo>
                        <a:pt x="83" y="163"/>
                      </a:lnTo>
                      <a:lnTo>
                        <a:pt x="83" y="161"/>
                      </a:lnTo>
                      <a:lnTo>
                        <a:pt x="82" y="158"/>
                      </a:lnTo>
                      <a:lnTo>
                        <a:pt x="80" y="152"/>
                      </a:lnTo>
                      <a:lnTo>
                        <a:pt x="77" y="142"/>
                      </a:lnTo>
                      <a:lnTo>
                        <a:pt x="77" y="135"/>
                      </a:lnTo>
                      <a:lnTo>
                        <a:pt x="80" y="130"/>
                      </a:lnTo>
                      <a:lnTo>
                        <a:pt x="83" y="128"/>
                      </a:lnTo>
                      <a:lnTo>
                        <a:pt x="86" y="128"/>
                      </a:lnTo>
                      <a:lnTo>
                        <a:pt x="88" y="128"/>
                      </a:lnTo>
                      <a:lnTo>
                        <a:pt x="90" y="129"/>
                      </a:lnTo>
                      <a:lnTo>
                        <a:pt x="91" y="129"/>
                      </a:lnTo>
                      <a:lnTo>
                        <a:pt x="89" y="127"/>
                      </a:lnTo>
                      <a:lnTo>
                        <a:pt x="86" y="124"/>
                      </a:lnTo>
                      <a:lnTo>
                        <a:pt x="81" y="122"/>
                      </a:lnTo>
                      <a:lnTo>
                        <a:pt x="77" y="118"/>
                      </a:lnTo>
                      <a:lnTo>
                        <a:pt x="76" y="114"/>
                      </a:lnTo>
                      <a:lnTo>
                        <a:pt x="76" y="109"/>
                      </a:lnTo>
                      <a:lnTo>
                        <a:pt x="81" y="107"/>
                      </a:lnTo>
                      <a:lnTo>
                        <a:pt x="86" y="105"/>
                      </a:lnTo>
                      <a:lnTo>
                        <a:pt x="88" y="104"/>
                      </a:lnTo>
                      <a:lnTo>
                        <a:pt x="89" y="101"/>
                      </a:lnTo>
                      <a:lnTo>
                        <a:pt x="90" y="97"/>
                      </a:lnTo>
                      <a:lnTo>
                        <a:pt x="91" y="94"/>
                      </a:lnTo>
                      <a:lnTo>
                        <a:pt x="95" y="91"/>
                      </a:lnTo>
                      <a:lnTo>
                        <a:pt x="97" y="91"/>
                      </a:lnTo>
                      <a:lnTo>
                        <a:pt x="102" y="94"/>
                      </a:lnTo>
                      <a:lnTo>
                        <a:pt x="107" y="96"/>
                      </a:lnTo>
                      <a:lnTo>
                        <a:pt x="112" y="98"/>
                      </a:lnTo>
                      <a:lnTo>
                        <a:pt x="114" y="100"/>
                      </a:lnTo>
                      <a:lnTo>
                        <a:pt x="117" y="97"/>
                      </a:lnTo>
                      <a:lnTo>
                        <a:pt x="118" y="91"/>
                      </a:lnTo>
                      <a:lnTo>
                        <a:pt x="119" y="88"/>
                      </a:lnTo>
                      <a:lnTo>
                        <a:pt x="120" y="85"/>
                      </a:lnTo>
                      <a:lnTo>
                        <a:pt x="124" y="85"/>
                      </a:lnTo>
                      <a:lnTo>
                        <a:pt x="128" y="85"/>
                      </a:lnTo>
                      <a:lnTo>
                        <a:pt x="132" y="83"/>
                      </a:lnTo>
                      <a:lnTo>
                        <a:pt x="131" y="78"/>
                      </a:lnTo>
                      <a:lnTo>
                        <a:pt x="124" y="75"/>
                      </a:lnTo>
                      <a:lnTo>
                        <a:pt x="115" y="70"/>
                      </a:lnTo>
                      <a:lnTo>
                        <a:pt x="113" y="63"/>
                      </a:lnTo>
                      <a:lnTo>
                        <a:pt x="115" y="56"/>
                      </a:lnTo>
                      <a:lnTo>
                        <a:pt x="119" y="51"/>
                      </a:lnTo>
                      <a:lnTo>
                        <a:pt x="122" y="47"/>
                      </a:lnTo>
                      <a:lnTo>
                        <a:pt x="127" y="45"/>
                      </a:lnTo>
                      <a:lnTo>
                        <a:pt x="131" y="44"/>
                      </a:lnTo>
                      <a:lnTo>
                        <a:pt x="136" y="45"/>
                      </a:lnTo>
                      <a:lnTo>
                        <a:pt x="139" y="47"/>
                      </a:lnTo>
                      <a:lnTo>
                        <a:pt x="142" y="47"/>
                      </a:lnTo>
                      <a:lnTo>
                        <a:pt x="143" y="46"/>
                      </a:lnTo>
                      <a:lnTo>
                        <a:pt x="146" y="43"/>
                      </a:lnTo>
                      <a:lnTo>
                        <a:pt x="150" y="38"/>
                      </a:lnTo>
                      <a:lnTo>
                        <a:pt x="152" y="33"/>
                      </a:lnTo>
                      <a:lnTo>
                        <a:pt x="156" y="30"/>
                      </a:lnTo>
                      <a:lnTo>
                        <a:pt x="161" y="31"/>
                      </a:lnTo>
                      <a:lnTo>
                        <a:pt x="167" y="33"/>
                      </a:lnTo>
                      <a:lnTo>
                        <a:pt x="174" y="34"/>
                      </a:lnTo>
                      <a:lnTo>
                        <a:pt x="179" y="34"/>
                      </a:lnTo>
                      <a:lnTo>
                        <a:pt x="182" y="33"/>
                      </a:lnTo>
                      <a:lnTo>
                        <a:pt x="183" y="32"/>
                      </a:lnTo>
                      <a:lnTo>
                        <a:pt x="183" y="31"/>
                      </a:lnTo>
                      <a:lnTo>
                        <a:pt x="182" y="31"/>
                      </a:lnTo>
                      <a:lnTo>
                        <a:pt x="181" y="31"/>
                      </a:lnTo>
                      <a:close/>
                    </a:path>
                  </a:pathLst>
                </a:custGeom>
                <a:solidFill>
                  <a:srgbClr val="00B2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6" name="Forme libre 531"/>
                <p:cNvSpPr>
                  <a:spLocks/>
                </p:cNvSpPr>
                <p:nvPr/>
              </p:nvSpPr>
              <p:spPr bwMode="auto">
                <a:xfrm>
                  <a:off x="1681" y="3231"/>
                  <a:ext cx="193" cy="49"/>
                </a:xfrm>
                <a:custGeom>
                  <a:avLst/>
                  <a:gdLst>
                    <a:gd name="T0" fmla="*/ 17 w 579"/>
                    <a:gd name="T1" fmla="*/ 43 h 192"/>
                    <a:gd name="T2" fmla="*/ 11 w 579"/>
                    <a:gd name="T3" fmla="*/ 42 h 192"/>
                    <a:gd name="T4" fmla="*/ 8 w 579"/>
                    <a:gd name="T5" fmla="*/ 41 h 192"/>
                    <a:gd name="T6" fmla="*/ 1 w 579"/>
                    <a:gd name="T7" fmla="*/ 39 h 192"/>
                    <a:gd name="T8" fmla="*/ 1 w 579"/>
                    <a:gd name="T9" fmla="*/ 33 h 192"/>
                    <a:gd name="T10" fmla="*/ 11 w 579"/>
                    <a:gd name="T11" fmla="*/ 23 h 192"/>
                    <a:gd name="T12" fmla="*/ 15 w 579"/>
                    <a:gd name="T13" fmla="*/ 17 h 192"/>
                    <a:gd name="T14" fmla="*/ 20 w 579"/>
                    <a:gd name="T15" fmla="*/ 11 h 192"/>
                    <a:gd name="T16" fmla="*/ 34 w 579"/>
                    <a:gd name="T17" fmla="*/ 7 h 192"/>
                    <a:gd name="T18" fmla="*/ 47 w 579"/>
                    <a:gd name="T19" fmla="*/ 2 h 192"/>
                    <a:gd name="T20" fmla="*/ 57 w 579"/>
                    <a:gd name="T21" fmla="*/ 6 h 192"/>
                    <a:gd name="T22" fmla="*/ 60 w 579"/>
                    <a:gd name="T23" fmla="*/ 9 h 192"/>
                    <a:gd name="T24" fmla="*/ 63 w 579"/>
                    <a:gd name="T25" fmla="*/ 11 h 192"/>
                    <a:gd name="T26" fmla="*/ 73 w 579"/>
                    <a:gd name="T27" fmla="*/ 15 h 192"/>
                    <a:gd name="T28" fmla="*/ 80 w 579"/>
                    <a:gd name="T29" fmla="*/ 10 h 192"/>
                    <a:gd name="T30" fmla="*/ 91 w 579"/>
                    <a:gd name="T31" fmla="*/ 15 h 192"/>
                    <a:gd name="T32" fmla="*/ 86 w 579"/>
                    <a:gd name="T33" fmla="*/ 21 h 192"/>
                    <a:gd name="T34" fmla="*/ 93 w 579"/>
                    <a:gd name="T35" fmla="*/ 19 h 192"/>
                    <a:gd name="T36" fmla="*/ 103 w 579"/>
                    <a:gd name="T37" fmla="*/ 14 h 192"/>
                    <a:gd name="T38" fmla="*/ 111 w 579"/>
                    <a:gd name="T39" fmla="*/ 9 h 192"/>
                    <a:gd name="T40" fmla="*/ 117 w 579"/>
                    <a:gd name="T41" fmla="*/ 10 h 192"/>
                    <a:gd name="T42" fmla="*/ 124 w 579"/>
                    <a:gd name="T43" fmla="*/ 10 h 192"/>
                    <a:gd name="T44" fmla="*/ 135 w 579"/>
                    <a:gd name="T45" fmla="*/ 7 h 192"/>
                    <a:gd name="T46" fmla="*/ 144 w 579"/>
                    <a:gd name="T47" fmla="*/ 12 h 192"/>
                    <a:gd name="T48" fmla="*/ 145 w 579"/>
                    <a:gd name="T49" fmla="*/ 20 h 192"/>
                    <a:gd name="T50" fmla="*/ 152 w 579"/>
                    <a:gd name="T51" fmla="*/ 17 h 192"/>
                    <a:gd name="T52" fmla="*/ 154 w 579"/>
                    <a:gd name="T53" fmla="*/ 10 h 192"/>
                    <a:gd name="T54" fmla="*/ 162 w 579"/>
                    <a:gd name="T55" fmla="*/ 2 h 192"/>
                    <a:gd name="T56" fmla="*/ 174 w 579"/>
                    <a:gd name="T57" fmla="*/ 0 h 192"/>
                    <a:gd name="T58" fmla="*/ 181 w 579"/>
                    <a:gd name="T59" fmla="*/ 7 h 192"/>
                    <a:gd name="T60" fmla="*/ 191 w 579"/>
                    <a:gd name="T61" fmla="*/ 13 h 192"/>
                    <a:gd name="T62" fmla="*/ 190 w 579"/>
                    <a:gd name="T63" fmla="*/ 19 h 192"/>
                    <a:gd name="T64" fmla="*/ 191 w 579"/>
                    <a:gd name="T65" fmla="*/ 21 h 192"/>
                    <a:gd name="T66" fmla="*/ 188 w 579"/>
                    <a:gd name="T67" fmla="*/ 25 h 192"/>
                    <a:gd name="T68" fmla="*/ 189 w 579"/>
                    <a:gd name="T69" fmla="*/ 32 h 192"/>
                    <a:gd name="T70" fmla="*/ 185 w 579"/>
                    <a:gd name="T71" fmla="*/ 39 h 192"/>
                    <a:gd name="T72" fmla="*/ 191 w 579"/>
                    <a:gd name="T73" fmla="*/ 45 h 192"/>
                    <a:gd name="T74" fmla="*/ 184 w 579"/>
                    <a:gd name="T75" fmla="*/ 46 h 192"/>
                    <a:gd name="T76" fmla="*/ 176 w 579"/>
                    <a:gd name="T77" fmla="*/ 45 h 192"/>
                    <a:gd name="T78" fmla="*/ 168 w 579"/>
                    <a:gd name="T79" fmla="*/ 46 h 192"/>
                    <a:gd name="T80" fmla="*/ 160 w 579"/>
                    <a:gd name="T81" fmla="*/ 47 h 192"/>
                    <a:gd name="T82" fmla="*/ 152 w 579"/>
                    <a:gd name="T83" fmla="*/ 47 h 192"/>
                    <a:gd name="T84" fmla="*/ 142 w 579"/>
                    <a:gd name="T85" fmla="*/ 45 h 192"/>
                    <a:gd name="T86" fmla="*/ 132 w 579"/>
                    <a:gd name="T87" fmla="*/ 48 h 192"/>
                    <a:gd name="T88" fmla="*/ 119 w 579"/>
                    <a:gd name="T89" fmla="*/ 49 h 192"/>
                    <a:gd name="T90" fmla="*/ 110 w 579"/>
                    <a:gd name="T91" fmla="*/ 47 h 192"/>
                    <a:gd name="T92" fmla="*/ 104 w 579"/>
                    <a:gd name="T93" fmla="*/ 47 h 192"/>
                    <a:gd name="T94" fmla="*/ 93 w 579"/>
                    <a:gd name="T95" fmla="*/ 47 h 192"/>
                    <a:gd name="T96" fmla="*/ 84 w 579"/>
                    <a:gd name="T97" fmla="*/ 46 h 192"/>
                    <a:gd name="T98" fmla="*/ 76 w 579"/>
                    <a:gd name="T99" fmla="*/ 45 h 192"/>
                    <a:gd name="T100" fmla="*/ 63 w 579"/>
                    <a:gd name="T101" fmla="*/ 47 h 192"/>
                    <a:gd name="T102" fmla="*/ 53 w 579"/>
                    <a:gd name="T103" fmla="*/ 47 h 192"/>
                    <a:gd name="T104" fmla="*/ 46 w 579"/>
                    <a:gd name="T105" fmla="*/ 47 h 192"/>
                    <a:gd name="T106" fmla="*/ 37 w 579"/>
                    <a:gd name="T107" fmla="*/ 48 h 192"/>
                    <a:gd name="T108" fmla="*/ 30 w 579"/>
                    <a:gd name="T109" fmla="*/ 47 h 192"/>
                    <a:gd name="T110" fmla="*/ 27 w 579"/>
                    <a:gd name="T111" fmla="*/ 46 h 192"/>
                    <a:gd name="T112" fmla="*/ 21 w 579"/>
                    <a:gd name="T113" fmla="*/ 46 h 192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579" h="192">
                      <a:moveTo>
                        <a:pt x="62" y="179"/>
                      </a:moveTo>
                      <a:lnTo>
                        <a:pt x="56" y="179"/>
                      </a:lnTo>
                      <a:lnTo>
                        <a:pt x="53" y="177"/>
                      </a:lnTo>
                      <a:lnTo>
                        <a:pt x="52" y="174"/>
                      </a:lnTo>
                      <a:lnTo>
                        <a:pt x="50" y="169"/>
                      </a:lnTo>
                      <a:lnTo>
                        <a:pt x="49" y="165"/>
                      </a:lnTo>
                      <a:lnTo>
                        <a:pt x="46" y="166"/>
                      </a:lnTo>
                      <a:lnTo>
                        <a:pt x="41" y="168"/>
                      </a:lnTo>
                      <a:lnTo>
                        <a:pt x="36" y="168"/>
                      </a:lnTo>
                      <a:lnTo>
                        <a:pt x="34" y="166"/>
                      </a:lnTo>
                      <a:lnTo>
                        <a:pt x="31" y="166"/>
                      </a:lnTo>
                      <a:lnTo>
                        <a:pt x="30" y="165"/>
                      </a:lnTo>
                      <a:lnTo>
                        <a:pt x="29" y="162"/>
                      </a:lnTo>
                      <a:lnTo>
                        <a:pt x="27" y="159"/>
                      </a:lnTo>
                      <a:lnTo>
                        <a:pt x="24" y="159"/>
                      </a:lnTo>
                      <a:lnTo>
                        <a:pt x="21" y="161"/>
                      </a:lnTo>
                      <a:lnTo>
                        <a:pt x="15" y="159"/>
                      </a:lnTo>
                      <a:lnTo>
                        <a:pt x="9" y="157"/>
                      </a:lnTo>
                      <a:lnTo>
                        <a:pt x="5" y="156"/>
                      </a:lnTo>
                      <a:lnTo>
                        <a:pt x="2" y="153"/>
                      </a:lnTo>
                      <a:lnTo>
                        <a:pt x="2" y="148"/>
                      </a:lnTo>
                      <a:lnTo>
                        <a:pt x="3" y="142"/>
                      </a:lnTo>
                      <a:lnTo>
                        <a:pt x="4" y="138"/>
                      </a:lnTo>
                      <a:lnTo>
                        <a:pt x="3" y="135"/>
                      </a:lnTo>
                      <a:lnTo>
                        <a:pt x="2" y="130"/>
                      </a:lnTo>
                      <a:lnTo>
                        <a:pt x="0" y="120"/>
                      </a:lnTo>
                      <a:lnTo>
                        <a:pt x="4" y="107"/>
                      </a:lnTo>
                      <a:lnTo>
                        <a:pt x="14" y="97"/>
                      </a:lnTo>
                      <a:lnTo>
                        <a:pt x="31" y="97"/>
                      </a:lnTo>
                      <a:lnTo>
                        <a:pt x="34" y="90"/>
                      </a:lnTo>
                      <a:lnTo>
                        <a:pt x="40" y="84"/>
                      </a:lnTo>
                      <a:lnTo>
                        <a:pt x="46" y="79"/>
                      </a:lnTo>
                      <a:lnTo>
                        <a:pt x="53" y="79"/>
                      </a:lnTo>
                      <a:lnTo>
                        <a:pt x="48" y="74"/>
                      </a:lnTo>
                      <a:lnTo>
                        <a:pt x="46" y="67"/>
                      </a:lnTo>
                      <a:lnTo>
                        <a:pt x="47" y="61"/>
                      </a:lnTo>
                      <a:lnTo>
                        <a:pt x="53" y="60"/>
                      </a:lnTo>
                      <a:lnTo>
                        <a:pt x="53" y="55"/>
                      </a:lnTo>
                      <a:lnTo>
                        <a:pt x="55" y="49"/>
                      </a:lnTo>
                      <a:lnTo>
                        <a:pt x="59" y="43"/>
                      </a:lnTo>
                      <a:lnTo>
                        <a:pt x="66" y="37"/>
                      </a:lnTo>
                      <a:lnTo>
                        <a:pt x="73" y="33"/>
                      </a:lnTo>
                      <a:lnTo>
                        <a:pt x="83" y="30"/>
                      </a:lnTo>
                      <a:lnTo>
                        <a:pt x="92" y="28"/>
                      </a:lnTo>
                      <a:lnTo>
                        <a:pt x="102" y="29"/>
                      </a:lnTo>
                      <a:lnTo>
                        <a:pt x="107" y="23"/>
                      </a:lnTo>
                      <a:lnTo>
                        <a:pt x="113" y="17"/>
                      </a:lnTo>
                      <a:lnTo>
                        <a:pt x="122" y="13"/>
                      </a:lnTo>
                      <a:lnTo>
                        <a:pt x="132" y="9"/>
                      </a:lnTo>
                      <a:lnTo>
                        <a:pt x="141" y="8"/>
                      </a:lnTo>
                      <a:lnTo>
                        <a:pt x="150" y="10"/>
                      </a:lnTo>
                      <a:lnTo>
                        <a:pt x="155" y="16"/>
                      </a:lnTo>
                      <a:lnTo>
                        <a:pt x="159" y="27"/>
                      </a:lnTo>
                      <a:lnTo>
                        <a:pt x="164" y="26"/>
                      </a:lnTo>
                      <a:lnTo>
                        <a:pt x="170" y="22"/>
                      </a:lnTo>
                      <a:lnTo>
                        <a:pt x="175" y="21"/>
                      </a:lnTo>
                      <a:lnTo>
                        <a:pt x="177" y="28"/>
                      </a:lnTo>
                      <a:lnTo>
                        <a:pt x="177" y="32"/>
                      </a:lnTo>
                      <a:lnTo>
                        <a:pt x="178" y="34"/>
                      </a:lnTo>
                      <a:lnTo>
                        <a:pt x="179" y="35"/>
                      </a:lnTo>
                      <a:lnTo>
                        <a:pt x="182" y="36"/>
                      </a:lnTo>
                      <a:lnTo>
                        <a:pt x="185" y="37"/>
                      </a:lnTo>
                      <a:lnTo>
                        <a:pt x="188" y="40"/>
                      </a:lnTo>
                      <a:lnTo>
                        <a:pt x="189" y="42"/>
                      </a:lnTo>
                      <a:lnTo>
                        <a:pt x="190" y="45"/>
                      </a:lnTo>
                      <a:lnTo>
                        <a:pt x="195" y="43"/>
                      </a:lnTo>
                      <a:lnTo>
                        <a:pt x="203" y="46"/>
                      </a:lnTo>
                      <a:lnTo>
                        <a:pt x="210" y="51"/>
                      </a:lnTo>
                      <a:lnTo>
                        <a:pt x="216" y="58"/>
                      </a:lnTo>
                      <a:lnTo>
                        <a:pt x="218" y="59"/>
                      </a:lnTo>
                      <a:lnTo>
                        <a:pt x="220" y="58"/>
                      </a:lnTo>
                      <a:lnTo>
                        <a:pt x="222" y="55"/>
                      </a:lnTo>
                      <a:lnTo>
                        <a:pt x="225" y="52"/>
                      </a:lnTo>
                      <a:lnTo>
                        <a:pt x="229" y="45"/>
                      </a:lnTo>
                      <a:lnTo>
                        <a:pt x="239" y="39"/>
                      </a:lnTo>
                      <a:lnTo>
                        <a:pt x="250" y="34"/>
                      </a:lnTo>
                      <a:lnTo>
                        <a:pt x="259" y="36"/>
                      </a:lnTo>
                      <a:lnTo>
                        <a:pt x="268" y="43"/>
                      </a:lnTo>
                      <a:lnTo>
                        <a:pt x="272" y="52"/>
                      </a:lnTo>
                      <a:lnTo>
                        <a:pt x="274" y="59"/>
                      </a:lnTo>
                      <a:lnTo>
                        <a:pt x="272" y="65"/>
                      </a:lnTo>
                      <a:lnTo>
                        <a:pt x="269" y="71"/>
                      </a:lnTo>
                      <a:lnTo>
                        <a:pt x="265" y="75"/>
                      </a:lnTo>
                      <a:lnTo>
                        <a:pt x="262" y="80"/>
                      </a:lnTo>
                      <a:lnTo>
                        <a:pt x="258" y="82"/>
                      </a:lnTo>
                      <a:lnTo>
                        <a:pt x="262" y="81"/>
                      </a:lnTo>
                      <a:lnTo>
                        <a:pt x="265" y="81"/>
                      </a:lnTo>
                      <a:lnTo>
                        <a:pt x="269" y="82"/>
                      </a:lnTo>
                      <a:lnTo>
                        <a:pt x="271" y="87"/>
                      </a:lnTo>
                      <a:lnTo>
                        <a:pt x="278" y="75"/>
                      </a:lnTo>
                      <a:lnTo>
                        <a:pt x="286" y="66"/>
                      </a:lnTo>
                      <a:lnTo>
                        <a:pt x="293" y="59"/>
                      </a:lnTo>
                      <a:lnTo>
                        <a:pt x="300" y="56"/>
                      </a:lnTo>
                      <a:lnTo>
                        <a:pt x="306" y="55"/>
                      </a:lnTo>
                      <a:lnTo>
                        <a:pt x="308" y="53"/>
                      </a:lnTo>
                      <a:lnTo>
                        <a:pt x="309" y="51"/>
                      </a:lnTo>
                      <a:lnTo>
                        <a:pt x="314" y="45"/>
                      </a:lnTo>
                      <a:lnTo>
                        <a:pt x="320" y="39"/>
                      </a:lnTo>
                      <a:lnTo>
                        <a:pt x="327" y="36"/>
                      </a:lnTo>
                      <a:lnTo>
                        <a:pt x="333" y="36"/>
                      </a:lnTo>
                      <a:lnTo>
                        <a:pt x="338" y="39"/>
                      </a:lnTo>
                      <a:lnTo>
                        <a:pt x="342" y="42"/>
                      </a:lnTo>
                      <a:lnTo>
                        <a:pt x="344" y="42"/>
                      </a:lnTo>
                      <a:lnTo>
                        <a:pt x="346" y="41"/>
                      </a:lnTo>
                      <a:lnTo>
                        <a:pt x="350" y="39"/>
                      </a:lnTo>
                      <a:lnTo>
                        <a:pt x="355" y="37"/>
                      </a:lnTo>
                      <a:lnTo>
                        <a:pt x="358" y="37"/>
                      </a:lnTo>
                      <a:lnTo>
                        <a:pt x="363" y="39"/>
                      </a:lnTo>
                      <a:lnTo>
                        <a:pt x="367" y="41"/>
                      </a:lnTo>
                      <a:lnTo>
                        <a:pt x="371" y="41"/>
                      </a:lnTo>
                      <a:lnTo>
                        <a:pt x="376" y="39"/>
                      </a:lnTo>
                      <a:lnTo>
                        <a:pt x="382" y="35"/>
                      </a:lnTo>
                      <a:lnTo>
                        <a:pt x="389" y="30"/>
                      </a:lnTo>
                      <a:lnTo>
                        <a:pt x="396" y="28"/>
                      </a:lnTo>
                      <a:lnTo>
                        <a:pt x="404" y="28"/>
                      </a:lnTo>
                      <a:lnTo>
                        <a:pt x="411" y="30"/>
                      </a:lnTo>
                      <a:lnTo>
                        <a:pt x="417" y="36"/>
                      </a:lnTo>
                      <a:lnTo>
                        <a:pt x="422" y="42"/>
                      </a:lnTo>
                      <a:lnTo>
                        <a:pt x="426" y="45"/>
                      </a:lnTo>
                      <a:lnTo>
                        <a:pt x="431" y="46"/>
                      </a:lnTo>
                      <a:lnTo>
                        <a:pt x="436" y="47"/>
                      </a:lnTo>
                      <a:lnTo>
                        <a:pt x="441" y="52"/>
                      </a:lnTo>
                      <a:lnTo>
                        <a:pt x="443" y="62"/>
                      </a:lnTo>
                      <a:lnTo>
                        <a:pt x="442" y="73"/>
                      </a:lnTo>
                      <a:lnTo>
                        <a:pt x="436" y="80"/>
                      </a:lnTo>
                      <a:lnTo>
                        <a:pt x="442" y="80"/>
                      </a:lnTo>
                      <a:lnTo>
                        <a:pt x="447" y="80"/>
                      </a:lnTo>
                      <a:lnTo>
                        <a:pt x="451" y="80"/>
                      </a:lnTo>
                      <a:lnTo>
                        <a:pt x="454" y="75"/>
                      </a:lnTo>
                      <a:lnTo>
                        <a:pt x="455" y="68"/>
                      </a:lnTo>
                      <a:lnTo>
                        <a:pt x="457" y="61"/>
                      </a:lnTo>
                      <a:lnTo>
                        <a:pt x="461" y="56"/>
                      </a:lnTo>
                      <a:lnTo>
                        <a:pt x="466" y="54"/>
                      </a:lnTo>
                      <a:lnTo>
                        <a:pt x="462" y="48"/>
                      </a:lnTo>
                      <a:lnTo>
                        <a:pt x="461" y="40"/>
                      </a:lnTo>
                      <a:lnTo>
                        <a:pt x="461" y="32"/>
                      </a:lnTo>
                      <a:lnTo>
                        <a:pt x="463" y="22"/>
                      </a:lnTo>
                      <a:lnTo>
                        <a:pt x="468" y="15"/>
                      </a:lnTo>
                      <a:lnTo>
                        <a:pt x="475" y="10"/>
                      </a:lnTo>
                      <a:lnTo>
                        <a:pt x="485" y="9"/>
                      </a:lnTo>
                      <a:lnTo>
                        <a:pt x="497" y="13"/>
                      </a:lnTo>
                      <a:lnTo>
                        <a:pt x="501" y="8"/>
                      </a:lnTo>
                      <a:lnTo>
                        <a:pt x="507" y="4"/>
                      </a:lnTo>
                      <a:lnTo>
                        <a:pt x="515" y="1"/>
                      </a:lnTo>
                      <a:lnTo>
                        <a:pt x="523" y="0"/>
                      </a:lnTo>
                      <a:lnTo>
                        <a:pt x="529" y="0"/>
                      </a:lnTo>
                      <a:lnTo>
                        <a:pt x="535" y="2"/>
                      </a:lnTo>
                      <a:lnTo>
                        <a:pt x="540" y="8"/>
                      </a:lnTo>
                      <a:lnTo>
                        <a:pt x="541" y="19"/>
                      </a:lnTo>
                      <a:lnTo>
                        <a:pt x="542" y="29"/>
                      </a:lnTo>
                      <a:lnTo>
                        <a:pt x="544" y="35"/>
                      </a:lnTo>
                      <a:lnTo>
                        <a:pt x="547" y="39"/>
                      </a:lnTo>
                      <a:lnTo>
                        <a:pt x="552" y="39"/>
                      </a:lnTo>
                      <a:lnTo>
                        <a:pt x="565" y="42"/>
                      </a:lnTo>
                      <a:lnTo>
                        <a:pt x="574" y="49"/>
                      </a:lnTo>
                      <a:lnTo>
                        <a:pt x="579" y="58"/>
                      </a:lnTo>
                      <a:lnTo>
                        <a:pt x="579" y="66"/>
                      </a:lnTo>
                      <a:lnTo>
                        <a:pt x="575" y="71"/>
                      </a:lnTo>
                      <a:lnTo>
                        <a:pt x="572" y="72"/>
                      </a:lnTo>
                      <a:lnTo>
                        <a:pt x="569" y="73"/>
                      </a:lnTo>
                      <a:lnTo>
                        <a:pt x="568" y="74"/>
                      </a:lnTo>
                      <a:lnTo>
                        <a:pt x="568" y="75"/>
                      </a:lnTo>
                      <a:lnTo>
                        <a:pt x="571" y="78"/>
                      </a:lnTo>
                      <a:lnTo>
                        <a:pt x="573" y="80"/>
                      </a:lnTo>
                      <a:lnTo>
                        <a:pt x="574" y="84"/>
                      </a:lnTo>
                      <a:lnTo>
                        <a:pt x="575" y="88"/>
                      </a:lnTo>
                      <a:lnTo>
                        <a:pt x="574" y="92"/>
                      </a:lnTo>
                      <a:lnTo>
                        <a:pt x="572" y="95"/>
                      </a:lnTo>
                      <a:lnTo>
                        <a:pt x="568" y="97"/>
                      </a:lnTo>
                      <a:lnTo>
                        <a:pt x="564" y="98"/>
                      </a:lnTo>
                      <a:lnTo>
                        <a:pt x="558" y="100"/>
                      </a:lnTo>
                      <a:lnTo>
                        <a:pt x="552" y="104"/>
                      </a:lnTo>
                      <a:lnTo>
                        <a:pt x="549" y="107"/>
                      </a:lnTo>
                      <a:lnTo>
                        <a:pt x="559" y="114"/>
                      </a:lnTo>
                      <a:lnTo>
                        <a:pt x="566" y="124"/>
                      </a:lnTo>
                      <a:lnTo>
                        <a:pt x="566" y="133"/>
                      </a:lnTo>
                      <a:lnTo>
                        <a:pt x="561" y="142"/>
                      </a:lnTo>
                      <a:lnTo>
                        <a:pt x="555" y="148"/>
                      </a:lnTo>
                      <a:lnTo>
                        <a:pt x="554" y="150"/>
                      </a:lnTo>
                      <a:lnTo>
                        <a:pt x="556" y="152"/>
                      </a:lnTo>
                      <a:lnTo>
                        <a:pt x="562" y="152"/>
                      </a:lnTo>
                      <a:lnTo>
                        <a:pt x="568" y="153"/>
                      </a:lnTo>
                      <a:lnTo>
                        <a:pt x="574" y="158"/>
                      </a:lnTo>
                      <a:lnTo>
                        <a:pt x="575" y="164"/>
                      </a:lnTo>
                      <a:lnTo>
                        <a:pt x="572" y="175"/>
                      </a:lnTo>
                      <a:lnTo>
                        <a:pt x="568" y="177"/>
                      </a:lnTo>
                      <a:lnTo>
                        <a:pt x="565" y="177"/>
                      </a:lnTo>
                      <a:lnTo>
                        <a:pt x="560" y="177"/>
                      </a:lnTo>
                      <a:lnTo>
                        <a:pt x="556" y="177"/>
                      </a:lnTo>
                      <a:lnTo>
                        <a:pt x="552" y="179"/>
                      </a:lnTo>
                      <a:lnTo>
                        <a:pt x="544" y="182"/>
                      </a:lnTo>
                      <a:lnTo>
                        <a:pt x="538" y="184"/>
                      </a:lnTo>
                      <a:lnTo>
                        <a:pt x="534" y="184"/>
                      </a:lnTo>
                      <a:lnTo>
                        <a:pt x="530" y="182"/>
                      </a:lnTo>
                      <a:lnTo>
                        <a:pt x="527" y="178"/>
                      </a:lnTo>
                      <a:lnTo>
                        <a:pt x="523" y="177"/>
                      </a:lnTo>
                      <a:lnTo>
                        <a:pt x="521" y="178"/>
                      </a:lnTo>
                      <a:lnTo>
                        <a:pt x="517" y="179"/>
                      </a:lnTo>
                      <a:lnTo>
                        <a:pt x="511" y="179"/>
                      </a:lnTo>
                      <a:lnTo>
                        <a:pt x="504" y="179"/>
                      </a:lnTo>
                      <a:lnTo>
                        <a:pt x="499" y="178"/>
                      </a:lnTo>
                      <a:lnTo>
                        <a:pt x="496" y="178"/>
                      </a:lnTo>
                      <a:lnTo>
                        <a:pt x="491" y="181"/>
                      </a:lnTo>
                      <a:lnTo>
                        <a:pt x="486" y="183"/>
                      </a:lnTo>
                      <a:lnTo>
                        <a:pt x="481" y="185"/>
                      </a:lnTo>
                      <a:lnTo>
                        <a:pt x="478" y="185"/>
                      </a:lnTo>
                      <a:lnTo>
                        <a:pt x="473" y="185"/>
                      </a:lnTo>
                      <a:lnTo>
                        <a:pt x="468" y="185"/>
                      </a:lnTo>
                      <a:lnTo>
                        <a:pt x="463" y="185"/>
                      </a:lnTo>
                      <a:lnTo>
                        <a:pt x="457" y="184"/>
                      </a:lnTo>
                      <a:lnTo>
                        <a:pt x="453" y="183"/>
                      </a:lnTo>
                      <a:lnTo>
                        <a:pt x="448" y="182"/>
                      </a:lnTo>
                      <a:lnTo>
                        <a:pt x="444" y="179"/>
                      </a:lnTo>
                      <a:lnTo>
                        <a:pt x="436" y="176"/>
                      </a:lnTo>
                      <a:lnTo>
                        <a:pt x="425" y="175"/>
                      </a:lnTo>
                      <a:lnTo>
                        <a:pt x="416" y="175"/>
                      </a:lnTo>
                      <a:lnTo>
                        <a:pt x="411" y="179"/>
                      </a:lnTo>
                      <a:lnTo>
                        <a:pt x="408" y="182"/>
                      </a:lnTo>
                      <a:lnTo>
                        <a:pt x="402" y="185"/>
                      </a:lnTo>
                      <a:lnTo>
                        <a:pt x="395" y="188"/>
                      </a:lnTo>
                      <a:lnTo>
                        <a:pt x="387" y="190"/>
                      </a:lnTo>
                      <a:lnTo>
                        <a:pt x="379" y="191"/>
                      </a:lnTo>
                      <a:lnTo>
                        <a:pt x="369" y="192"/>
                      </a:lnTo>
                      <a:lnTo>
                        <a:pt x="362" y="192"/>
                      </a:lnTo>
                      <a:lnTo>
                        <a:pt x="356" y="191"/>
                      </a:lnTo>
                      <a:lnTo>
                        <a:pt x="351" y="189"/>
                      </a:lnTo>
                      <a:lnTo>
                        <a:pt x="346" y="187"/>
                      </a:lnTo>
                      <a:lnTo>
                        <a:pt x="340" y="185"/>
                      </a:lnTo>
                      <a:lnTo>
                        <a:pt x="336" y="183"/>
                      </a:lnTo>
                      <a:lnTo>
                        <a:pt x="331" y="183"/>
                      </a:lnTo>
                      <a:lnTo>
                        <a:pt x="326" y="182"/>
                      </a:lnTo>
                      <a:lnTo>
                        <a:pt x="323" y="182"/>
                      </a:lnTo>
                      <a:lnTo>
                        <a:pt x="319" y="183"/>
                      </a:lnTo>
                      <a:lnTo>
                        <a:pt x="315" y="184"/>
                      </a:lnTo>
                      <a:lnTo>
                        <a:pt x="311" y="184"/>
                      </a:lnTo>
                      <a:lnTo>
                        <a:pt x="305" y="184"/>
                      </a:lnTo>
                      <a:lnTo>
                        <a:pt x="297" y="184"/>
                      </a:lnTo>
                      <a:lnTo>
                        <a:pt x="291" y="184"/>
                      </a:lnTo>
                      <a:lnTo>
                        <a:pt x="284" y="184"/>
                      </a:lnTo>
                      <a:lnTo>
                        <a:pt x="278" y="183"/>
                      </a:lnTo>
                      <a:lnTo>
                        <a:pt x="272" y="182"/>
                      </a:lnTo>
                      <a:lnTo>
                        <a:pt x="268" y="181"/>
                      </a:lnTo>
                      <a:lnTo>
                        <a:pt x="262" y="181"/>
                      </a:lnTo>
                      <a:lnTo>
                        <a:pt x="256" y="181"/>
                      </a:lnTo>
                      <a:lnTo>
                        <a:pt x="251" y="181"/>
                      </a:lnTo>
                      <a:lnTo>
                        <a:pt x="245" y="181"/>
                      </a:lnTo>
                      <a:lnTo>
                        <a:pt x="240" y="181"/>
                      </a:lnTo>
                      <a:lnTo>
                        <a:pt x="235" y="181"/>
                      </a:lnTo>
                      <a:lnTo>
                        <a:pt x="233" y="179"/>
                      </a:lnTo>
                      <a:lnTo>
                        <a:pt x="227" y="178"/>
                      </a:lnTo>
                      <a:lnTo>
                        <a:pt x="221" y="179"/>
                      </a:lnTo>
                      <a:lnTo>
                        <a:pt x="213" y="183"/>
                      </a:lnTo>
                      <a:lnTo>
                        <a:pt x="202" y="184"/>
                      </a:lnTo>
                      <a:lnTo>
                        <a:pt x="196" y="184"/>
                      </a:lnTo>
                      <a:lnTo>
                        <a:pt x="189" y="184"/>
                      </a:lnTo>
                      <a:lnTo>
                        <a:pt x="182" y="184"/>
                      </a:lnTo>
                      <a:lnTo>
                        <a:pt x="175" y="184"/>
                      </a:lnTo>
                      <a:lnTo>
                        <a:pt x="167" y="184"/>
                      </a:lnTo>
                      <a:lnTo>
                        <a:pt x="163" y="184"/>
                      </a:lnTo>
                      <a:lnTo>
                        <a:pt x="158" y="183"/>
                      </a:lnTo>
                      <a:lnTo>
                        <a:pt x="154" y="182"/>
                      </a:lnTo>
                      <a:lnTo>
                        <a:pt x="151" y="181"/>
                      </a:lnTo>
                      <a:lnTo>
                        <a:pt x="148" y="181"/>
                      </a:lnTo>
                      <a:lnTo>
                        <a:pt x="144" y="182"/>
                      </a:lnTo>
                      <a:lnTo>
                        <a:pt x="138" y="185"/>
                      </a:lnTo>
                      <a:lnTo>
                        <a:pt x="133" y="188"/>
                      </a:lnTo>
                      <a:lnTo>
                        <a:pt x="128" y="189"/>
                      </a:lnTo>
                      <a:lnTo>
                        <a:pt x="122" y="189"/>
                      </a:lnTo>
                      <a:lnTo>
                        <a:pt x="117" y="189"/>
                      </a:lnTo>
                      <a:lnTo>
                        <a:pt x="111" y="189"/>
                      </a:lnTo>
                      <a:lnTo>
                        <a:pt x="107" y="188"/>
                      </a:lnTo>
                      <a:lnTo>
                        <a:pt x="102" y="187"/>
                      </a:lnTo>
                      <a:lnTo>
                        <a:pt x="99" y="185"/>
                      </a:lnTo>
                      <a:lnTo>
                        <a:pt x="96" y="183"/>
                      </a:lnTo>
                      <a:lnTo>
                        <a:pt x="91" y="183"/>
                      </a:lnTo>
                      <a:lnTo>
                        <a:pt x="87" y="184"/>
                      </a:lnTo>
                      <a:lnTo>
                        <a:pt x="86" y="185"/>
                      </a:lnTo>
                      <a:lnTo>
                        <a:pt x="85" y="184"/>
                      </a:lnTo>
                      <a:lnTo>
                        <a:pt x="84" y="183"/>
                      </a:lnTo>
                      <a:lnTo>
                        <a:pt x="82" y="181"/>
                      </a:lnTo>
                      <a:lnTo>
                        <a:pt x="79" y="179"/>
                      </a:lnTo>
                      <a:lnTo>
                        <a:pt x="76" y="178"/>
                      </a:lnTo>
                      <a:lnTo>
                        <a:pt x="71" y="177"/>
                      </a:lnTo>
                      <a:lnTo>
                        <a:pt x="66" y="177"/>
                      </a:lnTo>
                      <a:lnTo>
                        <a:pt x="62" y="179"/>
                      </a:lnTo>
                      <a:close/>
                    </a:path>
                  </a:pathLst>
                </a:custGeom>
                <a:solidFill>
                  <a:srgbClr val="00B2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7" name="Forme libre 532"/>
                <p:cNvSpPr>
                  <a:spLocks/>
                </p:cNvSpPr>
                <p:nvPr/>
              </p:nvSpPr>
              <p:spPr bwMode="auto">
                <a:xfrm>
                  <a:off x="1837" y="3275"/>
                  <a:ext cx="34" cy="20"/>
                </a:xfrm>
                <a:custGeom>
                  <a:avLst/>
                  <a:gdLst>
                    <a:gd name="T0" fmla="*/ 29 w 103"/>
                    <a:gd name="T1" fmla="*/ 1 h 78"/>
                    <a:gd name="T2" fmla="*/ 30 w 103"/>
                    <a:gd name="T3" fmla="*/ 1 h 78"/>
                    <a:gd name="T4" fmla="*/ 32 w 103"/>
                    <a:gd name="T5" fmla="*/ 1 h 78"/>
                    <a:gd name="T6" fmla="*/ 33 w 103"/>
                    <a:gd name="T7" fmla="*/ 1 h 78"/>
                    <a:gd name="T8" fmla="*/ 34 w 103"/>
                    <a:gd name="T9" fmla="*/ 0 h 78"/>
                    <a:gd name="T10" fmla="*/ 33 w 103"/>
                    <a:gd name="T11" fmla="*/ 2 h 78"/>
                    <a:gd name="T12" fmla="*/ 31 w 103"/>
                    <a:gd name="T13" fmla="*/ 4 h 78"/>
                    <a:gd name="T14" fmla="*/ 27 w 103"/>
                    <a:gd name="T15" fmla="*/ 7 h 78"/>
                    <a:gd name="T16" fmla="*/ 23 w 103"/>
                    <a:gd name="T17" fmla="*/ 9 h 78"/>
                    <a:gd name="T18" fmla="*/ 18 w 103"/>
                    <a:gd name="T19" fmla="*/ 12 h 78"/>
                    <a:gd name="T20" fmla="*/ 12 w 103"/>
                    <a:gd name="T21" fmla="*/ 14 h 78"/>
                    <a:gd name="T22" fmla="*/ 6 w 103"/>
                    <a:gd name="T23" fmla="*/ 17 h 78"/>
                    <a:gd name="T24" fmla="*/ 0 w 103"/>
                    <a:gd name="T25" fmla="*/ 20 h 78"/>
                    <a:gd name="T26" fmla="*/ 29 w 103"/>
                    <a:gd name="T27" fmla="*/ 1 h 7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03" h="78">
                      <a:moveTo>
                        <a:pt x="87" y="2"/>
                      </a:moveTo>
                      <a:lnTo>
                        <a:pt x="91" y="2"/>
                      </a:lnTo>
                      <a:lnTo>
                        <a:pt x="96" y="2"/>
                      </a:lnTo>
                      <a:lnTo>
                        <a:pt x="99" y="2"/>
                      </a:lnTo>
                      <a:lnTo>
                        <a:pt x="103" y="0"/>
                      </a:lnTo>
                      <a:lnTo>
                        <a:pt x="99" y="8"/>
                      </a:lnTo>
                      <a:lnTo>
                        <a:pt x="93" y="16"/>
                      </a:lnTo>
                      <a:lnTo>
                        <a:pt x="83" y="26"/>
                      </a:lnTo>
                      <a:lnTo>
                        <a:pt x="69" y="35"/>
                      </a:lnTo>
                      <a:lnTo>
                        <a:pt x="55" y="45"/>
                      </a:lnTo>
                      <a:lnTo>
                        <a:pt x="37" y="55"/>
                      </a:lnTo>
                      <a:lnTo>
                        <a:pt x="19" y="66"/>
                      </a:lnTo>
                      <a:lnTo>
                        <a:pt x="0" y="78"/>
                      </a:lnTo>
                      <a:lnTo>
                        <a:pt x="87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8" name="Forme libre 533"/>
                <p:cNvSpPr>
                  <a:spLocks/>
                </p:cNvSpPr>
                <p:nvPr/>
              </p:nvSpPr>
              <p:spPr bwMode="auto">
                <a:xfrm>
                  <a:off x="1864" y="3241"/>
                  <a:ext cx="12" cy="40"/>
                </a:xfrm>
                <a:custGeom>
                  <a:avLst/>
                  <a:gdLst>
                    <a:gd name="T0" fmla="*/ 6 w 36"/>
                    <a:gd name="T1" fmla="*/ 1 h 161"/>
                    <a:gd name="T2" fmla="*/ 10 w 36"/>
                    <a:gd name="T3" fmla="*/ 5 h 161"/>
                    <a:gd name="T4" fmla="*/ 9 w 36"/>
                    <a:gd name="T5" fmla="*/ 8 h 161"/>
                    <a:gd name="T6" fmla="*/ 7 w 36"/>
                    <a:gd name="T7" fmla="*/ 8 h 161"/>
                    <a:gd name="T8" fmla="*/ 6 w 36"/>
                    <a:gd name="T9" fmla="*/ 9 h 161"/>
                    <a:gd name="T10" fmla="*/ 8 w 36"/>
                    <a:gd name="T11" fmla="*/ 10 h 161"/>
                    <a:gd name="T12" fmla="*/ 9 w 36"/>
                    <a:gd name="T13" fmla="*/ 12 h 161"/>
                    <a:gd name="T14" fmla="*/ 8 w 36"/>
                    <a:gd name="T15" fmla="*/ 14 h 161"/>
                    <a:gd name="T16" fmla="*/ 5 w 36"/>
                    <a:gd name="T17" fmla="*/ 15 h 161"/>
                    <a:gd name="T18" fmla="*/ 1 w 36"/>
                    <a:gd name="T19" fmla="*/ 16 h 161"/>
                    <a:gd name="T20" fmla="*/ 4 w 36"/>
                    <a:gd name="T21" fmla="*/ 19 h 161"/>
                    <a:gd name="T22" fmla="*/ 6 w 36"/>
                    <a:gd name="T23" fmla="*/ 24 h 161"/>
                    <a:gd name="T24" fmla="*/ 2 w 36"/>
                    <a:gd name="T25" fmla="*/ 26 h 161"/>
                    <a:gd name="T26" fmla="*/ 3 w 36"/>
                    <a:gd name="T27" fmla="*/ 28 h 161"/>
                    <a:gd name="T28" fmla="*/ 6 w 36"/>
                    <a:gd name="T29" fmla="*/ 28 h 161"/>
                    <a:gd name="T30" fmla="*/ 9 w 36"/>
                    <a:gd name="T31" fmla="*/ 31 h 161"/>
                    <a:gd name="T32" fmla="*/ 7 w 36"/>
                    <a:gd name="T33" fmla="*/ 35 h 161"/>
                    <a:gd name="T34" fmla="*/ 5 w 36"/>
                    <a:gd name="T35" fmla="*/ 37 h 161"/>
                    <a:gd name="T36" fmla="*/ 4 w 36"/>
                    <a:gd name="T37" fmla="*/ 39 h 161"/>
                    <a:gd name="T38" fmla="*/ 2 w 36"/>
                    <a:gd name="T39" fmla="*/ 40 h 161"/>
                    <a:gd name="T40" fmla="*/ 4 w 36"/>
                    <a:gd name="T41" fmla="*/ 39 h 161"/>
                    <a:gd name="T42" fmla="*/ 10 w 36"/>
                    <a:gd name="T43" fmla="*/ 36 h 161"/>
                    <a:gd name="T44" fmla="*/ 12 w 36"/>
                    <a:gd name="T45" fmla="*/ 32 h 161"/>
                    <a:gd name="T46" fmla="*/ 11 w 36"/>
                    <a:gd name="T47" fmla="*/ 28 h 161"/>
                    <a:gd name="T48" fmla="*/ 9 w 36"/>
                    <a:gd name="T49" fmla="*/ 26 h 161"/>
                    <a:gd name="T50" fmla="*/ 8 w 36"/>
                    <a:gd name="T51" fmla="*/ 23 h 161"/>
                    <a:gd name="T52" fmla="*/ 8 w 36"/>
                    <a:gd name="T53" fmla="*/ 22 h 161"/>
                    <a:gd name="T54" fmla="*/ 9 w 36"/>
                    <a:gd name="T55" fmla="*/ 20 h 161"/>
                    <a:gd name="T56" fmla="*/ 10 w 36"/>
                    <a:gd name="T57" fmla="*/ 18 h 161"/>
                    <a:gd name="T58" fmla="*/ 10 w 36"/>
                    <a:gd name="T59" fmla="*/ 17 h 161"/>
                    <a:gd name="T60" fmla="*/ 10 w 36"/>
                    <a:gd name="T61" fmla="*/ 15 h 161"/>
                    <a:gd name="T62" fmla="*/ 11 w 36"/>
                    <a:gd name="T63" fmla="*/ 13 h 161"/>
                    <a:gd name="T64" fmla="*/ 11 w 36"/>
                    <a:gd name="T65" fmla="*/ 11 h 161"/>
                    <a:gd name="T66" fmla="*/ 10 w 36"/>
                    <a:gd name="T67" fmla="*/ 10 h 161"/>
                    <a:gd name="T68" fmla="*/ 11 w 36"/>
                    <a:gd name="T69" fmla="*/ 8 h 161"/>
                    <a:gd name="T70" fmla="*/ 12 w 36"/>
                    <a:gd name="T71" fmla="*/ 7 h 161"/>
                    <a:gd name="T72" fmla="*/ 11 w 36"/>
                    <a:gd name="T73" fmla="*/ 5 h 161"/>
                    <a:gd name="T74" fmla="*/ 6 w 36"/>
                    <a:gd name="T75" fmla="*/ 0 h 16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36" h="161">
                      <a:moveTo>
                        <a:pt x="3" y="0"/>
                      </a:moveTo>
                      <a:lnTo>
                        <a:pt x="17" y="4"/>
                      </a:lnTo>
                      <a:lnTo>
                        <a:pt x="26" y="12"/>
                      </a:lnTo>
                      <a:lnTo>
                        <a:pt x="31" y="20"/>
                      </a:lnTo>
                      <a:lnTo>
                        <a:pt x="30" y="27"/>
                      </a:lnTo>
                      <a:lnTo>
                        <a:pt x="26" y="32"/>
                      </a:lnTo>
                      <a:lnTo>
                        <a:pt x="23" y="33"/>
                      </a:lnTo>
                      <a:lnTo>
                        <a:pt x="20" y="34"/>
                      </a:lnTo>
                      <a:lnTo>
                        <a:pt x="19" y="35"/>
                      </a:lnTo>
                      <a:lnTo>
                        <a:pt x="19" y="36"/>
                      </a:lnTo>
                      <a:lnTo>
                        <a:pt x="22" y="39"/>
                      </a:lnTo>
                      <a:lnTo>
                        <a:pt x="24" y="41"/>
                      </a:lnTo>
                      <a:lnTo>
                        <a:pt x="25" y="45"/>
                      </a:lnTo>
                      <a:lnTo>
                        <a:pt x="26" y="49"/>
                      </a:lnTo>
                      <a:lnTo>
                        <a:pt x="25" y="53"/>
                      </a:lnTo>
                      <a:lnTo>
                        <a:pt x="23" y="56"/>
                      </a:lnTo>
                      <a:lnTo>
                        <a:pt x="19" y="58"/>
                      </a:lnTo>
                      <a:lnTo>
                        <a:pt x="15" y="59"/>
                      </a:lnTo>
                      <a:lnTo>
                        <a:pt x="9" y="61"/>
                      </a:lnTo>
                      <a:lnTo>
                        <a:pt x="3" y="65"/>
                      </a:lnTo>
                      <a:lnTo>
                        <a:pt x="0" y="68"/>
                      </a:lnTo>
                      <a:lnTo>
                        <a:pt x="11" y="75"/>
                      </a:lnTo>
                      <a:lnTo>
                        <a:pt x="17" y="86"/>
                      </a:lnTo>
                      <a:lnTo>
                        <a:pt x="18" y="96"/>
                      </a:lnTo>
                      <a:lnTo>
                        <a:pt x="12" y="103"/>
                      </a:lnTo>
                      <a:lnTo>
                        <a:pt x="6" y="106"/>
                      </a:lnTo>
                      <a:lnTo>
                        <a:pt x="6" y="110"/>
                      </a:lnTo>
                      <a:lnTo>
                        <a:pt x="9" y="112"/>
                      </a:lnTo>
                      <a:lnTo>
                        <a:pt x="13" y="113"/>
                      </a:lnTo>
                      <a:lnTo>
                        <a:pt x="19" y="114"/>
                      </a:lnTo>
                      <a:lnTo>
                        <a:pt x="24" y="118"/>
                      </a:lnTo>
                      <a:lnTo>
                        <a:pt x="26" y="125"/>
                      </a:lnTo>
                      <a:lnTo>
                        <a:pt x="23" y="136"/>
                      </a:lnTo>
                      <a:lnTo>
                        <a:pt x="20" y="140"/>
                      </a:lnTo>
                      <a:lnTo>
                        <a:pt x="18" y="145"/>
                      </a:lnTo>
                      <a:lnTo>
                        <a:pt x="16" y="149"/>
                      </a:lnTo>
                      <a:lnTo>
                        <a:pt x="13" y="152"/>
                      </a:lnTo>
                      <a:lnTo>
                        <a:pt x="11" y="155"/>
                      </a:lnTo>
                      <a:lnTo>
                        <a:pt x="7" y="157"/>
                      </a:lnTo>
                      <a:lnTo>
                        <a:pt x="5" y="159"/>
                      </a:lnTo>
                      <a:lnTo>
                        <a:pt x="3" y="161"/>
                      </a:lnTo>
                      <a:lnTo>
                        <a:pt x="12" y="155"/>
                      </a:lnTo>
                      <a:lnTo>
                        <a:pt x="22" y="149"/>
                      </a:lnTo>
                      <a:lnTo>
                        <a:pt x="29" y="143"/>
                      </a:lnTo>
                      <a:lnTo>
                        <a:pt x="34" y="137"/>
                      </a:lnTo>
                      <a:lnTo>
                        <a:pt x="36" y="130"/>
                      </a:lnTo>
                      <a:lnTo>
                        <a:pt x="36" y="122"/>
                      </a:lnTo>
                      <a:lnTo>
                        <a:pt x="34" y="113"/>
                      </a:lnTo>
                      <a:lnTo>
                        <a:pt x="30" y="107"/>
                      </a:lnTo>
                      <a:lnTo>
                        <a:pt x="26" y="103"/>
                      </a:lnTo>
                      <a:lnTo>
                        <a:pt x="25" y="98"/>
                      </a:lnTo>
                      <a:lnTo>
                        <a:pt x="25" y="94"/>
                      </a:lnTo>
                      <a:lnTo>
                        <a:pt x="25" y="91"/>
                      </a:lnTo>
                      <a:lnTo>
                        <a:pt x="25" y="87"/>
                      </a:lnTo>
                      <a:lnTo>
                        <a:pt x="25" y="84"/>
                      </a:lnTo>
                      <a:lnTo>
                        <a:pt x="26" y="81"/>
                      </a:lnTo>
                      <a:lnTo>
                        <a:pt x="29" y="78"/>
                      </a:lnTo>
                      <a:lnTo>
                        <a:pt x="31" y="74"/>
                      </a:lnTo>
                      <a:lnTo>
                        <a:pt x="30" y="71"/>
                      </a:lnTo>
                      <a:lnTo>
                        <a:pt x="30" y="67"/>
                      </a:lnTo>
                      <a:lnTo>
                        <a:pt x="30" y="64"/>
                      </a:lnTo>
                      <a:lnTo>
                        <a:pt x="31" y="60"/>
                      </a:lnTo>
                      <a:lnTo>
                        <a:pt x="32" y="58"/>
                      </a:lnTo>
                      <a:lnTo>
                        <a:pt x="34" y="54"/>
                      </a:lnTo>
                      <a:lnTo>
                        <a:pt x="34" y="49"/>
                      </a:lnTo>
                      <a:lnTo>
                        <a:pt x="32" y="46"/>
                      </a:lnTo>
                      <a:lnTo>
                        <a:pt x="31" y="43"/>
                      </a:lnTo>
                      <a:lnTo>
                        <a:pt x="30" y="41"/>
                      </a:lnTo>
                      <a:lnTo>
                        <a:pt x="31" y="36"/>
                      </a:lnTo>
                      <a:lnTo>
                        <a:pt x="34" y="32"/>
                      </a:lnTo>
                      <a:lnTo>
                        <a:pt x="35" y="30"/>
                      </a:lnTo>
                      <a:lnTo>
                        <a:pt x="36" y="29"/>
                      </a:lnTo>
                      <a:lnTo>
                        <a:pt x="36" y="26"/>
                      </a:lnTo>
                      <a:lnTo>
                        <a:pt x="34" y="19"/>
                      </a:lnTo>
                      <a:lnTo>
                        <a:pt x="29" y="10"/>
                      </a:lnTo>
                      <a:lnTo>
                        <a:pt x="18" y="2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9" name="Forme libre 534"/>
                <p:cNvSpPr>
                  <a:spLocks/>
                </p:cNvSpPr>
                <p:nvPr/>
              </p:nvSpPr>
              <p:spPr bwMode="auto">
                <a:xfrm>
                  <a:off x="2097" y="3232"/>
                  <a:ext cx="4" cy="4"/>
                </a:xfrm>
                <a:custGeom>
                  <a:avLst/>
                  <a:gdLst>
                    <a:gd name="T0" fmla="*/ 2 w 13"/>
                    <a:gd name="T1" fmla="*/ 4 h 19"/>
                    <a:gd name="T2" fmla="*/ 2 w 13"/>
                    <a:gd name="T3" fmla="*/ 4 h 19"/>
                    <a:gd name="T4" fmla="*/ 3 w 13"/>
                    <a:gd name="T5" fmla="*/ 3 h 19"/>
                    <a:gd name="T6" fmla="*/ 4 w 13"/>
                    <a:gd name="T7" fmla="*/ 2 h 19"/>
                    <a:gd name="T8" fmla="*/ 4 w 13"/>
                    <a:gd name="T9" fmla="*/ 1 h 19"/>
                    <a:gd name="T10" fmla="*/ 3 w 13"/>
                    <a:gd name="T11" fmla="*/ 0 h 19"/>
                    <a:gd name="T12" fmla="*/ 1 w 13"/>
                    <a:gd name="T13" fmla="*/ 1 h 19"/>
                    <a:gd name="T14" fmla="*/ 1 w 13"/>
                    <a:gd name="T15" fmla="*/ 1 h 19"/>
                    <a:gd name="T16" fmla="*/ 1 w 13"/>
                    <a:gd name="T17" fmla="*/ 2 h 19"/>
                    <a:gd name="T18" fmla="*/ 1 w 13"/>
                    <a:gd name="T19" fmla="*/ 2 h 19"/>
                    <a:gd name="T20" fmla="*/ 1 w 13"/>
                    <a:gd name="T21" fmla="*/ 3 h 19"/>
                    <a:gd name="T22" fmla="*/ 0 w 13"/>
                    <a:gd name="T23" fmla="*/ 3 h 19"/>
                    <a:gd name="T24" fmla="*/ 2 w 13"/>
                    <a:gd name="T25" fmla="*/ 4 h 1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3" h="19">
                      <a:moveTo>
                        <a:pt x="7" y="19"/>
                      </a:moveTo>
                      <a:lnTo>
                        <a:pt x="6" y="19"/>
                      </a:lnTo>
                      <a:lnTo>
                        <a:pt x="10" y="16"/>
                      </a:lnTo>
                      <a:lnTo>
                        <a:pt x="13" y="10"/>
                      </a:lnTo>
                      <a:lnTo>
                        <a:pt x="13" y="5"/>
                      </a:lnTo>
                      <a:lnTo>
                        <a:pt x="10" y="0"/>
                      </a:lnTo>
                      <a:lnTo>
                        <a:pt x="3" y="5"/>
                      </a:lnTo>
                      <a:lnTo>
                        <a:pt x="4" y="7"/>
                      </a:lnTo>
                      <a:lnTo>
                        <a:pt x="4" y="8"/>
                      </a:lnTo>
                      <a:lnTo>
                        <a:pt x="3" y="9"/>
                      </a:lnTo>
                      <a:lnTo>
                        <a:pt x="2" y="12"/>
                      </a:lnTo>
                      <a:lnTo>
                        <a:pt x="0" y="12"/>
                      </a:lnTo>
                      <a:lnTo>
                        <a:pt x="7" y="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0" name="Forme libre 535"/>
                <p:cNvSpPr>
                  <a:spLocks/>
                </p:cNvSpPr>
                <p:nvPr/>
              </p:nvSpPr>
              <p:spPr bwMode="auto">
                <a:xfrm>
                  <a:off x="2094" y="3235"/>
                  <a:ext cx="5" cy="3"/>
                </a:xfrm>
                <a:custGeom>
                  <a:avLst/>
                  <a:gdLst>
                    <a:gd name="T0" fmla="*/ 1 w 14"/>
                    <a:gd name="T1" fmla="*/ 3 h 14"/>
                    <a:gd name="T2" fmla="*/ 2 w 14"/>
                    <a:gd name="T3" fmla="*/ 3 h 14"/>
                    <a:gd name="T4" fmla="*/ 3 w 14"/>
                    <a:gd name="T5" fmla="*/ 3 h 14"/>
                    <a:gd name="T6" fmla="*/ 3 w 14"/>
                    <a:gd name="T7" fmla="*/ 2 h 14"/>
                    <a:gd name="T8" fmla="*/ 4 w 14"/>
                    <a:gd name="T9" fmla="*/ 2 h 14"/>
                    <a:gd name="T10" fmla="*/ 5 w 14"/>
                    <a:gd name="T11" fmla="*/ 2 h 14"/>
                    <a:gd name="T12" fmla="*/ 3 w 14"/>
                    <a:gd name="T13" fmla="*/ 0 h 14"/>
                    <a:gd name="T14" fmla="*/ 2 w 14"/>
                    <a:gd name="T15" fmla="*/ 0 h 14"/>
                    <a:gd name="T16" fmla="*/ 1 w 14"/>
                    <a:gd name="T17" fmla="*/ 0 h 14"/>
                    <a:gd name="T18" fmla="*/ 1 w 14"/>
                    <a:gd name="T19" fmla="*/ 1 h 14"/>
                    <a:gd name="T20" fmla="*/ 0 w 14"/>
                    <a:gd name="T21" fmla="*/ 1 h 14"/>
                    <a:gd name="T22" fmla="*/ 0 w 14"/>
                    <a:gd name="T23" fmla="*/ 1 h 14"/>
                    <a:gd name="T24" fmla="*/ 1 w 14"/>
                    <a:gd name="T25" fmla="*/ 3 h 1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4" h="14">
                      <a:moveTo>
                        <a:pt x="4" y="14"/>
                      </a:moveTo>
                      <a:lnTo>
                        <a:pt x="5" y="14"/>
                      </a:lnTo>
                      <a:lnTo>
                        <a:pt x="7" y="13"/>
                      </a:lnTo>
                      <a:lnTo>
                        <a:pt x="9" y="11"/>
                      </a:lnTo>
                      <a:lnTo>
                        <a:pt x="11" y="9"/>
                      </a:lnTo>
                      <a:lnTo>
                        <a:pt x="14" y="7"/>
                      </a:lnTo>
                      <a:lnTo>
                        <a:pt x="7" y="0"/>
                      </a:lnTo>
                      <a:lnTo>
                        <a:pt x="6" y="2"/>
                      </a:lnTo>
                      <a:lnTo>
                        <a:pt x="4" y="2"/>
                      </a:lnTo>
                      <a:lnTo>
                        <a:pt x="3" y="3"/>
                      </a:lnTo>
                      <a:lnTo>
                        <a:pt x="0" y="4"/>
                      </a:lnTo>
                      <a:lnTo>
                        <a:pt x="1" y="4"/>
                      </a:lnTo>
                      <a:lnTo>
                        <a:pt x="4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1" name="Forme libre 536"/>
                <p:cNvSpPr>
                  <a:spLocks/>
                </p:cNvSpPr>
                <p:nvPr/>
              </p:nvSpPr>
              <p:spPr bwMode="auto">
                <a:xfrm>
                  <a:off x="2092" y="3236"/>
                  <a:ext cx="4" cy="3"/>
                </a:xfrm>
                <a:custGeom>
                  <a:avLst/>
                  <a:gdLst>
                    <a:gd name="T0" fmla="*/ 4 w 12"/>
                    <a:gd name="T1" fmla="*/ 2 h 11"/>
                    <a:gd name="T2" fmla="*/ 4 w 12"/>
                    <a:gd name="T3" fmla="*/ 2 h 11"/>
                    <a:gd name="T4" fmla="*/ 4 w 12"/>
                    <a:gd name="T5" fmla="*/ 2 h 11"/>
                    <a:gd name="T6" fmla="*/ 4 w 12"/>
                    <a:gd name="T7" fmla="*/ 2 h 11"/>
                    <a:gd name="T8" fmla="*/ 3 w 12"/>
                    <a:gd name="T9" fmla="*/ 3 h 11"/>
                    <a:gd name="T10" fmla="*/ 3 w 12"/>
                    <a:gd name="T11" fmla="*/ 3 h 11"/>
                    <a:gd name="T12" fmla="*/ 2 w 12"/>
                    <a:gd name="T13" fmla="*/ 0 h 11"/>
                    <a:gd name="T14" fmla="*/ 1 w 12"/>
                    <a:gd name="T15" fmla="*/ 0 h 11"/>
                    <a:gd name="T16" fmla="*/ 0 w 12"/>
                    <a:gd name="T17" fmla="*/ 2 h 11"/>
                    <a:gd name="T18" fmla="*/ 0 w 12"/>
                    <a:gd name="T19" fmla="*/ 2 h 11"/>
                    <a:gd name="T20" fmla="*/ 1 w 12"/>
                    <a:gd name="T21" fmla="*/ 3 h 11"/>
                    <a:gd name="T22" fmla="*/ 1 w 12"/>
                    <a:gd name="T23" fmla="*/ 3 h 11"/>
                    <a:gd name="T24" fmla="*/ 4 w 12"/>
                    <a:gd name="T25" fmla="*/ 2 h 1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2" h="11">
                      <a:moveTo>
                        <a:pt x="12" y="9"/>
                      </a:moveTo>
                      <a:lnTo>
                        <a:pt x="12" y="9"/>
                      </a:lnTo>
                      <a:lnTo>
                        <a:pt x="11" y="6"/>
                      </a:lnTo>
                      <a:lnTo>
                        <a:pt x="12" y="6"/>
                      </a:lnTo>
                      <a:lnTo>
                        <a:pt x="9" y="10"/>
                      </a:lnTo>
                      <a:lnTo>
                        <a:pt x="10" y="10"/>
                      </a:lnTo>
                      <a:lnTo>
                        <a:pt x="7" y="0"/>
                      </a:lnTo>
                      <a:lnTo>
                        <a:pt x="4" y="0"/>
                      </a:lnTo>
                      <a:lnTo>
                        <a:pt x="0" y="6"/>
                      </a:lnTo>
                      <a:lnTo>
                        <a:pt x="1" y="9"/>
                      </a:lnTo>
                      <a:lnTo>
                        <a:pt x="3" y="11"/>
                      </a:lnTo>
                      <a:lnTo>
                        <a:pt x="12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2" name="Forme libre 537"/>
                <p:cNvSpPr>
                  <a:spLocks/>
                </p:cNvSpPr>
                <p:nvPr/>
              </p:nvSpPr>
              <p:spPr bwMode="auto">
                <a:xfrm>
                  <a:off x="2092" y="3238"/>
                  <a:ext cx="4" cy="4"/>
                </a:xfrm>
                <a:custGeom>
                  <a:avLst/>
                  <a:gdLst>
                    <a:gd name="T0" fmla="*/ 0 w 14"/>
                    <a:gd name="T1" fmla="*/ 4 h 15"/>
                    <a:gd name="T2" fmla="*/ 2 w 14"/>
                    <a:gd name="T3" fmla="*/ 4 h 15"/>
                    <a:gd name="T4" fmla="*/ 3 w 14"/>
                    <a:gd name="T5" fmla="*/ 3 h 15"/>
                    <a:gd name="T6" fmla="*/ 4 w 14"/>
                    <a:gd name="T7" fmla="*/ 2 h 15"/>
                    <a:gd name="T8" fmla="*/ 4 w 14"/>
                    <a:gd name="T9" fmla="*/ 0 h 15"/>
                    <a:gd name="T10" fmla="*/ 1 w 14"/>
                    <a:gd name="T11" fmla="*/ 1 h 15"/>
                    <a:gd name="T12" fmla="*/ 1 w 14"/>
                    <a:gd name="T13" fmla="*/ 1 h 15"/>
                    <a:gd name="T14" fmla="*/ 1 w 14"/>
                    <a:gd name="T15" fmla="*/ 1 h 15"/>
                    <a:gd name="T16" fmla="*/ 1 w 14"/>
                    <a:gd name="T17" fmla="*/ 2 h 15"/>
                    <a:gd name="T18" fmla="*/ 1 w 14"/>
                    <a:gd name="T19" fmla="*/ 2 h 15"/>
                    <a:gd name="T20" fmla="*/ 0 w 14"/>
                    <a:gd name="T21" fmla="*/ 4 h 1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" h="15">
                      <a:moveTo>
                        <a:pt x="0" y="15"/>
                      </a:moveTo>
                      <a:lnTo>
                        <a:pt x="6" y="15"/>
                      </a:lnTo>
                      <a:lnTo>
                        <a:pt x="11" y="11"/>
                      </a:lnTo>
                      <a:lnTo>
                        <a:pt x="14" y="6"/>
                      </a:lnTo>
                      <a:lnTo>
                        <a:pt x="14" y="0"/>
                      </a:lnTo>
                      <a:lnTo>
                        <a:pt x="5" y="2"/>
                      </a:lnTo>
                      <a:lnTo>
                        <a:pt x="5" y="3"/>
                      </a:lnTo>
                      <a:lnTo>
                        <a:pt x="3" y="4"/>
                      </a:lnTo>
                      <a:lnTo>
                        <a:pt x="3" y="6"/>
                      </a:lnTo>
                      <a:lnTo>
                        <a:pt x="2" y="6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3" name="Forme libre 538"/>
                <p:cNvSpPr>
                  <a:spLocks/>
                </p:cNvSpPr>
                <p:nvPr/>
              </p:nvSpPr>
              <p:spPr bwMode="auto">
                <a:xfrm>
                  <a:off x="2081" y="3255"/>
                  <a:ext cx="8" cy="3"/>
                </a:xfrm>
                <a:custGeom>
                  <a:avLst/>
                  <a:gdLst>
                    <a:gd name="T0" fmla="*/ 0 w 24"/>
                    <a:gd name="T1" fmla="*/ 2 h 14"/>
                    <a:gd name="T2" fmla="*/ 0 w 24"/>
                    <a:gd name="T3" fmla="*/ 2 h 14"/>
                    <a:gd name="T4" fmla="*/ 2 w 24"/>
                    <a:gd name="T5" fmla="*/ 3 h 14"/>
                    <a:gd name="T6" fmla="*/ 5 w 24"/>
                    <a:gd name="T7" fmla="*/ 3 h 14"/>
                    <a:gd name="T8" fmla="*/ 7 w 24"/>
                    <a:gd name="T9" fmla="*/ 2 h 14"/>
                    <a:gd name="T10" fmla="*/ 8 w 24"/>
                    <a:gd name="T11" fmla="*/ 0 h 14"/>
                    <a:gd name="T12" fmla="*/ 5 w 24"/>
                    <a:gd name="T13" fmla="*/ 0 h 14"/>
                    <a:gd name="T14" fmla="*/ 4 w 24"/>
                    <a:gd name="T15" fmla="*/ 1 h 14"/>
                    <a:gd name="T16" fmla="*/ 4 w 24"/>
                    <a:gd name="T17" fmla="*/ 1 h 14"/>
                    <a:gd name="T18" fmla="*/ 3 w 24"/>
                    <a:gd name="T19" fmla="*/ 1 h 14"/>
                    <a:gd name="T20" fmla="*/ 2 w 24"/>
                    <a:gd name="T21" fmla="*/ 0 h 14"/>
                    <a:gd name="T22" fmla="*/ 2 w 24"/>
                    <a:gd name="T23" fmla="*/ 0 h 14"/>
                    <a:gd name="T24" fmla="*/ 0 w 24"/>
                    <a:gd name="T25" fmla="*/ 2 h 1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4" h="14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7" y="14"/>
                      </a:lnTo>
                      <a:lnTo>
                        <a:pt x="14" y="14"/>
                      </a:lnTo>
                      <a:lnTo>
                        <a:pt x="21" y="8"/>
                      </a:lnTo>
                      <a:lnTo>
                        <a:pt x="24" y="2"/>
                      </a:lnTo>
                      <a:lnTo>
                        <a:pt x="14" y="0"/>
                      </a:lnTo>
                      <a:lnTo>
                        <a:pt x="12" y="4"/>
                      </a:lnTo>
                      <a:lnTo>
                        <a:pt x="12" y="5"/>
                      </a:lnTo>
                      <a:lnTo>
                        <a:pt x="9" y="5"/>
                      </a:lnTo>
                      <a:lnTo>
                        <a:pt x="7" y="2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4" name="Forme libre 539"/>
                <p:cNvSpPr>
                  <a:spLocks/>
                </p:cNvSpPr>
                <p:nvPr/>
              </p:nvSpPr>
              <p:spPr bwMode="auto">
                <a:xfrm>
                  <a:off x="2078" y="3254"/>
                  <a:ext cx="6" cy="4"/>
                </a:xfrm>
                <a:custGeom>
                  <a:avLst/>
                  <a:gdLst>
                    <a:gd name="T0" fmla="*/ 4 w 17"/>
                    <a:gd name="T1" fmla="*/ 4 h 15"/>
                    <a:gd name="T2" fmla="*/ 4 w 17"/>
                    <a:gd name="T3" fmla="*/ 4 h 15"/>
                    <a:gd name="T4" fmla="*/ 4 w 17"/>
                    <a:gd name="T5" fmla="*/ 3 h 15"/>
                    <a:gd name="T6" fmla="*/ 4 w 17"/>
                    <a:gd name="T7" fmla="*/ 2 h 15"/>
                    <a:gd name="T8" fmla="*/ 3 w 17"/>
                    <a:gd name="T9" fmla="*/ 2 h 15"/>
                    <a:gd name="T10" fmla="*/ 4 w 17"/>
                    <a:gd name="T11" fmla="*/ 3 h 15"/>
                    <a:gd name="T12" fmla="*/ 6 w 17"/>
                    <a:gd name="T13" fmla="*/ 1 h 15"/>
                    <a:gd name="T14" fmla="*/ 3 w 17"/>
                    <a:gd name="T15" fmla="*/ 0 h 15"/>
                    <a:gd name="T16" fmla="*/ 0 w 17"/>
                    <a:gd name="T17" fmla="*/ 1 h 15"/>
                    <a:gd name="T18" fmla="*/ 0 w 17"/>
                    <a:gd name="T19" fmla="*/ 3 h 15"/>
                    <a:gd name="T20" fmla="*/ 0 w 17"/>
                    <a:gd name="T21" fmla="*/ 3 h 15"/>
                    <a:gd name="T22" fmla="*/ 0 w 17"/>
                    <a:gd name="T23" fmla="*/ 3 h 15"/>
                    <a:gd name="T24" fmla="*/ 4 w 17"/>
                    <a:gd name="T25" fmla="*/ 4 h 1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7" h="15">
                      <a:moveTo>
                        <a:pt x="10" y="15"/>
                      </a:moveTo>
                      <a:lnTo>
                        <a:pt x="10" y="15"/>
                      </a:lnTo>
                      <a:lnTo>
                        <a:pt x="11" y="11"/>
                      </a:lnTo>
                      <a:lnTo>
                        <a:pt x="11" y="7"/>
                      </a:lnTo>
                      <a:lnTo>
                        <a:pt x="9" y="9"/>
                      </a:lnTo>
                      <a:lnTo>
                        <a:pt x="10" y="11"/>
                      </a:lnTo>
                      <a:lnTo>
                        <a:pt x="17" y="3"/>
                      </a:lnTo>
                      <a:lnTo>
                        <a:pt x="9" y="0"/>
                      </a:lnTo>
                      <a:lnTo>
                        <a:pt x="1" y="5"/>
                      </a:lnTo>
                      <a:lnTo>
                        <a:pt x="1" y="11"/>
                      </a:lnTo>
                      <a:lnTo>
                        <a:pt x="0" y="13"/>
                      </a:lnTo>
                      <a:lnTo>
                        <a:pt x="10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5" name="Forme libre 540"/>
                <p:cNvSpPr>
                  <a:spLocks/>
                </p:cNvSpPr>
                <p:nvPr/>
              </p:nvSpPr>
              <p:spPr bwMode="auto">
                <a:xfrm>
                  <a:off x="2067" y="3258"/>
                  <a:ext cx="14" cy="4"/>
                </a:xfrm>
                <a:custGeom>
                  <a:avLst/>
                  <a:gdLst>
                    <a:gd name="T0" fmla="*/ 0 w 44"/>
                    <a:gd name="T1" fmla="*/ 4 h 19"/>
                    <a:gd name="T2" fmla="*/ 0 w 44"/>
                    <a:gd name="T3" fmla="*/ 4 h 19"/>
                    <a:gd name="T4" fmla="*/ 3 w 44"/>
                    <a:gd name="T5" fmla="*/ 4 h 19"/>
                    <a:gd name="T6" fmla="*/ 5 w 44"/>
                    <a:gd name="T7" fmla="*/ 4 h 19"/>
                    <a:gd name="T8" fmla="*/ 8 w 44"/>
                    <a:gd name="T9" fmla="*/ 4 h 19"/>
                    <a:gd name="T10" fmla="*/ 9 w 44"/>
                    <a:gd name="T11" fmla="*/ 3 h 19"/>
                    <a:gd name="T12" fmla="*/ 11 w 44"/>
                    <a:gd name="T13" fmla="*/ 3 h 19"/>
                    <a:gd name="T14" fmla="*/ 12 w 44"/>
                    <a:gd name="T15" fmla="*/ 2 h 19"/>
                    <a:gd name="T16" fmla="*/ 13 w 44"/>
                    <a:gd name="T17" fmla="*/ 1 h 19"/>
                    <a:gd name="T18" fmla="*/ 14 w 44"/>
                    <a:gd name="T19" fmla="*/ 0 h 19"/>
                    <a:gd name="T20" fmla="*/ 11 w 44"/>
                    <a:gd name="T21" fmla="*/ 0 h 19"/>
                    <a:gd name="T22" fmla="*/ 11 w 44"/>
                    <a:gd name="T23" fmla="*/ 0 h 19"/>
                    <a:gd name="T24" fmla="*/ 10 w 44"/>
                    <a:gd name="T25" fmla="*/ 0 h 19"/>
                    <a:gd name="T26" fmla="*/ 9 w 44"/>
                    <a:gd name="T27" fmla="*/ 1 h 19"/>
                    <a:gd name="T28" fmla="*/ 8 w 44"/>
                    <a:gd name="T29" fmla="*/ 1 h 19"/>
                    <a:gd name="T30" fmla="*/ 7 w 44"/>
                    <a:gd name="T31" fmla="*/ 2 h 19"/>
                    <a:gd name="T32" fmla="*/ 5 w 44"/>
                    <a:gd name="T33" fmla="*/ 2 h 19"/>
                    <a:gd name="T34" fmla="*/ 3 w 44"/>
                    <a:gd name="T35" fmla="*/ 2 h 19"/>
                    <a:gd name="T36" fmla="*/ 1 w 44"/>
                    <a:gd name="T37" fmla="*/ 2 h 19"/>
                    <a:gd name="T38" fmla="*/ 1 w 44"/>
                    <a:gd name="T39" fmla="*/ 2 h 19"/>
                    <a:gd name="T40" fmla="*/ 0 w 44"/>
                    <a:gd name="T41" fmla="*/ 4 h 19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44" h="19">
                      <a:moveTo>
                        <a:pt x="0" y="18"/>
                      </a:moveTo>
                      <a:lnTo>
                        <a:pt x="0" y="18"/>
                      </a:lnTo>
                      <a:lnTo>
                        <a:pt x="9" y="19"/>
                      </a:lnTo>
                      <a:lnTo>
                        <a:pt x="15" y="19"/>
                      </a:lnTo>
                      <a:lnTo>
                        <a:pt x="24" y="18"/>
                      </a:lnTo>
                      <a:lnTo>
                        <a:pt x="29" y="15"/>
                      </a:lnTo>
                      <a:lnTo>
                        <a:pt x="34" y="13"/>
                      </a:lnTo>
                      <a:lnTo>
                        <a:pt x="39" y="9"/>
                      </a:lnTo>
                      <a:lnTo>
                        <a:pt x="41" y="6"/>
                      </a:lnTo>
                      <a:lnTo>
                        <a:pt x="44" y="2"/>
                      </a:lnTo>
                      <a:lnTo>
                        <a:pt x="34" y="0"/>
                      </a:lnTo>
                      <a:lnTo>
                        <a:pt x="34" y="1"/>
                      </a:lnTo>
                      <a:lnTo>
                        <a:pt x="32" y="2"/>
                      </a:lnTo>
                      <a:lnTo>
                        <a:pt x="29" y="3"/>
                      </a:lnTo>
                      <a:lnTo>
                        <a:pt x="25" y="6"/>
                      </a:lnTo>
                      <a:lnTo>
                        <a:pt x="21" y="8"/>
                      </a:lnTo>
                      <a:lnTo>
                        <a:pt x="15" y="9"/>
                      </a:lnTo>
                      <a:lnTo>
                        <a:pt x="9" y="9"/>
                      </a:lnTo>
                      <a:lnTo>
                        <a:pt x="2" y="8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6" name="Forme libre 541"/>
                <p:cNvSpPr>
                  <a:spLocks/>
                </p:cNvSpPr>
                <p:nvPr/>
              </p:nvSpPr>
              <p:spPr bwMode="auto">
                <a:xfrm>
                  <a:off x="2063" y="3259"/>
                  <a:ext cx="5" cy="4"/>
                </a:xfrm>
                <a:custGeom>
                  <a:avLst/>
                  <a:gdLst>
                    <a:gd name="T0" fmla="*/ 5 w 15"/>
                    <a:gd name="T1" fmla="*/ 4 h 15"/>
                    <a:gd name="T2" fmla="*/ 5 w 15"/>
                    <a:gd name="T3" fmla="*/ 4 h 15"/>
                    <a:gd name="T4" fmla="*/ 4 w 15"/>
                    <a:gd name="T5" fmla="*/ 2 h 15"/>
                    <a:gd name="T6" fmla="*/ 3 w 15"/>
                    <a:gd name="T7" fmla="*/ 2 h 15"/>
                    <a:gd name="T8" fmla="*/ 2 w 15"/>
                    <a:gd name="T9" fmla="*/ 3 h 15"/>
                    <a:gd name="T10" fmla="*/ 4 w 15"/>
                    <a:gd name="T11" fmla="*/ 3 h 15"/>
                    <a:gd name="T12" fmla="*/ 4 w 15"/>
                    <a:gd name="T13" fmla="*/ 1 h 15"/>
                    <a:gd name="T14" fmla="*/ 2 w 15"/>
                    <a:gd name="T15" fmla="*/ 0 h 15"/>
                    <a:gd name="T16" fmla="*/ 0 w 15"/>
                    <a:gd name="T17" fmla="*/ 2 h 15"/>
                    <a:gd name="T18" fmla="*/ 1 w 15"/>
                    <a:gd name="T19" fmla="*/ 4 h 15"/>
                    <a:gd name="T20" fmla="*/ 1 w 15"/>
                    <a:gd name="T21" fmla="*/ 4 h 15"/>
                    <a:gd name="T22" fmla="*/ 1 w 15"/>
                    <a:gd name="T23" fmla="*/ 4 h 15"/>
                    <a:gd name="T24" fmla="*/ 5 w 15"/>
                    <a:gd name="T25" fmla="*/ 4 h 1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5" h="15">
                      <a:moveTo>
                        <a:pt x="15" y="14"/>
                      </a:moveTo>
                      <a:lnTo>
                        <a:pt x="15" y="14"/>
                      </a:lnTo>
                      <a:lnTo>
                        <a:pt x="11" y="8"/>
                      </a:lnTo>
                      <a:lnTo>
                        <a:pt x="9" y="7"/>
                      </a:lnTo>
                      <a:lnTo>
                        <a:pt x="5" y="12"/>
                      </a:lnTo>
                      <a:lnTo>
                        <a:pt x="11" y="13"/>
                      </a:lnTo>
                      <a:lnTo>
                        <a:pt x="13" y="3"/>
                      </a:lnTo>
                      <a:lnTo>
                        <a:pt x="5" y="0"/>
                      </a:lnTo>
                      <a:lnTo>
                        <a:pt x="0" y="9"/>
                      </a:lnTo>
                      <a:lnTo>
                        <a:pt x="4" y="15"/>
                      </a:lnTo>
                      <a:lnTo>
                        <a:pt x="4" y="14"/>
                      </a:lnTo>
                      <a:lnTo>
                        <a:pt x="15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7" name="Forme libre 542"/>
                <p:cNvSpPr>
                  <a:spLocks/>
                </p:cNvSpPr>
                <p:nvPr/>
              </p:nvSpPr>
              <p:spPr bwMode="auto">
                <a:xfrm>
                  <a:off x="2058" y="3262"/>
                  <a:ext cx="10" cy="4"/>
                </a:xfrm>
                <a:custGeom>
                  <a:avLst/>
                  <a:gdLst>
                    <a:gd name="T0" fmla="*/ 0 w 29"/>
                    <a:gd name="T1" fmla="*/ 3 h 13"/>
                    <a:gd name="T2" fmla="*/ 3 w 29"/>
                    <a:gd name="T3" fmla="*/ 4 h 13"/>
                    <a:gd name="T4" fmla="*/ 6 w 29"/>
                    <a:gd name="T5" fmla="*/ 3 h 13"/>
                    <a:gd name="T6" fmla="*/ 9 w 29"/>
                    <a:gd name="T7" fmla="*/ 2 h 13"/>
                    <a:gd name="T8" fmla="*/ 10 w 29"/>
                    <a:gd name="T9" fmla="*/ 0 h 13"/>
                    <a:gd name="T10" fmla="*/ 6 w 29"/>
                    <a:gd name="T11" fmla="*/ 0 h 13"/>
                    <a:gd name="T12" fmla="*/ 6 w 29"/>
                    <a:gd name="T13" fmla="*/ 0 h 13"/>
                    <a:gd name="T14" fmla="*/ 5 w 29"/>
                    <a:gd name="T15" fmla="*/ 0 h 13"/>
                    <a:gd name="T16" fmla="*/ 3 w 29"/>
                    <a:gd name="T17" fmla="*/ 0 h 13"/>
                    <a:gd name="T18" fmla="*/ 1 w 29"/>
                    <a:gd name="T19" fmla="*/ 0 h 13"/>
                    <a:gd name="T20" fmla="*/ 0 w 29"/>
                    <a:gd name="T21" fmla="*/ 3 h 1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9" h="13">
                      <a:moveTo>
                        <a:pt x="0" y="11"/>
                      </a:moveTo>
                      <a:lnTo>
                        <a:pt x="9" y="13"/>
                      </a:lnTo>
                      <a:lnTo>
                        <a:pt x="18" y="11"/>
                      </a:lnTo>
                      <a:lnTo>
                        <a:pt x="25" y="7"/>
                      </a:lnTo>
                      <a:lnTo>
                        <a:pt x="29" y="0"/>
                      </a:lnTo>
                      <a:lnTo>
                        <a:pt x="18" y="0"/>
                      </a:lnTo>
                      <a:lnTo>
                        <a:pt x="15" y="1"/>
                      </a:lnTo>
                      <a:lnTo>
                        <a:pt x="9" y="1"/>
                      </a:lnTo>
                      <a:lnTo>
                        <a:pt x="4" y="1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8" name="Forme libre 543"/>
                <p:cNvSpPr>
                  <a:spLocks/>
                </p:cNvSpPr>
                <p:nvPr/>
              </p:nvSpPr>
              <p:spPr bwMode="auto">
                <a:xfrm>
                  <a:off x="1994" y="3247"/>
                  <a:ext cx="6" cy="3"/>
                </a:xfrm>
                <a:custGeom>
                  <a:avLst/>
                  <a:gdLst>
                    <a:gd name="T0" fmla="*/ 6 w 18"/>
                    <a:gd name="T1" fmla="*/ 3 h 13"/>
                    <a:gd name="T2" fmla="*/ 6 w 18"/>
                    <a:gd name="T3" fmla="*/ 3 h 13"/>
                    <a:gd name="T4" fmla="*/ 6 w 18"/>
                    <a:gd name="T5" fmla="*/ 2 h 13"/>
                    <a:gd name="T6" fmla="*/ 4 w 18"/>
                    <a:gd name="T7" fmla="*/ 1 h 13"/>
                    <a:gd name="T8" fmla="*/ 2 w 18"/>
                    <a:gd name="T9" fmla="*/ 0 h 13"/>
                    <a:gd name="T10" fmla="*/ 0 w 18"/>
                    <a:gd name="T11" fmla="*/ 0 h 13"/>
                    <a:gd name="T12" fmla="*/ 0 w 18"/>
                    <a:gd name="T13" fmla="*/ 3 h 13"/>
                    <a:gd name="T14" fmla="*/ 2 w 18"/>
                    <a:gd name="T15" fmla="*/ 3 h 13"/>
                    <a:gd name="T16" fmla="*/ 2 w 18"/>
                    <a:gd name="T17" fmla="*/ 3 h 13"/>
                    <a:gd name="T18" fmla="*/ 2 w 18"/>
                    <a:gd name="T19" fmla="*/ 3 h 13"/>
                    <a:gd name="T20" fmla="*/ 3 w 18"/>
                    <a:gd name="T21" fmla="*/ 3 h 13"/>
                    <a:gd name="T22" fmla="*/ 3 w 18"/>
                    <a:gd name="T23" fmla="*/ 3 h 13"/>
                    <a:gd name="T24" fmla="*/ 6 w 18"/>
                    <a:gd name="T25" fmla="*/ 3 h 1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8" h="13">
                      <a:moveTo>
                        <a:pt x="18" y="13"/>
                      </a:moveTo>
                      <a:lnTo>
                        <a:pt x="18" y="13"/>
                      </a:lnTo>
                      <a:lnTo>
                        <a:pt x="17" y="7"/>
                      </a:lnTo>
                      <a:lnTo>
                        <a:pt x="12" y="3"/>
                      </a:lnTo>
                      <a:lnTo>
                        <a:pt x="6" y="1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6" y="11"/>
                      </a:lnTo>
                      <a:lnTo>
                        <a:pt x="7" y="12"/>
                      </a:lnTo>
                      <a:lnTo>
                        <a:pt x="9" y="13"/>
                      </a:lnTo>
                      <a:lnTo>
                        <a:pt x="18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9" name="Forme libre 544"/>
                <p:cNvSpPr>
                  <a:spLocks/>
                </p:cNvSpPr>
                <p:nvPr/>
              </p:nvSpPr>
              <p:spPr bwMode="auto">
                <a:xfrm>
                  <a:off x="1997" y="3250"/>
                  <a:ext cx="6" cy="4"/>
                </a:xfrm>
                <a:custGeom>
                  <a:avLst/>
                  <a:gdLst>
                    <a:gd name="T0" fmla="*/ 5 w 18"/>
                    <a:gd name="T1" fmla="*/ 1 h 17"/>
                    <a:gd name="T2" fmla="*/ 4 w 18"/>
                    <a:gd name="T3" fmla="*/ 1 h 17"/>
                    <a:gd name="T4" fmla="*/ 4 w 18"/>
                    <a:gd name="T5" fmla="*/ 2 h 17"/>
                    <a:gd name="T6" fmla="*/ 4 w 18"/>
                    <a:gd name="T7" fmla="*/ 1 h 17"/>
                    <a:gd name="T8" fmla="*/ 3 w 18"/>
                    <a:gd name="T9" fmla="*/ 1 h 17"/>
                    <a:gd name="T10" fmla="*/ 3 w 18"/>
                    <a:gd name="T11" fmla="*/ 0 h 17"/>
                    <a:gd name="T12" fmla="*/ 0 w 18"/>
                    <a:gd name="T13" fmla="*/ 0 h 17"/>
                    <a:gd name="T14" fmla="*/ 0 w 18"/>
                    <a:gd name="T15" fmla="*/ 1 h 17"/>
                    <a:gd name="T16" fmla="*/ 1 w 18"/>
                    <a:gd name="T17" fmla="*/ 3 h 17"/>
                    <a:gd name="T18" fmla="*/ 3 w 18"/>
                    <a:gd name="T19" fmla="*/ 4 h 17"/>
                    <a:gd name="T20" fmla="*/ 6 w 18"/>
                    <a:gd name="T21" fmla="*/ 4 h 17"/>
                    <a:gd name="T22" fmla="*/ 5 w 18"/>
                    <a:gd name="T23" fmla="*/ 4 h 17"/>
                    <a:gd name="T24" fmla="*/ 5 w 18"/>
                    <a:gd name="T25" fmla="*/ 1 h 1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8" h="17">
                      <a:moveTo>
                        <a:pt x="14" y="6"/>
                      </a:moveTo>
                      <a:lnTo>
                        <a:pt x="13" y="6"/>
                      </a:lnTo>
                      <a:lnTo>
                        <a:pt x="13" y="7"/>
                      </a:lnTo>
                      <a:lnTo>
                        <a:pt x="12" y="5"/>
                      </a:lnTo>
                      <a:lnTo>
                        <a:pt x="10" y="4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1" y="6"/>
                      </a:lnTo>
                      <a:lnTo>
                        <a:pt x="4" y="12"/>
                      </a:lnTo>
                      <a:lnTo>
                        <a:pt x="10" y="17"/>
                      </a:lnTo>
                      <a:lnTo>
                        <a:pt x="18" y="16"/>
                      </a:lnTo>
                      <a:lnTo>
                        <a:pt x="16" y="16"/>
                      </a:lnTo>
                      <a:lnTo>
                        <a:pt x="14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0" name="Forme libre 545"/>
                <p:cNvSpPr>
                  <a:spLocks/>
                </p:cNvSpPr>
                <p:nvPr/>
              </p:nvSpPr>
              <p:spPr bwMode="auto">
                <a:xfrm>
                  <a:off x="2001" y="3252"/>
                  <a:ext cx="7" cy="3"/>
                </a:xfrm>
                <a:custGeom>
                  <a:avLst/>
                  <a:gdLst>
                    <a:gd name="T0" fmla="*/ 7 w 20"/>
                    <a:gd name="T1" fmla="*/ 1 h 15"/>
                    <a:gd name="T2" fmla="*/ 7 w 20"/>
                    <a:gd name="T3" fmla="*/ 1 h 15"/>
                    <a:gd name="T4" fmla="*/ 6 w 20"/>
                    <a:gd name="T5" fmla="*/ 1 h 15"/>
                    <a:gd name="T6" fmla="*/ 4 w 20"/>
                    <a:gd name="T7" fmla="*/ 0 h 15"/>
                    <a:gd name="T8" fmla="*/ 2 w 20"/>
                    <a:gd name="T9" fmla="*/ 0 h 15"/>
                    <a:gd name="T10" fmla="*/ 0 w 20"/>
                    <a:gd name="T11" fmla="*/ 0 h 15"/>
                    <a:gd name="T12" fmla="*/ 1 w 20"/>
                    <a:gd name="T13" fmla="*/ 2 h 15"/>
                    <a:gd name="T14" fmla="*/ 2 w 20"/>
                    <a:gd name="T15" fmla="*/ 2 h 15"/>
                    <a:gd name="T16" fmla="*/ 2 w 20"/>
                    <a:gd name="T17" fmla="*/ 2 h 15"/>
                    <a:gd name="T18" fmla="*/ 4 w 20"/>
                    <a:gd name="T19" fmla="*/ 3 h 15"/>
                    <a:gd name="T20" fmla="*/ 5 w 20"/>
                    <a:gd name="T21" fmla="*/ 3 h 15"/>
                    <a:gd name="T22" fmla="*/ 5 w 20"/>
                    <a:gd name="T23" fmla="*/ 3 h 15"/>
                    <a:gd name="T24" fmla="*/ 7 w 20"/>
                    <a:gd name="T25" fmla="*/ 1 h 1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0" h="15">
                      <a:moveTo>
                        <a:pt x="20" y="7"/>
                      </a:moveTo>
                      <a:lnTo>
                        <a:pt x="19" y="6"/>
                      </a:lnTo>
                      <a:lnTo>
                        <a:pt x="16" y="4"/>
                      </a:lnTo>
                      <a:lnTo>
                        <a:pt x="12" y="1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2" y="10"/>
                      </a:lnTo>
                      <a:lnTo>
                        <a:pt x="6" y="10"/>
                      </a:lnTo>
                      <a:lnTo>
                        <a:pt x="7" y="11"/>
                      </a:lnTo>
                      <a:lnTo>
                        <a:pt x="11" y="13"/>
                      </a:lnTo>
                      <a:lnTo>
                        <a:pt x="14" y="15"/>
                      </a:lnTo>
                      <a:lnTo>
                        <a:pt x="13" y="14"/>
                      </a:lnTo>
                      <a:lnTo>
                        <a:pt x="20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1" name="Forme libre 546"/>
                <p:cNvSpPr>
                  <a:spLocks/>
                </p:cNvSpPr>
                <p:nvPr/>
              </p:nvSpPr>
              <p:spPr bwMode="auto">
                <a:xfrm>
                  <a:off x="2006" y="3253"/>
                  <a:ext cx="4" cy="4"/>
                </a:xfrm>
                <a:custGeom>
                  <a:avLst/>
                  <a:gdLst>
                    <a:gd name="T0" fmla="*/ 4 w 14"/>
                    <a:gd name="T1" fmla="*/ 1 h 14"/>
                    <a:gd name="T2" fmla="*/ 4 w 14"/>
                    <a:gd name="T3" fmla="*/ 1 h 14"/>
                    <a:gd name="T4" fmla="*/ 3 w 14"/>
                    <a:gd name="T5" fmla="*/ 1 h 14"/>
                    <a:gd name="T6" fmla="*/ 3 w 14"/>
                    <a:gd name="T7" fmla="*/ 1 h 14"/>
                    <a:gd name="T8" fmla="*/ 2 w 14"/>
                    <a:gd name="T9" fmla="*/ 0 h 14"/>
                    <a:gd name="T10" fmla="*/ 0 w 14"/>
                    <a:gd name="T11" fmla="*/ 2 h 14"/>
                    <a:gd name="T12" fmla="*/ 1 w 14"/>
                    <a:gd name="T13" fmla="*/ 3 h 14"/>
                    <a:gd name="T14" fmla="*/ 2 w 14"/>
                    <a:gd name="T15" fmla="*/ 3 h 14"/>
                    <a:gd name="T16" fmla="*/ 2 w 14"/>
                    <a:gd name="T17" fmla="*/ 4 h 14"/>
                    <a:gd name="T18" fmla="*/ 3 w 14"/>
                    <a:gd name="T19" fmla="*/ 4 h 14"/>
                    <a:gd name="T20" fmla="*/ 4 w 14"/>
                    <a:gd name="T21" fmla="*/ 1 h 1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" h="14">
                      <a:moveTo>
                        <a:pt x="14" y="5"/>
                      </a:moveTo>
                      <a:lnTo>
                        <a:pt x="13" y="5"/>
                      </a:lnTo>
                      <a:lnTo>
                        <a:pt x="12" y="5"/>
                      </a:lnTo>
                      <a:lnTo>
                        <a:pt x="10" y="3"/>
                      </a:lnTo>
                      <a:lnTo>
                        <a:pt x="7" y="0"/>
                      </a:lnTo>
                      <a:lnTo>
                        <a:pt x="0" y="7"/>
                      </a:lnTo>
                      <a:lnTo>
                        <a:pt x="3" y="10"/>
                      </a:lnTo>
                      <a:lnTo>
                        <a:pt x="7" y="12"/>
                      </a:lnTo>
                      <a:lnTo>
                        <a:pt x="8" y="14"/>
                      </a:lnTo>
                      <a:lnTo>
                        <a:pt x="10" y="14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2" name="Forme libre 547"/>
                <p:cNvSpPr>
                  <a:spLocks/>
                </p:cNvSpPr>
                <p:nvPr/>
              </p:nvSpPr>
              <p:spPr bwMode="auto">
                <a:xfrm>
                  <a:off x="2057" y="3210"/>
                  <a:ext cx="10" cy="9"/>
                </a:xfrm>
                <a:custGeom>
                  <a:avLst/>
                  <a:gdLst>
                    <a:gd name="T0" fmla="*/ 0 w 29"/>
                    <a:gd name="T1" fmla="*/ 8 h 33"/>
                    <a:gd name="T2" fmla="*/ 0 w 29"/>
                    <a:gd name="T3" fmla="*/ 8 h 33"/>
                    <a:gd name="T4" fmla="*/ 4 w 29"/>
                    <a:gd name="T5" fmla="*/ 9 h 33"/>
                    <a:gd name="T6" fmla="*/ 8 w 29"/>
                    <a:gd name="T7" fmla="*/ 7 h 33"/>
                    <a:gd name="T8" fmla="*/ 9 w 29"/>
                    <a:gd name="T9" fmla="*/ 4 h 33"/>
                    <a:gd name="T10" fmla="*/ 10 w 29"/>
                    <a:gd name="T11" fmla="*/ 0 h 33"/>
                    <a:gd name="T12" fmla="*/ 6 w 29"/>
                    <a:gd name="T13" fmla="*/ 0 h 33"/>
                    <a:gd name="T14" fmla="*/ 6 w 29"/>
                    <a:gd name="T15" fmla="*/ 3 h 33"/>
                    <a:gd name="T16" fmla="*/ 4 w 29"/>
                    <a:gd name="T17" fmla="*/ 5 h 33"/>
                    <a:gd name="T18" fmla="*/ 4 w 29"/>
                    <a:gd name="T19" fmla="*/ 6 h 33"/>
                    <a:gd name="T20" fmla="*/ 2 w 29"/>
                    <a:gd name="T21" fmla="*/ 6 h 33"/>
                    <a:gd name="T22" fmla="*/ 2 w 29"/>
                    <a:gd name="T23" fmla="*/ 5 h 33"/>
                    <a:gd name="T24" fmla="*/ 0 w 29"/>
                    <a:gd name="T25" fmla="*/ 8 h 3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9" h="33">
                      <a:moveTo>
                        <a:pt x="1" y="29"/>
                      </a:moveTo>
                      <a:lnTo>
                        <a:pt x="0" y="28"/>
                      </a:lnTo>
                      <a:lnTo>
                        <a:pt x="12" y="33"/>
                      </a:lnTo>
                      <a:lnTo>
                        <a:pt x="23" y="24"/>
                      </a:lnTo>
                      <a:lnTo>
                        <a:pt x="26" y="13"/>
                      </a:lnTo>
                      <a:lnTo>
                        <a:pt x="29" y="0"/>
                      </a:lnTo>
                      <a:lnTo>
                        <a:pt x="17" y="0"/>
                      </a:lnTo>
                      <a:lnTo>
                        <a:pt x="17" y="10"/>
                      </a:lnTo>
                      <a:lnTo>
                        <a:pt x="13" y="20"/>
                      </a:lnTo>
                      <a:lnTo>
                        <a:pt x="12" y="23"/>
                      </a:lnTo>
                      <a:lnTo>
                        <a:pt x="7" y="21"/>
                      </a:lnTo>
                      <a:lnTo>
                        <a:pt x="6" y="20"/>
                      </a:lnTo>
                      <a:lnTo>
                        <a:pt x="1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3" name="Forme libre 548"/>
                <p:cNvSpPr>
                  <a:spLocks/>
                </p:cNvSpPr>
                <p:nvPr/>
              </p:nvSpPr>
              <p:spPr bwMode="auto">
                <a:xfrm>
                  <a:off x="2055" y="3215"/>
                  <a:ext cx="4" cy="3"/>
                </a:xfrm>
                <a:custGeom>
                  <a:avLst/>
                  <a:gdLst>
                    <a:gd name="T0" fmla="*/ 3 w 14"/>
                    <a:gd name="T1" fmla="*/ 3 h 11"/>
                    <a:gd name="T2" fmla="*/ 3 w 14"/>
                    <a:gd name="T3" fmla="*/ 3 h 11"/>
                    <a:gd name="T4" fmla="*/ 3 w 14"/>
                    <a:gd name="T5" fmla="*/ 2 h 11"/>
                    <a:gd name="T6" fmla="*/ 3 w 14"/>
                    <a:gd name="T7" fmla="*/ 2 h 11"/>
                    <a:gd name="T8" fmla="*/ 2 w 14"/>
                    <a:gd name="T9" fmla="*/ 2 h 11"/>
                    <a:gd name="T10" fmla="*/ 3 w 14"/>
                    <a:gd name="T11" fmla="*/ 3 h 11"/>
                    <a:gd name="T12" fmla="*/ 4 w 14"/>
                    <a:gd name="T13" fmla="*/ 0 h 11"/>
                    <a:gd name="T14" fmla="*/ 2 w 14"/>
                    <a:gd name="T15" fmla="*/ 0 h 11"/>
                    <a:gd name="T16" fmla="*/ 0 w 14"/>
                    <a:gd name="T17" fmla="*/ 1 h 11"/>
                    <a:gd name="T18" fmla="*/ 0 w 14"/>
                    <a:gd name="T19" fmla="*/ 2 h 11"/>
                    <a:gd name="T20" fmla="*/ 0 w 14"/>
                    <a:gd name="T21" fmla="*/ 3 h 11"/>
                    <a:gd name="T22" fmla="*/ 0 w 14"/>
                    <a:gd name="T23" fmla="*/ 3 h 11"/>
                    <a:gd name="T24" fmla="*/ 3 w 14"/>
                    <a:gd name="T25" fmla="*/ 3 h 1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4" h="11">
                      <a:moveTo>
                        <a:pt x="12" y="11"/>
                      </a:moveTo>
                      <a:lnTo>
                        <a:pt x="12" y="11"/>
                      </a:lnTo>
                      <a:lnTo>
                        <a:pt x="12" y="8"/>
                      </a:lnTo>
                      <a:lnTo>
                        <a:pt x="11" y="7"/>
                      </a:lnTo>
                      <a:lnTo>
                        <a:pt x="8" y="9"/>
                      </a:lnTo>
                      <a:lnTo>
                        <a:pt x="9" y="10"/>
                      </a:lnTo>
                      <a:lnTo>
                        <a:pt x="14" y="1"/>
                      </a:lnTo>
                      <a:lnTo>
                        <a:pt x="8" y="0"/>
                      </a:lnTo>
                      <a:lnTo>
                        <a:pt x="1" y="2"/>
                      </a:lnTo>
                      <a:lnTo>
                        <a:pt x="0" y="8"/>
                      </a:lnTo>
                      <a:lnTo>
                        <a:pt x="0" y="11"/>
                      </a:lnTo>
                      <a:lnTo>
                        <a:pt x="12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4" name="Forme libre 549"/>
                <p:cNvSpPr>
                  <a:spLocks/>
                </p:cNvSpPr>
                <p:nvPr/>
              </p:nvSpPr>
              <p:spPr bwMode="auto">
                <a:xfrm>
                  <a:off x="2048" y="3218"/>
                  <a:ext cx="11" cy="4"/>
                </a:xfrm>
                <a:custGeom>
                  <a:avLst/>
                  <a:gdLst>
                    <a:gd name="T0" fmla="*/ 0 w 31"/>
                    <a:gd name="T1" fmla="*/ 3 h 15"/>
                    <a:gd name="T2" fmla="*/ 4 w 31"/>
                    <a:gd name="T3" fmla="*/ 4 h 15"/>
                    <a:gd name="T4" fmla="*/ 7 w 31"/>
                    <a:gd name="T5" fmla="*/ 3 h 15"/>
                    <a:gd name="T6" fmla="*/ 9 w 31"/>
                    <a:gd name="T7" fmla="*/ 2 h 15"/>
                    <a:gd name="T8" fmla="*/ 11 w 31"/>
                    <a:gd name="T9" fmla="*/ 0 h 15"/>
                    <a:gd name="T10" fmla="*/ 7 w 31"/>
                    <a:gd name="T11" fmla="*/ 0 h 15"/>
                    <a:gd name="T12" fmla="*/ 7 w 31"/>
                    <a:gd name="T13" fmla="*/ 0 h 15"/>
                    <a:gd name="T14" fmla="*/ 5 w 31"/>
                    <a:gd name="T15" fmla="*/ 1 h 15"/>
                    <a:gd name="T16" fmla="*/ 4 w 31"/>
                    <a:gd name="T17" fmla="*/ 1 h 15"/>
                    <a:gd name="T18" fmla="*/ 2 w 31"/>
                    <a:gd name="T19" fmla="*/ 1 h 15"/>
                    <a:gd name="T20" fmla="*/ 0 w 31"/>
                    <a:gd name="T21" fmla="*/ 3 h 1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1" h="15">
                      <a:moveTo>
                        <a:pt x="0" y="10"/>
                      </a:moveTo>
                      <a:lnTo>
                        <a:pt x="12" y="15"/>
                      </a:lnTo>
                      <a:lnTo>
                        <a:pt x="20" y="13"/>
                      </a:lnTo>
                      <a:lnTo>
                        <a:pt x="26" y="7"/>
                      </a:lnTo>
                      <a:lnTo>
                        <a:pt x="31" y="0"/>
                      </a:lnTo>
                      <a:lnTo>
                        <a:pt x="19" y="0"/>
                      </a:lnTo>
                      <a:lnTo>
                        <a:pt x="15" y="4"/>
                      </a:lnTo>
                      <a:lnTo>
                        <a:pt x="12" y="5"/>
                      </a:lnTo>
                      <a:lnTo>
                        <a:pt x="7" y="3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5" name="Forme libre 550"/>
                <p:cNvSpPr>
                  <a:spLocks/>
                </p:cNvSpPr>
                <p:nvPr/>
              </p:nvSpPr>
              <p:spPr bwMode="auto">
                <a:xfrm>
                  <a:off x="2022" y="3202"/>
                  <a:ext cx="7" cy="3"/>
                </a:xfrm>
                <a:custGeom>
                  <a:avLst/>
                  <a:gdLst>
                    <a:gd name="T0" fmla="*/ 4 w 22"/>
                    <a:gd name="T1" fmla="*/ 0 h 14"/>
                    <a:gd name="T2" fmla="*/ 4 w 22"/>
                    <a:gd name="T3" fmla="*/ 0 h 14"/>
                    <a:gd name="T4" fmla="*/ 4 w 22"/>
                    <a:gd name="T5" fmla="*/ 0 h 14"/>
                    <a:gd name="T6" fmla="*/ 3 w 22"/>
                    <a:gd name="T7" fmla="*/ 0 h 14"/>
                    <a:gd name="T8" fmla="*/ 1 w 22"/>
                    <a:gd name="T9" fmla="*/ 0 h 14"/>
                    <a:gd name="T10" fmla="*/ 0 w 22"/>
                    <a:gd name="T11" fmla="*/ 3 h 14"/>
                    <a:gd name="T12" fmla="*/ 3 w 22"/>
                    <a:gd name="T13" fmla="*/ 3 h 14"/>
                    <a:gd name="T14" fmla="*/ 4 w 22"/>
                    <a:gd name="T15" fmla="*/ 3 h 14"/>
                    <a:gd name="T16" fmla="*/ 6 w 22"/>
                    <a:gd name="T17" fmla="*/ 2 h 14"/>
                    <a:gd name="T18" fmla="*/ 7 w 22"/>
                    <a:gd name="T19" fmla="*/ 2 h 14"/>
                    <a:gd name="T20" fmla="*/ 4 w 22"/>
                    <a:gd name="T21" fmla="*/ 0 h 1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2" h="14">
                      <a:moveTo>
                        <a:pt x="14" y="0"/>
                      </a:moveTo>
                      <a:lnTo>
                        <a:pt x="14" y="1"/>
                      </a:lnTo>
                      <a:lnTo>
                        <a:pt x="12" y="2"/>
                      </a:lnTo>
                      <a:lnTo>
                        <a:pt x="8" y="2"/>
                      </a:lnTo>
                      <a:lnTo>
                        <a:pt x="2" y="2"/>
                      </a:lnTo>
                      <a:lnTo>
                        <a:pt x="0" y="12"/>
                      </a:lnTo>
                      <a:lnTo>
                        <a:pt x="8" y="14"/>
                      </a:lnTo>
                      <a:lnTo>
                        <a:pt x="14" y="12"/>
                      </a:lnTo>
                      <a:lnTo>
                        <a:pt x="19" y="8"/>
                      </a:lnTo>
                      <a:lnTo>
                        <a:pt x="22" y="7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6" name="Forme libre 551"/>
                <p:cNvSpPr>
                  <a:spLocks/>
                </p:cNvSpPr>
                <p:nvPr/>
              </p:nvSpPr>
              <p:spPr bwMode="auto">
                <a:xfrm>
                  <a:off x="2102" y="3257"/>
                  <a:ext cx="6" cy="4"/>
                </a:xfrm>
                <a:custGeom>
                  <a:avLst/>
                  <a:gdLst>
                    <a:gd name="T0" fmla="*/ 0 w 18"/>
                    <a:gd name="T1" fmla="*/ 4 h 14"/>
                    <a:gd name="T2" fmla="*/ 0 w 18"/>
                    <a:gd name="T3" fmla="*/ 4 h 14"/>
                    <a:gd name="T4" fmla="*/ 2 w 18"/>
                    <a:gd name="T5" fmla="*/ 4 h 14"/>
                    <a:gd name="T6" fmla="*/ 4 w 18"/>
                    <a:gd name="T7" fmla="*/ 3 h 14"/>
                    <a:gd name="T8" fmla="*/ 6 w 18"/>
                    <a:gd name="T9" fmla="*/ 3 h 14"/>
                    <a:gd name="T10" fmla="*/ 4 w 18"/>
                    <a:gd name="T11" fmla="*/ 0 h 14"/>
                    <a:gd name="T12" fmla="*/ 3 w 18"/>
                    <a:gd name="T13" fmla="*/ 1 h 14"/>
                    <a:gd name="T14" fmla="*/ 2 w 18"/>
                    <a:gd name="T15" fmla="*/ 1 h 14"/>
                    <a:gd name="T16" fmla="*/ 0 w 18"/>
                    <a:gd name="T17" fmla="*/ 1 h 14"/>
                    <a:gd name="T18" fmla="*/ 0 w 18"/>
                    <a:gd name="T19" fmla="*/ 1 h 14"/>
                    <a:gd name="T20" fmla="*/ 0 w 18"/>
                    <a:gd name="T21" fmla="*/ 4 h 1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8" h="14">
                      <a:moveTo>
                        <a:pt x="0" y="14"/>
                      </a:moveTo>
                      <a:lnTo>
                        <a:pt x="1" y="14"/>
                      </a:lnTo>
                      <a:lnTo>
                        <a:pt x="6" y="13"/>
                      </a:lnTo>
                      <a:lnTo>
                        <a:pt x="12" y="11"/>
                      </a:lnTo>
                      <a:lnTo>
                        <a:pt x="18" y="9"/>
                      </a:lnTo>
                      <a:lnTo>
                        <a:pt x="13" y="0"/>
                      </a:lnTo>
                      <a:lnTo>
                        <a:pt x="9" y="2"/>
                      </a:lnTo>
                      <a:lnTo>
                        <a:pt x="6" y="3"/>
                      </a:lnTo>
                      <a:lnTo>
                        <a:pt x="1" y="2"/>
                      </a:lnTo>
                      <a:lnTo>
                        <a:pt x="0" y="2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" name="Forme libre 552"/>
                <p:cNvSpPr>
                  <a:spLocks/>
                </p:cNvSpPr>
                <p:nvPr/>
              </p:nvSpPr>
              <p:spPr bwMode="auto">
                <a:xfrm>
                  <a:off x="1824" y="3250"/>
                  <a:ext cx="4" cy="8"/>
                </a:xfrm>
                <a:custGeom>
                  <a:avLst/>
                  <a:gdLst>
                    <a:gd name="T0" fmla="*/ 1 w 13"/>
                    <a:gd name="T1" fmla="*/ 8 h 30"/>
                    <a:gd name="T2" fmla="*/ 1 w 13"/>
                    <a:gd name="T3" fmla="*/ 8 h 30"/>
                    <a:gd name="T4" fmla="*/ 3 w 13"/>
                    <a:gd name="T5" fmla="*/ 6 h 30"/>
                    <a:gd name="T6" fmla="*/ 4 w 13"/>
                    <a:gd name="T7" fmla="*/ 4 h 30"/>
                    <a:gd name="T8" fmla="*/ 3 w 13"/>
                    <a:gd name="T9" fmla="*/ 2 h 30"/>
                    <a:gd name="T10" fmla="*/ 1 w 13"/>
                    <a:gd name="T11" fmla="*/ 0 h 30"/>
                    <a:gd name="T12" fmla="*/ 0 w 13"/>
                    <a:gd name="T13" fmla="*/ 3 h 30"/>
                    <a:gd name="T14" fmla="*/ 0 w 13"/>
                    <a:gd name="T15" fmla="*/ 3 h 30"/>
                    <a:gd name="T16" fmla="*/ 0 w 13"/>
                    <a:gd name="T17" fmla="*/ 4 h 30"/>
                    <a:gd name="T18" fmla="*/ 0 w 13"/>
                    <a:gd name="T19" fmla="*/ 5 h 30"/>
                    <a:gd name="T20" fmla="*/ 0 w 13"/>
                    <a:gd name="T21" fmla="*/ 5 h 30"/>
                    <a:gd name="T22" fmla="*/ 0 w 13"/>
                    <a:gd name="T23" fmla="*/ 5 h 30"/>
                    <a:gd name="T24" fmla="*/ 1 w 13"/>
                    <a:gd name="T25" fmla="*/ 8 h 3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3" h="30">
                      <a:moveTo>
                        <a:pt x="3" y="30"/>
                      </a:moveTo>
                      <a:lnTo>
                        <a:pt x="4" y="30"/>
                      </a:lnTo>
                      <a:lnTo>
                        <a:pt x="10" y="23"/>
                      </a:lnTo>
                      <a:lnTo>
                        <a:pt x="13" y="15"/>
                      </a:lnTo>
                      <a:lnTo>
                        <a:pt x="10" y="6"/>
                      </a:lnTo>
                      <a:lnTo>
                        <a:pt x="4" y="0"/>
                      </a:lnTo>
                      <a:lnTo>
                        <a:pt x="0" y="10"/>
                      </a:lnTo>
                      <a:lnTo>
                        <a:pt x="1" y="11"/>
                      </a:lnTo>
                      <a:lnTo>
                        <a:pt x="1" y="15"/>
                      </a:lnTo>
                      <a:lnTo>
                        <a:pt x="1" y="18"/>
                      </a:lnTo>
                      <a:lnTo>
                        <a:pt x="0" y="20"/>
                      </a:lnTo>
                      <a:lnTo>
                        <a:pt x="1" y="20"/>
                      </a:lnTo>
                      <a:lnTo>
                        <a:pt x="3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8" name="Forme libre 553"/>
                <p:cNvSpPr>
                  <a:spLocks/>
                </p:cNvSpPr>
                <p:nvPr/>
              </p:nvSpPr>
              <p:spPr bwMode="auto">
                <a:xfrm>
                  <a:off x="1822" y="3255"/>
                  <a:ext cx="3" cy="7"/>
                </a:xfrm>
                <a:custGeom>
                  <a:avLst/>
                  <a:gdLst>
                    <a:gd name="T0" fmla="*/ 0 w 10"/>
                    <a:gd name="T1" fmla="*/ 7 h 25"/>
                    <a:gd name="T2" fmla="*/ 3 w 10"/>
                    <a:gd name="T3" fmla="*/ 6 h 25"/>
                    <a:gd name="T4" fmla="*/ 3 w 10"/>
                    <a:gd name="T5" fmla="*/ 4 h 25"/>
                    <a:gd name="T6" fmla="*/ 3 w 10"/>
                    <a:gd name="T7" fmla="*/ 3 h 25"/>
                    <a:gd name="T8" fmla="*/ 3 w 10"/>
                    <a:gd name="T9" fmla="*/ 3 h 25"/>
                    <a:gd name="T10" fmla="*/ 2 w 10"/>
                    <a:gd name="T11" fmla="*/ 0 h 25"/>
                    <a:gd name="T12" fmla="*/ 0 w 10"/>
                    <a:gd name="T13" fmla="*/ 2 h 25"/>
                    <a:gd name="T14" fmla="*/ 0 w 10"/>
                    <a:gd name="T15" fmla="*/ 4 h 25"/>
                    <a:gd name="T16" fmla="*/ 0 w 10"/>
                    <a:gd name="T17" fmla="*/ 5 h 25"/>
                    <a:gd name="T18" fmla="*/ 0 w 10"/>
                    <a:gd name="T19" fmla="*/ 4 h 25"/>
                    <a:gd name="T20" fmla="*/ 0 w 10"/>
                    <a:gd name="T21" fmla="*/ 7 h 2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0" h="25">
                      <a:moveTo>
                        <a:pt x="1" y="25"/>
                      </a:moveTo>
                      <a:lnTo>
                        <a:pt x="9" y="22"/>
                      </a:lnTo>
                      <a:lnTo>
                        <a:pt x="9" y="15"/>
                      </a:lnTo>
                      <a:lnTo>
                        <a:pt x="10" y="10"/>
                      </a:lnTo>
                      <a:lnTo>
                        <a:pt x="9" y="10"/>
                      </a:lnTo>
                      <a:lnTo>
                        <a:pt x="7" y="0"/>
                      </a:lnTo>
                      <a:lnTo>
                        <a:pt x="1" y="8"/>
                      </a:lnTo>
                      <a:lnTo>
                        <a:pt x="0" y="15"/>
                      </a:lnTo>
                      <a:lnTo>
                        <a:pt x="0" y="17"/>
                      </a:lnTo>
                      <a:lnTo>
                        <a:pt x="1" y="16"/>
                      </a:lnTo>
                      <a:lnTo>
                        <a:pt x="1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9" name="Forme libre 554"/>
                <p:cNvSpPr>
                  <a:spLocks/>
                </p:cNvSpPr>
                <p:nvPr/>
              </p:nvSpPr>
              <p:spPr bwMode="auto">
                <a:xfrm>
                  <a:off x="1837" y="3254"/>
                  <a:ext cx="10" cy="5"/>
                </a:xfrm>
                <a:custGeom>
                  <a:avLst/>
                  <a:gdLst>
                    <a:gd name="T0" fmla="*/ 9 w 31"/>
                    <a:gd name="T1" fmla="*/ 1 h 20"/>
                    <a:gd name="T2" fmla="*/ 7 w 31"/>
                    <a:gd name="T3" fmla="*/ 2 h 20"/>
                    <a:gd name="T4" fmla="*/ 7 w 31"/>
                    <a:gd name="T5" fmla="*/ 2 h 20"/>
                    <a:gd name="T6" fmla="*/ 6 w 31"/>
                    <a:gd name="T7" fmla="*/ 3 h 20"/>
                    <a:gd name="T8" fmla="*/ 4 w 31"/>
                    <a:gd name="T9" fmla="*/ 2 h 20"/>
                    <a:gd name="T10" fmla="*/ 2 w 31"/>
                    <a:gd name="T11" fmla="*/ 2 h 20"/>
                    <a:gd name="T12" fmla="*/ 0 w 31"/>
                    <a:gd name="T13" fmla="*/ 4 h 20"/>
                    <a:gd name="T14" fmla="*/ 3 w 31"/>
                    <a:gd name="T15" fmla="*/ 5 h 20"/>
                    <a:gd name="T16" fmla="*/ 6 w 31"/>
                    <a:gd name="T17" fmla="*/ 5 h 20"/>
                    <a:gd name="T18" fmla="*/ 9 w 31"/>
                    <a:gd name="T19" fmla="*/ 4 h 20"/>
                    <a:gd name="T20" fmla="*/ 10 w 31"/>
                    <a:gd name="T21" fmla="*/ 1 h 20"/>
                    <a:gd name="T22" fmla="*/ 8 w 31"/>
                    <a:gd name="T23" fmla="*/ 3 h 20"/>
                    <a:gd name="T24" fmla="*/ 9 w 31"/>
                    <a:gd name="T25" fmla="*/ 1 h 20"/>
                    <a:gd name="T26" fmla="*/ 6 w 31"/>
                    <a:gd name="T27" fmla="*/ 0 h 20"/>
                    <a:gd name="T28" fmla="*/ 7 w 31"/>
                    <a:gd name="T29" fmla="*/ 2 h 20"/>
                    <a:gd name="T30" fmla="*/ 9 w 31"/>
                    <a:gd name="T31" fmla="*/ 1 h 2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31" h="20">
                      <a:moveTo>
                        <a:pt x="28" y="2"/>
                      </a:moveTo>
                      <a:lnTo>
                        <a:pt x="22" y="8"/>
                      </a:lnTo>
                      <a:lnTo>
                        <a:pt x="22" y="9"/>
                      </a:lnTo>
                      <a:lnTo>
                        <a:pt x="18" y="10"/>
                      </a:lnTo>
                      <a:lnTo>
                        <a:pt x="11" y="9"/>
                      </a:lnTo>
                      <a:lnTo>
                        <a:pt x="7" y="7"/>
                      </a:lnTo>
                      <a:lnTo>
                        <a:pt x="0" y="14"/>
                      </a:lnTo>
                      <a:lnTo>
                        <a:pt x="9" y="18"/>
                      </a:lnTo>
                      <a:lnTo>
                        <a:pt x="18" y="20"/>
                      </a:lnTo>
                      <a:lnTo>
                        <a:pt x="29" y="16"/>
                      </a:lnTo>
                      <a:lnTo>
                        <a:pt x="31" y="5"/>
                      </a:lnTo>
                      <a:lnTo>
                        <a:pt x="25" y="11"/>
                      </a:lnTo>
                      <a:lnTo>
                        <a:pt x="28" y="2"/>
                      </a:lnTo>
                      <a:lnTo>
                        <a:pt x="19" y="0"/>
                      </a:lnTo>
                      <a:lnTo>
                        <a:pt x="22" y="8"/>
                      </a:lnTo>
                      <a:lnTo>
                        <a:pt x="28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0" name="Forme libre 555"/>
                <p:cNvSpPr>
                  <a:spLocks/>
                </p:cNvSpPr>
                <p:nvPr/>
              </p:nvSpPr>
              <p:spPr bwMode="auto">
                <a:xfrm>
                  <a:off x="1845" y="3251"/>
                  <a:ext cx="12" cy="6"/>
                </a:xfrm>
                <a:custGeom>
                  <a:avLst/>
                  <a:gdLst>
                    <a:gd name="T0" fmla="*/ 10 w 34"/>
                    <a:gd name="T1" fmla="*/ 0 h 22"/>
                    <a:gd name="T2" fmla="*/ 8 w 34"/>
                    <a:gd name="T3" fmla="*/ 2 h 22"/>
                    <a:gd name="T4" fmla="*/ 8 w 34"/>
                    <a:gd name="T5" fmla="*/ 2 h 22"/>
                    <a:gd name="T6" fmla="*/ 7 w 34"/>
                    <a:gd name="T7" fmla="*/ 3 h 22"/>
                    <a:gd name="T8" fmla="*/ 4 w 34"/>
                    <a:gd name="T9" fmla="*/ 4 h 22"/>
                    <a:gd name="T10" fmla="*/ 1 w 34"/>
                    <a:gd name="T11" fmla="*/ 4 h 22"/>
                    <a:gd name="T12" fmla="*/ 0 w 34"/>
                    <a:gd name="T13" fmla="*/ 6 h 22"/>
                    <a:gd name="T14" fmla="*/ 4 w 34"/>
                    <a:gd name="T15" fmla="*/ 6 h 22"/>
                    <a:gd name="T16" fmla="*/ 8 w 34"/>
                    <a:gd name="T17" fmla="*/ 5 h 22"/>
                    <a:gd name="T18" fmla="*/ 11 w 34"/>
                    <a:gd name="T19" fmla="*/ 4 h 22"/>
                    <a:gd name="T20" fmla="*/ 12 w 34"/>
                    <a:gd name="T21" fmla="*/ 1 h 22"/>
                    <a:gd name="T22" fmla="*/ 11 w 34"/>
                    <a:gd name="T23" fmla="*/ 2 h 22"/>
                    <a:gd name="T24" fmla="*/ 10 w 34"/>
                    <a:gd name="T25" fmla="*/ 0 h 22"/>
                    <a:gd name="T26" fmla="*/ 8 w 34"/>
                    <a:gd name="T27" fmla="*/ 1 h 22"/>
                    <a:gd name="T28" fmla="*/ 8 w 34"/>
                    <a:gd name="T29" fmla="*/ 2 h 22"/>
                    <a:gd name="T30" fmla="*/ 10 w 34"/>
                    <a:gd name="T31" fmla="*/ 0 h 2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34" h="22">
                      <a:moveTo>
                        <a:pt x="27" y="0"/>
                      </a:moveTo>
                      <a:lnTo>
                        <a:pt x="24" y="7"/>
                      </a:lnTo>
                      <a:lnTo>
                        <a:pt x="19" y="11"/>
                      </a:lnTo>
                      <a:lnTo>
                        <a:pt x="11" y="13"/>
                      </a:lnTo>
                      <a:lnTo>
                        <a:pt x="3" y="13"/>
                      </a:lnTo>
                      <a:lnTo>
                        <a:pt x="0" y="22"/>
                      </a:lnTo>
                      <a:lnTo>
                        <a:pt x="11" y="22"/>
                      </a:lnTo>
                      <a:lnTo>
                        <a:pt x="22" y="20"/>
                      </a:lnTo>
                      <a:lnTo>
                        <a:pt x="31" y="14"/>
                      </a:lnTo>
                      <a:lnTo>
                        <a:pt x="34" y="2"/>
                      </a:lnTo>
                      <a:lnTo>
                        <a:pt x="31" y="9"/>
                      </a:lnTo>
                      <a:lnTo>
                        <a:pt x="27" y="0"/>
                      </a:lnTo>
                      <a:lnTo>
                        <a:pt x="22" y="2"/>
                      </a:lnTo>
                      <a:lnTo>
                        <a:pt x="24" y="7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1" name="Forme libre 556"/>
                <p:cNvSpPr>
                  <a:spLocks/>
                </p:cNvSpPr>
                <p:nvPr/>
              </p:nvSpPr>
              <p:spPr bwMode="auto">
                <a:xfrm>
                  <a:off x="1852" y="3248"/>
                  <a:ext cx="5" cy="6"/>
                </a:xfrm>
                <a:custGeom>
                  <a:avLst/>
                  <a:gdLst>
                    <a:gd name="T0" fmla="*/ 0 w 15"/>
                    <a:gd name="T1" fmla="*/ 2 h 23"/>
                    <a:gd name="T2" fmla="*/ 0 w 15"/>
                    <a:gd name="T3" fmla="*/ 2 h 23"/>
                    <a:gd name="T4" fmla="*/ 1 w 15"/>
                    <a:gd name="T5" fmla="*/ 3 h 23"/>
                    <a:gd name="T6" fmla="*/ 1 w 15"/>
                    <a:gd name="T7" fmla="*/ 4 h 23"/>
                    <a:gd name="T8" fmla="*/ 2 w 15"/>
                    <a:gd name="T9" fmla="*/ 4 h 23"/>
                    <a:gd name="T10" fmla="*/ 3 w 15"/>
                    <a:gd name="T11" fmla="*/ 6 h 23"/>
                    <a:gd name="T12" fmla="*/ 5 w 15"/>
                    <a:gd name="T13" fmla="*/ 4 h 23"/>
                    <a:gd name="T14" fmla="*/ 4 w 15"/>
                    <a:gd name="T15" fmla="*/ 2 h 23"/>
                    <a:gd name="T16" fmla="*/ 3 w 15"/>
                    <a:gd name="T17" fmla="*/ 1 h 23"/>
                    <a:gd name="T18" fmla="*/ 2 w 15"/>
                    <a:gd name="T19" fmla="*/ 0 h 23"/>
                    <a:gd name="T20" fmla="*/ 0 w 15"/>
                    <a:gd name="T21" fmla="*/ 2 h 2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5" h="23">
                      <a:moveTo>
                        <a:pt x="0" y="7"/>
                      </a:moveTo>
                      <a:lnTo>
                        <a:pt x="1" y="9"/>
                      </a:lnTo>
                      <a:lnTo>
                        <a:pt x="3" y="12"/>
                      </a:lnTo>
                      <a:lnTo>
                        <a:pt x="3" y="15"/>
                      </a:lnTo>
                      <a:lnTo>
                        <a:pt x="6" y="14"/>
                      </a:lnTo>
                      <a:lnTo>
                        <a:pt x="10" y="23"/>
                      </a:lnTo>
                      <a:lnTo>
                        <a:pt x="15" y="15"/>
                      </a:lnTo>
                      <a:lnTo>
                        <a:pt x="13" y="9"/>
                      </a:lnTo>
                      <a:lnTo>
                        <a:pt x="10" y="4"/>
                      </a:lnTo>
                      <a:lnTo>
                        <a:pt x="7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2" name="Forme libre 557"/>
                <p:cNvSpPr>
                  <a:spLocks/>
                </p:cNvSpPr>
                <p:nvPr/>
              </p:nvSpPr>
              <p:spPr bwMode="auto">
                <a:xfrm>
                  <a:off x="1760" y="3267"/>
                  <a:ext cx="13" cy="6"/>
                </a:xfrm>
                <a:custGeom>
                  <a:avLst/>
                  <a:gdLst>
                    <a:gd name="T0" fmla="*/ 11 w 38"/>
                    <a:gd name="T1" fmla="*/ 2 h 21"/>
                    <a:gd name="T2" fmla="*/ 9 w 38"/>
                    <a:gd name="T3" fmla="*/ 3 h 21"/>
                    <a:gd name="T4" fmla="*/ 7 w 38"/>
                    <a:gd name="T5" fmla="*/ 2 h 21"/>
                    <a:gd name="T6" fmla="*/ 5 w 38"/>
                    <a:gd name="T7" fmla="*/ 1 h 21"/>
                    <a:gd name="T8" fmla="*/ 3 w 38"/>
                    <a:gd name="T9" fmla="*/ 0 h 21"/>
                    <a:gd name="T10" fmla="*/ 0 w 38"/>
                    <a:gd name="T11" fmla="*/ 1 h 21"/>
                    <a:gd name="T12" fmla="*/ 2 w 38"/>
                    <a:gd name="T13" fmla="*/ 3 h 21"/>
                    <a:gd name="T14" fmla="*/ 5 w 38"/>
                    <a:gd name="T15" fmla="*/ 5 h 21"/>
                    <a:gd name="T16" fmla="*/ 9 w 38"/>
                    <a:gd name="T17" fmla="*/ 6 h 21"/>
                    <a:gd name="T18" fmla="*/ 13 w 38"/>
                    <a:gd name="T19" fmla="*/ 5 h 21"/>
                    <a:gd name="T20" fmla="*/ 11 w 38"/>
                    <a:gd name="T21" fmla="*/ 2 h 2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8" h="21">
                      <a:moveTo>
                        <a:pt x="33" y="8"/>
                      </a:moveTo>
                      <a:lnTo>
                        <a:pt x="26" y="9"/>
                      </a:lnTo>
                      <a:lnTo>
                        <a:pt x="20" y="8"/>
                      </a:lnTo>
                      <a:lnTo>
                        <a:pt x="14" y="5"/>
                      </a:lnTo>
                      <a:lnTo>
                        <a:pt x="9" y="0"/>
                      </a:lnTo>
                      <a:lnTo>
                        <a:pt x="0" y="5"/>
                      </a:lnTo>
                      <a:lnTo>
                        <a:pt x="7" y="12"/>
                      </a:lnTo>
                      <a:lnTo>
                        <a:pt x="15" y="18"/>
                      </a:lnTo>
                      <a:lnTo>
                        <a:pt x="26" y="21"/>
                      </a:lnTo>
                      <a:lnTo>
                        <a:pt x="38" y="18"/>
                      </a:lnTo>
                      <a:lnTo>
                        <a:pt x="33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3" name="Forme libre 558"/>
                <p:cNvSpPr>
                  <a:spLocks/>
                </p:cNvSpPr>
                <p:nvPr/>
              </p:nvSpPr>
              <p:spPr bwMode="auto">
                <a:xfrm>
                  <a:off x="1784" y="3247"/>
                  <a:ext cx="4" cy="4"/>
                </a:xfrm>
                <a:custGeom>
                  <a:avLst/>
                  <a:gdLst>
                    <a:gd name="T0" fmla="*/ 4 w 10"/>
                    <a:gd name="T1" fmla="*/ 2 h 15"/>
                    <a:gd name="T2" fmla="*/ 4 w 10"/>
                    <a:gd name="T3" fmla="*/ 2 h 15"/>
                    <a:gd name="T4" fmla="*/ 4 w 10"/>
                    <a:gd name="T5" fmla="*/ 2 h 15"/>
                    <a:gd name="T6" fmla="*/ 4 w 10"/>
                    <a:gd name="T7" fmla="*/ 2 h 15"/>
                    <a:gd name="T8" fmla="*/ 3 w 10"/>
                    <a:gd name="T9" fmla="*/ 3 h 15"/>
                    <a:gd name="T10" fmla="*/ 4 w 10"/>
                    <a:gd name="T11" fmla="*/ 2 h 15"/>
                    <a:gd name="T12" fmla="*/ 4 w 10"/>
                    <a:gd name="T13" fmla="*/ 0 h 15"/>
                    <a:gd name="T14" fmla="*/ 2 w 10"/>
                    <a:gd name="T15" fmla="*/ 0 h 15"/>
                    <a:gd name="T16" fmla="*/ 0 w 10"/>
                    <a:gd name="T17" fmla="*/ 1 h 15"/>
                    <a:gd name="T18" fmla="*/ 0 w 10"/>
                    <a:gd name="T19" fmla="*/ 3 h 15"/>
                    <a:gd name="T20" fmla="*/ 1 w 10"/>
                    <a:gd name="T21" fmla="*/ 4 h 15"/>
                    <a:gd name="T22" fmla="*/ 0 w 10"/>
                    <a:gd name="T23" fmla="*/ 4 h 15"/>
                    <a:gd name="T24" fmla="*/ 4 w 10"/>
                    <a:gd name="T25" fmla="*/ 2 h 1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0" h="15">
                      <a:moveTo>
                        <a:pt x="10" y="9"/>
                      </a:moveTo>
                      <a:lnTo>
                        <a:pt x="9" y="8"/>
                      </a:lnTo>
                      <a:lnTo>
                        <a:pt x="9" y="9"/>
                      </a:lnTo>
                      <a:lnTo>
                        <a:pt x="8" y="10"/>
                      </a:lnTo>
                      <a:lnTo>
                        <a:pt x="10" y="9"/>
                      </a:lnTo>
                      <a:lnTo>
                        <a:pt x="10" y="0"/>
                      </a:lnTo>
                      <a:lnTo>
                        <a:pt x="6" y="1"/>
                      </a:lnTo>
                      <a:lnTo>
                        <a:pt x="0" y="4"/>
                      </a:lnTo>
                      <a:lnTo>
                        <a:pt x="0" y="10"/>
                      </a:lnTo>
                      <a:lnTo>
                        <a:pt x="2" y="15"/>
                      </a:lnTo>
                      <a:lnTo>
                        <a:pt x="1" y="14"/>
                      </a:lnTo>
                      <a:lnTo>
                        <a:pt x="1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4" name="Forme libre 559"/>
                <p:cNvSpPr>
                  <a:spLocks/>
                </p:cNvSpPr>
                <p:nvPr/>
              </p:nvSpPr>
              <p:spPr bwMode="auto">
                <a:xfrm>
                  <a:off x="1783" y="3250"/>
                  <a:ext cx="6" cy="2"/>
                </a:xfrm>
                <a:custGeom>
                  <a:avLst/>
                  <a:gdLst>
                    <a:gd name="T0" fmla="*/ 4 w 16"/>
                    <a:gd name="T1" fmla="*/ 2 h 11"/>
                    <a:gd name="T2" fmla="*/ 4 w 16"/>
                    <a:gd name="T3" fmla="*/ 2 h 11"/>
                    <a:gd name="T4" fmla="*/ 4 w 16"/>
                    <a:gd name="T5" fmla="*/ 2 h 11"/>
                    <a:gd name="T6" fmla="*/ 4 w 16"/>
                    <a:gd name="T7" fmla="*/ 2 h 11"/>
                    <a:gd name="T8" fmla="*/ 6 w 16"/>
                    <a:gd name="T9" fmla="*/ 1 h 11"/>
                    <a:gd name="T10" fmla="*/ 5 w 16"/>
                    <a:gd name="T11" fmla="*/ 0 h 11"/>
                    <a:gd name="T12" fmla="*/ 2 w 16"/>
                    <a:gd name="T13" fmla="*/ 1 h 11"/>
                    <a:gd name="T14" fmla="*/ 2 w 16"/>
                    <a:gd name="T15" fmla="*/ 1 h 11"/>
                    <a:gd name="T16" fmla="*/ 2 w 16"/>
                    <a:gd name="T17" fmla="*/ 0 h 11"/>
                    <a:gd name="T18" fmla="*/ 1 w 16"/>
                    <a:gd name="T19" fmla="*/ 1 h 11"/>
                    <a:gd name="T20" fmla="*/ 0 w 16"/>
                    <a:gd name="T21" fmla="*/ 1 h 11"/>
                    <a:gd name="T22" fmla="*/ 0 w 16"/>
                    <a:gd name="T23" fmla="*/ 1 h 11"/>
                    <a:gd name="T24" fmla="*/ 4 w 16"/>
                    <a:gd name="T25" fmla="*/ 2 h 1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6" h="11">
                      <a:moveTo>
                        <a:pt x="10" y="11"/>
                      </a:moveTo>
                      <a:lnTo>
                        <a:pt x="10" y="11"/>
                      </a:lnTo>
                      <a:lnTo>
                        <a:pt x="11" y="11"/>
                      </a:lnTo>
                      <a:lnTo>
                        <a:pt x="16" y="5"/>
                      </a:lnTo>
                      <a:lnTo>
                        <a:pt x="13" y="0"/>
                      </a:lnTo>
                      <a:lnTo>
                        <a:pt x="4" y="5"/>
                      </a:lnTo>
                      <a:lnTo>
                        <a:pt x="6" y="1"/>
                      </a:lnTo>
                      <a:lnTo>
                        <a:pt x="3" y="4"/>
                      </a:lnTo>
                      <a:lnTo>
                        <a:pt x="0" y="8"/>
                      </a:lnTo>
                      <a:lnTo>
                        <a:pt x="10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5" name="Forme libre 560"/>
                <p:cNvSpPr>
                  <a:spLocks/>
                </p:cNvSpPr>
                <p:nvPr/>
              </p:nvSpPr>
              <p:spPr bwMode="auto">
                <a:xfrm>
                  <a:off x="1783" y="3252"/>
                  <a:ext cx="5" cy="3"/>
                </a:xfrm>
                <a:custGeom>
                  <a:avLst/>
                  <a:gdLst>
                    <a:gd name="T0" fmla="*/ 5 w 16"/>
                    <a:gd name="T1" fmla="*/ 1 h 13"/>
                    <a:gd name="T2" fmla="*/ 5 w 16"/>
                    <a:gd name="T3" fmla="*/ 1 h 13"/>
                    <a:gd name="T4" fmla="*/ 4 w 16"/>
                    <a:gd name="T5" fmla="*/ 1 h 13"/>
                    <a:gd name="T6" fmla="*/ 3 w 16"/>
                    <a:gd name="T7" fmla="*/ 0 h 13"/>
                    <a:gd name="T8" fmla="*/ 4 w 16"/>
                    <a:gd name="T9" fmla="*/ 1 h 13"/>
                    <a:gd name="T10" fmla="*/ 3 w 16"/>
                    <a:gd name="T11" fmla="*/ 1 h 13"/>
                    <a:gd name="T12" fmla="*/ 0 w 16"/>
                    <a:gd name="T13" fmla="*/ 0 h 13"/>
                    <a:gd name="T14" fmla="*/ 0 w 16"/>
                    <a:gd name="T15" fmla="*/ 1 h 13"/>
                    <a:gd name="T16" fmla="*/ 1 w 16"/>
                    <a:gd name="T17" fmla="*/ 2 h 13"/>
                    <a:gd name="T18" fmla="*/ 2 w 16"/>
                    <a:gd name="T19" fmla="*/ 2 h 13"/>
                    <a:gd name="T20" fmla="*/ 3 w 16"/>
                    <a:gd name="T21" fmla="*/ 3 h 13"/>
                    <a:gd name="T22" fmla="*/ 3 w 16"/>
                    <a:gd name="T23" fmla="*/ 3 h 13"/>
                    <a:gd name="T24" fmla="*/ 5 w 16"/>
                    <a:gd name="T25" fmla="*/ 1 h 1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6" h="13">
                      <a:moveTo>
                        <a:pt x="16" y="6"/>
                      </a:moveTo>
                      <a:lnTo>
                        <a:pt x="16" y="6"/>
                      </a:lnTo>
                      <a:lnTo>
                        <a:pt x="12" y="3"/>
                      </a:lnTo>
                      <a:lnTo>
                        <a:pt x="10" y="1"/>
                      </a:lnTo>
                      <a:lnTo>
                        <a:pt x="12" y="4"/>
                      </a:lnTo>
                      <a:lnTo>
                        <a:pt x="11" y="3"/>
                      </a:lnTo>
                      <a:lnTo>
                        <a:pt x="1" y="0"/>
                      </a:lnTo>
                      <a:lnTo>
                        <a:pt x="0" y="4"/>
                      </a:lnTo>
                      <a:lnTo>
                        <a:pt x="2" y="9"/>
                      </a:lnTo>
                      <a:lnTo>
                        <a:pt x="5" y="10"/>
                      </a:lnTo>
                      <a:lnTo>
                        <a:pt x="8" y="13"/>
                      </a:lnTo>
                      <a:lnTo>
                        <a:pt x="16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6" name="Forme libre 561"/>
                <p:cNvSpPr>
                  <a:spLocks/>
                </p:cNvSpPr>
                <p:nvPr/>
              </p:nvSpPr>
              <p:spPr bwMode="auto">
                <a:xfrm>
                  <a:off x="1784" y="3253"/>
                  <a:ext cx="5" cy="3"/>
                </a:xfrm>
                <a:custGeom>
                  <a:avLst/>
                  <a:gdLst>
                    <a:gd name="T0" fmla="*/ 3 w 15"/>
                    <a:gd name="T1" fmla="*/ 3 h 12"/>
                    <a:gd name="T2" fmla="*/ 4 w 15"/>
                    <a:gd name="T3" fmla="*/ 3 h 12"/>
                    <a:gd name="T4" fmla="*/ 3 w 15"/>
                    <a:gd name="T5" fmla="*/ 3 h 12"/>
                    <a:gd name="T6" fmla="*/ 4 w 15"/>
                    <a:gd name="T7" fmla="*/ 3 h 12"/>
                    <a:gd name="T8" fmla="*/ 5 w 15"/>
                    <a:gd name="T9" fmla="*/ 1 h 12"/>
                    <a:gd name="T10" fmla="*/ 4 w 15"/>
                    <a:gd name="T11" fmla="*/ 0 h 12"/>
                    <a:gd name="T12" fmla="*/ 1 w 15"/>
                    <a:gd name="T13" fmla="*/ 2 h 12"/>
                    <a:gd name="T14" fmla="*/ 2 w 15"/>
                    <a:gd name="T15" fmla="*/ 2 h 12"/>
                    <a:gd name="T16" fmla="*/ 2 w 15"/>
                    <a:gd name="T17" fmla="*/ 1 h 12"/>
                    <a:gd name="T18" fmla="*/ 1 w 15"/>
                    <a:gd name="T19" fmla="*/ 2 h 12"/>
                    <a:gd name="T20" fmla="*/ 0 w 15"/>
                    <a:gd name="T21" fmla="*/ 3 h 12"/>
                    <a:gd name="T22" fmla="*/ 0 w 15"/>
                    <a:gd name="T23" fmla="*/ 3 h 12"/>
                    <a:gd name="T24" fmla="*/ 3 w 15"/>
                    <a:gd name="T25" fmla="*/ 3 h 1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5" h="12">
                      <a:moveTo>
                        <a:pt x="10" y="12"/>
                      </a:moveTo>
                      <a:lnTo>
                        <a:pt x="12" y="12"/>
                      </a:lnTo>
                      <a:lnTo>
                        <a:pt x="10" y="11"/>
                      </a:lnTo>
                      <a:lnTo>
                        <a:pt x="12" y="12"/>
                      </a:lnTo>
                      <a:lnTo>
                        <a:pt x="15" y="5"/>
                      </a:lnTo>
                      <a:lnTo>
                        <a:pt x="12" y="0"/>
                      </a:lnTo>
                      <a:lnTo>
                        <a:pt x="4" y="7"/>
                      </a:lnTo>
                      <a:lnTo>
                        <a:pt x="6" y="7"/>
                      </a:lnTo>
                      <a:lnTo>
                        <a:pt x="7" y="3"/>
                      </a:lnTo>
                      <a:lnTo>
                        <a:pt x="3" y="6"/>
                      </a:lnTo>
                      <a:lnTo>
                        <a:pt x="0" y="12"/>
                      </a:lnTo>
                      <a:lnTo>
                        <a:pt x="1" y="12"/>
                      </a:lnTo>
                      <a:lnTo>
                        <a:pt x="1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7" name="Forme libre 562"/>
                <p:cNvSpPr>
                  <a:spLocks/>
                </p:cNvSpPr>
                <p:nvPr/>
              </p:nvSpPr>
              <p:spPr bwMode="auto">
                <a:xfrm>
                  <a:off x="1785" y="3256"/>
                  <a:ext cx="5" cy="6"/>
                </a:xfrm>
                <a:custGeom>
                  <a:avLst/>
                  <a:gdLst>
                    <a:gd name="T0" fmla="*/ 5 w 16"/>
                    <a:gd name="T1" fmla="*/ 3 h 21"/>
                    <a:gd name="T2" fmla="*/ 5 w 16"/>
                    <a:gd name="T3" fmla="*/ 3 h 21"/>
                    <a:gd name="T4" fmla="*/ 4 w 16"/>
                    <a:gd name="T5" fmla="*/ 3 h 21"/>
                    <a:gd name="T6" fmla="*/ 4 w 16"/>
                    <a:gd name="T7" fmla="*/ 2 h 21"/>
                    <a:gd name="T8" fmla="*/ 3 w 16"/>
                    <a:gd name="T9" fmla="*/ 1 h 21"/>
                    <a:gd name="T10" fmla="*/ 3 w 16"/>
                    <a:gd name="T11" fmla="*/ 0 h 21"/>
                    <a:gd name="T12" fmla="*/ 0 w 16"/>
                    <a:gd name="T13" fmla="*/ 0 h 21"/>
                    <a:gd name="T14" fmla="*/ 0 w 16"/>
                    <a:gd name="T15" fmla="*/ 2 h 21"/>
                    <a:gd name="T16" fmla="*/ 2 w 16"/>
                    <a:gd name="T17" fmla="*/ 3 h 21"/>
                    <a:gd name="T18" fmla="*/ 3 w 16"/>
                    <a:gd name="T19" fmla="*/ 5 h 21"/>
                    <a:gd name="T20" fmla="*/ 5 w 16"/>
                    <a:gd name="T21" fmla="*/ 6 h 21"/>
                    <a:gd name="T22" fmla="*/ 5 w 16"/>
                    <a:gd name="T23" fmla="*/ 6 h 21"/>
                    <a:gd name="T24" fmla="*/ 5 w 16"/>
                    <a:gd name="T25" fmla="*/ 3 h 2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6" h="21">
                      <a:moveTo>
                        <a:pt x="16" y="9"/>
                      </a:moveTo>
                      <a:lnTo>
                        <a:pt x="16" y="9"/>
                      </a:lnTo>
                      <a:lnTo>
                        <a:pt x="14" y="9"/>
                      </a:lnTo>
                      <a:lnTo>
                        <a:pt x="12" y="7"/>
                      </a:lnTo>
                      <a:lnTo>
                        <a:pt x="9" y="4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5" y="12"/>
                      </a:lnTo>
                      <a:lnTo>
                        <a:pt x="9" y="19"/>
                      </a:lnTo>
                      <a:lnTo>
                        <a:pt x="16" y="21"/>
                      </a:lnTo>
                      <a:lnTo>
                        <a:pt x="16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8" name="Forme libre 563"/>
                <p:cNvSpPr>
                  <a:spLocks/>
                </p:cNvSpPr>
                <p:nvPr/>
              </p:nvSpPr>
              <p:spPr bwMode="auto">
                <a:xfrm>
                  <a:off x="1790" y="3258"/>
                  <a:ext cx="9" cy="4"/>
                </a:xfrm>
                <a:custGeom>
                  <a:avLst/>
                  <a:gdLst>
                    <a:gd name="T0" fmla="*/ 6 w 26"/>
                    <a:gd name="T1" fmla="*/ 0 h 15"/>
                    <a:gd name="T2" fmla="*/ 5 w 26"/>
                    <a:gd name="T3" fmla="*/ 0 h 15"/>
                    <a:gd name="T4" fmla="*/ 3 w 26"/>
                    <a:gd name="T5" fmla="*/ 1 h 15"/>
                    <a:gd name="T6" fmla="*/ 2 w 26"/>
                    <a:gd name="T7" fmla="*/ 1 h 15"/>
                    <a:gd name="T8" fmla="*/ 0 w 26"/>
                    <a:gd name="T9" fmla="*/ 1 h 15"/>
                    <a:gd name="T10" fmla="*/ 0 w 26"/>
                    <a:gd name="T11" fmla="*/ 4 h 15"/>
                    <a:gd name="T12" fmla="*/ 2 w 26"/>
                    <a:gd name="T13" fmla="*/ 4 h 15"/>
                    <a:gd name="T14" fmla="*/ 4 w 26"/>
                    <a:gd name="T15" fmla="*/ 3 h 15"/>
                    <a:gd name="T16" fmla="*/ 7 w 26"/>
                    <a:gd name="T17" fmla="*/ 3 h 15"/>
                    <a:gd name="T18" fmla="*/ 9 w 26"/>
                    <a:gd name="T19" fmla="*/ 2 h 15"/>
                    <a:gd name="T20" fmla="*/ 6 w 26"/>
                    <a:gd name="T21" fmla="*/ 0 h 1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6" h="15">
                      <a:moveTo>
                        <a:pt x="18" y="0"/>
                      </a:moveTo>
                      <a:lnTo>
                        <a:pt x="15" y="1"/>
                      </a:lnTo>
                      <a:lnTo>
                        <a:pt x="10" y="3"/>
                      </a:lnTo>
                      <a:lnTo>
                        <a:pt x="5" y="5"/>
                      </a:lnTo>
                      <a:lnTo>
                        <a:pt x="0" y="3"/>
                      </a:lnTo>
                      <a:lnTo>
                        <a:pt x="0" y="15"/>
                      </a:lnTo>
                      <a:lnTo>
                        <a:pt x="5" y="14"/>
                      </a:lnTo>
                      <a:lnTo>
                        <a:pt x="12" y="13"/>
                      </a:lnTo>
                      <a:lnTo>
                        <a:pt x="20" y="11"/>
                      </a:lnTo>
                      <a:lnTo>
                        <a:pt x="26" y="7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9" name="Forme libre 564"/>
                <p:cNvSpPr>
                  <a:spLocks/>
                </p:cNvSpPr>
                <p:nvPr/>
              </p:nvSpPr>
              <p:spPr bwMode="auto">
                <a:xfrm>
                  <a:off x="1803" y="3252"/>
                  <a:ext cx="7" cy="4"/>
                </a:xfrm>
                <a:custGeom>
                  <a:avLst/>
                  <a:gdLst>
                    <a:gd name="T0" fmla="*/ 5 w 21"/>
                    <a:gd name="T1" fmla="*/ 1 h 13"/>
                    <a:gd name="T2" fmla="*/ 4 w 21"/>
                    <a:gd name="T3" fmla="*/ 1 h 13"/>
                    <a:gd name="T4" fmla="*/ 4 w 21"/>
                    <a:gd name="T5" fmla="*/ 1 h 13"/>
                    <a:gd name="T6" fmla="*/ 3 w 21"/>
                    <a:gd name="T7" fmla="*/ 1 h 13"/>
                    <a:gd name="T8" fmla="*/ 2 w 21"/>
                    <a:gd name="T9" fmla="*/ 0 h 13"/>
                    <a:gd name="T10" fmla="*/ 0 w 21"/>
                    <a:gd name="T11" fmla="*/ 3 h 13"/>
                    <a:gd name="T12" fmla="*/ 2 w 21"/>
                    <a:gd name="T13" fmla="*/ 4 h 13"/>
                    <a:gd name="T14" fmla="*/ 4 w 21"/>
                    <a:gd name="T15" fmla="*/ 4 h 13"/>
                    <a:gd name="T16" fmla="*/ 6 w 21"/>
                    <a:gd name="T17" fmla="*/ 3 h 13"/>
                    <a:gd name="T18" fmla="*/ 7 w 21"/>
                    <a:gd name="T19" fmla="*/ 2 h 13"/>
                    <a:gd name="T20" fmla="*/ 5 w 21"/>
                    <a:gd name="T21" fmla="*/ 1 h 1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1" h="13">
                      <a:moveTo>
                        <a:pt x="14" y="2"/>
                      </a:moveTo>
                      <a:lnTo>
                        <a:pt x="13" y="2"/>
                      </a:lnTo>
                      <a:lnTo>
                        <a:pt x="12" y="3"/>
                      </a:lnTo>
                      <a:lnTo>
                        <a:pt x="9" y="3"/>
                      </a:lnTo>
                      <a:lnTo>
                        <a:pt x="5" y="0"/>
                      </a:lnTo>
                      <a:lnTo>
                        <a:pt x="0" y="9"/>
                      </a:lnTo>
                      <a:lnTo>
                        <a:pt x="7" y="13"/>
                      </a:lnTo>
                      <a:lnTo>
                        <a:pt x="12" y="13"/>
                      </a:lnTo>
                      <a:lnTo>
                        <a:pt x="18" y="11"/>
                      </a:lnTo>
                      <a:lnTo>
                        <a:pt x="21" y="7"/>
                      </a:lnTo>
                      <a:lnTo>
                        <a:pt x="14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0" name="Forme libre 565"/>
                <p:cNvSpPr>
                  <a:spLocks/>
                </p:cNvSpPr>
                <p:nvPr/>
              </p:nvSpPr>
              <p:spPr bwMode="auto">
                <a:xfrm>
                  <a:off x="1717" y="3252"/>
                  <a:ext cx="9" cy="3"/>
                </a:xfrm>
                <a:custGeom>
                  <a:avLst/>
                  <a:gdLst>
                    <a:gd name="T0" fmla="*/ 7 w 28"/>
                    <a:gd name="T1" fmla="*/ 0 h 14"/>
                    <a:gd name="T2" fmla="*/ 7 w 28"/>
                    <a:gd name="T3" fmla="*/ 0 h 14"/>
                    <a:gd name="T4" fmla="*/ 6 w 28"/>
                    <a:gd name="T5" fmla="*/ 0 h 14"/>
                    <a:gd name="T6" fmla="*/ 5 w 28"/>
                    <a:gd name="T7" fmla="*/ 0 h 14"/>
                    <a:gd name="T8" fmla="*/ 4 w 28"/>
                    <a:gd name="T9" fmla="*/ 0 h 14"/>
                    <a:gd name="T10" fmla="*/ 1 w 28"/>
                    <a:gd name="T11" fmla="*/ 0 h 14"/>
                    <a:gd name="T12" fmla="*/ 0 w 28"/>
                    <a:gd name="T13" fmla="*/ 2 h 14"/>
                    <a:gd name="T14" fmla="*/ 3 w 28"/>
                    <a:gd name="T15" fmla="*/ 3 h 14"/>
                    <a:gd name="T16" fmla="*/ 5 w 28"/>
                    <a:gd name="T17" fmla="*/ 3 h 14"/>
                    <a:gd name="T18" fmla="*/ 7 w 28"/>
                    <a:gd name="T19" fmla="*/ 3 h 14"/>
                    <a:gd name="T20" fmla="*/ 9 w 28"/>
                    <a:gd name="T21" fmla="*/ 2 h 14"/>
                    <a:gd name="T22" fmla="*/ 9 w 28"/>
                    <a:gd name="T23" fmla="*/ 2 h 14"/>
                    <a:gd name="T24" fmla="*/ 7 w 28"/>
                    <a:gd name="T25" fmla="*/ 0 h 1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8" h="14">
                      <a:moveTo>
                        <a:pt x="22" y="1"/>
                      </a:moveTo>
                      <a:lnTo>
                        <a:pt x="21" y="1"/>
                      </a:lnTo>
                      <a:lnTo>
                        <a:pt x="20" y="2"/>
                      </a:lnTo>
                      <a:lnTo>
                        <a:pt x="16" y="2"/>
                      </a:lnTo>
                      <a:lnTo>
                        <a:pt x="11" y="2"/>
                      </a:lnTo>
                      <a:lnTo>
                        <a:pt x="2" y="0"/>
                      </a:lnTo>
                      <a:lnTo>
                        <a:pt x="0" y="10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22" y="12"/>
                      </a:lnTo>
                      <a:lnTo>
                        <a:pt x="28" y="8"/>
                      </a:lnTo>
                      <a:lnTo>
                        <a:pt x="27" y="8"/>
                      </a:lnTo>
                      <a:lnTo>
                        <a:pt x="22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1" name="Forme libre 566"/>
                <p:cNvSpPr>
                  <a:spLocks/>
                </p:cNvSpPr>
                <p:nvPr/>
              </p:nvSpPr>
              <p:spPr bwMode="auto">
                <a:xfrm>
                  <a:off x="1724" y="3250"/>
                  <a:ext cx="6" cy="4"/>
                </a:xfrm>
                <a:custGeom>
                  <a:avLst/>
                  <a:gdLst>
                    <a:gd name="T0" fmla="*/ 6 w 17"/>
                    <a:gd name="T1" fmla="*/ 2 h 13"/>
                    <a:gd name="T2" fmla="*/ 6 w 17"/>
                    <a:gd name="T3" fmla="*/ 2 h 13"/>
                    <a:gd name="T4" fmla="*/ 4 w 17"/>
                    <a:gd name="T5" fmla="*/ 1 h 13"/>
                    <a:gd name="T6" fmla="*/ 3 w 17"/>
                    <a:gd name="T7" fmla="*/ 0 h 13"/>
                    <a:gd name="T8" fmla="*/ 1 w 17"/>
                    <a:gd name="T9" fmla="*/ 1 h 13"/>
                    <a:gd name="T10" fmla="*/ 0 w 17"/>
                    <a:gd name="T11" fmla="*/ 2 h 13"/>
                    <a:gd name="T12" fmla="*/ 2 w 17"/>
                    <a:gd name="T13" fmla="*/ 4 h 13"/>
                    <a:gd name="T14" fmla="*/ 3 w 17"/>
                    <a:gd name="T15" fmla="*/ 3 h 13"/>
                    <a:gd name="T16" fmla="*/ 3 w 17"/>
                    <a:gd name="T17" fmla="*/ 4 h 13"/>
                    <a:gd name="T18" fmla="*/ 3 w 17"/>
                    <a:gd name="T19" fmla="*/ 4 h 13"/>
                    <a:gd name="T20" fmla="*/ 4 w 17"/>
                    <a:gd name="T21" fmla="*/ 4 h 13"/>
                    <a:gd name="T22" fmla="*/ 4 w 17"/>
                    <a:gd name="T23" fmla="*/ 4 h 13"/>
                    <a:gd name="T24" fmla="*/ 6 w 17"/>
                    <a:gd name="T25" fmla="*/ 2 h 1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7" h="13">
                      <a:moveTo>
                        <a:pt x="17" y="6"/>
                      </a:moveTo>
                      <a:lnTo>
                        <a:pt x="17" y="6"/>
                      </a:lnTo>
                      <a:lnTo>
                        <a:pt x="12" y="3"/>
                      </a:lnTo>
                      <a:lnTo>
                        <a:pt x="8" y="0"/>
                      </a:lnTo>
                      <a:lnTo>
                        <a:pt x="3" y="4"/>
                      </a:lnTo>
                      <a:lnTo>
                        <a:pt x="0" y="6"/>
                      </a:lnTo>
                      <a:lnTo>
                        <a:pt x="5" y="13"/>
                      </a:lnTo>
                      <a:lnTo>
                        <a:pt x="8" y="11"/>
                      </a:lnTo>
                      <a:lnTo>
                        <a:pt x="8" y="12"/>
                      </a:lnTo>
                      <a:lnTo>
                        <a:pt x="10" y="13"/>
                      </a:lnTo>
                      <a:lnTo>
                        <a:pt x="17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2" name="Forme libre 567"/>
                <p:cNvSpPr>
                  <a:spLocks/>
                </p:cNvSpPr>
                <p:nvPr/>
              </p:nvSpPr>
              <p:spPr bwMode="auto">
                <a:xfrm>
                  <a:off x="1727" y="3252"/>
                  <a:ext cx="6" cy="3"/>
                </a:xfrm>
                <a:custGeom>
                  <a:avLst/>
                  <a:gdLst>
                    <a:gd name="T0" fmla="*/ 4 w 18"/>
                    <a:gd name="T1" fmla="*/ 1 h 14"/>
                    <a:gd name="T2" fmla="*/ 4 w 18"/>
                    <a:gd name="T3" fmla="*/ 1 h 14"/>
                    <a:gd name="T4" fmla="*/ 4 w 18"/>
                    <a:gd name="T5" fmla="*/ 1 h 14"/>
                    <a:gd name="T6" fmla="*/ 4 w 18"/>
                    <a:gd name="T7" fmla="*/ 1 h 14"/>
                    <a:gd name="T8" fmla="*/ 4 w 18"/>
                    <a:gd name="T9" fmla="*/ 1 h 14"/>
                    <a:gd name="T10" fmla="*/ 2 w 18"/>
                    <a:gd name="T11" fmla="*/ 0 h 14"/>
                    <a:gd name="T12" fmla="*/ 0 w 18"/>
                    <a:gd name="T13" fmla="*/ 2 h 14"/>
                    <a:gd name="T14" fmla="*/ 1 w 18"/>
                    <a:gd name="T15" fmla="*/ 2 h 14"/>
                    <a:gd name="T16" fmla="*/ 2 w 18"/>
                    <a:gd name="T17" fmla="*/ 3 h 14"/>
                    <a:gd name="T18" fmla="*/ 4 w 18"/>
                    <a:gd name="T19" fmla="*/ 3 h 14"/>
                    <a:gd name="T20" fmla="*/ 5 w 18"/>
                    <a:gd name="T21" fmla="*/ 3 h 14"/>
                    <a:gd name="T22" fmla="*/ 6 w 18"/>
                    <a:gd name="T23" fmla="*/ 3 h 14"/>
                    <a:gd name="T24" fmla="*/ 4 w 18"/>
                    <a:gd name="T25" fmla="*/ 1 h 1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8" h="14">
                      <a:moveTo>
                        <a:pt x="11" y="5"/>
                      </a:moveTo>
                      <a:lnTo>
                        <a:pt x="13" y="4"/>
                      </a:lnTo>
                      <a:lnTo>
                        <a:pt x="12" y="3"/>
                      </a:lnTo>
                      <a:lnTo>
                        <a:pt x="12" y="4"/>
                      </a:lnTo>
                      <a:lnTo>
                        <a:pt x="11" y="3"/>
                      </a:lnTo>
                      <a:lnTo>
                        <a:pt x="7" y="0"/>
                      </a:lnTo>
                      <a:lnTo>
                        <a:pt x="0" y="7"/>
                      </a:lnTo>
                      <a:lnTo>
                        <a:pt x="4" y="10"/>
                      </a:lnTo>
                      <a:lnTo>
                        <a:pt x="7" y="13"/>
                      </a:lnTo>
                      <a:lnTo>
                        <a:pt x="12" y="14"/>
                      </a:lnTo>
                      <a:lnTo>
                        <a:pt x="15" y="13"/>
                      </a:lnTo>
                      <a:lnTo>
                        <a:pt x="18" y="12"/>
                      </a:lnTo>
                      <a:lnTo>
                        <a:pt x="11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3" name="Forme libre 568"/>
                <p:cNvSpPr>
                  <a:spLocks/>
                </p:cNvSpPr>
                <p:nvPr/>
              </p:nvSpPr>
              <p:spPr bwMode="auto">
                <a:xfrm>
                  <a:off x="1731" y="3252"/>
                  <a:ext cx="4" cy="3"/>
                </a:xfrm>
                <a:custGeom>
                  <a:avLst/>
                  <a:gdLst>
                    <a:gd name="T0" fmla="*/ 3 w 12"/>
                    <a:gd name="T1" fmla="*/ 2 h 11"/>
                    <a:gd name="T2" fmla="*/ 3 w 12"/>
                    <a:gd name="T3" fmla="*/ 2 h 11"/>
                    <a:gd name="T4" fmla="*/ 4 w 12"/>
                    <a:gd name="T5" fmla="*/ 1 h 11"/>
                    <a:gd name="T6" fmla="*/ 1 w 12"/>
                    <a:gd name="T7" fmla="*/ 0 h 11"/>
                    <a:gd name="T8" fmla="*/ 0 w 12"/>
                    <a:gd name="T9" fmla="*/ 1 h 11"/>
                    <a:gd name="T10" fmla="*/ 0 w 12"/>
                    <a:gd name="T11" fmla="*/ 1 h 11"/>
                    <a:gd name="T12" fmla="*/ 2 w 12"/>
                    <a:gd name="T13" fmla="*/ 3 h 11"/>
                    <a:gd name="T14" fmla="*/ 3 w 12"/>
                    <a:gd name="T15" fmla="*/ 2 h 11"/>
                    <a:gd name="T16" fmla="*/ 4 w 12"/>
                    <a:gd name="T17" fmla="*/ 1 h 11"/>
                    <a:gd name="T18" fmla="*/ 1 w 12"/>
                    <a:gd name="T19" fmla="*/ 0 h 11"/>
                    <a:gd name="T20" fmla="*/ 0 w 12"/>
                    <a:gd name="T21" fmla="*/ 1 h 11"/>
                    <a:gd name="T22" fmla="*/ 0 w 12"/>
                    <a:gd name="T23" fmla="*/ 2 h 11"/>
                    <a:gd name="T24" fmla="*/ 3 w 12"/>
                    <a:gd name="T25" fmla="*/ 2 h 1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2" h="11">
                      <a:moveTo>
                        <a:pt x="10" y="6"/>
                      </a:moveTo>
                      <a:lnTo>
                        <a:pt x="10" y="8"/>
                      </a:lnTo>
                      <a:lnTo>
                        <a:pt x="12" y="3"/>
                      </a:lnTo>
                      <a:lnTo>
                        <a:pt x="2" y="0"/>
                      </a:lnTo>
                      <a:lnTo>
                        <a:pt x="1" y="3"/>
                      </a:lnTo>
                      <a:lnTo>
                        <a:pt x="0" y="4"/>
                      </a:lnTo>
                      <a:lnTo>
                        <a:pt x="7" y="11"/>
                      </a:lnTo>
                      <a:lnTo>
                        <a:pt x="10" y="8"/>
                      </a:lnTo>
                      <a:lnTo>
                        <a:pt x="12" y="3"/>
                      </a:lnTo>
                      <a:lnTo>
                        <a:pt x="2" y="0"/>
                      </a:lnTo>
                      <a:lnTo>
                        <a:pt x="1" y="5"/>
                      </a:lnTo>
                      <a:lnTo>
                        <a:pt x="1" y="6"/>
                      </a:lnTo>
                      <a:lnTo>
                        <a:pt x="10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4" name="Forme libre 569"/>
                <p:cNvSpPr>
                  <a:spLocks/>
                </p:cNvSpPr>
                <p:nvPr/>
              </p:nvSpPr>
              <p:spPr bwMode="auto">
                <a:xfrm>
                  <a:off x="1731" y="3254"/>
                  <a:ext cx="8" cy="6"/>
                </a:xfrm>
                <a:custGeom>
                  <a:avLst/>
                  <a:gdLst>
                    <a:gd name="T0" fmla="*/ 7 w 23"/>
                    <a:gd name="T1" fmla="*/ 4 h 26"/>
                    <a:gd name="T2" fmla="*/ 5 w 23"/>
                    <a:gd name="T3" fmla="*/ 4 h 26"/>
                    <a:gd name="T4" fmla="*/ 5 w 23"/>
                    <a:gd name="T5" fmla="*/ 3 h 26"/>
                    <a:gd name="T6" fmla="*/ 3 w 23"/>
                    <a:gd name="T7" fmla="*/ 2 h 26"/>
                    <a:gd name="T8" fmla="*/ 3 w 23"/>
                    <a:gd name="T9" fmla="*/ 0 h 26"/>
                    <a:gd name="T10" fmla="*/ 0 w 23"/>
                    <a:gd name="T11" fmla="*/ 0 h 26"/>
                    <a:gd name="T12" fmla="*/ 0 w 23"/>
                    <a:gd name="T13" fmla="*/ 2 h 26"/>
                    <a:gd name="T14" fmla="*/ 1 w 23"/>
                    <a:gd name="T15" fmla="*/ 4 h 26"/>
                    <a:gd name="T16" fmla="*/ 5 w 23"/>
                    <a:gd name="T17" fmla="*/ 6 h 26"/>
                    <a:gd name="T18" fmla="*/ 8 w 23"/>
                    <a:gd name="T19" fmla="*/ 6 h 26"/>
                    <a:gd name="T20" fmla="*/ 7 w 23"/>
                    <a:gd name="T21" fmla="*/ 4 h 2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3" h="26">
                      <a:moveTo>
                        <a:pt x="20" y="17"/>
                      </a:moveTo>
                      <a:lnTo>
                        <a:pt x="15" y="17"/>
                      </a:lnTo>
                      <a:lnTo>
                        <a:pt x="13" y="15"/>
                      </a:lnTo>
                      <a:lnTo>
                        <a:pt x="9" y="7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0"/>
                      </a:lnTo>
                      <a:lnTo>
                        <a:pt x="3" y="19"/>
                      </a:lnTo>
                      <a:lnTo>
                        <a:pt x="13" y="26"/>
                      </a:lnTo>
                      <a:lnTo>
                        <a:pt x="23" y="26"/>
                      </a:lnTo>
                      <a:lnTo>
                        <a:pt x="2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5" name="Forme libre 570"/>
                <p:cNvSpPr>
                  <a:spLocks/>
                </p:cNvSpPr>
                <p:nvPr/>
              </p:nvSpPr>
              <p:spPr bwMode="auto">
                <a:xfrm>
                  <a:off x="1721" y="3263"/>
                  <a:ext cx="7" cy="3"/>
                </a:xfrm>
                <a:custGeom>
                  <a:avLst/>
                  <a:gdLst>
                    <a:gd name="T0" fmla="*/ 4 w 22"/>
                    <a:gd name="T1" fmla="*/ 1 h 12"/>
                    <a:gd name="T2" fmla="*/ 4 w 22"/>
                    <a:gd name="T3" fmla="*/ 1 h 12"/>
                    <a:gd name="T4" fmla="*/ 5 w 22"/>
                    <a:gd name="T5" fmla="*/ 1 h 12"/>
                    <a:gd name="T6" fmla="*/ 4 w 22"/>
                    <a:gd name="T7" fmla="*/ 1 h 12"/>
                    <a:gd name="T8" fmla="*/ 3 w 22"/>
                    <a:gd name="T9" fmla="*/ 1 h 12"/>
                    <a:gd name="T10" fmla="*/ 3 w 22"/>
                    <a:gd name="T11" fmla="*/ 0 h 12"/>
                    <a:gd name="T12" fmla="*/ 0 w 22"/>
                    <a:gd name="T13" fmla="*/ 1 h 12"/>
                    <a:gd name="T14" fmla="*/ 2 w 22"/>
                    <a:gd name="T15" fmla="*/ 3 h 12"/>
                    <a:gd name="T16" fmla="*/ 4 w 22"/>
                    <a:gd name="T17" fmla="*/ 3 h 12"/>
                    <a:gd name="T18" fmla="*/ 5 w 22"/>
                    <a:gd name="T19" fmla="*/ 3 h 12"/>
                    <a:gd name="T20" fmla="*/ 7 w 22"/>
                    <a:gd name="T21" fmla="*/ 2 h 12"/>
                    <a:gd name="T22" fmla="*/ 7 w 22"/>
                    <a:gd name="T23" fmla="*/ 3 h 12"/>
                    <a:gd name="T24" fmla="*/ 4 w 22"/>
                    <a:gd name="T25" fmla="*/ 1 h 1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2" h="12">
                      <a:moveTo>
                        <a:pt x="14" y="3"/>
                      </a:moveTo>
                      <a:lnTo>
                        <a:pt x="13" y="4"/>
                      </a:lnTo>
                      <a:lnTo>
                        <a:pt x="15" y="3"/>
                      </a:lnTo>
                      <a:lnTo>
                        <a:pt x="12" y="3"/>
                      </a:lnTo>
                      <a:lnTo>
                        <a:pt x="10" y="2"/>
                      </a:lnTo>
                      <a:lnTo>
                        <a:pt x="9" y="0"/>
                      </a:lnTo>
                      <a:lnTo>
                        <a:pt x="0" y="5"/>
                      </a:lnTo>
                      <a:lnTo>
                        <a:pt x="6" y="11"/>
                      </a:lnTo>
                      <a:lnTo>
                        <a:pt x="12" y="12"/>
                      </a:lnTo>
                      <a:lnTo>
                        <a:pt x="15" y="12"/>
                      </a:lnTo>
                      <a:lnTo>
                        <a:pt x="22" y="9"/>
                      </a:lnTo>
                      <a:lnTo>
                        <a:pt x="21" y="10"/>
                      </a:lnTo>
                      <a:lnTo>
                        <a:pt x="14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6" name="Forme libre 571"/>
                <p:cNvSpPr>
                  <a:spLocks/>
                </p:cNvSpPr>
                <p:nvPr/>
              </p:nvSpPr>
              <p:spPr bwMode="auto">
                <a:xfrm>
                  <a:off x="1725" y="3263"/>
                  <a:ext cx="4" cy="3"/>
                </a:xfrm>
                <a:custGeom>
                  <a:avLst/>
                  <a:gdLst>
                    <a:gd name="T0" fmla="*/ 4 w 12"/>
                    <a:gd name="T1" fmla="*/ 1 h 10"/>
                    <a:gd name="T2" fmla="*/ 4 w 12"/>
                    <a:gd name="T3" fmla="*/ 1 h 10"/>
                    <a:gd name="T4" fmla="*/ 4 w 12"/>
                    <a:gd name="T5" fmla="*/ 0 h 10"/>
                    <a:gd name="T6" fmla="*/ 0 w 12"/>
                    <a:gd name="T7" fmla="*/ 0 h 10"/>
                    <a:gd name="T8" fmla="*/ 0 w 12"/>
                    <a:gd name="T9" fmla="*/ 1 h 10"/>
                    <a:gd name="T10" fmla="*/ 0 w 12"/>
                    <a:gd name="T11" fmla="*/ 1 h 10"/>
                    <a:gd name="T12" fmla="*/ 3 w 12"/>
                    <a:gd name="T13" fmla="*/ 3 h 10"/>
                    <a:gd name="T14" fmla="*/ 4 w 12"/>
                    <a:gd name="T15" fmla="*/ 1 h 10"/>
                    <a:gd name="T16" fmla="*/ 4 w 12"/>
                    <a:gd name="T17" fmla="*/ 0 h 10"/>
                    <a:gd name="T18" fmla="*/ 0 w 12"/>
                    <a:gd name="T19" fmla="*/ 0 h 10"/>
                    <a:gd name="T20" fmla="*/ 0 w 12"/>
                    <a:gd name="T21" fmla="*/ 1 h 10"/>
                    <a:gd name="T22" fmla="*/ 0 w 12"/>
                    <a:gd name="T23" fmla="*/ 1 h 10"/>
                    <a:gd name="T24" fmla="*/ 4 w 12"/>
                    <a:gd name="T25" fmla="*/ 1 h 1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2" h="10">
                      <a:moveTo>
                        <a:pt x="11" y="2"/>
                      </a:moveTo>
                      <a:lnTo>
                        <a:pt x="11" y="3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4"/>
                      </a:lnTo>
                      <a:lnTo>
                        <a:pt x="1" y="3"/>
                      </a:lnTo>
                      <a:lnTo>
                        <a:pt x="8" y="10"/>
                      </a:lnTo>
                      <a:lnTo>
                        <a:pt x="11" y="4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1" y="4"/>
                      </a:lnTo>
                      <a:lnTo>
                        <a:pt x="11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7" name="Forme libre 572"/>
                <p:cNvSpPr>
                  <a:spLocks/>
                </p:cNvSpPr>
                <p:nvPr/>
              </p:nvSpPr>
              <p:spPr bwMode="auto">
                <a:xfrm>
                  <a:off x="1725" y="3264"/>
                  <a:ext cx="6" cy="3"/>
                </a:xfrm>
                <a:custGeom>
                  <a:avLst/>
                  <a:gdLst>
                    <a:gd name="T0" fmla="*/ 4 w 17"/>
                    <a:gd name="T1" fmla="*/ 1 h 15"/>
                    <a:gd name="T2" fmla="*/ 4 w 17"/>
                    <a:gd name="T3" fmla="*/ 1 h 15"/>
                    <a:gd name="T4" fmla="*/ 4 w 17"/>
                    <a:gd name="T5" fmla="*/ 1 h 15"/>
                    <a:gd name="T6" fmla="*/ 4 w 17"/>
                    <a:gd name="T7" fmla="*/ 1 h 15"/>
                    <a:gd name="T8" fmla="*/ 4 w 17"/>
                    <a:gd name="T9" fmla="*/ 0 h 15"/>
                    <a:gd name="T10" fmla="*/ 0 w 17"/>
                    <a:gd name="T11" fmla="*/ 0 h 15"/>
                    <a:gd name="T12" fmla="*/ 1 w 17"/>
                    <a:gd name="T13" fmla="*/ 2 h 15"/>
                    <a:gd name="T14" fmla="*/ 2 w 17"/>
                    <a:gd name="T15" fmla="*/ 2 h 15"/>
                    <a:gd name="T16" fmla="*/ 4 w 17"/>
                    <a:gd name="T17" fmla="*/ 3 h 15"/>
                    <a:gd name="T18" fmla="*/ 6 w 17"/>
                    <a:gd name="T19" fmla="*/ 2 h 15"/>
                    <a:gd name="T20" fmla="*/ 4 w 17"/>
                    <a:gd name="T21" fmla="*/ 1 h 1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7" h="15">
                      <a:moveTo>
                        <a:pt x="12" y="4"/>
                      </a:moveTo>
                      <a:lnTo>
                        <a:pt x="11" y="3"/>
                      </a:lnTo>
                      <a:lnTo>
                        <a:pt x="12" y="4"/>
                      </a:lnTo>
                      <a:lnTo>
                        <a:pt x="12" y="3"/>
                      </a:lnTo>
                      <a:lnTo>
                        <a:pt x="10" y="0"/>
                      </a:lnTo>
                      <a:lnTo>
                        <a:pt x="0" y="2"/>
                      </a:lnTo>
                      <a:lnTo>
                        <a:pt x="2" y="8"/>
                      </a:lnTo>
                      <a:lnTo>
                        <a:pt x="5" y="11"/>
                      </a:lnTo>
                      <a:lnTo>
                        <a:pt x="11" y="15"/>
                      </a:lnTo>
                      <a:lnTo>
                        <a:pt x="17" y="11"/>
                      </a:lnTo>
                      <a:lnTo>
                        <a:pt x="12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8" name="Forme libre 573"/>
                <p:cNvSpPr>
                  <a:spLocks/>
                </p:cNvSpPr>
                <p:nvPr/>
              </p:nvSpPr>
              <p:spPr bwMode="auto">
                <a:xfrm>
                  <a:off x="1752" y="3218"/>
                  <a:ext cx="8" cy="2"/>
                </a:xfrm>
                <a:custGeom>
                  <a:avLst/>
                  <a:gdLst>
                    <a:gd name="T0" fmla="*/ 8 w 24"/>
                    <a:gd name="T1" fmla="*/ 0 h 5"/>
                    <a:gd name="T2" fmla="*/ 5 w 24"/>
                    <a:gd name="T3" fmla="*/ 0 h 5"/>
                    <a:gd name="T4" fmla="*/ 3 w 24"/>
                    <a:gd name="T5" fmla="*/ 0 h 5"/>
                    <a:gd name="T6" fmla="*/ 2 w 24"/>
                    <a:gd name="T7" fmla="*/ 0 h 5"/>
                    <a:gd name="T8" fmla="*/ 0 w 24"/>
                    <a:gd name="T9" fmla="*/ 0 h 5"/>
                    <a:gd name="T10" fmla="*/ 1 w 24"/>
                    <a:gd name="T11" fmla="*/ 0 h 5"/>
                    <a:gd name="T12" fmla="*/ 3 w 24"/>
                    <a:gd name="T13" fmla="*/ 1 h 5"/>
                    <a:gd name="T14" fmla="*/ 6 w 24"/>
                    <a:gd name="T15" fmla="*/ 2 h 5"/>
                    <a:gd name="T16" fmla="*/ 7 w 24"/>
                    <a:gd name="T17" fmla="*/ 2 h 5"/>
                    <a:gd name="T18" fmla="*/ 8 w 24"/>
                    <a:gd name="T19" fmla="*/ 2 h 5"/>
                    <a:gd name="T20" fmla="*/ 8 w 24"/>
                    <a:gd name="T21" fmla="*/ 1 h 5"/>
                    <a:gd name="T22" fmla="*/ 8 w 24"/>
                    <a:gd name="T23" fmla="*/ 0 h 5"/>
                    <a:gd name="T24" fmla="*/ 8 w 24"/>
                    <a:gd name="T25" fmla="*/ 0 h 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4" h="5">
                      <a:moveTo>
                        <a:pt x="24" y="0"/>
                      </a:moveTo>
                      <a:lnTo>
                        <a:pt x="16" y="1"/>
                      </a:lnTo>
                      <a:lnTo>
                        <a:pt x="10" y="0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3" y="1"/>
                      </a:lnTo>
                      <a:lnTo>
                        <a:pt x="10" y="3"/>
                      </a:lnTo>
                      <a:lnTo>
                        <a:pt x="18" y="4"/>
                      </a:lnTo>
                      <a:lnTo>
                        <a:pt x="22" y="5"/>
                      </a:lnTo>
                      <a:lnTo>
                        <a:pt x="24" y="4"/>
                      </a:lnTo>
                      <a:lnTo>
                        <a:pt x="24" y="2"/>
                      </a:lnTo>
                      <a:lnTo>
                        <a:pt x="24" y="1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9" name="Forme libre 574"/>
                <p:cNvSpPr>
                  <a:spLocks/>
                </p:cNvSpPr>
                <p:nvPr/>
              </p:nvSpPr>
              <p:spPr bwMode="auto">
                <a:xfrm>
                  <a:off x="1750" y="3223"/>
                  <a:ext cx="8" cy="1"/>
                </a:xfrm>
                <a:custGeom>
                  <a:avLst/>
                  <a:gdLst>
                    <a:gd name="T0" fmla="*/ 8 w 23"/>
                    <a:gd name="T1" fmla="*/ 1 h 3"/>
                    <a:gd name="T2" fmla="*/ 6 w 23"/>
                    <a:gd name="T3" fmla="*/ 1 h 3"/>
                    <a:gd name="T4" fmla="*/ 4 w 23"/>
                    <a:gd name="T5" fmla="*/ 1 h 3"/>
                    <a:gd name="T6" fmla="*/ 2 w 23"/>
                    <a:gd name="T7" fmla="*/ 1 h 3"/>
                    <a:gd name="T8" fmla="*/ 0 w 23"/>
                    <a:gd name="T9" fmla="*/ 0 h 3"/>
                    <a:gd name="T10" fmla="*/ 2 w 23"/>
                    <a:gd name="T11" fmla="*/ 0 h 3"/>
                    <a:gd name="T12" fmla="*/ 4 w 23"/>
                    <a:gd name="T13" fmla="*/ 0 h 3"/>
                    <a:gd name="T14" fmla="*/ 5 w 23"/>
                    <a:gd name="T15" fmla="*/ 0 h 3"/>
                    <a:gd name="T16" fmla="*/ 7 w 23"/>
                    <a:gd name="T17" fmla="*/ 0 h 3"/>
                    <a:gd name="T18" fmla="*/ 7 w 23"/>
                    <a:gd name="T19" fmla="*/ 0 h 3"/>
                    <a:gd name="T20" fmla="*/ 7 w 23"/>
                    <a:gd name="T21" fmla="*/ 0 h 3"/>
                    <a:gd name="T22" fmla="*/ 8 w 23"/>
                    <a:gd name="T23" fmla="*/ 1 h 3"/>
                    <a:gd name="T24" fmla="*/ 8 w 23"/>
                    <a:gd name="T25" fmla="*/ 1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3" h="3">
                      <a:moveTo>
                        <a:pt x="23" y="3"/>
                      </a:moveTo>
                      <a:lnTo>
                        <a:pt x="18" y="3"/>
                      </a:lnTo>
                      <a:lnTo>
                        <a:pt x="12" y="2"/>
                      </a:lnTo>
                      <a:lnTo>
                        <a:pt x="5" y="2"/>
                      </a:lnTo>
                      <a:lnTo>
                        <a:pt x="0" y="1"/>
                      </a:lnTo>
                      <a:lnTo>
                        <a:pt x="7" y="1"/>
                      </a:lnTo>
                      <a:lnTo>
                        <a:pt x="12" y="1"/>
                      </a:lnTo>
                      <a:lnTo>
                        <a:pt x="15" y="1"/>
                      </a:lnTo>
                      <a:lnTo>
                        <a:pt x="19" y="0"/>
                      </a:lnTo>
                      <a:lnTo>
                        <a:pt x="20" y="0"/>
                      </a:lnTo>
                      <a:lnTo>
                        <a:pt x="21" y="1"/>
                      </a:lnTo>
                      <a:lnTo>
                        <a:pt x="23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0" name="Forme libre 575"/>
                <p:cNvSpPr>
                  <a:spLocks/>
                </p:cNvSpPr>
                <p:nvPr/>
              </p:nvSpPr>
              <p:spPr bwMode="auto">
                <a:xfrm>
                  <a:off x="1818" y="3223"/>
                  <a:ext cx="10" cy="1"/>
                </a:xfrm>
                <a:custGeom>
                  <a:avLst/>
                  <a:gdLst>
                    <a:gd name="T0" fmla="*/ 0 w 29"/>
                    <a:gd name="T1" fmla="*/ 1 h 7"/>
                    <a:gd name="T2" fmla="*/ 1 w 29"/>
                    <a:gd name="T3" fmla="*/ 1 h 7"/>
                    <a:gd name="T4" fmla="*/ 4 w 29"/>
                    <a:gd name="T5" fmla="*/ 1 h 7"/>
                    <a:gd name="T6" fmla="*/ 8 w 29"/>
                    <a:gd name="T7" fmla="*/ 1 h 7"/>
                    <a:gd name="T8" fmla="*/ 10 w 29"/>
                    <a:gd name="T9" fmla="*/ 0 h 7"/>
                    <a:gd name="T10" fmla="*/ 7 w 29"/>
                    <a:gd name="T11" fmla="*/ 1 h 7"/>
                    <a:gd name="T12" fmla="*/ 6 w 29"/>
                    <a:gd name="T13" fmla="*/ 1 h 7"/>
                    <a:gd name="T14" fmla="*/ 3 w 29"/>
                    <a:gd name="T15" fmla="*/ 0 h 7"/>
                    <a:gd name="T16" fmla="*/ 1 w 29"/>
                    <a:gd name="T17" fmla="*/ 0 h 7"/>
                    <a:gd name="T18" fmla="*/ 1 w 29"/>
                    <a:gd name="T19" fmla="*/ 0 h 7"/>
                    <a:gd name="T20" fmla="*/ 0 w 29"/>
                    <a:gd name="T21" fmla="*/ 0 h 7"/>
                    <a:gd name="T22" fmla="*/ 0 w 29"/>
                    <a:gd name="T23" fmla="*/ 1 h 7"/>
                    <a:gd name="T24" fmla="*/ 0 w 29"/>
                    <a:gd name="T25" fmla="*/ 1 h 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9" h="7">
                      <a:moveTo>
                        <a:pt x="0" y="5"/>
                      </a:moveTo>
                      <a:lnTo>
                        <a:pt x="4" y="6"/>
                      </a:lnTo>
                      <a:lnTo>
                        <a:pt x="13" y="7"/>
                      </a:lnTo>
                      <a:lnTo>
                        <a:pt x="23" y="7"/>
                      </a:lnTo>
                      <a:lnTo>
                        <a:pt x="29" y="3"/>
                      </a:lnTo>
                      <a:lnTo>
                        <a:pt x="21" y="4"/>
                      </a:lnTo>
                      <a:lnTo>
                        <a:pt x="16" y="4"/>
                      </a:lnTo>
                      <a:lnTo>
                        <a:pt x="10" y="3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1" y="3"/>
                      </a:lnTo>
                      <a:lnTo>
                        <a:pt x="0" y="4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1" name="Forme libre 576"/>
                <p:cNvSpPr>
                  <a:spLocks/>
                </p:cNvSpPr>
                <p:nvPr/>
              </p:nvSpPr>
              <p:spPr bwMode="auto">
                <a:xfrm>
                  <a:off x="1755" y="3197"/>
                  <a:ext cx="18" cy="22"/>
                </a:xfrm>
                <a:custGeom>
                  <a:avLst/>
                  <a:gdLst>
                    <a:gd name="T0" fmla="*/ 18 w 53"/>
                    <a:gd name="T1" fmla="*/ 0 h 90"/>
                    <a:gd name="T2" fmla="*/ 18 w 53"/>
                    <a:gd name="T3" fmla="*/ 3 h 90"/>
                    <a:gd name="T4" fmla="*/ 17 w 53"/>
                    <a:gd name="T5" fmla="*/ 6 h 90"/>
                    <a:gd name="T6" fmla="*/ 15 w 53"/>
                    <a:gd name="T7" fmla="*/ 9 h 90"/>
                    <a:gd name="T8" fmla="*/ 12 w 53"/>
                    <a:gd name="T9" fmla="*/ 12 h 90"/>
                    <a:gd name="T10" fmla="*/ 9 w 53"/>
                    <a:gd name="T11" fmla="*/ 15 h 90"/>
                    <a:gd name="T12" fmla="*/ 6 w 53"/>
                    <a:gd name="T13" fmla="*/ 18 h 90"/>
                    <a:gd name="T14" fmla="*/ 3 w 53"/>
                    <a:gd name="T15" fmla="*/ 20 h 90"/>
                    <a:gd name="T16" fmla="*/ 0 w 53"/>
                    <a:gd name="T17" fmla="*/ 22 h 90"/>
                    <a:gd name="T18" fmla="*/ 2 w 53"/>
                    <a:gd name="T19" fmla="*/ 20 h 90"/>
                    <a:gd name="T20" fmla="*/ 5 w 53"/>
                    <a:gd name="T21" fmla="*/ 17 h 90"/>
                    <a:gd name="T22" fmla="*/ 8 w 53"/>
                    <a:gd name="T23" fmla="*/ 14 h 90"/>
                    <a:gd name="T24" fmla="*/ 10 w 53"/>
                    <a:gd name="T25" fmla="*/ 11 h 90"/>
                    <a:gd name="T26" fmla="*/ 13 w 53"/>
                    <a:gd name="T27" fmla="*/ 8 h 90"/>
                    <a:gd name="T28" fmla="*/ 14 w 53"/>
                    <a:gd name="T29" fmla="*/ 5 h 90"/>
                    <a:gd name="T30" fmla="*/ 16 w 53"/>
                    <a:gd name="T31" fmla="*/ 2 h 90"/>
                    <a:gd name="T32" fmla="*/ 16 w 53"/>
                    <a:gd name="T33" fmla="*/ 0 h 90"/>
                    <a:gd name="T34" fmla="*/ 16 w 53"/>
                    <a:gd name="T35" fmla="*/ 0 h 90"/>
                    <a:gd name="T36" fmla="*/ 17 w 53"/>
                    <a:gd name="T37" fmla="*/ 0 h 90"/>
                    <a:gd name="T38" fmla="*/ 18 w 53"/>
                    <a:gd name="T39" fmla="*/ 0 h 90"/>
                    <a:gd name="T40" fmla="*/ 18 w 53"/>
                    <a:gd name="T41" fmla="*/ 0 h 9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53" h="90">
                      <a:moveTo>
                        <a:pt x="53" y="1"/>
                      </a:moveTo>
                      <a:lnTo>
                        <a:pt x="53" y="12"/>
                      </a:lnTo>
                      <a:lnTo>
                        <a:pt x="49" y="24"/>
                      </a:lnTo>
                      <a:lnTo>
                        <a:pt x="43" y="36"/>
                      </a:lnTo>
                      <a:lnTo>
                        <a:pt x="36" y="49"/>
                      </a:lnTo>
                      <a:lnTo>
                        <a:pt x="27" y="62"/>
                      </a:lnTo>
                      <a:lnTo>
                        <a:pt x="18" y="72"/>
                      </a:lnTo>
                      <a:lnTo>
                        <a:pt x="9" y="83"/>
                      </a:lnTo>
                      <a:lnTo>
                        <a:pt x="0" y="90"/>
                      </a:lnTo>
                      <a:lnTo>
                        <a:pt x="6" y="82"/>
                      </a:lnTo>
                      <a:lnTo>
                        <a:pt x="15" y="71"/>
                      </a:lnTo>
                      <a:lnTo>
                        <a:pt x="23" y="58"/>
                      </a:lnTo>
                      <a:lnTo>
                        <a:pt x="30" y="45"/>
                      </a:lnTo>
                      <a:lnTo>
                        <a:pt x="37" y="33"/>
                      </a:lnTo>
                      <a:lnTo>
                        <a:pt x="42" y="20"/>
                      </a:lnTo>
                      <a:lnTo>
                        <a:pt x="46" y="9"/>
                      </a:lnTo>
                      <a:lnTo>
                        <a:pt x="46" y="1"/>
                      </a:lnTo>
                      <a:lnTo>
                        <a:pt x="47" y="0"/>
                      </a:lnTo>
                      <a:lnTo>
                        <a:pt x="49" y="0"/>
                      </a:lnTo>
                      <a:lnTo>
                        <a:pt x="52" y="0"/>
                      </a:lnTo>
                      <a:lnTo>
                        <a:pt x="53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2" name="Forme libre 577"/>
                <p:cNvSpPr>
                  <a:spLocks/>
                </p:cNvSpPr>
                <p:nvPr/>
              </p:nvSpPr>
              <p:spPr bwMode="auto">
                <a:xfrm>
                  <a:off x="1753" y="3193"/>
                  <a:ext cx="12" cy="26"/>
                </a:xfrm>
                <a:custGeom>
                  <a:avLst/>
                  <a:gdLst>
                    <a:gd name="T0" fmla="*/ 12 w 35"/>
                    <a:gd name="T1" fmla="*/ 0 h 102"/>
                    <a:gd name="T2" fmla="*/ 12 w 35"/>
                    <a:gd name="T3" fmla="*/ 3 h 102"/>
                    <a:gd name="T4" fmla="*/ 11 w 35"/>
                    <a:gd name="T5" fmla="*/ 6 h 102"/>
                    <a:gd name="T6" fmla="*/ 10 w 35"/>
                    <a:gd name="T7" fmla="*/ 10 h 102"/>
                    <a:gd name="T8" fmla="*/ 8 w 35"/>
                    <a:gd name="T9" fmla="*/ 14 h 102"/>
                    <a:gd name="T10" fmla="*/ 7 w 35"/>
                    <a:gd name="T11" fmla="*/ 17 h 102"/>
                    <a:gd name="T12" fmla="*/ 4 w 35"/>
                    <a:gd name="T13" fmla="*/ 21 h 102"/>
                    <a:gd name="T14" fmla="*/ 2 w 35"/>
                    <a:gd name="T15" fmla="*/ 24 h 102"/>
                    <a:gd name="T16" fmla="*/ 0 w 35"/>
                    <a:gd name="T17" fmla="*/ 26 h 102"/>
                    <a:gd name="T18" fmla="*/ 4 w 35"/>
                    <a:gd name="T19" fmla="*/ 19 h 102"/>
                    <a:gd name="T20" fmla="*/ 7 w 35"/>
                    <a:gd name="T21" fmla="*/ 11 h 102"/>
                    <a:gd name="T22" fmla="*/ 9 w 35"/>
                    <a:gd name="T23" fmla="*/ 5 h 102"/>
                    <a:gd name="T24" fmla="*/ 10 w 35"/>
                    <a:gd name="T25" fmla="*/ 0 h 102"/>
                    <a:gd name="T26" fmla="*/ 12 w 35"/>
                    <a:gd name="T27" fmla="*/ 0 h 10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35" h="102">
                      <a:moveTo>
                        <a:pt x="35" y="1"/>
                      </a:moveTo>
                      <a:lnTo>
                        <a:pt x="34" y="11"/>
                      </a:lnTo>
                      <a:lnTo>
                        <a:pt x="32" y="22"/>
                      </a:lnTo>
                      <a:lnTo>
                        <a:pt x="28" y="38"/>
                      </a:lnTo>
                      <a:lnTo>
                        <a:pt x="23" y="53"/>
                      </a:lnTo>
                      <a:lnTo>
                        <a:pt x="19" y="67"/>
                      </a:lnTo>
                      <a:lnTo>
                        <a:pt x="13" y="82"/>
                      </a:lnTo>
                      <a:lnTo>
                        <a:pt x="7" y="93"/>
                      </a:lnTo>
                      <a:lnTo>
                        <a:pt x="0" y="102"/>
                      </a:lnTo>
                      <a:lnTo>
                        <a:pt x="11" y="76"/>
                      </a:lnTo>
                      <a:lnTo>
                        <a:pt x="20" y="45"/>
                      </a:lnTo>
                      <a:lnTo>
                        <a:pt x="27" y="18"/>
                      </a:lnTo>
                      <a:lnTo>
                        <a:pt x="29" y="0"/>
                      </a:lnTo>
                      <a:lnTo>
                        <a:pt x="35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3" name="Forme libre 578"/>
                <p:cNvSpPr>
                  <a:spLocks/>
                </p:cNvSpPr>
                <p:nvPr/>
              </p:nvSpPr>
              <p:spPr bwMode="auto">
                <a:xfrm>
                  <a:off x="1752" y="3224"/>
                  <a:ext cx="4" cy="8"/>
                </a:xfrm>
                <a:custGeom>
                  <a:avLst/>
                  <a:gdLst>
                    <a:gd name="T0" fmla="*/ 1 w 13"/>
                    <a:gd name="T1" fmla="*/ 0 h 34"/>
                    <a:gd name="T2" fmla="*/ 2 w 13"/>
                    <a:gd name="T3" fmla="*/ 2 h 34"/>
                    <a:gd name="T4" fmla="*/ 3 w 13"/>
                    <a:gd name="T5" fmla="*/ 4 h 34"/>
                    <a:gd name="T6" fmla="*/ 4 w 13"/>
                    <a:gd name="T7" fmla="*/ 6 h 34"/>
                    <a:gd name="T8" fmla="*/ 4 w 13"/>
                    <a:gd name="T9" fmla="*/ 8 h 34"/>
                    <a:gd name="T10" fmla="*/ 3 w 13"/>
                    <a:gd name="T11" fmla="*/ 6 h 34"/>
                    <a:gd name="T12" fmla="*/ 2 w 13"/>
                    <a:gd name="T13" fmla="*/ 3 h 34"/>
                    <a:gd name="T14" fmla="*/ 1 w 13"/>
                    <a:gd name="T15" fmla="*/ 1 h 34"/>
                    <a:gd name="T16" fmla="*/ 0 w 13"/>
                    <a:gd name="T17" fmla="*/ 0 h 34"/>
                    <a:gd name="T18" fmla="*/ 1 w 13"/>
                    <a:gd name="T19" fmla="*/ 0 h 3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3" h="34">
                      <a:moveTo>
                        <a:pt x="3" y="0"/>
                      </a:moveTo>
                      <a:lnTo>
                        <a:pt x="7" y="8"/>
                      </a:lnTo>
                      <a:lnTo>
                        <a:pt x="10" y="19"/>
                      </a:lnTo>
                      <a:lnTo>
                        <a:pt x="13" y="27"/>
                      </a:lnTo>
                      <a:lnTo>
                        <a:pt x="13" y="34"/>
                      </a:lnTo>
                      <a:lnTo>
                        <a:pt x="10" y="25"/>
                      </a:lnTo>
                      <a:lnTo>
                        <a:pt x="7" y="14"/>
                      </a:lnTo>
                      <a:lnTo>
                        <a:pt x="2" y="6"/>
                      </a:lnTo>
                      <a:lnTo>
                        <a:pt x="0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4" name="Forme libre 579"/>
                <p:cNvSpPr>
                  <a:spLocks/>
                </p:cNvSpPr>
                <p:nvPr/>
              </p:nvSpPr>
              <p:spPr bwMode="auto">
                <a:xfrm>
                  <a:off x="1748" y="3194"/>
                  <a:ext cx="5" cy="24"/>
                </a:xfrm>
                <a:custGeom>
                  <a:avLst/>
                  <a:gdLst>
                    <a:gd name="T0" fmla="*/ 5 w 15"/>
                    <a:gd name="T1" fmla="*/ 1 h 95"/>
                    <a:gd name="T2" fmla="*/ 5 w 15"/>
                    <a:gd name="T3" fmla="*/ 5 h 95"/>
                    <a:gd name="T4" fmla="*/ 4 w 15"/>
                    <a:gd name="T5" fmla="*/ 12 h 95"/>
                    <a:gd name="T6" fmla="*/ 3 w 15"/>
                    <a:gd name="T7" fmla="*/ 20 h 95"/>
                    <a:gd name="T8" fmla="*/ 2 w 15"/>
                    <a:gd name="T9" fmla="*/ 24 h 95"/>
                    <a:gd name="T10" fmla="*/ 2 w 15"/>
                    <a:gd name="T11" fmla="*/ 24 h 95"/>
                    <a:gd name="T12" fmla="*/ 1 w 15"/>
                    <a:gd name="T13" fmla="*/ 24 h 95"/>
                    <a:gd name="T14" fmla="*/ 1 w 15"/>
                    <a:gd name="T15" fmla="*/ 24 h 95"/>
                    <a:gd name="T16" fmla="*/ 0 w 15"/>
                    <a:gd name="T17" fmla="*/ 24 h 95"/>
                    <a:gd name="T18" fmla="*/ 1 w 15"/>
                    <a:gd name="T19" fmla="*/ 20 h 95"/>
                    <a:gd name="T20" fmla="*/ 2 w 15"/>
                    <a:gd name="T21" fmla="*/ 14 h 95"/>
                    <a:gd name="T22" fmla="*/ 3 w 15"/>
                    <a:gd name="T23" fmla="*/ 7 h 95"/>
                    <a:gd name="T24" fmla="*/ 4 w 15"/>
                    <a:gd name="T25" fmla="*/ 1 h 95"/>
                    <a:gd name="T26" fmla="*/ 4 w 15"/>
                    <a:gd name="T27" fmla="*/ 0 h 95"/>
                    <a:gd name="T28" fmla="*/ 5 w 15"/>
                    <a:gd name="T29" fmla="*/ 0 h 95"/>
                    <a:gd name="T30" fmla="*/ 5 w 15"/>
                    <a:gd name="T31" fmla="*/ 0 h 95"/>
                    <a:gd name="T32" fmla="*/ 5 w 15"/>
                    <a:gd name="T33" fmla="*/ 1 h 9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5" h="95">
                      <a:moveTo>
                        <a:pt x="15" y="2"/>
                      </a:moveTo>
                      <a:lnTo>
                        <a:pt x="14" y="18"/>
                      </a:lnTo>
                      <a:lnTo>
                        <a:pt x="12" y="48"/>
                      </a:lnTo>
                      <a:lnTo>
                        <a:pt x="8" y="78"/>
                      </a:lnTo>
                      <a:lnTo>
                        <a:pt x="6" y="95"/>
                      </a:lnTo>
                      <a:lnTo>
                        <a:pt x="3" y="94"/>
                      </a:lnTo>
                      <a:lnTo>
                        <a:pt x="2" y="94"/>
                      </a:lnTo>
                      <a:lnTo>
                        <a:pt x="0" y="94"/>
                      </a:lnTo>
                      <a:lnTo>
                        <a:pt x="2" y="81"/>
                      </a:lnTo>
                      <a:lnTo>
                        <a:pt x="6" y="55"/>
                      </a:lnTo>
                      <a:lnTo>
                        <a:pt x="9" y="26"/>
                      </a:lnTo>
                      <a:lnTo>
                        <a:pt x="12" y="2"/>
                      </a:lnTo>
                      <a:lnTo>
                        <a:pt x="12" y="0"/>
                      </a:lnTo>
                      <a:lnTo>
                        <a:pt x="14" y="0"/>
                      </a:lnTo>
                      <a:lnTo>
                        <a:pt x="15" y="1"/>
                      </a:lnTo>
                      <a:lnTo>
                        <a:pt x="15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5" name="Forme libre 580"/>
                <p:cNvSpPr>
                  <a:spLocks/>
                </p:cNvSpPr>
                <p:nvPr/>
              </p:nvSpPr>
              <p:spPr bwMode="auto">
                <a:xfrm>
                  <a:off x="1748" y="3223"/>
                  <a:ext cx="2" cy="11"/>
                </a:xfrm>
                <a:custGeom>
                  <a:avLst/>
                  <a:gdLst>
                    <a:gd name="T0" fmla="*/ 1 w 6"/>
                    <a:gd name="T1" fmla="*/ 0 h 43"/>
                    <a:gd name="T2" fmla="*/ 1 w 6"/>
                    <a:gd name="T3" fmla="*/ 2 h 43"/>
                    <a:gd name="T4" fmla="*/ 2 w 6"/>
                    <a:gd name="T5" fmla="*/ 5 h 43"/>
                    <a:gd name="T6" fmla="*/ 2 w 6"/>
                    <a:gd name="T7" fmla="*/ 8 h 43"/>
                    <a:gd name="T8" fmla="*/ 2 w 6"/>
                    <a:gd name="T9" fmla="*/ 11 h 43"/>
                    <a:gd name="T10" fmla="*/ 2 w 6"/>
                    <a:gd name="T11" fmla="*/ 11 h 43"/>
                    <a:gd name="T12" fmla="*/ 2 w 6"/>
                    <a:gd name="T13" fmla="*/ 11 h 43"/>
                    <a:gd name="T14" fmla="*/ 2 w 6"/>
                    <a:gd name="T15" fmla="*/ 11 h 43"/>
                    <a:gd name="T16" fmla="*/ 2 w 6"/>
                    <a:gd name="T17" fmla="*/ 10 h 43"/>
                    <a:gd name="T18" fmla="*/ 1 w 6"/>
                    <a:gd name="T19" fmla="*/ 8 h 43"/>
                    <a:gd name="T20" fmla="*/ 0 w 6"/>
                    <a:gd name="T21" fmla="*/ 5 h 43"/>
                    <a:gd name="T22" fmla="*/ 0 w 6"/>
                    <a:gd name="T23" fmla="*/ 2 h 43"/>
                    <a:gd name="T24" fmla="*/ 0 w 6"/>
                    <a:gd name="T25" fmla="*/ 0 h 43"/>
                    <a:gd name="T26" fmla="*/ 1 w 6"/>
                    <a:gd name="T27" fmla="*/ 0 h 4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" h="43">
                      <a:moveTo>
                        <a:pt x="2" y="0"/>
                      </a:moveTo>
                      <a:lnTo>
                        <a:pt x="3" y="6"/>
                      </a:lnTo>
                      <a:lnTo>
                        <a:pt x="5" y="19"/>
                      </a:lnTo>
                      <a:lnTo>
                        <a:pt x="5" y="33"/>
                      </a:lnTo>
                      <a:lnTo>
                        <a:pt x="6" y="42"/>
                      </a:lnTo>
                      <a:lnTo>
                        <a:pt x="6" y="43"/>
                      </a:lnTo>
                      <a:lnTo>
                        <a:pt x="5" y="41"/>
                      </a:lnTo>
                      <a:lnTo>
                        <a:pt x="3" y="33"/>
                      </a:lnTo>
                      <a:lnTo>
                        <a:pt x="1" y="19"/>
                      </a:ln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6" name="Forme libre 581"/>
                <p:cNvSpPr>
                  <a:spLocks/>
                </p:cNvSpPr>
                <p:nvPr/>
              </p:nvSpPr>
              <p:spPr bwMode="auto">
                <a:xfrm>
                  <a:off x="1802" y="3195"/>
                  <a:ext cx="21" cy="24"/>
                </a:xfrm>
                <a:custGeom>
                  <a:avLst/>
                  <a:gdLst>
                    <a:gd name="T0" fmla="*/ 2 w 61"/>
                    <a:gd name="T1" fmla="*/ 1 h 96"/>
                    <a:gd name="T2" fmla="*/ 3 w 61"/>
                    <a:gd name="T3" fmla="*/ 2 h 96"/>
                    <a:gd name="T4" fmla="*/ 3 w 61"/>
                    <a:gd name="T5" fmla="*/ 4 h 96"/>
                    <a:gd name="T6" fmla="*/ 5 w 61"/>
                    <a:gd name="T7" fmla="*/ 7 h 96"/>
                    <a:gd name="T8" fmla="*/ 6 w 61"/>
                    <a:gd name="T9" fmla="*/ 10 h 96"/>
                    <a:gd name="T10" fmla="*/ 9 w 61"/>
                    <a:gd name="T11" fmla="*/ 13 h 96"/>
                    <a:gd name="T12" fmla="*/ 12 w 61"/>
                    <a:gd name="T13" fmla="*/ 16 h 96"/>
                    <a:gd name="T14" fmla="*/ 16 w 61"/>
                    <a:gd name="T15" fmla="*/ 20 h 96"/>
                    <a:gd name="T16" fmla="*/ 21 w 61"/>
                    <a:gd name="T17" fmla="*/ 24 h 96"/>
                    <a:gd name="T18" fmla="*/ 20 w 61"/>
                    <a:gd name="T19" fmla="*/ 24 h 96"/>
                    <a:gd name="T20" fmla="*/ 16 w 61"/>
                    <a:gd name="T21" fmla="*/ 21 h 96"/>
                    <a:gd name="T22" fmla="*/ 12 w 61"/>
                    <a:gd name="T23" fmla="*/ 18 h 96"/>
                    <a:gd name="T24" fmla="*/ 9 w 61"/>
                    <a:gd name="T25" fmla="*/ 15 h 96"/>
                    <a:gd name="T26" fmla="*/ 6 w 61"/>
                    <a:gd name="T27" fmla="*/ 13 h 96"/>
                    <a:gd name="T28" fmla="*/ 4 w 61"/>
                    <a:gd name="T29" fmla="*/ 10 h 96"/>
                    <a:gd name="T30" fmla="*/ 2 w 61"/>
                    <a:gd name="T31" fmla="*/ 7 h 96"/>
                    <a:gd name="T32" fmla="*/ 1 w 61"/>
                    <a:gd name="T33" fmla="*/ 4 h 96"/>
                    <a:gd name="T34" fmla="*/ 0 w 61"/>
                    <a:gd name="T35" fmla="*/ 1 h 96"/>
                    <a:gd name="T36" fmla="*/ 1 w 61"/>
                    <a:gd name="T37" fmla="*/ 0 h 96"/>
                    <a:gd name="T38" fmla="*/ 1 w 61"/>
                    <a:gd name="T39" fmla="*/ 0 h 96"/>
                    <a:gd name="T40" fmla="*/ 2 w 61"/>
                    <a:gd name="T41" fmla="*/ 0 h 96"/>
                    <a:gd name="T42" fmla="*/ 2 w 61"/>
                    <a:gd name="T43" fmla="*/ 1 h 9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61" h="96">
                      <a:moveTo>
                        <a:pt x="6" y="3"/>
                      </a:moveTo>
                      <a:lnTo>
                        <a:pt x="8" y="9"/>
                      </a:lnTo>
                      <a:lnTo>
                        <a:pt x="10" y="16"/>
                      </a:lnTo>
                      <a:lnTo>
                        <a:pt x="14" y="27"/>
                      </a:lnTo>
                      <a:lnTo>
                        <a:pt x="18" y="38"/>
                      </a:lnTo>
                      <a:lnTo>
                        <a:pt x="26" y="51"/>
                      </a:lnTo>
                      <a:lnTo>
                        <a:pt x="35" y="65"/>
                      </a:lnTo>
                      <a:lnTo>
                        <a:pt x="47" y="80"/>
                      </a:lnTo>
                      <a:lnTo>
                        <a:pt x="61" y="96"/>
                      </a:lnTo>
                      <a:lnTo>
                        <a:pt x="59" y="95"/>
                      </a:lnTo>
                      <a:lnTo>
                        <a:pt x="47" y="84"/>
                      </a:lnTo>
                      <a:lnTo>
                        <a:pt x="36" y="72"/>
                      </a:lnTo>
                      <a:lnTo>
                        <a:pt x="27" y="61"/>
                      </a:lnTo>
                      <a:lnTo>
                        <a:pt x="18" y="50"/>
                      </a:lnTo>
                      <a:lnTo>
                        <a:pt x="12" y="38"/>
                      </a:lnTo>
                      <a:lnTo>
                        <a:pt x="6" y="26"/>
                      </a:lnTo>
                      <a:lnTo>
                        <a:pt x="3" y="15"/>
                      </a:ln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5" y="1"/>
                      </a:lnTo>
                      <a:lnTo>
                        <a:pt x="6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7" name="Forme libre 582"/>
                <p:cNvSpPr>
                  <a:spLocks/>
                </p:cNvSpPr>
                <p:nvPr/>
              </p:nvSpPr>
              <p:spPr bwMode="auto">
                <a:xfrm>
                  <a:off x="1820" y="3224"/>
                  <a:ext cx="3" cy="10"/>
                </a:xfrm>
                <a:custGeom>
                  <a:avLst/>
                  <a:gdLst>
                    <a:gd name="T0" fmla="*/ 1 w 10"/>
                    <a:gd name="T1" fmla="*/ 10 h 40"/>
                    <a:gd name="T2" fmla="*/ 2 w 10"/>
                    <a:gd name="T3" fmla="*/ 7 h 40"/>
                    <a:gd name="T4" fmla="*/ 2 w 10"/>
                    <a:gd name="T5" fmla="*/ 4 h 40"/>
                    <a:gd name="T6" fmla="*/ 2 w 10"/>
                    <a:gd name="T7" fmla="*/ 1 h 40"/>
                    <a:gd name="T8" fmla="*/ 3 w 10"/>
                    <a:gd name="T9" fmla="*/ 0 h 40"/>
                    <a:gd name="T10" fmla="*/ 2 w 10"/>
                    <a:gd name="T11" fmla="*/ 1 h 40"/>
                    <a:gd name="T12" fmla="*/ 2 w 10"/>
                    <a:gd name="T13" fmla="*/ 3 h 40"/>
                    <a:gd name="T14" fmla="*/ 1 w 10"/>
                    <a:gd name="T15" fmla="*/ 6 h 40"/>
                    <a:gd name="T16" fmla="*/ 0 w 10"/>
                    <a:gd name="T17" fmla="*/ 10 h 40"/>
                    <a:gd name="T18" fmla="*/ 0 w 10"/>
                    <a:gd name="T19" fmla="*/ 10 h 40"/>
                    <a:gd name="T20" fmla="*/ 1 w 10"/>
                    <a:gd name="T21" fmla="*/ 10 h 40"/>
                    <a:gd name="T22" fmla="*/ 1 w 10"/>
                    <a:gd name="T23" fmla="*/ 10 h 40"/>
                    <a:gd name="T24" fmla="*/ 1 w 10"/>
                    <a:gd name="T25" fmla="*/ 10 h 4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0" h="40">
                      <a:moveTo>
                        <a:pt x="4" y="39"/>
                      </a:moveTo>
                      <a:lnTo>
                        <a:pt x="5" y="26"/>
                      </a:lnTo>
                      <a:lnTo>
                        <a:pt x="7" y="14"/>
                      </a:lnTo>
                      <a:lnTo>
                        <a:pt x="8" y="5"/>
                      </a:lnTo>
                      <a:lnTo>
                        <a:pt x="10" y="0"/>
                      </a:lnTo>
                      <a:lnTo>
                        <a:pt x="8" y="5"/>
                      </a:lnTo>
                      <a:lnTo>
                        <a:pt x="5" y="13"/>
                      </a:lnTo>
                      <a:lnTo>
                        <a:pt x="2" y="24"/>
                      </a:lnTo>
                      <a:lnTo>
                        <a:pt x="0" y="38"/>
                      </a:lnTo>
                      <a:lnTo>
                        <a:pt x="0" y="39"/>
                      </a:lnTo>
                      <a:lnTo>
                        <a:pt x="2" y="40"/>
                      </a:lnTo>
                      <a:lnTo>
                        <a:pt x="4" y="40"/>
                      </a:lnTo>
                      <a:lnTo>
                        <a:pt x="4" y="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8" name="Forme libre 583"/>
                <p:cNvSpPr>
                  <a:spLocks/>
                </p:cNvSpPr>
                <p:nvPr/>
              </p:nvSpPr>
              <p:spPr bwMode="auto">
                <a:xfrm>
                  <a:off x="1811" y="3194"/>
                  <a:ext cx="15" cy="24"/>
                </a:xfrm>
                <a:custGeom>
                  <a:avLst/>
                  <a:gdLst>
                    <a:gd name="T0" fmla="*/ 0 w 46"/>
                    <a:gd name="T1" fmla="*/ 0 h 98"/>
                    <a:gd name="T2" fmla="*/ 1 w 46"/>
                    <a:gd name="T3" fmla="*/ 2 h 98"/>
                    <a:gd name="T4" fmla="*/ 2 w 46"/>
                    <a:gd name="T5" fmla="*/ 5 h 98"/>
                    <a:gd name="T6" fmla="*/ 3 w 46"/>
                    <a:gd name="T7" fmla="*/ 8 h 98"/>
                    <a:gd name="T8" fmla="*/ 6 w 46"/>
                    <a:gd name="T9" fmla="*/ 12 h 98"/>
                    <a:gd name="T10" fmla="*/ 8 w 46"/>
                    <a:gd name="T11" fmla="*/ 16 h 98"/>
                    <a:gd name="T12" fmla="*/ 10 w 46"/>
                    <a:gd name="T13" fmla="*/ 19 h 98"/>
                    <a:gd name="T14" fmla="*/ 13 w 46"/>
                    <a:gd name="T15" fmla="*/ 22 h 98"/>
                    <a:gd name="T16" fmla="*/ 15 w 46"/>
                    <a:gd name="T17" fmla="*/ 24 h 98"/>
                    <a:gd name="T18" fmla="*/ 13 w 46"/>
                    <a:gd name="T19" fmla="*/ 22 h 98"/>
                    <a:gd name="T20" fmla="*/ 11 w 46"/>
                    <a:gd name="T21" fmla="*/ 18 h 98"/>
                    <a:gd name="T22" fmla="*/ 9 w 46"/>
                    <a:gd name="T23" fmla="*/ 15 h 98"/>
                    <a:gd name="T24" fmla="*/ 7 w 46"/>
                    <a:gd name="T25" fmla="*/ 11 h 98"/>
                    <a:gd name="T26" fmla="*/ 5 w 46"/>
                    <a:gd name="T27" fmla="*/ 8 h 98"/>
                    <a:gd name="T28" fmla="*/ 3 w 46"/>
                    <a:gd name="T29" fmla="*/ 5 h 98"/>
                    <a:gd name="T30" fmla="*/ 3 w 46"/>
                    <a:gd name="T31" fmla="*/ 2 h 98"/>
                    <a:gd name="T32" fmla="*/ 2 w 46"/>
                    <a:gd name="T33" fmla="*/ 0 h 98"/>
                    <a:gd name="T34" fmla="*/ 0 w 46"/>
                    <a:gd name="T35" fmla="*/ 0 h 9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46" h="98">
                      <a:moveTo>
                        <a:pt x="0" y="0"/>
                      </a:moveTo>
                      <a:lnTo>
                        <a:pt x="2" y="10"/>
                      </a:lnTo>
                      <a:lnTo>
                        <a:pt x="5" y="20"/>
                      </a:lnTo>
                      <a:lnTo>
                        <a:pt x="10" y="34"/>
                      </a:lnTo>
                      <a:lnTo>
                        <a:pt x="17" y="49"/>
                      </a:lnTo>
                      <a:lnTo>
                        <a:pt x="25" y="64"/>
                      </a:lnTo>
                      <a:lnTo>
                        <a:pt x="32" y="78"/>
                      </a:lnTo>
                      <a:lnTo>
                        <a:pt x="39" y="89"/>
                      </a:lnTo>
                      <a:lnTo>
                        <a:pt x="46" y="98"/>
                      </a:lnTo>
                      <a:lnTo>
                        <a:pt x="40" y="88"/>
                      </a:lnTo>
                      <a:lnTo>
                        <a:pt x="34" y="75"/>
                      </a:lnTo>
                      <a:lnTo>
                        <a:pt x="27" y="61"/>
                      </a:lnTo>
                      <a:lnTo>
                        <a:pt x="21" y="46"/>
                      </a:lnTo>
                      <a:lnTo>
                        <a:pt x="15" y="32"/>
                      </a:lnTo>
                      <a:lnTo>
                        <a:pt x="10" y="19"/>
                      </a:lnTo>
                      <a:lnTo>
                        <a:pt x="8" y="8"/>
                      </a:lnTo>
                      <a:lnTo>
                        <a:pt x="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9" name="Forme libre 584"/>
                <p:cNvSpPr>
                  <a:spLocks/>
                </p:cNvSpPr>
                <p:nvPr/>
              </p:nvSpPr>
              <p:spPr bwMode="auto">
                <a:xfrm>
                  <a:off x="1826" y="3223"/>
                  <a:ext cx="2" cy="10"/>
                </a:xfrm>
                <a:custGeom>
                  <a:avLst/>
                  <a:gdLst>
                    <a:gd name="T0" fmla="*/ 2 w 5"/>
                    <a:gd name="T1" fmla="*/ 10 h 40"/>
                    <a:gd name="T2" fmla="*/ 2 w 5"/>
                    <a:gd name="T3" fmla="*/ 7 h 40"/>
                    <a:gd name="T4" fmla="*/ 2 w 5"/>
                    <a:gd name="T5" fmla="*/ 3 h 40"/>
                    <a:gd name="T6" fmla="*/ 2 w 5"/>
                    <a:gd name="T7" fmla="*/ 1 h 40"/>
                    <a:gd name="T8" fmla="*/ 2 w 5"/>
                    <a:gd name="T9" fmla="*/ 0 h 40"/>
                    <a:gd name="T10" fmla="*/ 2 w 5"/>
                    <a:gd name="T11" fmla="*/ 0 h 40"/>
                    <a:gd name="T12" fmla="*/ 1 w 5"/>
                    <a:gd name="T13" fmla="*/ 0 h 40"/>
                    <a:gd name="T14" fmla="*/ 0 w 5"/>
                    <a:gd name="T15" fmla="*/ 0 h 40"/>
                    <a:gd name="T16" fmla="*/ 0 w 5"/>
                    <a:gd name="T17" fmla="*/ 0 h 40"/>
                    <a:gd name="T18" fmla="*/ 0 w 5"/>
                    <a:gd name="T19" fmla="*/ 3 h 40"/>
                    <a:gd name="T20" fmla="*/ 0 w 5"/>
                    <a:gd name="T21" fmla="*/ 5 h 40"/>
                    <a:gd name="T22" fmla="*/ 0 w 5"/>
                    <a:gd name="T23" fmla="*/ 8 h 40"/>
                    <a:gd name="T24" fmla="*/ 0 w 5"/>
                    <a:gd name="T25" fmla="*/ 10 h 40"/>
                    <a:gd name="T26" fmla="*/ 1 w 5"/>
                    <a:gd name="T27" fmla="*/ 10 h 40"/>
                    <a:gd name="T28" fmla="*/ 2 w 5"/>
                    <a:gd name="T29" fmla="*/ 10 h 40"/>
                    <a:gd name="T30" fmla="*/ 2 w 5"/>
                    <a:gd name="T31" fmla="*/ 10 h 40"/>
                    <a:gd name="T32" fmla="*/ 2 w 5"/>
                    <a:gd name="T33" fmla="*/ 10 h 4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5" h="40">
                      <a:moveTo>
                        <a:pt x="5" y="39"/>
                      </a:moveTo>
                      <a:lnTo>
                        <a:pt x="4" y="26"/>
                      </a:lnTo>
                      <a:lnTo>
                        <a:pt x="4" y="13"/>
                      </a:lnTo>
                      <a:lnTo>
                        <a:pt x="4" y="3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1" y="10"/>
                      </a:lnTo>
                      <a:lnTo>
                        <a:pt x="0" y="21"/>
                      </a:lnTo>
                      <a:lnTo>
                        <a:pt x="0" y="31"/>
                      </a:lnTo>
                      <a:lnTo>
                        <a:pt x="1" y="39"/>
                      </a:lnTo>
                      <a:lnTo>
                        <a:pt x="2" y="40"/>
                      </a:lnTo>
                      <a:lnTo>
                        <a:pt x="4" y="40"/>
                      </a:lnTo>
                      <a:lnTo>
                        <a:pt x="5" y="40"/>
                      </a:lnTo>
                      <a:lnTo>
                        <a:pt x="5" y="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0" name="Forme libre 585"/>
                <p:cNvSpPr>
                  <a:spLocks/>
                </p:cNvSpPr>
                <p:nvPr/>
              </p:nvSpPr>
              <p:spPr bwMode="auto">
                <a:xfrm>
                  <a:off x="1823" y="3194"/>
                  <a:ext cx="7" cy="23"/>
                </a:xfrm>
                <a:custGeom>
                  <a:avLst/>
                  <a:gdLst>
                    <a:gd name="T0" fmla="*/ 1 w 20"/>
                    <a:gd name="T1" fmla="*/ 1 h 91"/>
                    <a:gd name="T2" fmla="*/ 2 w 20"/>
                    <a:gd name="T3" fmla="*/ 4 h 91"/>
                    <a:gd name="T4" fmla="*/ 3 w 20"/>
                    <a:gd name="T5" fmla="*/ 10 h 91"/>
                    <a:gd name="T6" fmla="*/ 5 w 20"/>
                    <a:gd name="T7" fmla="*/ 17 h 91"/>
                    <a:gd name="T8" fmla="*/ 7 w 20"/>
                    <a:gd name="T9" fmla="*/ 23 h 91"/>
                    <a:gd name="T10" fmla="*/ 7 w 20"/>
                    <a:gd name="T11" fmla="*/ 23 h 91"/>
                    <a:gd name="T12" fmla="*/ 5 w 20"/>
                    <a:gd name="T13" fmla="*/ 18 h 91"/>
                    <a:gd name="T14" fmla="*/ 2 w 20"/>
                    <a:gd name="T15" fmla="*/ 12 h 91"/>
                    <a:gd name="T16" fmla="*/ 1 w 20"/>
                    <a:gd name="T17" fmla="*/ 6 h 91"/>
                    <a:gd name="T18" fmla="*/ 0 w 20"/>
                    <a:gd name="T19" fmla="*/ 2 h 91"/>
                    <a:gd name="T20" fmla="*/ 0 w 20"/>
                    <a:gd name="T21" fmla="*/ 1 h 91"/>
                    <a:gd name="T22" fmla="*/ 1 w 20"/>
                    <a:gd name="T23" fmla="*/ 0 h 91"/>
                    <a:gd name="T24" fmla="*/ 1 w 20"/>
                    <a:gd name="T25" fmla="*/ 0 h 91"/>
                    <a:gd name="T26" fmla="*/ 1 w 20"/>
                    <a:gd name="T27" fmla="*/ 1 h 91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20" h="91">
                      <a:moveTo>
                        <a:pt x="4" y="4"/>
                      </a:moveTo>
                      <a:lnTo>
                        <a:pt x="5" y="16"/>
                      </a:lnTo>
                      <a:lnTo>
                        <a:pt x="9" y="39"/>
                      </a:lnTo>
                      <a:lnTo>
                        <a:pt x="13" y="66"/>
                      </a:lnTo>
                      <a:lnTo>
                        <a:pt x="20" y="91"/>
                      </a:lnTo>
                      <a:lnTo>
                        <a:pt x="13" y="73"/>
                      </a:lnTo>
                      <a:lnTo>
                        <a:pt x="7" y="48"/>
                      </a:lnTo>
                      <a:lnTo>
                        <a:pt x="2" y="23"/>
                      </a:lnTo>
                      <a:lnTo>
                        <a:pt x="0" y="6"/>
                      </a:lnTo>
                      <a:lnTo>
                        <a:pt x="1" y="2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1" name="Forme libre 586"/>
                <p:cNvSpPr>
                  <a:spLocks/>
                </p:cNvSpPr>
                <p:nvPr/>
              </p:nvSpPr>
              <p:spPr bwMode="auto">
                <a:xfrm>
                  <a:off x="1831" y="3223"/>
                  <a:ext cx="1" cy="9"/>
                </a:xfrm>
                <a:custGeom>
                  <a:avLst/>
                  <a:gdLst>
                    <a:gd name="T0" fmla="*/ 1 w 5"/>
                    <a:gd name="T1" fmla="*/ 0 h 39"/>
                    <a:gd name="T2" fmla="*/ 1 w 5"/>
                    <a:gd name="T3" fmla="*/ 2 h 39"/>
                    <a:gd name="T4" fmla="*/ 1 w 5"/>
                    <a:gd name="T5" fmla="*/ 5 h 39"/>
                    <a:gd name="T6" fmla="*/ 1 w 5"/>
                    <a:gd name="T7" fmla="*/ 8 h 39"/>
                    <a:gd name="T8" fmla="*/ 1 w 5"/>
                    <a:gd name="T9" fmla="*/ 9 h 39"/>
                    <a:gd name="T10" fmla="*/ 0 w 5"/>
                    <a:gd name="T11" fmla="*/ 7 h 39"/>
                    <a:gd name="T12" fmla="*/ 0 w 5"/>
                    <a:gd name="T13" fmla="*/ 4 h 39"/>
                    <a:gd name="T14" fmla="*/ 0 w 5"/>
                    <a:gd name="T15" fmla="*/ 1 h 39"/>
                    <a:gd name="T16" fmla="*/ 0 w 5"/>
                    <a:gd name="T17" fmla="*/ 0 h 39"/>
                    <a:gd name="T18" fmla="*/ 1 w 5"/>
                    <a:gd name="T19" fmla="*/ 0 h 3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5" h="39">
                      <a:moveTo>
                        <a:pt x="5" y="0"/>
                      </a:moveTo>
                      <a:lnTo>
                        <a:pt x="4" y="8"/>
                      </a:lnTo>
                      <a:lnTo>
                        <a:pt x="4" y="21"/>
                      </a:lnTo>
                      <a:lnTo>
                        <a:pt x="4" y="33"/>
                      </a:lnTo>
                      <a:lnTo>
                        <a:pt x="4" y="39"/>
                      </a:lnTo>
                      <a:lnTo>
                        <a:pt x="1" y="29"/>
                      </a:lnTo>
                      <a:lnTo>
                        <a:pt x="0" y="17"/>
                      </a:lnTo>
                      <a:lnTo>
                        <a:pt x="0" y="6"/>
                      </a:lnTo>
                      <a:lnTo>
                        <a:pt x="0" y="1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2" name="Forme libre 587"/>
                <p:cNvSpPr>
                  <a:spLocks/>
                </p:cNvSpPr>
                <p:nvPr/>
              </p:nvSpPr>
              <p:spPr bwMode="auto">
                <a:xfrm>
                  <a:off x="1818" y="3218"/>
                  <a:ext cx="7" cy="1"/>
                </a:xfrm>
                <a:custGeom>
                  <a:avLst/>
                  <a:gdLst>
                    <a:gd name="T0" fmla="*/ 0 w 21"/>
                    <a:gd name="T1" fmla="*/ 0 h 5"/>
                    <a:gd name="T2" fmla="*/ 2 w 21"/>
                    <a:gd name="T3" fmla="*/ 0 h 5"/>
                    <a:gd name="T4" fmla="*/ 4 w 21"/>
                    <a:gd name="T5" fmla="*/ 1 h 5"/>
                    <a:gd name="T6" fmla="*/ 6 w 21"/>
                    <a:gd name="T7" fmla="*/ 1 h 5"/>
                    <a:gd name="T8" fmla="*/ 7 w 21"/>
                    <a:gd name="T9" fmla="*/ 1 h 5"/>
                    <a:gd name="T10" fmla="*/ 6 w 21"/>
                    <a:gd name="T11" fmla="*/ 1 h 5"/>
                    <a:gd name="T12" fmla="*/ 4 w 21"/>
                    <a:gd name="T13" fmla="*/ 1 h 5"/>
                    <a:gd name="T14" fmla="*/ 2 w 21"/>
                    <a:gd name="T15" fmla="*/ 1 h 5"/>
                    <a:gd name="T16" fmla="*/ 1 w 21"/>
                    <a:gd name="T17" fmla="*/ 1 h 5"/>
                    <a:gd name="T18" fmla="*/ 0 w 21"/>
                    <a:gd name="T19" fmla="*/ 1 h 5"/>
                    <a:gd name="T20" fmla="*/ 0 w 21"/>
                    <a:gd name="T21" fmla="*/ 1 h 5"/>
                    <a:gd name="T22" fmla="*/ 0 w 21"/>
                    <a:gd name="T23" fmla="*/ 0 h 5"/>
                    <a:gd name="T24" fmla="*/ 0 w 21"/>
                    <a:gd name="T25" fmla="*/ 0 h 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1" h="5">
                      <a:moveTo>
                        <a:pt x="1" y="0"/>
                      </a:moveTo>
                      <a:lnTo>
                        <a:pt x="6" y="1"/>
                      </a:lnTo>
                      <a:lnTo>
                        <a:pt x="12" y="3"/>
                      </a:lnTo>
                      <a:lnTo>
                        <a:pt x="17" y="3"/>
                      </a:lnTo>
                      <a:lnTo>
                        <a:pt x="21" y="3"/>
                      </a:lnTo>
                      <a:lnTo>
                        <a:pt x="18" y="4"/>
                      </a:lnTo>
                      <a:lnTo>
                        <a:pt x="12" y="4"/>
                      </a:lnTo>
                      <a:lnTo>
                        <a:pt x="6" y="5"/>
                      </a:lnTo>
                      <a:lnTo>
                        <a:pt x="2" y="5"/>
                      </a:lnTo>
                      <a:lnTo>
                        <a:pt x="1" y="4"/>
                      </a:lnTo>
                      <a:lnTo>
                        <a:pt x="0" y="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3" name="Forme libre 588"/>
                <p:cNvSpPr>
                  <a:spLocks/>
                </p:cNvSpPr>
                <p:nvPr/>
              </p:nvSpPr>
              <p:spPr bwMode="auto">
                <a:xfrm>
                  <a:off x="1754" y="3224"/>
                  <a:ext cx="4" cy="5"/>
                </a:xfrm>
                <a:custGeom>
                  <a:avLst/>
                  <a:gdLst>
                    <a:gd name="T0" fmla="*/ 1 w 12"/>
                    <a:gd name="T1" fmla="*/ 0 h 21"/>
                    <a:gd name="T2" fmla="*/ 2 w 12"/>
                    <a:gd name="T3" fmla="*/ 1 h 21"/>
                    <a:gd name="T4" fmla="*/ 3 w 12"/>
                    <a:gd name="T5" fmla="*/ 3 h 21"/>
                    <a:gd name="T6" fmla="*/ 4 w 12"/>
                    <a:gd name="T7" fmla="*/ 4 h 21"/>
                    <a:gd name="T8" fmla="*/ 4 w 12"/>
                    <a:gd name="T9" fmla="*/ 5 h 21"/>
                    <a:gd name="T10" fmla="*/ 3 w 12"/>
                    <a:gd name="T11" fmla="*/ 4 h 21"/>
                    <a:gd name="T12" fmla="*/ 2 w 12"/>
                    <a:gd name="T13" fmla="*/ 2 h 21"/>
                    <a:gd name="T14" fmla="*/ 1 w 12"/>
                    <a:gd name="T15" fmla="*/ 0 h 21"/>
                    <a:gd name="T16" fmla="*/ 0 w 12"/>
                    <a:gd name="T17" fmla="*/ 0 h 21"/>
                    <a:gd name="T18" fmla="*/ 0 w 12"/>
                    <a:gd name="T19" fmla="*/ 0 h 21"/>
                    <a:gd name="T20" fmla="*/ 0 w 12"/>
                    <a:gd name="T21" fmla="*/ 0 h 21"/>
                    <a:gd name="T22" fmla="*/ 1 w 12"/>
                    <a:gd name="T23" fmla="*/ 0 h 21"/>
                    <a:gd name="T24" fmla="*/ 1 w 12"/>
                    <a:gd name="T25" fmla="*/ 0 h 2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2" h="21">
                      <a:moveTo>
                        <a:pt x="4" y="0"/>
                      </a:moveTo>
                      <a:lnTo>
                        <a:pt x="5" y="4"/>
                      </a:lnTo>
                      <a:lnTo>
                        <a:pt x="8" y="11"/>
                      </a:lnTo>
                      <a:lnTo>
                        <a:pt x="11" y="17"/>
                      </a:lnTo>
                      <a:lnTo>
                        <a:pt x="12" y="21"/>
                      </a:lnTo>
                      <a:lnTo>
                        <a:pt x="10" y="15"/>
                      </a:lnTo>
                      <a:lnTo>
                        <a:pt x="6" y="8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4" name="Forme libre 589"/>
                <p:cNvSpPr>
                  <a:spLocks/>
                </p:cNvSpPr>
                <p:nvPr/>
              </p:nvSpPr>
              <p:spPr bwMode="auto">
                <a:xfrm>
                  <a:off x="1781" y="3204"/>
                  <a:ext cx="12" cy="22"/>
                </a:xfrm>
                <a:custGeom>
                  <a:avLst/>
                  <a:gdLst>
                    <a:gd name="T0" fmla="*/ 0 w 37"/>
                    <a:gd name="T1" fmla="*/ 20 h 86"/>
                    <a:gd name="T2" fmla="*/ 2 w 37"/>
                    <a:gd name="T3" fmla="*/ 17 h 86"/>
                    <a:gd name="T4" fmla="*/ 5 w 37"/>
                    <a:gd name="T5" fmla="*/ 11 h 86"/>
                    <a:gd name="T6" fmla="*/ 7 w 37"/>
                    <a:gd name="T7" fmla="*/ 6 h 86"/>
                    <a:gd name="T8" fmla="*/ 9 w 37"/>
                    <a:gd name="T9" fmla="*/ 3 h 86"/>
                    <a:gd name="T10" fmla="*/ 10 w 37"/>
                    <a:gd name="T11" fmla="*/ 1 h 86"/>
                    <a:gd name="T12" fmla="*/ 10 w 37"/>
                    <a:gd name="T13" fmla="*/ 0 h 86"/>
                    <a:gd name="T14" fmla="*/ 11 w 37"/>
                    <a:gd name="T15" fmla="*/ 0 h 86"/>
                    <a:gd name="T16" fmla="*/ 10 w 37"/>
                    <a:gd name="T17" fmla="*/ 2 h 86"/>
                    <a:gd name="T18" fmla="*/ 10 w 37"/>
                    <a:gd name="T19" fmla="*/ 4 h 86"/>
                    <a:gd name="T20" fmla="*/ 9 w 37"/>
                    <a:gd name="T21" fmla="*/ 5 h 86"/>
                    <a:gd name="T22" fmla="*/ 8 w 37"/>
                    <a:gd name="T23" fmla="*/ 7 h 86"/>
                    <a:gd name="T24" fmla="*/ 8 w 37"/>
                    <a:gd name="T25" fmla="*/ 8 h 86"/>
                    <a:gd name="T26" fmla="*/ 8 w 37"/>
                    <a:gd name="T27" fmla="*/ 8 h 86"/>
                    <a:gd name="T28" fmla="*/ 8 w 37"/>
                    <a:gd name="T29" fmla="*/ 8 h 86"/>
                    <a:gd name="T30" fmla="*/ 8 w 37"/>
                    <a:gd name="T31" fmla="*/ 8 h 86"/>
                    <a:gd name="T32" fmla="*/ 9 w 37"/>
                    <a:gd name="T33" fmla="*/ 8 h 86"/>
                    <a:gd name="T34" fmla="*/ 11 w 37"/>
                    <a:gd name="T35" fmla="*/ 5 h 86"/>
                    <a:gd name="T36" fmla="*/ 12 w 37"/>
                    <a:gd name="T37" fmla="*/ 5 h 86"/>
                    <a:gd name="T38" fmla="*/ 12 w 37"/>
                    <a:gd name="T39" fmla="*/ 5 h 86"/>
                    <a:gd name="T40" fmla="*/ 11 w 37"/>
                    <a:gd name="T41" fmla="*/ 7 h 86"/>
                    <a:gd name="T42" fmla="*/ 10 w 37"/>
                    <a:gd name="T43" fmla="*/ 8 h 86"/>
                    <a:gd name="T44" fmla="*/ 10 w 37"/>
                    <a:gd name="T45" fmla="*/ 9 h 86"/>
                    <a:gd name="T46" fmla="*/ 8 w 37"/>
                    <a:gd name="T47" fmla="*/ 10 h 86"/>
                    <a:gd name="T48" fmla="*/ 7 w 37"/>
                    <a:gd name="T49" fmla="*/ 12 h 86"/>
                    <a:gd name="T50" fmla="*/ 6 w 37"/>
                    <a:gd name="T51" fmla="*/ 13 h 86"/>
                    <a:gd name="T52" fmla="*/ 4 w 37"/>
                    <a:gd name="T53" fmla="*/ 15 h 86"/>
                    <a:gd name="T54" fmla="*/ 2 w 37"/>
                    <a:gd name="T55" fmla="*/ 18 h 86"/>
                    <a:gd name="T56" fmla="*/ 2 w 37"/>
                    <a:gd name="T57" fmla="*/ 20 h 86"/>
                    <a:gd name="T58" fmla="*/ 1 w 37"/>
                    <a:gd name="T59" fmla="*/ 21 h 86"/>
                    <a:gd name="T60" fmla="*/ 0 w 37"/>
                    <a:gd name="T61" fmla="*/ 22 h 86"/>
                    <a:gd name="T62" fmla="*/ 0 w 37"/>
                    <a:gd name="T63" fmla="*/ 22 h 86"/>
                    <a:gd name="T64" fmla="*/ 0 w 37"/>
                    <a:gd name="T65" fmla="*/ 20 h 8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37" h="86">
                      <a:moveTo>
                        <a:pt x="0" y="79"/>
                      </a:moveTo>
                      <a:lnTo>
                        <a:pt x="6" y="65"/>
                      </a:lnTo>
                      <a:lnTo>
                        <a:pt x="14" y="44"/>
                      </a:lnTo>
                      <a:lnTo>
                        <a:pt x="23" y="24"/>
                      </a:lnTo>
                      <a:lnTo>
                        <a:pt x="29" y="11"/>
                      </a:lnTo>
                      <a:lnTo>
                        <a:pt x="31" y="4"/>
                      </a:lnTo>
                      <a:lnTo>
                        <a:pt x="32" y="0"/>
                      </a:lnTo>
                      <a:lnTo>
                        <a:pt x="33" y="1"/>
                      </a:lnTo>
                      <a:lnTo>
                        <a:pt x="32" y="9"/>
                      </a:lnTo>
                      <a:lnTo>
                        <a:pt x="30" y="17"/>
                      </a:lnTo>
                      <a:lnTo>
                        <a:pt x="27" y="21"/>
                      </a:lnTo>
                      <a:lnTo>
                        <a:pt x="26" y="26"/>
                      </a:lnTo>
                      <a:lnTo>
                        <a:pt x="25" y="30"/>
                      </a:lnTo>
                      <a:lnTo>
                        <a:pt x="25" y="31"/>
                      </a:lnTo>
                      <a:lnTo>
                        <a:pt x="26" y="31"/>
                      </a:lnTo>
                      <a:lnTo>
                        <a:pt x="27" y="30"/>
                      </a:lnTo>
                      <a:lnTo>
                        <a:pt x="33" y="21"/>
                      </a:lnTo>
                      <a:lnTo>
                        <a:pt x="37" y="19"/>
                      </a:lnTo>
                      <a:lnTo>
                        <a:pt x="37" y="21"/>
                      </a:lnTo>
                      <a:lnTo>
                        <a:pt x="33" y="26"/>
                      </a:lnTo>
                      <a:lnTo>
                        <a:pt x="31" y="31"/>
                      </a:lnTo>
                      <a:lnTo>
                        <a:pt x="30" y="35"/>
                      </a:lnTo>
                      <a:lnTo>
                        <a:pt x="26" y="39"/>
                      </a:lnTo>
                      <a:lnTo>
                        <a:pt x="22" y="45"/>
                      </a:lnTo>
                      <a:lnTo>
                        <a:pt x="18" y="51"/>
                      </a:lnTo>
                      <a:lnTo>
                        <a:pt x="12" y="60"/>
                      </a:lnTo>
                      <a:lnTo>
                        <a:pt x="7" y="71"/>
                      </a:lnTo>
                      <a:lnTo>
                        <a:pt x="5" y="77"/>
                      </a:lnTo>
                      <a:lnTo>
                        <a:pt x="4" y="82"/>
                      </a:lnTo>
                      <a:lnTo>
                        <a:pt x="1" y="86"/>
                      </a:lnTo>
                      <a:lnTo>
                        <a:pt x="0" y="86"/>
                      </a:lnTo>
                      <a:lnTo>
                        <a:pt x="0" y="79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5" name="Forme libre 590"/>
                <p:cNvSpPr>
                  <a:spLocks/>
                </p:cNvSpPr>
                <p:nvPr/>
              </p:nvSpPr>
              <p:spPr bwMode="auto">
                <a:xfrm>
                  <a:off x="1787" y="3213"/>
                  <a:ext cx="13" cy="15"/>
                </a:xfrm>
                <a:custGeom>
                  <a:avLst/>
                  <a:gdLst>
                    <a:gd name="T0" fmla="*/ 0 w 37"/>
                    <a:gd name="T1" fmla="*/ 14 h 58"/>
                    <a:gd name="T2" fmla="*/ 2 w 37"/>
                    <a:gd name="T3" fmla="*/ 11 h 58"/>
                    <a:gd name="T4" fmla="*/ 6 w 37"/>
                    <a:gd name="T5" fmla="*/ 7 h 58"/>
                    <a:gd name="T6" fmla="*/ 8 w 37"/>
                    <a:gd name="T7" fmla="*/ 4 h 58"/>
                    <a:gd name="T8" fmla="*/ 10 w 37"/>
                    <a:gd name="T9" fmla="*/ 3 h 58"/>
                    <a:gd name="T10" fmla="*/ 12 w 37"/>
                    <a:gd name="T11" fmla="*/ 1 h 58"/>
                    <a:gd name="T12" fmla="*/ 13 w 37"/>
                    <a:gd name="T13" fmla="*/ 0 h 58"/>
                    <a:gd name="T14" fmla="*/ 12 w 37"/>
                    <a:gd name="T15" fmla="*/ 1 h 58"/>
                    <a:gd name="T16" fmla="*/ 11 w 37"/>
                    <a:gd name="T17" fmla="*/ 3 h 58"/>
                    <a:gd name="T18" fmla="*/ 9 w 37"/>
                    <a:gd name="T19" fmla="*/ 4 h 58"/>
                    <a:gd name="T20" fmla="*/ 8 w 37"/>
                    <a:gd name="T21" fmla="*/ 5 h 58"/>
                    <a:gd name="T22" fmla="*/ 8 w 37"/>
                    <a:gd name="T23" fmla="*/ 6 h 58"/>
                    <a:gd name="T24" fmla="*/ 7 w 37"/>
                    <a:gd name="T25" fmla="*/ 7 h 58"/>
                    <a:gd name="T26" fmla="*/ 7 w 37"/>
                    <a:gd name="T27" fmla="*/ 8 h 58"/>
                    <a:gd name="T28" fmla="*/ 5 w 37"/>
                    <a:gd name="T29" fmla="*/ 10 h 58"/>
                    <a:gd name="T30" fmla="*/ 2 w 37"/>
                    <a:gd name="T31" fmla="*/ 13 h 58"/>
                    <a:gd name="T32" fmla="*/ 0 w 37"/>
                    <a:gd name="T33" fmla="*/ 15 h 58"/>
                    <a:gd name="T34" fmla="*/ 0 w 37"/>
                    <a:gd name="T35" fmla="*/ 14 h 5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37" h="58">
                      <a:moveTo>
                        <a:pt x="1" y="54"/>
                      </a:moveTo>
                      <a:lnTo>
                        <a:pt x="7" y="41"/>
                      </a:lnTo>
                      <a:lnTo>
                        <a:pt x="16" y="28"/>
                      </a:lnTo>
                      <a:lnTo>
                        <a:pt x="23" y="17"/>
                      </a:lnTo>
                      <a:lnTo>
                        <a:pt x="28" y="10"/>
                      </a:lnTo>
                      <a:lnTo>
                        <a:pt x="35" y="3"/>
                      </a:lnTo>
                      <a:lnTo>
                        <a:pt x="37" y="0"/>
                      </a:lnTo>
                      <a:lnTo>
                        <a:pt x="35" y="4"/>
                      </a:lnTo>
                      <a:lnTo>
                        <a:pt x="31" y="10"/>
                      </a:lnTo>
                      <a:lnTo>
                        <a:pt x="26" y="16"/>
                      </a:lnTo>
                      <a:lnTo>
                        <a:pt x="23" y="21"/>
                      </a:lnTo>
                      <a:lnTo>
                        <a:pt x="22" y="24"/>
                      </a:lnTo>
                      <a:lnTo>
                        <a:pt x="20" y="26"/>
                      </a:lnTo>
                      <a:lnTo>
                        <a:pt x="20" y="30"/>
                      </a:lnTo>
                      <a:lnTo>
                        <a:pt x="13" y="38"/>
                      </a:lnTo>
                      <a:lnTo>
                        <a:pt x="5" y="50"/>
                      </a:lnTo>
                      <a:lnTo>
                        <a:pt x="0" y="58"/>
                      </a:lnTo>
                      <a:lnTo>
                        <a:pt x="1" y="54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6" name="Forme libre 591"/>
                <p:cNvSpPr>
                  <a:spLocks/>
                </p:cNvSpPr>
                <p:nvPr/>
              </p:nvSpPr>
              <p:spPr bwMode="auto">
                <a:xfrm>
                  <a:off x="1902" y="2880"/>
                  <a:ext cx="128" cy="123"/>
                </a:xfrm>
                <a:custGeom>
                  <a:avLst/>
                  <a:gdLst>
                    <a:gd name="T0" fmla="*/ 10 w 383"/>
                    <a:gd name="T1" fmla="*/ 1 h 493"/>
                    <a:gd name="T2" fmla="*/ 17 w 383"/>
                    <a:gd name="T3" fmla="*/ 2 h 493"/>
                    <a:gd name="T4" fmla="*/ 23 w 383"/>
                    <a:gd name="T5" fmla="*/ 4 h 493"/>
                    <a:gd name="T6" fmla="*/ 28 w 383"/>
                    <a:gd name="T7" fmla="*/ 9 h 493"/>
                    <a:gd name="T8" fmla="*/ 32 w 383"/>
                    <a:gd name="T9" fmla="*/ 17 h 493"/>
                    <a:gd name="T10" fmla="*/ 37 w 383"/>
                    <a:gd name="T11" fmla="*/ 26 h 493"/>
                    <a:gd name="T12" fmla="*/ 44 w 383"/>
                    <a:gd name="T13" fmla="*/ 34 h 493"/>
                    <a:gd name="T14" fmla="*/ 55 w 383"/>
                    <a:gd name="T15" fmla="*/ 39 h 493"/>
                    <a:gd name="T16" fmla="*/ 70 w 383"/>
                    <a:gd name="T17" fmla="*/ 41 h 493"/>
                    <a:gd name="T18" fmla="*/ 87 w 383"/>
                    <a:gd name="T19" fmla="*/ 45 h 493"/>
                    <a:gd name="T20" fmla="*/ 99 w 383"/>
                    <a:gd name="T21" fmla="*/ 52 h 493"/>
                    <a:gd name="T22" fmla="*/ 103 w 383"/>
                    <a:gd name="T23" fmla="*/ 61 h 493"/>
                    <a:gd name="T24" fmla="*/ 98 w 383"/>
                    <a:gd name="T25" fmla="*/ 75 h 493"/>
                    <a:gd name="T26" fmla="*/ 98 w 383"/>
                    <a:gd name="T27" fmla="*/ 92 h 493"/>
                    <a:gd name="T28" fmla="*/ 107 w 383"/>
                    <a:gd name="T29" fmla="*/ 97 h 493"/>
                    <a:gd name="T30" fmla="*/ 114 w 383"/>
                    <a:gd name="T31" fmla="*/ 99 h 493"/>
                    <a:gd name="T32" fmla="*/ 121 w 383"/>
                    <a:gd name="T33" fmla="*/ 102 h 493"/>
                    <a:gd name="T34" fmla="*/ 126 w 383"/>
                    <a:gd name="T35" fmla="*/ 108 h 493"/>
                    <a:gd name="T36" fmla="*/ 128 w 383"/>
                    <a:gd name="T37" fmla="*/ 118 h 493"/>
                    <a:gd name="T38" fmla="*/ 128 w 383"/>
                    <a:gd name="T39" fmla="*/ 123 h 493"/>
                    <a:gd name="T40" fmla="*/ 128 w 383"/>
                    <a:gd name="T41" fmla="*/ 121 h 493"/>
                    <a:gd name="T42" fmla="*/ 126 w 383"/>
                    <a:gd name="T43" fmla="*/ 113 h 493"/>
                    <a:gd name="T44" fmla="*/ 123 w 383"/>
                    <a:gd name="T45" fmla="*/ 106 h 493"/>
                    <a:gd name="T46" fmla="*/ 118 w 383"/>
                    <a:gd name="T47" fmla="*/ 103 h 493"/>
                    <a:gd name="T48" fmla="*/ 113 w 383"/>
                    <a:gd name="T49" fmla="*/ 103 h 493"/>
                    <a:gd name="T50" fmla="*/ 109 w 383"/>
                    <a:gd name="T51" fmla="*/ 101 h 493"/>
                    <a:gd name="T52" fmla="*/ 104 w 383"/>
                    <a:gd name="T53" fmla="*/ 99 h 493"/>
                    <a:gd name="T54" fmla="*/ 100 w 383"/>
                    <a:gd name="T55" fmla="*/ 97 h 493"/>
                    <a:gd name="T56" fmla="*/ 96 w 383"/>
                    <a:gd name="T57" fmla="*/ 91 h 493"/>
                    <a:gd name="T58" fmla="*/ 94 w 383"/>
                    <a:gd name="T59" fmla="*/ 80 h 493"/>
                    <a:gd name="T60" fmla="*/ 96 w 383"/>
                    <a:gd name="T61" fmla="*/ 70 h 493"/>
                    <a:gd name="T62" fmla="*/ 99 w 383"/>
                    <a:gd name="T63" fmla="*/ 63 h 493"/>
                    <a:gd name="T64" fmla="*/ 98 w 383"/>
                    <a:gd name="T65" fmla="*/ 55 h 493"/>
                    <a:gd name="T66" fmla="*/ 94 w 383"/>
                    <a:gd name="T67" fmla="*/ 51 h 493"/>
                    <a:gd name="T68" fmla="*/ 89 w 383"/>
                    <a:gd name="T69" fmla="*/ 48 h 493"/>
                    <a:gd name="T70" fmla="*/ 80 w 383"/>
                    <a:gd name="T71" fmla="*/ 47 h 493"/>
                    <a:gd name="T72" fmla="*/ 67 w 383"/>
                    <a:gd name="T73" fmla="*/ 45 h 493"/>
                    <a:gd name="T74" fmla="*/ 56 w 383"/>
                    <a:gd name="T75" fmla="*/ 42 h 493"/>
                    <a:gd name="T76" fmla="*/ 51 w 383"/>
                    <a:gd name="T77" fmla="*/ 41 h 493"/>
                    <a:gd name="T78" fmla="*/ 46 w 383"/>
                    <a:gd name="T79" fmla="*/ 39 h 493"/>
                    <a:gd name="T80" fmla="*/ 41 w 383"/>
                    <a:gd name="T81" fmla="*/ 35 h 493"/>
                    <a:gd name="T82" fmla="*/ 37 w 383"/>
                    <a:gd name="T83" fmla="*/ 30 h 493"/>
                    <a:gd name="T84" fmla="*/ 33 w 383"/>
                    <a:gd name="T85" fmla="*/ 22 h 493"/>
                    <a:gd name="T86" fmla="*/ 28 w 383"/>
                    <a:gd name="T87" fmla="*/ 12 h 493"/>
                    <a:gd name="T88" fmla="*/ 23 w 383"/>
                    <a:gd name="T89" fmla="*/ 7 h 493"/>
                    <a:gd name="T90" fmla="*/ 17 w 383"/>
                    <a:gd name="T91" fmla="*/ 5 h 493"/>
                    <a:gd name="T92" fmla="*/ 11 w 383"/>
                    <a:gd name="T93" fmla="*/ 4 h 493"/>
                    <a:gd name="T94" fmla="*/ 7 w 383"/>
                    <a:gd name="T95" fmla="*/ 3 h 493"/>
                    <a:gd name="T96" fmla="*/ 5 w 383"/>
                    <a:gd name="T97" fmla="*/ 3 h 493"/>
                    <a:gd name="T98" fmla="*/ 3 w 383"/>
                    <a:gd name="T99" fmla="*/ 3 h 493"/>
                    <a:gd name="T100" fmla="*/ 0 w 383"/>
                    <a:gd name="T101" fmla="*/ 2 h 493"/>
                    <a:gd name="T102" fmla="*/ 5 w 383"/>
                    <a:gd name="T103" fmla="*/ 0 h 493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383" h="493">
                      <a:moveTo>
                        <a:pt x="20" y="0"/>
                      </a:moveTo>
                      <a:lnTo>
                        <a:pt x="30" y="4"/>
                      </a:lnTo>
                      <a:lnTo>
                        <a:pt x="40" y="6"/>
                      </a:lnTo>
                      <a:lnTo>
                        <a:pt x="51" y="8"/>
                      </a:lnTo>
                      <a:lnTo>
                        <a:pt x="61" y="12"/>
                      </a:lnTo>
                      <a:lnTo>
                        <a:pt x="70" y="18"/>
                      </a:lnTo>
                      <a:lnTo>
                        <a:pt x="78" y="25"/>
                      </a:lnTo>
                      <a:lnTo>
                        <a:pt x="84" y="37"/>
                      </a:lnTo>
                      <a:lnTo>
                        <a:pt x="90" y="52"/>
                      </a:lnTo>
                      <a:lnTo>
                        <a:pt x="95" y="70"/>
                      </a:lnTo>
                      <a:lnTo>
                        <a:pt x="102" y="89"/>
                      </a:lnTo>
                      <a:lnTo>
                        <a:pt x="111" y="105"/>
                      </a:lnTo>
                      <a:lnTo>
                        <a:pt x="120" y="122"/>
                      </a:lnTo>
                      <a:lnTo>
                        <a:pt x="132" y="136"/>
                      </a:lnTo>
                      <a:lnTo>
                        <a:pt x="148" y="148"/>
                      </a:lnTo>
                      <a:lnTo>
                        <a:pt x="164" y="156"/>
                      </a:lnTo>
                      <a:lnTo>
                        <a:pt x="183" y="161"/>
                      </a:lnTo>
                      <a:lnTo>
                        <a:pt x="209" y="166"/>
                      </a:lnTo>
                      <a:lnTo>
                        <a:pt x="235" y="172"/>
                      </a:lnTo>
                      <a:lnTo>
                        <a:pt x="259" y="181"/>
                      </a:lnTo>
                      <a:lnTo>
                        <a:pt x="280" y="193"/>
                      </a:lnTo>
                      <a:lnTo>
                        <a:pt x="297" y="207"/>
                      </a:lnTo>
                      <a:lnTo>
                        <a:pt x="306" y="225"/>
                      </a:lnTo>
                      <a:lnTo>
                        <a:pt x="309" y="245"/>
                      </a:lnTo>
                      <a:lnTo>
                        <a:pt x="303" y="269"/>
                      </a:lnTo>
                      <a:lnTo>
                        <a:pt x="292" y="302"/>
                      </a:lnTo>
                      <a:lnTo>
                        <a:pt x="288" y="338"/>
                      </a:lnTo>
                      <a:lnTo>
                        <a:pt x="294" y="369"/>
                      </a:lnTo>
                      <a:lnTo>
                        <a:pt x="311" y="387"/>
                      </a:lnTo>
                      <a:lnTo>
                        <a:pt x="321" y="389"/>
                      </a:lnTo>
                      <a:lnTo>
                        <a:pt x="331" y="393"/>
                      </a:lnTo>
                      <a:lnTo>
                        <a:pt x="342" y="396"/>
                      </a:lnTo>
                      <a:lnTo>
                        <a:pt x="353" y="402"/>
                      </a:lnTo>
                      <a:lnTo>
                        <a:pt x="362" y="409"/>
                      </a:lnTo>
                      <a:lnTo>
                        <a:pt x="371" y="420"/>
                      </a:lnTo>
                      <a:lnTo>
                        <a:pt x="377" y="432"/>
                      </a:lnTo>
                      <a:lnTo>
                        <a:pt x="380" y="448"/>
                      </a:lnTo>
                      <a:lnTo>
                        <a:pt x="382" y="473"/>
                      </a:lnTo>
                      <a:lnTo>
                        <a:pt x="383" y="486"/>
                      </a:lnTo>
                      <a:lnTo>
                        <a:pt x="382" y="492"/>
                      </a:lnTo>
                      <a:lnTo>
                        <a:pt x="382" y="493"/>
                      </a:lnTo>
                      <a:lnTo>
                        <a:pt x="382" y="486"/>
                      </a:lnTo>
                      <a:lnTo>
                        <a:pt x="380" y="471"/>
                      </a:lnTo>
                      <a:lnTo>
                        <a:pt x="378" y="452"/>
                      </a:lnTo>
                      <a:lnTo>
                        <a:pt x="373" y="435"/>
                      </a:lnTo>
                      <a:lnTo>
                        <a:pt x="368" y="425"/>
                      </a:lnTo>
                      <a:lnTo>
                        <a:pt x="361" y="418"/>
                      </a:lnTo>
                      <a:lnTo>
                        <a:pt x="354" y="414"/>
                      </a:lnTo>
                      <a:lnTo>
                        <a:pt x="345" y="412"/>
                      </a:lnTo>
                      <a:lnTo>
                        <a:pt x="339" y="411"/>
                      </a:lnTo>
                      <a:lnTo>
                        <a:pt x="333" y="407"/>
                      </a:lnTo>
                      <a:lnTo>
                        <a:pt x="327" y="405"/>
                      </a:lnTo>
                      <a:lnTo>
                        <a:pt x="319" y="401"/>
                      </a:lnTo>
                      <a:lnTo>
                        <a:pt x="312" y="396"/>
                      </a:lnTo>
                      <a:lnTo>
                        <a:pt x="306" y="392"/>
                      </a:lnTo>
                      <a:lnTo>
                        <a:pt x="300" y="387"/>
                      </a:lnTo>
                      <a:lnTo>
                        <a:pt x="296" y="381"/>
                      </a:lnTo>
                      <a:lnTo>
                        <a:pt x="287" y="364"/>
                      </a:lnTo>
                      <a:lnTo>
                        <a:pt x="282" y="344"/>
                      </a:lnTo>
                      <a:lnTo>
                        <a:pt x="281" y="322"/>
                      </a:lnTo>
                      <a:lnTo>
                        <a:pt x="282" y="302"/>
                      </a:lnTo>
                      <a:lnTo>
                        <a:pt x="287" y="282"/>
                      </a:lnTo>
                      <a:lnTo>
                        <a:pt x="293" y="267"/>
                      </a:lnTo>
                      <a:lnTo>
                        <a:pt x="297" y="251"/>
                      </a:lnTo>
                      <a:lnTo>
                        <a:pt x="297" y="230"/>
                      </a:lnTo>
                      <a:lnTo>
                        <a:pt x="293" y="220"/>
                      </a:lnTo>
                      <a:lnTo>
                        <a:pt x="287" y="212"/>
                      </a:lnTo>
                      <a:lnTo>
                        <a:pt x="280" y="204"/>
                      </a:lnTo>
                      <a:lnTo>
                        <a:pt x="274" y="198"/>
                      </a:lnTo>
                      <a:lnTo>
                        <a:pt x="267" y="194"/>
                      </a:lnTo>
                      <a:lnTo>
                        <a:pt x="255" y="190"/>
                      </a:lnTo>
                      <a:lnTo>
                        <a:pt x="238" y="187"/>
                      </a:lnTo>
                      <a:lnTo>
                        <a:pt x="220" y="182"/>
                      </a:lnTo>
                      <a:lnTo>
                        <a:pt x="201" y="179"/>
                      </a:lnTo>
                      <a:lnTo>
                        <a:pt x="183" y="174"/>
                      </a:lnTo>
                      <a:lnTo>
                        <a:pt x="169" y="170"/>
                      </a:lnTo>
                      <a:lnTo>
                        <a:pt x="160" y="168"/>
                      </a:lnTo>
                      <a:lnTo>
                        <a:pt x="152" y="164"/>
                      </a:lnTo>
                      <a:lnTo>
                        <a:pt x="145" y="161"/>
                      </a:lnTo>
                      <a:lnTo>
                        <a:pt x="138" y="155"/>
                      </a:lnTo>
                      <a:lnTo>
                        <a:pt x="131" y="148"/>
                      </a:lnTo>
                      <a:lnTo>
                        <a:pt x="124" y="140"/>
                      </a:lnTo>
                      <a:lnTo>
                        <a:pt x="117" y="131"/>
                      </a:lnTo>
                      <a:lnTo>
                        <a:pt x="111" y="122"/>
                      </a:lnTo>
                      <a:lnTo>
                        <a:pt x="106" y="111"/>
                      </a:lnTo>
                      <a:lnTo>
                        <a:pt x="99" y="89"/>
                      </a:lnTo>
                      <a:lnTo>
                        <a:pt x="90" y="67"/>
                      </a:lnTo>
                      <a:lnTo>
                        <a:pt x="83" y="47"/>
                      </a:lnTo>
                      <a:lnTo>
                        <a:pt x="74" y="33"/>
                      </a:lnTo>
                      <a:lnTo>
                        <a:pt x="68" y="28"/>
                      </a:lnTo>
                      <a:lnTo>
                        <a:pt x="59" y="24"/>
                      </a:lnTo>
                      <a:lnTo>
                        <a:pt x="50" y="20"/>
                      </a:lnTo>
                      <a:lnTo>
                        <a:pt x="40" y="18"/>
                      </a:lnTo>
                      <a:lnTo>
                        <a:pt x="32" y="17"/>
                      </a:lnTo>
                      <a:lnTo>
                        <a:pt x="25" y="15"/>
                      </a:lnTo>
                      <a:lnTo>
                        <a:pt x="20" y="14"/>
                      </a:lnTo>
                      <a:lnTo>
                        <a:pt x="18" y="14"/>
                      </a:lnTo>
                      <a:lnTo>
                        <a:pt x="16" y="14"/>
                      </a:lnTo>
                      <a:lnTo>
                        <a:pt x="13" y="12"/>
                      </a:lnTo>
                      <a:lnTo>
                        <a:pt x="8" y="11"/>
                      </a:lnTo>
                      <a:lnTo>
                        <a:pt x="1" y="9"/>
                      </a:lnTo>
                      <a:lnTo>
                        <a:pt x="0" y="7"/>
                      </a:lnTo>
                      <a:lnTo>
                        <a:pt x="7" y="5"/>
                      </a:lnTo>
                      <a:lnTo>
                        <a:pt x="15" y="1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3F3F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7" name="Forme libre 592"/>
                <p:cNvSpPr>
                  <a:spLocks/>
                </p:cNvSpPr>
                <p:nvPr/>
              </p:nvSpPr>
              <p:spPr bwMode="auto">
                <a:xfrm>
                  <a:off x="1827" y="2910"/>
                  <a:ext cx="211" cy="96"/>
                </a:xfrm>
                <a:custGeom>
                  <a:avLst/>
                  <a:gdLst>
                    <a:gd name="T0" fmla="*/ 27 w 633"/>
                    <a:gd name="T1" fmla="*/ 0 h 386"/>
                    <a:gd name="T2" fmla="*/ 45 w 633"/>
                    <a:gd name="T3" fmla="*/ 1 h 386"/>
                    <a:gd name="T4" fmla="*/ 55 w 633"/>
                    <a:gd name="T5" fmla="*/ 8 h 386"/>
                    <a:gd name="T6" fmla="*/ 64 w 633"/>
                    <a:gd name="T7" fmla="*/ 20 h 386"/>
                    <a:gd name="T8" fmla="*/ 85 w 633"/>
                    <a:gd name="T9" fmla="*/ 28 h 386"/>
                    <a:gd name="T10" fmla="*/ 115 w 633"/>
                    <a:gd name="T11" fmla="*/ 28 h 386"/>
                    <a:gd name="T12" fmla="*/ 138 w 633"/>
                    <a:gd name="T13" fmla="*/ 28 h 386"/>
                    <a:gd name="T14" fmla="*/ 159 w 633"/>
                    <a:gd name="T15" fmla="*/ 29 h 386"/>
                    <a:gd name="T16" fmla="*/ 174 w 633"/>
                    <a:gd name="T17" fmla="*/ 32 h 386"/>
                    <a:gd name="T18" fmla="*/ 181 w 633"/>
                    <a:gd name="T19" fmla="*/ 38 h 386"/>
                    <a:gd name="T20" fmla="*/ 174 w 633"/>
                    <a:gd name="T21" fmla="*/ 47 h 386"/>
                    <a:gd name="T22" fmla="*/ 162 w 633"/>
                    <a:gd name="T23" fmla="*/ 60 h 386"/>
                    <a:gd name="T24" fmla="*/ 162 w 633"/>
                    <a:gd name="T25" fmla="*/ 72 h 386"/>
                    <a:gd name="T26" fmla="*/ 177 w 633"/>
                    <a:gd name="T27" fmla="*/ 75 h 386"/>
                    <a:gd name="T28" fmla="*/ 197 w 633"/>
                    <a:gd name="T29" fmla="*/ 76 h 386"/>
                    <a:gd name="T30" fmla="*/ 210 w 633"/>
                    <a:gd name="T31" fmla="*/ 82 h 386"/>
                    <a:gd name="T32" fmla="*/ 210 w 633"/>
                    <a:gd name="T33" fmla="*/ 95 h 386"/>
                    <a:gd name="T34" fmla="*/ 209 w 633"/>
                    <a:gd name="T35" fmla="*/ 95 h 386"/>
                    <a:gd name="T36" fmla="*/ 208 w 633"/>
                    <a:gd name="T37" fmla="*/ 83 h 386"/>
                    <a:gd name="T38" fmla="*/ 203 w 633"/>
                    <a:gd name="T39" fmla="*/ 80 h 386"/>
                    <a:gd name="T40" fmla="*/ 197 w 633"/>
                    <a:gd name="T41" fmla="*/ 79 h 386"/>
                    <a:gd name="T42" fmla="*/ 188 w 633"/>
                    <a:gd name="T43" fmla="*/ 79 h 386"/>
                    <a:gd name="T44" fmla="*/ 176 w 633"/>
                    <a:gd name="T45" fmla="*/ 78 h 386"/>
                    <a:gd name="T46" fmla="*/ 165 w 633"/>
                    <a:gd name="T47" fmla="*/ 75 h 386"/>
                    <a:gd name="T48" fmla="*/ 157 w 633"/>
                    <a:gd name="T49" fmla="*/ 66 h 386"/>
                    <a:gd name="T50" fmla="*/ 161 w 633"/>
                    <a:gd name="T51" fmla="*/ 53 h 386"/>
                    <a:gd name="T52" fmla="*/ 168 w 633"/>
                    <a:gd name="T53" fmla="*/ 47 h 386"/>
                    <a:gd name="T54" fmla="*/ 173 w 633"/>
                    <a:gd name="T55" fmla="*/ 41 h 386"/>
                    <a:gd name="T56" fmla="*/ 172 w 633"/>
                    <a:gd name="T57" fmla="*/ 36 h 386"/>
                    <a:gd name="T58" fmla="*/ 166 w 633"/>
                    <a:gd name="T59" fmla="*/ 33 h 386"/>
                    <a:gd name="T60" fmla="*/ 161 w 633"/>
                    <a:gd name="T61" fmla="*/ 32 h 386"/>
                    <a:gd name="T62" fmla="*/ 154 w 633"/>
                    <a:gd name="T63" fmla="*/ 31 h 386"/>
                    <a:gd name="T64" fmla="*/ 139 w 633"/>
                    <a:gd name="T65" fmla="*/ 31 h 386"/>
                    <a:gd name="T66" fmla="*/ 122 w 633"/>
                    <a:gd name="T67" fmla="*/ 32 h 386"/>
                    <a:gd name="T68" fmla="*/ 105 w 633"/>
                    <a:gd name="T69" fmla="*/ 32 h 386"/>
                    <a:gd name="T70" fmla="*/ 94 w 633"/>
                    <a:gd name="T71" fmla="*/ 32 h 386"/>
                    <a:gd name="T72" fmla="*/ 83 w 633"/>
                    <a:gd name="T73" fmla="*/ 31 h 386"/>
                    <a:gd name="T74" fmla="*/ 70 w 633"/>
                    <a:gd name="T75" fmla="*/ 27 h 386"/>
                    <a:gd name="T76" fmla="*/ 61 w 633"/>
                    <a:gd name="T77" fmla="*/ 22 h 386"/>
                    <a:gd name="T78" fmla="*/ 56 w 633"/>
                    <a:gd name="T79" fmla="*/ 14 h 386"/>
                    <a:gd name="T80" fmla="*/ 51 w 633"/>
                    <a:gd name="T81" fmla="*/ 8 h 386"/>
                    <a:gd name="T82" fmla="*/ 42 w 633"/>
                    <a:gd name="T83" fmla="*/ 4 h 386"/>
                    <a:gd name="T84" fmla="*/ 26 w 633"/>
                    <a:gd name="T85" fmla="*/ 3 h 386"/>
                    <a:gd name="T86" fmla="*/ 13 w 633"/>
                    <a:gd name="T87" fmla="*/ 4 h 386"/>
                    <a:gd name="T88" fmla="*/ 9 w 633"/>
                    <a:gd name="T89" fmla="*/ 4 h 386"/>
                    <a:gd name="T90" fmla="*/ 0 w 633"/>
                    <a:gd name="T91" fmla="*/ 4 h 386"/>
                    <a:gd name="T92" fmla="*/ 5 w 633"/>
                    <a:gd name="T93" fmla="*/ 2 h 386"/>
                    <a:gd name="T94" fmla="*/ 13 w 633"/>
                    <a:gd name="T95" fmla="*/ 0 h 38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633" h="386">
                      <a:moveTo>
                        <a:pt x="42" y="0"/>
                      </a:moveTo>
                      <a:lnTo>
                        <a:pt x="61" y="0"/>
                      </a:lnTo>
                      <a:lnTo>
                        <a:pt x="80" y="0"/>
                      </a:lnTo>
                      <a:lnTo>
                        <a:pt x="99" y="0"/>
                      </a:lnTo>
                      <a:lnTo>
                        <a:pt x="117" y="2"/>
                      </a:lnTo>
                      <a:lnTo>
                        <a:pt x="134" y="5"/>
                      </a:lnTo>
                      <a:lnTo>
                        <a:pt x="147" y="11"/>
                      </a:lnTo>
                      <a:lnTo>
                        <a:pt x="158" y="20"/>
                      </a:lnTo>
                      <a:lnTo>
                        <a:pt x="165" y="33"/>
                      </a:lnTo>
                      <a:lnTo>
                        <a:pt x="171" y="50"/>
                      </a:lnTo>
                      <a:lnTo>
                        <a:pt x="179" y="65"/>
                      </a:lnTo>
                      <a:lnTo>
                        <a:pt x="192" y="80"/>
                      </a:lnTo>
                      <a:lnTo>
                        <a:pt x="209" y="94"/>
                      </a:lnTo>
                      <a:lnTo>
                        <a:pt x="229" y="104"/>
                      </a:lnTo>
                      <a:lnTo>
                        <a:pt x="254" y="112"/>
                      </a:lnTo>
                      <a:lnTo>
                        <a:pt x="284" y="116"/>
                      </a:lnTo>
                      <a:lnTo>
                        <a:pt x="320" y="115"/>
                      </a:lnTo>
                      <a:lnTo>
                        <a:pt x="344" y="114"/>
                      </a:lnTo>
                      <a:lnTo>
                        <a:pt x="368" y="113"/>
                      </a:lnTo>
                      <a:lnTo>
                        <a:pt x="392" y="113"/>
                      </a:lnTo>
                      <a:lnTo>
                        <a:pt x="414" y="113"/>
                      </a:lnTo>
                      <a:lnTo>
                        <a:pt x="437" y="114"/>
                      </a:lnTo>
                      <a:lnTo>
                        <a:pt x="458" y="115"/>
                      </a:lnTo>
                      <a:lnTo>
                        <a:pt x="477" y="117"/>
                      </a:lnTo>
                      <a:lnTo>
                        <a:pt x="495" y="121"/>
                      </a:lnTo>
                      <a:lnTo>
                        <a:pt x="511" y="126"/>
                      </a:lnTo>
                      <a:lnTo>
                        <a:pt x="523" y="130"/>
                      </a:lnTo>
                      <a:lnTo>
                        <a:pt x="534" y="138"/>
                      </a:lnTo>
                      <a:lnTo>
                        <a:pt x="540" y="145"/>
                      </a:lnTo>
                      <a:lnTo>
                        <a:pt x="542" y="154"/>
                      </a:lnTo>
                      <a:lnTo>
                        <a:pt x="540" y="164"/>
                      </a:lnTo>
                      <a:lnTo>
                        <a:pt x="534" y="175"/>
                      </a:lnTo>
                      <a:lnTo>
                        <a:pt x="523" y="188"/>
                      </a:lnTo>
                      <a:lnTo>
                        <a:pt x="508" y="205"/>
                      </a:lnTo>
                      <a:lnTo>
                        <a:pt x="497" y="223"/>
                      </a:lnTo>
                      <a:lnTo>
                        <a:pt x="487" y="242"/>
                      </a:lnTo>
                      <a:lnTo>
                        <a:pt x="482" y="259"/>
                      </a:lnTo>
                      <a:lnTo>
                        <a:pt x="481" y="276"/>
                      </a:lnTo>
                      <a:lnTo>
                        <a:pt x="486" y="289"/>
                      </a:lnTo>
                      <a:lnTo>
                        <a:pt x="497" y="297"/>
                      </a:lnTo>
                      <a:lnTo>
                        <a:pt x="514" y="301"/>
                      </a:lnTo>
                      <a:lnTo>
                        <a:pt x="531" y="301"/>
                      </a:lnTo>
                      <a:lnTo>
                        <a:pt x="551" y="301"/>
                      </a:lnTo>
                      <a:lnTo>
                        <a:pt x="571" y="302"/>
                      </a:lnTo>
                      <a:lnTo>
                        <a:pt x="591" y="306"/>
                      </a:lnTo>
                      <a:lnTo>
                        <a:pt x="608" y="310"/>
                      </a:lnTo>
                      <a:lnTo>
                        <a:pt x="622" y="317"/>
                      </a:lnTo>
                      <a:lnTo>
                        <a:pt x="630" y="329"/>
                      </a:lnTo>
                      <a:lnTo>
                        <a:pt x="633" y="343"/>
                      </a:lnTo>
                      <a:lnTo>
                        <a:pt x="630" y="367"/>
                      </a:lnTo>
                      <a:lnTo>
                        <a:pt x="629" y="380"/>
                      </a:lnTo>
                      <a:lnTo>
                        <a:pt x="628" y="385"/>
                      </a:lnTo>
                      <a:lnTo>
                        <a:pt x="627" y="386"/>
                      </a:lnTo>
                      <a:lnTo>
                        <a:pt x="628" y="380"/>
                      </a:lnTo>
                      <a:lnTo>
                        <a:pt x="628" y="365"/>
                      </a:lnTo>
                      <a:lnTo>
                        <a:pt x="627" y="347"/>
                      </a:lnTo>
                      <a:lnTo>
                        <a:pt x="623" y="332"/>
                      </a:lnTo>
                      <a:lnTo>
                        <a:pt x="619" y="327"/>
                      </a:lnTo>
                      <a:lnTo>
                        <a:pt x="615" y="322"/>
                      </a:lnTo>
                      <a:lnTo>
                        <a:pt x="610" y="320"/>
                      </a:lnTo>
                      <a:lnTo>
                        <a:pt x="604" y="319"/>
                      </a:lnTo>
                      <a:lnTo>
                        <a:pt x="597" y="317"/>
                      </a:lnTo>
                      <a:lnTo>
                        <a:pt x="590" y="316"/>
                      </a:lnTo>
                      <a:lnTo>
                        <a:pt x="581" y="316"/>
                      </a:lnTo>
                      <a:lnTo>
                        <a:pt x="573" y="316"/>
                      </a:lnTo>
                      <a:lnTo>
                        <a:pt x="563" y="316"/>
                      </a:lnTo>
                      <a:lnTo>
                        <a:pt x="553" y="315"/>
                      </a:lnTo>
                      <a:lnTo>
                        <a:pt x="541" y="314"/>
                      </a:lnTo>
                      <a:lnTo>
                        <a:pt x="529" y="313"/>
                      </a:lnTo>
                      <a:lnTo>
                        <a:pt x="517" y="310"/>
                      </a:lnTo>
                      <a:lnTo>
                        <a:pt x="505" y="307"/>
                      </a:lnTo>
                      <a:lnTo>
                        <a:pt x="495" y="303"/>
                      </a:lnTo>
                      <a:lnTo>
                        <a:pt x="486" y="298"/>
                      </a:lnTo>
                      <a:lnTo>
                        <a:pt x="474" y="285"/>
                      </a:lnTo>
                      <a:lnTo>
                        <a:pt x="470" y="267"/>
                      </a:lnTo>
                      <a:lnTo>
                        <a:pt x="472" y="246"/>
                      </a:lnTo>
                      <a:lnTo>
                        <a:pt x="477" y="226"/>
                      </a:lnTo>
                      <a:lnTo>
                        <a:pt x="483" y="214"/>
                      </a:lnTo>
                      <a:lnTo>
                        <a:pt x="491" y="205"/>
                      </a:lnTo>
                      <a:lnTo>
                        <a:pt x="498" y="197"/>
                      </a:lnTo>
                      <a:lnTo>
                        <a:pt x="504" y="188"/>
                      </a:lnTo>
                      <a:lnTo>
                        <a:pt x="510" y="181"/>
                      </a:lnTo>
                      <a:lnTo>
                        <a:pt x="514" y="173"/>
                      </a:lnTo>
                      <a:lnTo>
                        <a:pt x="518" y="164"/>
                      </a:lnTo>
                      <a:lnTo>
                        <a:pt x="519" y="152"/>
                      </a:lnTo>
                      <a:lnTo>
                        <a:pt x="518" y="147"/>
                      </a:lnTo>
                      <a:lnTo>
                        <a:pt x="516" y="143"/>
                      </a:lnTo>
                      <a:lnTo>
                        <a:pt x="511" y="140"/>
                      </a:lnTo>
                      <a:lnTo>
                        <a:pt x="505" y="136"/>
                      </a:lnTo>
                      <a:lnTo>
                        <a:pt x="499" y="134"/>
                      </a:lnTo>
                      <a:lnTo>
                        <a:pt x="493" y="132"/>
                      </a:lnTo>
                      <a:lnTo>
                        <a:pt x="487" y="130"/>
                      </a:lnTo>
                      <a:lnTo>
                        <a:pt x="482" y="128"/>
                      </a:lnTo>
                      <a:lnTo>
                        <a:pt x="477" y="127"/>
                      </a:lnTo>
                      <a:lnTo>
                        <a:pt x="470" y="127"/>
                      </a:lnTo>
                      <a:lnTo>
                        <a:pt x="461" y="126"/>
                      </a:lnTo>
                      <a:lnTo>
                        <a:pt x="449" y="126"/>
                      </a:lnTo>
                      <a:lnTo>
                        <a:pt x="435" y="126"/>
                      </a:lnTo>
                      <a:lnTo>
                        <a:pt x="418" y="126"/>
                      </a:lnTo>
                      <a:lnTo>
                        <a:pt x="401" y="126"/>
                      </a:lnTo>
                      <a:lnTo>
                        <a:pt x="384" y="126"/>
                      </a:lnTo>
                      <a:lnTo>
                        <a:pt x="367" y="127"/>
                      </a:lnTo>
                      <a:lnTo>
                        <a:pt x="349" y="127"/>
                      </a:lnTo>
                      <a:lnTo>
                        <a:pt x="332" y="127"/>
                      </a:lnTo>
                      <a:lnTo>
                        <a:pt x="316" y="128"/>
                      </a:lnTo>
                      <a:lnTo>
                        <a:pt x="302" y="128"/>
                      </a:lnTo>
                      <a:lnTo>
                        <a:pt x="290" y="128"/>
                      </a:lnTo>
                      <a:lnTo>
                        <a:pt x="281" y="128"/>
                      </a:lnTo>
                      <a:lnTo>
                        <a:pt x="273" y="128"/>
                      </a:lnTo>
                      <a:lnTo>
                        <a:pt x="262" y="127"/>
                      </a:lnTo>
                      <a:lnTo>
                        <a:pt x="250" y="125"/>
                      </a:lnTo>
                      <a:lnTo>
                        <a:pt x="236" y="121"/>
                      </a:lnTo>
                      <a:lnTo>
                        <a:pt x="223" y="116"/>
                      </a:lnTo>
                      <a:lnTo>
                        <a:pt x="211" y="110"/>
                      </a:lnTo>
                      <a:lnTo>
                        <a:pt x="201" y="103"/>
                      </a:lnTo>
                      <a:lnTo>
                        <a:pt x="191" y="95"/>
                      </a:lnTo>
                      <a:lnTo>
                        <a:pt x="184" y="87"/>
                      </a:lnTo>
                      <a:lnTo>
                        <a:pt x="178" y="77"/>
                      </a:lnTo>
                      <a:lnTo>
                        <a:pt x="173" y="67"/>
                      </a:lnTo>
                      <a:lnTo>
                        <a:pt x="167" y="57"/>
                      </a:lnTo>
                      <a:lnTo>
                        <a:pt x="163" y="48"/>
                      </a:lnTo>
                      <a:lnTo>
                        <a:pt x="158" y="38"/>
                      </a:lnTo>
                      <a:lnTo>
                        <a:pt x="152" y="31"/>
                      </a:lnTo>
                      <a:lnTo>
                        <a:pt x="145" y="24"/>
                      </a:lnTo>
                      <a:lnTo>
                        <a:pt x="136" y="19"/>
                      </a:lnTo>
                      <a:lnTo>
                        <a:pt x="126" y="16"/>
                      </a:lnTo>
                      <a:lnTo>
                        <a:pt x="111" y="15"/>
                      </a:lnTo>
                      <a:lnTo>
                        <a:pt x="94" y="13"/>
                      </a:lnTo>
                      <a:lnTo>
                        <a:pt x="77" y="13"/>
                      </a:lnTo>
                      <a:lnTo>
                        <a:pt x="61" y="15"/>
                      </a:lnTo>
                      <a:lnTo>
                        <a:pt x="48" y="15"/>
                      </a:lnTo>
                      <a:lnTo>
                        <a:pt x="38" y="16"/>
                      </a:lnTo>
                      <a:lnTo>
                        <a:pt x="35" y="16"/>
                      </a:lnTo>
                      <a:lnTo>
                        <a:pt x="32" y="16"/>
                      </a:lnTo>
                      <a:lnTo>
                        <a:pt x="26" y="15"/>
                      </a:lnTo>
                      <a:lnTo>
                        <a:pt x="17" y="15"/>
                      </a:lnTo>
                      <a:lnTo>
                        <a:pt x="4" y="16"/>
                      </a:lnTo>
                      <a:lnTo>
                        <a:pt x="0" y="16"/>
                      </a:lnTo>
                      <a:lnTo>
                        <a:pt x="3" y="13"/>
                      </a:lnTo>
                      <a:lnTo>
                        <a:pt x="9" y="11"/>
                      </a:lnTo>
                      <a:lnTo>
                        <a:pt x="16" y="9"/>
                      </a:lnTo>
                      <a:lnTo>
                        <a:pt x="25" y="5"/>
                      </a:lnTo>
                      <a:lnTo>
                        <a:pt x="34" y="3"/>
                      </a:lnTo>
                      <a:lnTo>
                        <a:pt x="40" y="2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xmlns:mc="http://schemas.openxmlformats.org/markup-compatibility/2006" val="000000" mc:Ignorable="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pic>
          <p:nvPicPr>
            <p:cNvPr id="18" name="Image 3" descr="j007907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2822" y="4777811"/>
              <a:ext cx="1219825" cy="750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8" name="Groupe 607"/>
          <p:cNvGrpSpPr/>
          <p:nvPr/>
        </p:nvGrpSpPr>
        <p:grpSpPr>
          <a:xfrm>
            <a:off x="3497503" y="2939545"/>
            <a:ext cx="4351444" cy="2765475"/>
            <a:chOff x="3497503" y="2310978"/>
            <a:chExt cx="4351444" cy="2765475"/>
          </a:xfrm>
        </p:grpSpPr>
        <p:pic>
          <p:nvPicPr>
            <p:cNvPr id="609" name="Image 6" descr="RESEAU ELECTRIQUE ">
              <a:hlinkClick r:id="rId8" tooltip="Agrandir l'image de mamatus.centerblog.net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7743" y="3191656"/>
              <a:ext cx="2191204" cy="1884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xmlns:mc="http://schemas.openxmlformats.org/markup-compatibility/2006" val="FFFFFF" mc:Ignorable=""/>
                  </a:solidFill>
                </a14:hiddenFill>
              </a:ext>
            </a:extLst>
          </p:spPr>
        </p:pic>
        <p:pic>
          <p:nvPicPr>
            <p:cNvPr id="610" name="Image 6" descr="RESEAU ELECTRIQUE ">
              <a:hlinkClick r:id="rId8" tooltip="Agrandir l'image de mamatus.centerblog.net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503" y="2310978"/>
              <a:ext cx="2191204" cy="1884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xmlns:mc="http://schemas.openxmlformats.org/markup-compatibility/2006" val="FFFFFF" mc:Ignorable=""/>
                  </a:solidFill>
                </a14:hiddenFill>
              </a:ext>
            </a:extLst>
          </p:spPr>
        </p:pic>
      </p:grpSp>
      <p:pic>
        <p:nvPicPr>
          <p:cNvPr id="611" name="Image 2" descr="http://t3.gstatic.com/images?q=tbn:Lii7NLMajiCpJM:http://www.lavoixeco.com/mediastore/VoixEco/phototheque/Energie_et_Environnement/rte_mortagne.jp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0475" y="5364485"/>
            <a:ext cx="1813356" cy="107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612" name="Image 5" descr="Afficher l'image en taille réelle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6850" y="5364983"/>
            <a:ext cx="936104" cy="10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613" name="Image 612" descr="windsubstati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346"/>
          <a:stretch>
            <a:fillRect/>
          </a:stretch>
        </p:blipFill>
        <p:spPr bwMode="auto">
          <a:xfrm>
            <a:off x="26314" y="2653343"/>
            <a:ext cx="3358137" cy="2127250"/>
          </a:xfrm>
          <a:prstGeom prst="rect">
            <a:avLst/>
          </a:prstGeom>
          <a:noFill/>
          <a:ln w="12700">
            <a:solidFill>
              <a:srgbClr val="FFB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614" name="ZoneTexte 613"/>
          <p:cNvSpPr txBox="1"/>
          <p:nvPr/>
        </p:nvSpPr>
        <p:spPr>
          <a:xfrm>
            <a:off x="8277438" y="6074870"/>
            <a:ext cx="144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0099"/>
                </a:solidFill>
              </a:rPr>
              <a:t>Charge</a:t>
            </a:r>
            <a:endParaRPr lang="fr-FR" dirty="0">
              <a:solidFill>
                <a:srgbClr val="000099"/>
              </a:solidFill>
            </a:endParaRPr>
          </a:p>
        </p:txBody>
      </p:sp>
      <p:sp>
        <p:nvSpPr>
          <p:cNvPr id="615" name="ZoneTexte 614"/>
          <p:cNvSpPr txBox="1"/>
          <p:nvPr/>
        </p:nvSpPr>
        <p:spPr>
          <a:xfrm>
            <a:off x="4316673" y="4643145"/>
            <a:ext cx="144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0099"/>
                </a:solidFill>
              </a:rPr>
              <a:t>Transport</a:t>
            </a:r>
            <a:endParaRPr lang="fr-FR" dirty="0">
              <a:solidFill>
                <a:srgbClr val="000099"/>
              </a:solidFill>
            </a:endParaRPr>
          </a:p>
        </p:txBody>
      </p:sp>
      <p:sp>
        <p:nvSpPr>
          <p:cNvPr id="616" name="ZoneTexte 615"/>
          <p:cNvSpPr txBox="1"/>
          <p:nvPr/>
        </p:nvSpPr>
        <p:spPr>
          <a:xfrm>
            <a:off x="141974" y="4796432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0099"/>
                </a:solidFill>
              </a:rPr>
              <a:t>Parc éolien  &amp; poste de raccordement</a:t>
            </a:r>
            <a:endParaRPr lang="fr-FR" dirty="0">
              <a:solidFill>
                <a:srgbClr val="000099"/>
              </a:solidFill>
            </a:endParaRPr>
          </a:p>
        </p:txBody>
      </p:sp>
      <p:graphicFrame>
        <p:nvGraphicFramePr>
          <p:cNvPr id="617" name="Diagramme 616"/>
          <p:cNvGraphicFramePr/>
          <p:nvPr>
            <p:extLst>
              <p:ext uri="{D42A27DB-BD31-4B8C-83A1-F6EECF244321}">
                <p14:modId xmlns:p14="http://schemas.microsoft.com/office/powerpoint/2010/main" xmlns="" val="86684431"/>
              </p:ext>
            </p:extLst>
          </p:nvPr>
        </p:nvGraphicFramePr>
        <p:xfrm>
          <a:off x="144090" y="1542120"/>
          <a:ext cx="10369153" cy="15181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620" name="Rectangle 619"/>
          <p:cNvSpPr/>
          <p:nvPr/>
        </p:nvSpPr>
        <p:spPr>
          <a:xfrm>
            <a:off x="-75" y="23796"/>
            <a:ext cx="10775037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3200" b="1" spc="50" dirty="0" smtClean="0">
                <a:ln w="11430"/>
                <a:gradFill>
                  <a:gsLst>
                    <a:gs pos="25000">
                      <a:srgbClr val="800000"/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Production de l’énergie éolienne</a:t>
            </a:r>
            <a:endParaRPr lang="fr-FR" sz="3200" b="1" spc="50" dirty="0">
              <a:ln w="11430"/>
              <a:gradFill>
                <a:gsLst>
                  <a:gs pos="25000">
                    <a:srgbClr val="800000"/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1454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" grpId="0"/>
      <p:bldP spid="615" grpId="0"/>
      <p:bldP spid="616" grpId="0"/>
      <p:bldGraphic spid="617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4294967295"/>
          </p:nvPr>
        </p:nvSpPr>
        <p:spPr>
          <a:xfrm>
            <a:off x="4890319" y="6517909"/>
            <a:ext cx="1433826" cy="364195"/>
          </a:xfrm>
        </p:spPr>
        <p:txBody>
          <a:bodyPr/>
          <a:lstStyle/>
          <a:p>
            <a:pPr>
              <a:defRPr/>
            </a:pPr>
            <a:fld id="{BF0A0B29-E221-4508-902E-556CCE49F450}" type="datetime1">
              <a:rPr lang="fr-FR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294967295"/>
          </p:nvPr>
        </p:nvSpPr>
        <p:spPr>
          <a:xfrm>
            <a:off x="2" y="6518476"/>
            <a:ext cx="6544347" cy="364195"/>
          </a:xfrm>
        </p:spPr>
        <p:txBody>
          <a:bodyPr/>
          <a:lstStyle/>
          <a:p>
            <a:pPr>
              <a:defRPr/>
            </a:pPr>
            <a:r>
              <a:rPr lang="fr-FR" dirty="0" smtClean="0">
                <a:solidFill>
                  <a:schemeClr val="bg1"/>
                </a:solidFill>
              </a:rPr>
              <a:t>Mrabet </a:t>
            </a:r>
            <a:r>
              <a:rPr lang="fr-FR" dirty="0" err="1" smtClean="0">
                <a:solidFill>
                  <a:schemeClr val="bg1"/>
                </a:solidFill>
              </a:rPr>
              <a:t>Bellaaj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10145073" y="6508730"/>
            <a:ext cx="654440" cy="3042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38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-75" y="-5105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26313" y="23796"/>
            <a:ext cx="10775037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3200" b="1" spc="50" dirty="0" smtClean="0">
                <a:ln w="11430"/>
                <a:gradFill>
                  <a:gsLst>
                    <a:gs pos="25000">
                      <a:srgbClr val="800000"/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THEME 2</a:t>
            </a:r>
            <a:endParaRPr lang="fr-FR" sz="3200" b="1" spc="50" dirty="0">
              <a:ln w="11430"/>
              <a:gradFill>
                <a:gsLst>
                  <a:gs pos="25000">
                    <a:srgbClr val="800000"/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88907" y="3647348"/>
            <a:ext cx="2088232" cy="243721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0" y="-5105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6411197" y="1779227"/>
            <a:ext cx="439007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all" spc="0" dirty="0" smtClean="0">
                <a:ln w="9000" cmpd="sng">
                  <a:solidFill>
                    <a:srgbClr val="800000"/>
                  </a:solidFill>
                  <a:prstDash val="solid"/>
                </a:ln>
                <a:solidFill>
                  <a:srgbClr val="8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Prédiction de la courbe de charge </a:t>
            </a:r>
            <a:endParaRPr lang="fr-FR" sz="2800" b="1" cap="all" spc="0" dirty="0">
              <a:ln w="9000" cmpd="sng">
                <a:solidFill>
                  <a:srgbClr val="800000"/>
                </a:solidFill>
                <a:prstDash val="solid"/>
              </a:ln>
              <a:solidFill>
                <a:srgbClr val="8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6388" name="Imag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155" y="833044"/>
            <a:ext cx="6068506" cy="288637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6386" name="Imag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139" y="2484165"/>
            <a:ext cx="5761845" cy="2952328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723" name="Rectangle 722"/>
          <p:cNvSpPr/>
          <p:nvPr/>
        </p:nvSpPr>
        <p:spPr>
          <a:xfrm>
            <a:off x="6337984" y="3420269"/>
            <a:ext cx="439007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all" spc="0" dirty="0" smtClean="0">
                <a:ln w="9000" cmpd="sng">
                  <a:solidFill>
                    <a:srgbClr val="800000"/>
                  </a:solidFill>
                  <a:prstDash val="solid"/>
                </a:ln>
                <a:solidFill>
                  <a:srgbClr val="8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Modélisation du dispatching</a:t>
            </a:r>
            <a:endParaRPr lang="fr-FR" sz="2800" b="1" cap="all" spc="0" dirty="0">
              <a:ln w="9000" cmpd="sng">
                <a:solidFill>
                  <a:srgbClr val="800000"/>
                </a:solidFill>
                <a:prstDash val="solid"/>
              </a:ln>
              <a:solidFill>
                <a:srgbClr val="8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6389" name="Imag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297" y="3475306"/>
            <a:ext cx="5886450" cy="27813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725" name="Rectangle 724"/>
          <p:cNvSpPr/>
          <p:nvPr/>
        </p:nvSpPr>
        <p:spPr>
          <a:xfrm>
            <a:off x="6084836" y="5132802"/>
            <a:ext cx="439007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all" spc="0" dirty="0" smtClean="0">
                <a:ln w="9000" cmpd="sng">
                  <a:solidFill>
                    <a:srgbClr val="800000"/>
                  </a:solidFill>
                  <a:prstDash val="solid"/>
                </a:ln>
                <a:solidFill>
                  <a:srgbClr val="8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Prédiction de la puissance éolienne</a:t>
            </a:r>
            <a:endParaRPr lang="fr-FR" sz="2800" b="1" cap="all" spc="0" dirty="0">
              <a:ln w="9000" cmpd="sng">
                <a:solidFill>
                  <a:srgbClr val="800000"/>
                </a:solidFill>
                <a:prstDash val="solid"/>
              </a:ln>
              <a:solidFill>
                <a:srgbClr val="8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26" name="Picture 9" descr="neuronbge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901137" y="491311"/>
            <a:ext cx="155686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re 5"/>
          <p:cNvSpPr txBox="1">
            <a:spLocks/>
          </p:cNvSpPr>
          <p:nvPr/>
        </p:nvSpPr>
        <p:spPr>
          <a:xfrm>
            <a:off x="0" y="-80193"/>
            <a:ext cx="10801350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 smtClean="0"/>
              <a:t>Intégration de l’Energie Eolienne dans le Réseau Electrique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xmlns="" val="378193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23" grpId="0"/>
      <p:bldP spid="72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07468" y="47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39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0" y="0"/>
            <a:ext cx="10801350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/>
              <a:t>Prédiction de la courbe de charge</a:t>
            </a:r>
          </a:p>
        </p:txBody>
      </p:sp>
      <p:pic>
        <p:nvPicPr>
          <p:cNvPr id="11" name="Picture 9" descr="neuronbg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187" y="35893"/>
            <a:ext cx="757403" cy="66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Espace réservé du texte 4"/>
          <p:cNvSpPr txBox="1">
            <a:spLocks/>
          </p:cNvSpPr>
          <p:nvPr/>
        </p:nvSpPr>
        <p:spPr>
          <a:xfrm>
            <a:off x="-75" y="713453"/>
            <a:ext cx="10801350" cy="546576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1589" lvl="1" indent="-365742">
              <a:spcBef>
                <a:spcPts val="0"/>
              </a:spcBef>
              <a:buClr>
                <a:srgbClr val="800000"/>
              </a:buClr>
              <a:buFont typeface="Wingdings 2" pitchFamily="18" charset="2"/>
              <a:buChar char="E"/>
            </a:pPr>
            <a:r>
              <a:rPr lang="fr-FR" sz="2800" dirty="0" smtClean="0"/>
              <a:t> </a:t>
            </a:r>
            <a:r>
              <a:rPr lang="fr-FR" sz="2800" dirty="0" smtClean="0">
                <a:latin typeface="Baskerville Old Face" pitchFamily="18" charset="0"/>
              </a:rPr>
              <a:t>Choix des variables d’entrée du RN: Données STEG</a:t>
            </a:r>
          </a:p>
          <a:p>
            <a:pPr lvl="1">
              <a:buFont typeface="Rage Italic" pitchFamily="66" charset="0"/>
              <a:buNone/>
            </a:pPr>
            <a:endParaRPr lang="fr-FR" dirty="0" smtClean="0"/>
          </a:p>
          <a:p>
            <a:pPr>
              <a:buFont typeface="Rage Italic" pitchFamily="66" charset="0"/>
              <a:buNone/>
            </a:pPr>
            <a:endParaRPr lang="fr-FR" dirty="0"/>
          </a:p>
        </p:txBody>
      </p:sp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xmlns="" val="2084839277"/>
              </p:ext>
            </p:extLst>
          </p:nvPr>
        </p:nvGraphicFramePr>
        <p:xfrm>
          <a:off x="576138" y="1364182"/>
          <a:ext cx="10157249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42090541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07468" y="47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4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0" y="0"/>
            <a:ext cx="10801350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 smtClean="0"/>
              <a:t>Technique des RNA</a:t>
            </a:r>
            <a:endParaRPr lang="fr-FR" sz="3200" dirty="0"/>
          </a:p>
        </p:txBody>
      </p:sp>
      <p:pic>
        <p:nvPicPr>
          <p:cNvPr id="11" name="Picture 9" descr="neuronbg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187" y="35893"/>
            <a:ext cx="757403" cy="66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848501"/>
            <a:ext cx="10801349" cy="5330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35981" lvl="1" indent="-313493">
              <a:defRPr/>
            </a:pPr>
            <a:r>
              <a:rPr lang="fr-FR" sz="3200" dirty="0" smtClean="0"/>
              <a:t>Pourquoi les Réseaux de Neurones </a:t>
            </a:r>
          </a:p>
          <a:p>
            <a:pPr marL="835981" lvl="1" indent="-313493">
              <a:defRPr/>
            </a:pPr>
            <a:endParaRPr lang="fr-FR" dirty="0" smtClean="0"/>
          </a:p>
          <a:p>
            <a:pPr marL="681824" lvl="1" indent="-261244">
              <a:buClr>
                <a:srgbClr val="800000"/>
              </a:buClr>
              <a:buFont typeface="Wingdings 2" pitchFamily="18" charset="2"/>
              <a:buChar char=""/>
              <a:defRPr/>
            </a:pPr>
            <a:r>
              <a:rPr lang="fr-FR" sz="3700" dirty="0" smtClean="0">
                <a:latin typeface="Baskerville Old Face" pitchFamily="18" charset="0"/>
              </a:rPr>
              <a:t> Le cerveau humain : modèle très séduisant</a:t>
            </a:r>
          </a:p>
          <a:p>
            <a:pPr marL="1353290" lvl="3" indent="-457200">
              <a:lnSpc>
                <a:spcPct val="90000"/>
              </a:lnSpc>
              <a:buClr>
                <a:srgbClr val="800000"/>
              </a:buClr>
              <a:buSzPct val="100000"/>
              <a:buFont typeface="Wingdings" pitchFamily="2" charset="2"/>
              <a:buChar char="ü"/>
              <a:defRPr/>
            </a:pP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  <a:cs typeface="David Transparent" pitchFamily="2" charset="-79"/>
              </a:rPr>
              <a:t>Architecture massivement parallèle</a:t>
            </a:r>
          </a:p>
          <a:p>
            <a:pPr marL="1353290" lvl="3" indent="-457200">
              <a:lnSpc>
                <a:spcPct val="90000"/>
              </a:lnSpc>
              <a:buClr>
                <a:srgbClr val="800000"/>
              </a:buClr>
              <a:buSzPct val="100000"/>
              <a:buFont typeface="Wingdings" pitchFamily="2" charset="2"/>
              <a:buChar char="ü"/>
              <a:defRPr/>
            </a:pP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  <a:cs typeface="David Transparent" pitchFamily="2" charset="-79"/>
              </a:rPr>
              <a:t>Capacité d'apprentissage</a:t>
            </a:r>
          </a:p>
          <a:p>
            <a:pPr marL="1353290" lvl="3" indent="-457200">
              <a:lnSpc>
                <a:spcPct val="90000"/>
              </a:lnSpc>
              <a:buClr>
                <a:srgbClr val="800000"/>
              </a:buClr>
              <a:buSzPct val="100000"/>
              <a:buFont typeface="Wingdings" pitchFamily="2" charset="2"/>
              <a:buChar char="ü"/>
              <a:defRPr/>
            </a:pP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  <a:cs typeface="David Transparent" pitchFamily="2" charset="-79"/>
              </a:rPr>
              <a:t>Capacité de généralisation</a:t>
            </a:r>
          </a:p>
          <a:p>
            <a:pPr marL="1353290" lvl="3" indent="-457200">
              <a:lnSpc>
                <a:spcPct val="90000"/>
              </a:lnSpc>
              <a:buClr>
                <a:srgbClr val="800000"/>
              </a:buClr>
              <a:buSzPct val="100000"/>
              <a:buFont typeface="Wingdings" pitchFamily="2" charset="2"/>
              <a:buChar char="ü"/>
              <a:defRPr/>
            </a:pP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  <a:cs typeface="David Transparent" pitchFamily="2" charset="-79"/>
              </a:rPr>
              <a:t>Capacité d'adaptation</a:t>
            </a:r>
          </a:p>
          <a:p>
            <a:pPr marL="1353290" lvl="3" indent="-457200">
              <a:lnSpc>
                <a:spcPct val="90000"/>
              </a:lnSpc>
              <a:buClr>
                <a:srgbClr val="800000"/>
              </a:buClr>
              <a:buSzPct val="100000"/>
              <a:buFont typeface="Wingdings" pitchFamily="2" charset="2"/>
              <a:buChar char="ü"/>
              <a:defRPr/>
            </a:pP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  <a:cs typeface="David Transparent" pitchFamily="2" charset="-79"/>
              </a:rPr>
              <a:t>Faible consommation énergétique</a:t>
            </a:r>
          </a:p>
          <a:p>
            <a:pPr marL="1139024" lvl="2" indent="-261244">
              <a:buClr>
                <a:srgbClr val="800000"/>
              </a:buClr>
              <a:defRPr/>
            </a:pPr>
            <a:endParaRPr lang="fr-FR" sz="2200" dirty="0" smtClean="0"/>
          </a:p>
          <a:p>
            <a:pPr marL="681824" lvl="1" indent="-261244">
              <a:buClr>
                <a:srgbClr val="800000"/>
              </a:buClr>
              <a:buFont typeface="Wingdings 2" pitchFamily="18" charset="2"/>
              <a:buChar char=""/>
              <a:defRPr/>
            </a:pPr>
            <a:r>
              <a:rPr lang="fr-FR" sz="3700" dirty="0" smtClean="0">
                <a:latin typeface="Baskerville Old Face" pitchFamily="18" charset="0"/>
              </a:rPr>
              <a:t> Les neurones</a:t>
            </a:r>
          </a:p>
          <a:p>
            <a:pPr marL="1353290" lvl="3" indent="-457200">
              <a:lnSpc>
                <a:spcPct val="90000"/>
              </a:lnSpc>
              <a:buClr>
                <a:srgbClr val="800000"/>
              </a:buClr>
              <a:buSzPct val="100000"/>
              <a:buFont typeface="Wingdings" pitchFamily="2" charset="2"/>
              <a:buChar char="ü"/>
              <a:defRPr/>
            </a:pP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  <a:cs typeface="David Transparent" pitchFamily="2" charset="-79"/>
              </a:rPr>
              <a:t>≈ 10</a:t>
            </a:r>
            <a:r>
              <a:rPr lang="fr-FR" sz="24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  <a:cs typeface="David Transparent" pitchFamily="2" charset="-79"/>
              </a:rPr>
              <a:t>11</a:t>
            </a: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  <a:cs typeface="David Transparent" pitchFamily="2" charset="-79"/>
              </a:rPr>
              <a:t> neurones </a:t>
            </a:r>
          </a:p>
          <a:p>
            <a:pPr marL="1353290" lvl="3" indent="-457200">
              <a:lnSpc>
                <a:spcPct val="90000"/>
              </a:lnSpc>
              <a:buClr>
                <a:srgbClr val="800000"/>
              </a:buClr>
              <a:buSzPct val="100000"/>
              <a:buFont typeface="Wingdings" pitchFamily="2" charset="2"/>
              <a:buChar char="ü"/>
              <a:defRPr/>
            </a:pP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  <a:cs typeface="David Transparent" pitchFamily="2" charset="-79"/>
              </a:rPr>
              <a:t> ≈ 10</a:t>
            </a:r>
            <a:r>
              <a:rPr lang="fr-FR" sz="24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  <a:cs typeface="David Transparent" pitchFamily="2" charset="-79"/>
              </a:rPr>
              <a:t>4</a:t>
            </a: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  <a:cs typeface="David Transparent" pitchFamily="2" charset="-79"/>
              </a:rPr>
              <a:t> connexions (synapses + axones) / neurone</a:t>
            </a:r>
          </a:p>
          <a:p>
            <a:pPr marL="1353290" lvl="3" indent="-457200">
              <a:lnSpc>
                <a:spcPct val="90000"/>
              </a:lnSpc>
              <a:buClr>
                <a:srgbClr val="800000"/>
              </a:buClr>
              <a:buSzPct val="100000"/>
              <a:buFont typeface="Wingdings" pitchFamily="2" charset="2"/>
              <a:buChar char="ü"/>
              <a:defRPr/>
            </a:pP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  <a:cs typeface="David Transparent" pitchFamily="2" charset="-79"/>
              </a:rPr>
              <a:t> Potentiel d’action</a:t>
            </a:r>
          </a:p>
          <a:p>
            <a:pPr marL="1353290" lvl="3" indent="-457200">
              <a:lnSpc>
                <a:spcPct val="90000"/>
              </a:lnSpc>
              <a:buClr>
                <a:srgbClr val="800000"/>
              </a:buClr>
              <a:buSzPct val="100000"/>
              <a:buFont typeface="Wingdings" pitchFamily="2" charset="2"/>
              <a:buChar char="ü"/>
              <a:defRPr/>
            </a:pP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  <a:cs typeface="David Transparent" pitchFamily="2" charset="-79"/>
              </a:rPr>
              <a:t> Signaux excitateurs ou inhibiteurs</a:t>
            </a:r>
          </a:p>
        </p:txBody>
      </p:sp>
    </p:spTree>
    <p:extLst>
      <p:ext uri="{BB962C8B-B14F-4D97-AF65-F5344CB8AC3E}">
        <p14:creationId xmlns:p14="http://schemas.microsoft.com/office/powerpoint/2010/main" xmlns="" val="143050944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07468" y="47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40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0" y="0"/>
            <a:ext cx="10801350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/>
              <a:t>Prédiction de la courbe de charge</a:t>
            </a:r>
          </a:p>
        </p:txBody>
      </p:sp>
      <p:pic>
        <p:nvPicPr>
          <p:cNvPr id="11" name="Picture 9" descr="neuronbg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187" y="35893"/>
            <a:ext cx="757403" cy="66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Image 1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665" y="1269321"/>
            <a:ext cx="4117529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432123" y="4696668"/>
            <a:ext cx="3513087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Structure </a:t>
            </a:r>
            <a:r>
              <a:rPr lang="en-US" sz="1400" dirty="0" err="1" smtClean="0"/>
              <a:t>optimale</a:t>
            </a:r>
            <a:r>
              <a:rPr lang="en-US" sz="1400" dirty="0" smtClean="0"/>
              <a:t> (13-14-1)</a:t>
            </a:r>
          </a:p>
        </p:txBody>
      </p:sp>
      <p:pic>
        <p:nvPicPr>
          <p:cNvPr id="20483" name="Imag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1022" y="1260030"/>
            <a:ext cx="6266724" cy="266429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Émoticône 1"/>
          <p:cNvSpPr/>
          <p:nvPr/>
        </p:nvSpPr>
        <p:spPr>
          <a:xfrm>
            <a:off x="4730821" y="1273122"/>
            <a:ext cx="261847" cy="261847"/>
          </a:xfrm>
          <a:prstGeom prst="smileyFace">
            <a:avLst>
              <a:gd name="adj" fmla="val -465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Émoticône 15"/>
          <p:cNvSpPr/>
          <p:nvPr/>
        </p:nvSpPr>
        <p:spPr>
          <a:xfrm>
            <a:off x="7873942" y="1317469"/>
            <a:ext cx="238043" cy="238043"/>
          </a:xfrm>
          <a:prstGeom prst="smileyFace">
            <a:avLst>
              <a:gd name="adj" fmla="val 465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484" name="Image 15" descr="㿷᚟苂氜᝷苔櫯ঌঌԲ茄ㄇꞨ艵"/>
          <p:cNvPicPr>
            <a:picLocks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2668" y="4212357"/>
            <a:ext cx="4872503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Espace réservé du texte 4"/>
          <p:cNvSpPr txBox="1">
            <a:spLocks/>
          </p:cNvSpPr>
          <p:nvPr/>
        </p:nvSpPr>
        <p:spPr>
          <a:xfrm>
            <a:off x="-75" y="713453"/>
            <a:ext cx="10801350" cy="669332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1589" lvl="1" indent="-365742">
              <a:spcBef>
                <a:spcPts val="0"/>
              </a:spcBef>
              <a:buClr>
                <a:srgbClr val="800000"/>
              </a:buClr>
              <a:buFont typeface="Wingdings 2" pitchFamily="18" charset="2"/>
              <a:buChar char="E"/>
            </a:pPr>
            <a:r>
              <a:rPr lang="fr-FR" dirty="0" smtClean="0"/>
              <a:t> </a:t>
            </a:r>
            <a:r>
              <a:rPr lang="fr-FR" sz="2800" dirty="0" smtClean="0">
                <a:latin typeface="Baskerville Old Face" pitchFamily="18" charset="0"/>
              </a:rPr>
              <a:t>Prédicteur neuronal</a:t>
            </a:r>
            <a:endParaRPr lang="fr-FR" sz="2800" dirty="0">
              <a:latin typeface="Baskerville Old Face" pitchFamily="18" charset="0"/>
            </a:endParaRPr>
          </a:p>
          <a:p>
            <a:pPr lvl="1">
              <a:buFont typeface="Rage Italic" pitchFamily="66" charset="0"/>
              <a:buNone/>
            </a:pPr>
            <a:endParaRPr lang="fr-FR" dirty="0" smtClean="0"/>
          </a:p>
          <a:p>
            <a:pPr>
              <a:buFont typeface="Rage Italic" pitchFamily="66" charset="0"/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6147946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07468" y="47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41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0" y="0"/>
            <a:ext cx="10801350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 smtClean="0"/>
              <a:t>Fonctionnement sûr et économique du dispatching</a:t>
            </a:r>
            <a:endParaRPr lang="fr-FR" sz="3200" dirty="0"/>
          </a:p>
        </p:txBody>
      </p:sp>
      <p:pic>
        <p:nvPicPr>
          <p:cNvPr id="11" name="Picture 9" descr="neuronbg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87888" y="35893"/>
            <a:ext cx="757403" cy="66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Espace réservé du texte 4"/>
          <p:cNvSpPr txBox="1">
            <a:spLocks/>
          </p:cNvSpPr>
          <p:nvPr/>
        </p:nvSpPr>
        <p:spPr>
          <a:xfrm>
            <a:off x="-75" y="713453"/>
            <a:ext cx="10801350" cy="690592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1589" lvl="1" indent="-365742">
              <a:spcBef>
                <a:spcPts val="0"/>
              </a:spcBef>
              <a:buClr>
                <a:srgbClr val="800000"/>
              </a:buClr>
              <a:buFont typeface="Wingdings 2" pitchFamily="18" charset="2"/>
              <a:buChar char="E"/>
            </a:pPr>
            <a:r>
              <a:rPr lang="fr-FR" dirty="0" smtClean="0"/>
              <a:t> </a:t>
            </a:r>
            <a:r>
              <a:rPr lang="fr-FR" sz="2800" dirty="0" smtClean="0">
                <a:latin typeface="Baskerville Old Face" pitchFamily="18" charset="0"/>
              </a:rPr>
              <a:t>Exemples de répartition de la </a:t>
            </a:r>
            <a:r>
              <a:rPr lang="fr-FR" sz="2800" dirty="0" err="1" smtClean="0">
                <a:latin typeface="Baskerville Old Face" pitchFamily="18" charset="0"/>
              </a:rPr>
              <a:t>charge:Données</a:t>
            </a:r>
            <a:r>
              <a:rPr lang="fr-FR" sz="2800" dirty="0" smtClean="0">
                <a:latin typeface="Baskerville Old Face" pitchFamily="18" charset="0"/>
              </a:rPr>
              <a:t> STEG</a:t>
            </a:r>
            <a:endParaRPr lang="fr-FR" sz="2800" dirty="0" smtClean="0"/>
          </a:p>
          <a:p>
            <a:pPr>
              <a:buFont typeface="Rage Italic" pitchFamily="66" charset="0"/>
              <a:buNone/>
            </a:pPr>
            <a:endParaRPr lang="fr-FR" dirty="0"/>
          </a:p>
        </p:txBody>
      </p:sp>
      <p:graphicFrame>
        <p:nvGraphicFramePr>
          <p:cNvPr id="16384" name="Diagramme 16383"/>
          <p:cNvGraphicFramePr/>
          <p:nvPr>
            <p:extLst>
              <p:ext uri="{D42A27DB-BD31-4B8C-83A1-F6EECF244321}">
                <p14:modId xmlns:p14="http://schemas.microsoft.com/office/powerpoint/2010/main" xmlns="" val="2411635308"/>
              </p:ext>
            </p:extLst>
          </p:nvPr>
        </p:nvGraphicFramePr>
        <p:xfrm>
          <a:off x="316703" y="1396536"/>
          <a:ext cx="10268548" cy="5112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9" name="Ellipse 28"/>
          <p:cNvSpPr/>
          <p:nvPr/>
        </p:nvSpPr>
        <p:spPr>
          <a:xfrm>
            <a:off x="5441958" y="4547233"/>
            <a:ext cx="648072" cy="919168"/>
          </a:xfrm>
          <a:prstGeom prst="ellipse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avec flèche 30"/>
          <p:cNvCxnSpPr/>
          <p:nvPr/>
        </p:nvCxnSpPr>
        <p:spPr>
          <a:xfrm>
            <a:off x="6091633" y="5006816"/>
            <a:ext cx="1572068" cy="1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cxnSp>
      <p:sp>
        <p:nvSpPr>
          <p:cNvPr id="2" name="Ellipse 1"/>
          <p:cNvSpPr/>
          <p:nvPr/>
        </p:nvSpPr>
        <p:spPr>
          <a:xfrm>
            <a:off x="4176539" y="4911660"/>
            <a:ext cx="648072" cy="1109481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/>
          <p:cNvCxnSpPr/>
          <p:nvPr/>
        </p:nvCxnSpPr>
        <p:spPr>
          <a:xfrm flipH="1" flipV="1">
            <a:off x="3134965" y="5466401"/>
            <a:ext cx="1036663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1061639" y="5312511"/>
            <a:ext cx="2073326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/>
                </a:solidFill>
                <a:latin typeface="Corbel" pitchFamily="34" charset="0"/>
              </a:rPr>
              <a:t>Les centrales de base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7632923" y="4823749"/>
            <a:ext cx="2204573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/>
                </a:solidFill>
                <a:latin typeface="Corbel" pitchFamily="34" charset="0"/>
              </a:rPr>
              <a:t>Les centrales de </a:t>
            </a:r>
            <a:r>
              <a:rPr lang="fr-FR" sz="1400" dirty="0" smtClean="0">
                <a:solidFill>
                  <a:schemeClr val="tx1"/>
                </a:solidFill>
                <a:latin typeface="Corbel" pitchFamily="34" charset="0"/>
              </a:rPr>
              <a:t>pointe</a:t>
            </a:r>
            <a:endParaRPr lang="fr-FR" sz="1400" dirty="0">
              <a:solidFill>
                <a:schemeClr val="tx1"/>
              </a:solidFill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411684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" grpId="0" animBg="1"/>
      <p:bldP spid="3" grpId="0" animBg="1"/>
      <p:bldP spid="3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-4279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42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0" y="-80193"/>
            <a:ext cx="10801350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 smtClean="0"/>
              <a:t>Fonctionnement sûr et économique du dispatching</a:t>
            </a:r>
            <a:endParaRPr lang="fr-FR" sz="3200" dirty="0"/>
          </a:p>
        </p:txBody>
      </p:sp>
      <p:pic>
        <p:nvPicPr>
          <p:cNvPr id="11" name="Picture 9" descr="neuronbg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87888" y="35893"/>
            <a:ext cx="757403" cy="66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Espace réservé du texte 4"/>
          <p:cNvSpPr txBox="1">
            <a:spLocks/>
          </p:cNvSpPr>
          <p:nvPr/>
        </p:nvSpPr>
        <p:spPr>
          <a:xfrm>
            <a:off x="-75" y="713453"/>
            <a:ext cx="10801350" cy="546576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1589" lvl="1" indent="-365742">
              <a:spcBef>
                <a:spcPts val="0"/>
              </a:spcBef>
              <a:buClr>
                <a:srgbClr val="800000"/>
              </a:buClr>
              <a:buSzPct val="100000"/>
              <a:buFont typeface="Wingdings 2" pitchFamily="18" charset="2"/>
              <a:buChar char="E"/>
            </a:pPr>
            <a:r>
              <a:rPr lang="fr-FR" sz="2800" dirty="0" smtClean="0"/>
              <a:t> </a:t>
            </a:r>
            <a:r>
              <a:rPr lang="fr-FR" sz="2800" dirty="0" smtClean="0">
                <a:latin typeface="Baskerville Old Face" pitchFamily="18" charset="0"/>
              </a:rPr>
              <a:t>Modèle neuronal du dispatching</a:t>
            </a:r>
          </a:p>
          <a:p>
            <a:pPr lvl="1">
              <a:buFont typeface="Rage Italic" pitchFamily="66" charset="0"/>
              <a:buNone/>
            </a:pPr>
            <a:endParaRPr lang="fr-FR" dirty="0" smtClean="0"/>
          </a:p>
          <a:p>
            <a:pPr>
              <a:buFont typeface="Rage Italic" pitchFamily="66" charset="0"/>
              <a:buNone/>
            </a:pPr>
            <a:endParaRPr lang="fr-FR" dirty="0"/>
          </a:p>
        </p:txBody>
      </p:sp>
      <p:grpSp>
        <p:nvGrpSpPr>
          <p:cNvPr id="17408" name="Groupe 18"/>
          <p:cNvGrpSpPr>
            <a:grpSpLocks noChangeAspect="1"/>
          </p:cNvGrpSpPr>
          <p:nvPr/>
        </p:nvGrpSpPr>
        <p:grpSpPr bwMode="auto">
          <a:xfrm>
            <a:off x="-691" y="1548061"/>
            <a:ext cx="6625557" cy="3316039"/>
            <a:chOff x="3146" y="6824"/>
            <a:chExt cx="8901" cy="3940"/>
          </a:xfrm>
        </p:grpSpPr>
        <p:sp>
          <p:nvSpPr>
            <p:cNvPr id="17409" name="Forme automatique 97"/>
            <p:cNvSpPr>
              <a:spLocks noChangeAspect="1" noChangeArrowheads="1"/>
            </p:cNvSpPr>
            <p:nvPr/>
          </p:nvSpPr>
          <p:spPr bwMode="auto">
            <a:xfrm>
              <a:off x="3355" y="6824"/>
              <a:ext cx="8692" cy="394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400" b="1" dirty="0"/>
            </a:p>
          </p:txBody>
        </p:sp>
        <p:grpSp>
          <p:nvGrpSpPr>
            <p:cNvPr id="17410" name="Groupe 81"/>
            <p:cNvGrpSpPr>
              <a:grpSpLocks/>
            </p:cNvGrpSpPr>
            <p:nvPr/>
          </p:nvGrpSpPr>
          <p:grpSpPr bwMode="auto">
            <a:xfrm>
              <a:off x="4465" y="7118"/>
              <a:ext cx="2355" cy="3256"/>
              <a:chOff x="4305" y="7154"/>
              <a:chExt cx="2355" cy="3256"/>
            </a:xfrm>
          </p:grpSpPr>
          <p:sp>
            <p:nvSpPr>
              <p:cNvPr id="17475" name="Trait 96"/>
              <p:cNvSpPr>
                <a:spLocks noChangeShapeType="1"/>
              </p:cNvSpPr>
              <p:nvPr/>
            </p:nvSpPr>
            <p:spPr bwMode="auto">
              <a:xfrm>
                <a:off x="4305" y="7154"/>
                <a:ext cx="234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76" name="Trait 95"/>
              <p:cNvSpPr>
                <a:spLocks noChangeShapeType="1"/>
              </p:cNvSpPr>
              <p:nvPr/>
            </p:nvSpPr>
            <p:spPr bwMode="auto">
              <a:xfrm>
                <a:off x="4305" y="7394"/>
                <a:ext cx="234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77" name="Trait 94"/>
              <p:cNvSpPr>
                <a:spLocks noChangeShapeType="1"/>
              </p:cNvSpPr>
              <p:nvPr/>
            </p:nvSpPr>
            <p:spPr bwMode="auto">
              <a:xfrm>
                <a:off x="4305" y="7604"/>
                <a:ext cx="234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78" name="Trait 93"/>
              <p:cNvSpPr>
                <a:spLocks noChangeShapeType="1"/>
              </p:cNvSpPr>
              <p:nvPr/>
            </p:nvSpPr>
            <p:spPr bwMode="auto">
              <a:xfrm>
                <a:off x="4305" y="7844"/>
                <a:ext cx="234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79" name="Trait 92"/>
              <p:cNvSpPr>
                <a:spLocks noChangeShapeType="1"/>
              </p:cNvSpPr>
              <p:nvPr/>
            </p:nvSpPr>
            <p:spPr bwMode="auto">
              <a:xfrm>
                <a:off x="4305" y="8069"/>
                <a:ext cx="234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80" name="Trait 91"/>
              <p:cNvSpPr>
                <a:spLocks noChangeShapeType="1"/>
              </p:cNvSpPr>
              <p:nvPr/>
            </p:nvSpPr>
            <p:spPr bwMode="auto">
              <a:xfrm>
                <a:off x="4305" y="8309"/>
                <a:ext cx="234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81" name="Trait 90"/>
              <p:cNvSpPr>
                <a:spLocks noChangeShapeType="1"/>
              </p:cNvSpPr>
              <p:nvPr/>
            </p:nvSpPr>
            <p:spPr bwMode="auto">
              <a:xfrm>
                <a:off x="4320" y="8534"/>
                <a:ext cx="234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82" name="Trait 89"/>
              <p:cNvSpPr>
                <a:spLocks noChangeShapeType="1"/>
              </p:cNvSpPr>
              <p:nvPr/>
            </p:nvSpPr>
            <p:spPr bwMode="auto">
              <a:xfrm>
                <a:off x="4320" y="8774"/>
                <a:ext cx="234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83" name="Trait 88"/>
              <p:cNvSpPr>
                <a:spLocks noChangeShapeType="1"/>
              </p:cNvSpPr>
              <p:nvPr/>
            </p:nvSpPr>
            <p:spPr bwMode="auto">
              <a:xfrm>
                <a:off x="4320" y="8984"/>
                <a:ext cx="234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84" name="Trait 87"/>
              <p:cNvSpPr>
                <a:spLocks noChangeShapeType="1"/>
              </p:cNvSpPr>
              <p:nvPr/>
            </p:nvSpPr>
            <p:spPr bwMode="auto">
              <a:xfrm>
                <a:off x="4320" y="9224"/>
                <a:ext cx="234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85" name="Trait 86"/>
              <p:cNvSpPr>
                <a:spLocks noChangeShapeType="1"/>
              </p:cNvSpPr>
              <p:nvPr/>
            </p:nvSpPr>
            <p:spPr bwMode="auto">
              <a:xfrm>
                <a:off x="4320" y="9449"/>
                <a:ext cx="234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86" name="Trait 85"/>
              <p:cNvSpPr>
                <a:spLocks noChangeShapeType="1"/>
              </p:cNvSpPr>
              <p:nvPr/>
            </p:nvSpPr>
            <p:spPr bwMode="auto">
              <a:xfrm>
                <a:off x="4320" y="9689"/>
                <a:ext cx="234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87" name="Trait 84"/>
              <p:cNvSpPr>
                <a:spLocks noChangeShapeType="1"/>
              </p:cNvSpPr>
              <p:nvPr/>
            </p:nvSpPr>
            <p:spPr bwMode="auto">
              <a:xfrm>
                <a:off x="4320" y="9944"/>
                <a:ext cx="234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88" name="Trait 83"/>
              <p:cNvSpPr>
                <a:spLocks noChangeShapeType="1"/>
              </p:cNvSpPr>
              <p:nvPr/>
            </p:nvSpPr>
            <p:spPr bwMode="auto">
              <a:xfrm>
                <a:off x="4320" y="10169"/>
                <a:ext cx="234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89" name="Trait 82"/>
              <p:cNvSpPr>
                <a:spLocks noChangeShapeType="1"/>
              </p:cNvSpPr>
              <p:nvPr/>
            </p:nvSpPr>
            <p:spPr bwMode="auto">
              <a:xfrm>
                <a:off x="4320" y="10409"/>
                <a:ext cx="234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</p:grpSp>
        <p:grpSp>
          <p:nvGrpSpPr>
            <p:cNvPr id="17413" name="Groupe 65"/>
            <p:cNvGrpSpPr>
              <a:grpSpLocks/>
            </p:cNvGrpSpPr>
            <p:nvPr/>
          </p:nvGrpSpPr>
          <p:grpSpPr bwMode="auto">
            <a:xfrm>
              <a:off x="3146" y="6824"/>
              <a:ext cx="1791" cy="3780"/>
              <a:chOff x="3163" y="6824"/>
              <a:chExt cx="1652" cy="3780"/>
            </a:xfrm>
          </p:grpSpPr>
          <p:sp>
            <p:nvSpPr>
              <p:cNvPr id="17460" name="Zone de texte 80"/>
              <p:cNvSpPr txBox="1">
                <a:spLocks noChangeArrowheads="1"/>
              </p:cNvSpPr>
              <p:nvPr/>
            </p:nvSpPr>
            <p:spPr bwMode="auto">
              <a:xfrm>
                <a:off x="3375" y="6824"/>
                <a:ext cx="108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xmlns:mc="http://schemas.openxmlformats.org/markup-compatibility/2006" val="FFFFFF" mc:Ignorable="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11430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itchFamily="18" charset="0"/>
                    <a:ea typeface="Times New Roman" pitchFamily="18" charset="0"/>
                    <a:cs typeface="Times New Roman" pitchFamily="18" charset="0"/>
                  </a:rPr>
                  <a:t>Pch(t)</a:t>
                </a: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461" name="Zone de texte 79"/>
              <p:cNvSpPr txBox="1">
                <a:spLocks noChangeArrowheads="1"/>
              </p:cNvSpPr>
              <p:nvPr/>
            </p:nvSpPr>
            <p:spPr bwMode="auto">
              <a:xfrm>
                <a:off x="3375" y="7064"/>
                <a:ext cx="14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xmlns:mc="http://schemas.openxmlformats.org/markup-compatibility/2006" val="FFFFFF" mc:Ignorable="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11430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itchFamily="18" charset="0"/>
                    <a:ea typeface="Times New Roman" pitchFamily="18" charset="0"/>
                    <a:cs typeface="Times New Roman" pitchFamily="18" charset="0"/>
                  </a:rPr>
                  <a:t>Pch(t-1)</a:t>
                </a: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462" name="Zone de texte 78"/>
              <p:cNvSpPr txBox="1">
                <a:spLocks noChangeArrowheads="1"/>
              </p:cNvSpPr>
              <p:nvPr/>
            </p:nvSpPr>
            <p:spPr bwMode="auto">
              <a:xfrm>
                <a:off x="3390" y="7289"/>
                <a:ext cx="1245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xmlns:mc="http://schemas.openxmlformats.org/markup-compatibility/2006" val="FFFFFF" mc:Ignorable="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11430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itchFamily="18" charset="0"/>
                    <a:ea typeface="Times New Roman" pitchFamily="18" charset="0"/>
                    <a:cs typeface="Times New Roman" pitchFamily="18" charset="0"/>
                  </a:rPr>
                  <a:t>Pch(t-2)</a:t>
                </a: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463" name="Zone de texte 77"/>
              <p:cNvSpPr txBox="1">
                <a:spLocks noChangeArrowheads="1"/>
              </p:cNvSpPr>
              <p:nvPr/>
            </p:nvSpPr>
            <p:spPr bwMode="auto">
              <a:xfrm>
                <a:off x="3377" y="7937"/>
                <a:ext cx="108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xmlns:mc="http://schemas.openxmlformats.org/markup-compatibility/2006" val="FFFFFF" mc:Ignorable="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11430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itchFamily="18" charset="0"/>
                    <a:ea typeface="Times New Roman" pitchFamily="18" charset="0"/>
                    <a:cs typeface="Times New Roman" pitchFamily="18" charset="0"/>
                  </a:rPr>
                  <a:t>Pch</a:t>
                </a:r>
                <a:r>
                  <a:rPr kumimoji="0" lang="en-US" sz="1400" b="1" i="0" u="none" strike="noStrike" cap="none" normalizeH="0" baseline="-3000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itchFamily="18" charset="0"/>
                    <a:ea typeface="Times New Roman" pitchFamily="18" charset="0"/>
                    <a:cs typeface="Times New Roman" pitchFamily="18" charset="0"/>
                  </a:rPr>
                  <a:t>min</a:t>
                </a: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  <a:p>
                <a:pPr marL="0" marR="0" lvl="0" indent="1143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464" name="Zone de texte 76"/>
              <p:cNvSpPr txBox="1">
                <a:spLocks noChangeArrowheads="1"/>
              </p:cNvSpPr>
              <p:nvPr/>
            </p:nvSpPr>
            <p:spPr bwMode="auto">
              <a:xfrm>
                <a:off x="3375" y="7720"/>
                <a:ext cx="1425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xmlns:mc="http://schemas.openxmlformats.org/markup-compatibility/2006" val="FFFFFF" mc:Ignorable="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11430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itchFamily="18" charset="0"/>
                    <a:ea typeface="Times New Roman" pitchFamily="18" charset="0"/>
                    <a:cs typeface="Times New Roman" pitchFamily="18" charset="0"/>
                  </a:rPr>
                  <a:t>Pch</a:t>
                </a:r>
                <a:r>
                  <a:rPr kumimoji="0" lang="en-US" sz="1400" b="1" i="0" u="none" strike="noStrike" cap="none" normalizeH="0" baseline="-3000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itchFamily="18" charset="0"/>
                    <a:ea typeface="Times New Roman" pitchFamily="18" charset="0"/>
                    <a:cs typeface="Times New Roman" pitchFamily="18" charset="0"/>
                  </a:rPr>
                  <a:t>max</a:t>
                </a: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465" name="Zone de texte 75"/>
              <p:cNvSpPr txBox="1">
                <a:spLocks noChangeArrowheads="1"/>
              </p:cNvSpPr>
              <p:nvPr/>
            </p:nvSpPr>
            <p:spPr bwMode="auto">
              <a:xfrm>
                <a:off x="3355" y="8884"/>
                <a:ext cx="108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xmlns:mc="http://schemas.openxmlformats.org/markup-compatibility/2006" val="FFFFFF" mc:Ignorable="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11430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itchFamily="18" charset="0"/>
                    <a:ea typeface="Times New Roman" pitchFamily="18" charset="0"/>
                    <a:cs typeface="Times New Roman" pitchFamily="18" charset="0"/>
                  </a:rPr>
                  <a:t>CDCs</a:t>
                </a: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466" name="Zone de texte 74"/>
              <p:cNvSpPr txBox="1">
                <a:spLocks noChangeArrowheads="1"/>
              </p:cNvSpPr>
              <p:nvPr/>
            </p:nvSpPr>
            <p:spPr bwMode="auto">
              <a:xfrm>
                <a:off x="3365" y="9104"/>
                <a:ext cx="108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xmlns:mc="http://schemas.openxmlformats.org/markup-compatibility/2006" val="FFFFFF" mc:Ignorable="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11430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itchFamily="18" charset="0"/>
                    <a:ea typeface="Times New Roman" pitchFamily="18" charset="0"/>
                    <a:cs typeface="Times New Roman" pitchFamily="18" charset="0"/>
                  </a:rPr>
                  <a:t>Saison</a:t>
                </a: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467" name="Zone de texte 73"/>
              <p:cNvSpPr txBox="1">
                <a:spLocks noChangeArrowheads="1"/>
              </p:cNvSpPr>
              <p:nvPr/>
            </p:nvSpPr>
            <p:spPr bwMode="auto">
              <a:xfrm>
                <a:off x="3163" y="8664"/>
                <a:ext cx="1272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xmlns:mc="http://schemas.openxmlformats.org/markup-compatibility/2006" val="FFFFFF" mc:Ignorable="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11430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itchFamily="18" charset="0"/>
                    <a:ea typeface="Times New Roman" pitchFamily="18" charset="0"/>
                    <a:cs typeface="Times New Roman" pitchFamily="18" charset="0"/>
                  </a:rPr>
                  <a:t>Période</a:t>
                </a:r>
                <a:endPara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468" name="Zone de texte 72"/>
              <p:cNvSpPr txBox="1">
                <a:spLocks noChangeArrowheads="1"/>
              </p:cNvSpPr>
              <p:nvPr/>
            </p:nvSpPr>
            <p:spPr bwMode="auto">
              <a:xfrm>
                <a:off x="3375" y="10064"/>
                <a:ext cx="108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xmlns:mc="http://schemas.openxmlformats.org/markup-compatibility/2006" val="FFFFFF" mc:Ignorable="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11430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itchFamily="18" charset="0"/>
                    <a:ea typeface="Times New Roman" pitchFamily="18" charset="0"/>
                    <a:cs typeface="Times New Roman" pitchFamily="18" charset="0"/>
                  </a:rPr>
                  <a:t>P</a:t>
                </a:r>
                <a:r>
                  <a:rPr kumimoji="0" lang="en-US" sz="1400" b="1" i="0" u="none" strike="noStrike" cap="none" normalizeH="0" baseline="-3000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itchFamily="18" charset="0"/>
                    <a:ea typeface="Times New Roman" pitchFamily="18" charset="0"/>
                    <a:cs typeface="Times New Roman" pitchFamily="18" charset="0"/>
                  </a:rPr>
                  <a:t>éol</a:t>
                </a: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469" name="Zone de texte 71"/>
              <p:cNvSpPr txBox="1">
                <a:spLocks noChangeArrowheads="1"/>
              </p:cNvSpPr>
              <p:nvPr/>
            </p:nvSpPr>
            <p:spPr bwMode="auto">
              <a:xfrm>
                <a:off x="3375" y="8197"/>
                <a:ext cx="126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xmlns:mc="http://schemas.openxmlformats.org/markup-compatibility/2006" val="FFFFFF" mc:Ignorable="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11430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itchFamily="18" charset="0"/>
                    <a:ea typeface="Times New Roman" pitchFamily="18" charset="0"/>
                    <a:cs typeface="Times New Roman" pitchFamily="18" charset="0"/>
                  </a:rPr>
                  <a:t>Pch</a:t>
                </a:r>
                <a:r>
                  <a:rPr kumimoji="0" lang="en-US" sz="1400" b="1" i="0" u="none" strike="noStrike" cap="none" normalizeH="0" baseline="-3000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itchFamily="18" charset="0"/>
                    <a:ea typeface="Times New Roman" pitchFamily="18" charset="0"/>
                    <a:cs typeface="Times New Roman" pitchFamily="18" charset="0"/>
                  </a:rPr>
                  <a:t>midi</a:t>
                </a: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470" name="Zone de texte 70"/>
              <p:cNvSpPr txBox="1">
                <a:spLocks noChangeArrowheads="1"/>
              </p:cNvSpPr>
              <p:nvPr/>
            </p:nvSpPr>
            <p:spPr bwMode="auto">
              <a:xfrm>
                <a:off x="3375" y="9344"/>
                <a:ext cx="108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xmlns:mc="http://schemas.openxmlformats.org/markup-compatibility/2006" val="FFFFFF" mc:Ignorable="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11430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itchFamily="18" charset="0"/>
                    <a:ea typeface="Times New Roman" pitchFamily="18" charset="0"/>
                    <a:cs typeface="Times New Roman" pitchFamily="18" charset="0"/>
                  </a:rPr>
                  <a:t>Pi</a:t>
                </a:r>
                <a:r>
                  <a:rPr kumimoji="0" lang="en-US" sz="1400" b="1" i="0" u="none" strike="noStrike" cap="none" normalizeH="0" baseline="-3000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itchFamily="18" charset="0"/>
                    <a:ea typeface="Times New Roman" pitchFamily="18" charset="0"/>
                    <a:cs typeface="Times New Roman" pitchFamily="18" charset="0"/>
                  </a:rPr>
                  <a:t>max</a:t>
                </a: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471" name="Zone de texte 69"/>
              <p:cNvSpPr txBox="1">
                <a:spLocks noChangeArrowheads="1"/>
              </p:cNvSpPr>
              <p:nvPr/>
            </p:nvSpPr>
            <p:spPr bwMode="auto">
              <a:xfrm>
                <a:off x="3375" y="7519"/>
                <a:ext cx="14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xmlns:mc="http://schemas.openxmlformats.org/markup-compatibility/2006" val="FFFFFF" mc:Ignorable="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11430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itchFamily="18" charset="0"/>
                    <a:ea typeface="Times New Roman" pitchFamily="18" charset="0"/>
                    <a:cs typeface="Times New Roman" pitchFamily="18" charset="0"/>
                  </a:rPr>
                  <a:t>Pch(t+1)</a:t>
                </a: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472" name="Zone de texte 68"/>
              <p:cNvSpPr txBox="1">
                <a:spLocks noChangeArrowheads="1"/>
              </p:cNvSpPr>
              <p:nvPr/>
            </p:nvSpPr>
            <p:spPr bwMode="auto">
              <a:xfrm>
                <a:off x="3385" y="9584"/>
                <a:ext cx="108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xmlns:mc="http://schemas.openxmlformats.org/markup-compatibility/2006" val="FFFFFF" mc:Ignorable="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11430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itchFamily="18" charset="0"/>
                    <a:ea typeface="Times New Roman" pitchFamily="18" charset="0"/>
                    <a:cs typeface="Times New Roman" pitchFamily="18" charset="0"/>
                  </a:rPr>
                  <a:t>Pi</a:t>
                </a:r>
                <a:r>
                  <a:rPr kumimoji="0" lang="en-US" sz="1400" b="1" i="0" u="none" strike="noStrike" cap="none" normalizeH="0" baseline="-3000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itchFamily="18" charset="0"/>
                    <a:ea typeface="Times New Roman" pitchFamily="18" charset="0"/>
                    <a:cs typeface="Times New Roman" pitchFamily="18" charset="0"/>
                  </a:rPr>
                  <a:t>min</a:t>
                </a: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473" name="Zone de texte 67"/>
              <p:cNvSpPr txBox="1">
                <a:spLocks noChangeArrowheads="1"/>
              </p:cNvSpPr>
              <p:nvPr/>
            </p:nvSpPr>
            <p:spPr bwMode="auto">
              <a:xfrm>
                <a:off x="3360" y="8434"/>
                <a:ext cx="90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xmlns:mc="http://schemas.openxmlformats.org/markup-compatibility/2006" val="FFFFFF" mc:Ignorable="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11430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itchFamily="18" charset="0"/>
                    <a:ea typeface="Times New Roman" pitchFamily="18" charset="0"/>
                    <a:cs typeface="Times New Roman" pitchFamily="18" charset="0"/>
                  </a:rPr>
                  <a:t>Jour</a:t>
                </a: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474" name="Zone de texte 66"/>
              <p:cNvSpPr txBox="1">
                <a:spLocks noChangeArrowheads="1"/>
              </p:cNvSpPr>
              <p:nvPr/>
            </p:nvSpPr>
            <p:spPr bwMode="auto">
              <a:xfrm>
                <a:off x="3395" y="9834"/>
                <a:ext cx="108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xmlns:mc="http://schemas.openxmlformats.org/markup-compatibility/2006" val="FFFFFF" mc:Ignorable="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11430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itchFamily="18" charset="0"/>
                    <a:ea typeface="Times New Roman" pitchFamily="18" charset="0"/>
                    <a:cs typeface="Times New Roman" pitchFamily="18" charset="0"/>
                  </a:rPr>
                  <a:t>Classe</a:t>
                </a: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7414" name="Rectangle 64"/>
            <p:cNvSpPr>
              <a:spLocks noChangeArrowheads="1"/>
            </p:cNvSpPr>
            <p:nvPr/>
          </p:nvSpPr>
          <p:spPr bwMode="auto">
            <a:xfrm>
              <a:off x="6765" y="7004"/>
              <a:ext cx="2170" cy="3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400" b="1"/>
            </a:p>
          </p:txBody>
        </p:sp>
        <p:sp>
          <p:nvSpPr>
            <p:cNvPr id="17415" name="Zone de texte 63"/>
            <p:cNvSpPr txBox="1">
              <a:spLocks noChangeArrowheads="1"/>
            </p:cNvSpPr>
            <p:nvPr/>
          </p:nvSpPr>
          <p:spPr bwMode="auto">
            <a:xfrm>
              <a:off x="7135" y="9444"/>
              <a:ext cx="18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11430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itchFamily="18" charset="0"/>
                  <a:ea typeface="Times New Roman" pitchFamily="18" charset="0"/>
                  <a:cs typeface="Times New Roman" pitchFamily="18" charset="0"/>
                </a:rPr>
                <a:t>(15, 6,15)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16" name="Trait 62"/>
            <p:cNvSpPr>
              <a:spLocks noChangeShapeType="1"/>
            </p:cNvSpPr>
            <p:nvPr/>
          </p:nvSpPr>
          <p:spPr bwMode="auto">
            <a:xfrm>
              <a:off x="8935" y="8444"/>
              <a:ext cx="720" cy="1"/>
            </a:xfrm>
            <a:prstGeom prst="line">
              <a:avLst/>
            </a:prstGeom>
            <a:noFill/>
            <a:ln w="76200" cmpd="tri">
              <a:solidFill>
                <a:srgbClr val="00000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400" b="1"/>
            </a:p>
          </p:txBody>
        </p:sp>
        <p:sp>
          <p:nvSpPr>
            <p:cNvPr id="17417" name="Zone de texte 61"/>
            <p:cNvSpPr txBox="1">
              <a:spLocks noChangeArrowheads="1"/>
            </p:cNvSpPr>
            <p:nvPr/>
          </p:nvSpPr>
          <p:spPr bwMode="auto">
            <a:xfrm>
              <a:off x="9717" y="8114"/>
              <a:ext cx="233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11430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itchFamily="18" charset="0"/>
                  <a:ea typeface="Times New Roman" pitchFamily="18" charset="0"/>
                  <a:cs typeface="Times New Roman" pitchFamily="18" charset="0"/>
                </a:rPr>
                <a:t>Production </a:t>
              </a:r>
              <a:r>
                <a:rPr kumimoji="0" lang="en-US" sz="16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itchFamily="18" charset="0"/>
                  <a:ea typeface="Times New Roman" pitchFamily="18" charset="0"/>
                  <a:cs typeface="Times New Roman" pitchFamily="18" charset="0"/>
                </a:rPr>
                <a:t>nécessaire</a:t>
              </a: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itchFamily="18" charset="0"/>
                  <a:ea typeface="Times New Roman" pitchFamily="18" charset="0"/>
                  <a:cs typeface="Times New Roman" pitchFamily="18" charset="0"/>
                </a:rPr>
                <a:t> des 15 </a:t>
              </a:r>
              <a:r>
                <a:rPr kumimoji="0" lang="en-US" sz="16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itchFamily="18" charset="0"/>
                  <a:ea typeface="Times New Roman" pitchFamily="18" charset="0"/>
                  <a:cs typeface="Times New Roman" pitchFamily="18" charset="0"/>
                </a:rPr>
                <a:t>centrales</a:t>
              </a:r>
              <a:endPara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7418" name="Groupe 19"/>
            <p:cNvGrpSpPr>
              <a:grpSpLocks/>
            </p:cNvGrpSpPr>
            <p:nvPr/>
          </p:nvGrpSpPr>
          <p:grpSpPr bwMode="auto">
            <a:xfrm>
              <a:off x="6835" y="7724"/>
              <a:ext cx="1980" cy="1620"/>
              <a:chOff x="3964" y="1537"/>
              <a:chExt cx="2340" cy="1980"/>
            </a:xfrm>
          </p:grpSpPr>
          <p:sp>
            <p:nvSpPr>
              <p:cNvPr id="17419" name="Ellipse 60"/>
              <p:cNvSpPr>
                <a:spLocks noChangeArrowheads="1"/>
              </p:cNvSpPr>
              <p:nvPr/>
            </p:nvSpPr>
            <p:spPr bwMode="auto">
              <a:xfrm>
                <a:off x="5037" y="1537"/>
                <a:ext cx="195" cy="220"/>
              </a:xfrm>
              <a:prstGeom prst="ellipse">
                <a:avLst/>
              </a:prstGeom>
              <a:solidFill>
                <a:srgbClr val="003366"/>
              </a:solidFill>
              <a:ln w="9525">
                <a:solidFill>
                  <a:srgbClr val="003366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20" name="Ellipse 59"/>
              <p:cNvSpPr>
                <a:spLocks noChangeArrowheads="1"/>
              </p:cNvSpPr>
              <p:nvPr/>
            </p:nvSpPr>
            <p:spPr bwMode="auto">
              <a:xfrm>
                <a:off x="5037" y="1867"/>
                <a:ext cx="195" cy="220"/>
              </a:xfrm>
              <a:prstGeom prst="ellipse">
                <a:avLst/>
              </a:prstGeom>
              <a:solidFill>
                <a:srgbClr val="003366"/>
              </a:solidFill>
              <a:ln w="9525">
                <a:solidFill>
                  <a:srgbClr val="003366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21" name="Ellipse 58"/>
              <p:cNvSpPr>
                <a:spLocks noChangeArrowheads="1"/>
              </p:cNvSpPr>
              <p:nvPr/>
            </p:nvSpPr>
            <p:spPr bwMode="auto">
              <a:xfrm>
                <a:off x="5037" y="2967"/>
                <a:ext cx="195" cy="220"/>
              </a:xfrm>
              <a:prstGeom prst="ellipse">
                <a:avLst/>
              </a:prstGeom>
              <a:solidFill>
                <a:srgbClr val="003366"/>
              </a:solidFill>
              <a:ln w="9525">
                <a:solidFill>
                  <a:srgbClr val="003366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22" name="Ellipse 57"/>
              <p:cNvSpPr>
                <a:spLocks noChangeArrowheads="1"/>
              </p:cNvSpPr>
              <p:nvPr/>
            </p:nvSpPr>
            <p:spPr bwMode="auto">
              <a:xfrm>
                <a:off x="5037" y="3297"/>
                <a:ext cx="195" cy="220"/>
              </a:xfrm>
              <a:prstGeom prst="ellipse">
                <a:avLst/>
              </a:prstGeom>
              <a:solidFill>
                <a:srgbClr val="003366"/>
              </a:solidFill>
              <a:ln w="9525">
                <a:solidFill>
                  <a:srgbClr val="003366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23" name="Trait 56"/>
              <p:cNvSpPr>
                <a:spLocks noChangeShapeType="1"/>
              </p:cNvSpPr>
              <p:nvPr/>
            </p:nvSpPr>
            <p:spPr bwMode="auto">
              <a:xfrm>
                <a:off x="5134" y="2197"/>
                <a:ext cx="0" cy="660"/>
              </a:xfrm>
              <a:prstGeom prst="line">
                <a:avLst/>
              </a:prstGeom>
              <a:noFill/>
              <a:ln w="38100">
                <a:solidFill>
                  <a:srgbClr val="003366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24" name="Trait 55"/>
              <p:cNvSpPr>
                <a:spLocks noChangeShapeType="1"/>
              </p:cNvSpPr>
              <p:nvPr/>
            </p:nvSpPr>
            <p:spPr bwMode="auto">
              <a:xfrm flipV="1">
                <a:off x="4549" y="1647"/>
                <a:ext cx="488" cy="330"/>
              </a:xfrm>
              <a:prstGeom prst="line">
                <a:avLst/>
              </a:prstGeom>
              <a:noFill/>
              <a:ln w="9525">
                <a:solidFill>
                  <a:srgbClr val="003366"/>
                </a:solidFill>
                <a:round/>
                <a:headEnd/>
                <a:tailEnd type="arrow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25" name="Trait 54"/>
              <p:cNvSpPr>
                <a:spLocks noChangeShapeType="1"/>
              </p:cNvSpPr>
              <p:nvPr/>
            </p:nvSpPr>
            <p:spPr bwMode="auto">
              <a:xfrm>
                <a:off x="4549" y="1977"/>
                <a:ext cx="488" cy="0"/>
              </a:xfrm>
              <a:prstGeom prst="line">
                <a:avLst/>
              </a:prstGeom>
              <a:noFill/>
              <a:ln w="9525">
                <a:solidFill>
                  <a:srgbClr val="003366"/>
                </a:solidFill>
                <a:round/>
                <a:headEnd/>
                <a:tailEnd type="arrow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26" name="Trait 53"/>
              <p:cNvSpPr>
                <a:spLocks noChangeShapeType="1"/>
              </p:cNvSpPr>
              <p:nvPr/>
            </p:nvSpPr>
            <p:spPr bwMode="auto">
              <a:xfrm>
                <a:off x="4549" y="1977"/>
                <a:ext cx="488" cy="1430"/>
              </a:xfrm>
              <a:prstGeom prst="line">
                <a:avLst/>
              </a:prstGeom>
              <a:noFill/>
              <a:ln w="9525">
                <a:solidFill>
                  <a:srgbClr val="0033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27" name="Trait 52"/>
              <p:cNvSpPr>
                <a:spLocks noChangeShapeType="1"/>
              </p:cNvSpPr>
              <p:nvPr/>
            </p:nvSpPr>
            <p:spPr bwMode="auto">
              <a:xfrm flipV="1">
                <a:off x="4549" y="1647"/>
                <a:ext cx="488" cy="660"/>
              </a:xfrm>
              <a:prstGeom prst="line">
                <a:avLst/>
              </a:prstGeom>
              <a:noFill/>
              <a:ln w="9525">
                <a:solidFill>
                  <a:srgbClr val="003366"/>
                </a:solidFill>
                <a:round/>
                <a:headEnd/>
                <a:tailEnd type="arrow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28" name="Trait 51"/>
              <p:cNvSpPr>
                <a:spLocks noChangeShapeType="1"/>
              </p:cNvSpPr>
              <p:nvPr/>
            </p:nvSpPr>
            <p:spPr bwMode="auto">
              <a:xfrm flipV="1">
                <a:off x="4549" y="1647"/>
                <a:ext cx="488" cy="990"/>
              </a:xfrm>
              <a:prstGeom prst="line">
                <a:avLst/>
              </a:prstGeom>
              <a:noFill/>
              <a:ln w="9525">
                <a:solidFill>
                  <a:srgbClr val="003366"/>
                </a:solidFill>
                <a:round/>
                <a:headEnd/>
                <a:tailEnd type="arrow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29" name="Trait 50"/>
              <p:cNvSpPr>
                <a:spLocks noChangeShapeType="1"/>
              </p:cNvSpPr>
              <p:nvPr/>
            </p:nvSpPr>
            <p:spPr bwMode="auto">
              <a:xfrm flipV="1">
                <a:off x="4549" y="1647"/>
                <a:ext cx="488" cy="1210"/>
              </a:xfrm>
              <a:prstGeom prst="line">
                <a:avLst/>
              </a:prstGeom>
              <a:noFill/>
              <a:ln w="9525">
                <a:solidFill>
                  <a:srgbClr val="003366"/>
                </a:solidFill>
                <a:round/>
                <a:headEnd/>
                <a:tailEnd type="arrow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30" name="Trait 49"/>
              <p:cNvSpPr>
                <a:spLocks noChangeShapeType="1"/>
              </p:cNvSpPr>
              <p:nvPr/>
            </p:nvSpPr>
            <p:spPr bwMode="auto">
              <a:xfrm flipV="1">
                <a:off x="4549" y="1977"/>
                <a:ext cx="488" cy="330"/>
              </a:xfrm>
              <a:prstGeom prst="line">
                <a:avLst/>
              </a:prstGeom>
              <a:noFill/>
              <a:ln w="9525">
                <a:solidFill>
                  <a:srgbClr val="003366"/>
                </a:solidFill>
                <a:round/>
                <a:headEnd/>
                <a:tailEnd type="arrow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31" name="Trait 48"/>
              <p:cNvSpPr>
                <a:spLocks noChangeShapeType="1"/>
              </p:cNvSpPr>
              <p:nvPr/>
            </p:nvSpPr>
            <p:spPr bwMode="auto">
              <a:xfrm flipV="1">
                <a:off x="4549" y="1977"/>
                <a:ext cx="488" cy="660"/>
              </a:xfrm>
              <a:prstGeom prst="line">
                <a:avLst/>
              </a:prstGeom>
              <a:noFill/>
              <a:ln w="9525">
                <a:solidFill>
                  <a:srgbClr val="003366"/>
                </a:solidFill>
                <a:round/>
                <a:headEnd/>
                <a:tailEnd type="arrow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32" name="Trait 47"/>
              <p:cNvSpPr>
                <a:spLocks noChangeShapeType="1"/>
              </p:cNvSpPr>
              <p:nvPr/>
            </p:nvSpPr>
            <p:spPr bwMode="auto">
              <a:xfrm flipV="1">
                <a:off x="4549" y="1977"/>
                <a:ext cx="488" cy="880"/>
              </a:xfrm>
              <a:prstGeom prst="line">
                <a:avLst/>
              </a:prstGeom>
              <a:noFill/>
              <a:ln w="9525">
                <a:solidFill>
                  <a:srgbClr val="003366"/>
                </a:solidFill>
                <a:round/>
                <a:headEnd/>
                <a:tailEnd type="arrow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33" name="Trait 46"/>
              <p:cNvSpPr>
                <a:spLocks noChangeShapeType="1"/>
              </p:cNvSpPr>
              <p:nvPr/>
            </p:nvSpPr>
            <p:spPr bwMode="auto">
              <a:xfrm>
                <a:off x="4549" y="2637"/>
                <a:ext cx="488" cy="770"/>
              </a:xfrm>
              <a:prstGeom prst="line">
                <a:avLst/>
              </a:prstGeom>
              <a:noFill/>
              <a:ln w="9525">
                <a:solidFill>
                  <a:srgbClr val="0033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34" name="Trait 45"/>
              <p:cNvSpPr>
                <a:spLocks noChangeShapeType="1"/>
              </p:cNvSpPr>
              <p:nvPr/>
            </p:nvSpPr>
            <p:spPr bwMode="auto">
              <a:xfrm>
                <a:off x="4549" y="2857"/>
                <a:ext cx="488" cy="550"/>
              </a:xfrm>
              <a:prstGeom prst="line">
                <a:avLst/>
              </a:prstGeom>
              <a:noFill/>
              <a:ln w="9525">
                <a:solidFill>
                  <a:srgbClr val="003366"/>
                </a:solidFill>
                <a:round/>
                <a:headEnd/>
                <a:tailEnd type="arrow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35" name="Trait 44"/>
              <p:cNvSpPr>
                <a:spLocks noChangeShapeType="1"/>
              </p:cNvSpPr>
              <p:nvPr/>
            </p:nvSpPr>
            <p:spPr bwMode="auto">
              <a:xfrm>
                <a:off x="4549" y="2857"/>
                <a:ext cx="488" cy="220"/>
              </a:xfrm>
              <a:prstGeom prst="line">
                <a:avLst/>
              </a:prstGeom>
              <a:noFill/>
              <a:ln w="9525">
                <a:solidFill>
                  <a:srgbClr val="003366"/>
                </a:solidFill>
                <a:round/>
                <a:headEnd/>
                <a:tailEnd type="arrow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36" name="Trait 43"/>
              <p:cNvSpPr>
                <a:spLocks noChangeShapeType="1"/>
              </p:cNvSpPr>
              <p:nvPr/>
            </p:nvSpPr>
            <p:spPr bwMode="auto">
              <a:xfrm>
                <a:off x="4549" y="2637"/>
                <a:ext cx="488" cy="440"/>
              </a:xfrm>
              <a:prstGeom prst="line">
                <a:avLst/>
              </a:prstGeom>
              <a:noFill/>
              <a:ln w="9525">
                <a:solidFill>
                  <a:srgbClr val="003366"/>
                </a:solidFill>
                <a:round/>
                <a:headEnd/>
                <a:tailEnd type="arrow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37" name="Trait 42"/>
              <p:cNvSpPr>
                <a:spLocks noChangeShapeType="1"/>
              </p:cNvSpPr>
              <p:nvPr/>
            </p:nvSpPr>
            <p:spPr bwMode="auto">
              <a:xfrm>
                <a:off x="4549" y="1977"/>
                <a:ext cx="488" cy="1100"/>
              </a:xfrm>
              <a:prstGeom prst="line">
                <a:avLst/>
              </a:prstGeom>
              <a:noFill/>
              <a:ln w="9525">
                <a:solidFill>
                  <a:srgbClr val="003366"/>
                </a:solidFill>
                <a:round/>
                <a:headEnd/>
                <a:tailEnd type="arrow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38" name="Trait 41"/>
              <p:cNvSpPr>
                <a:spLocks noChangeShapeType="1"/>
              </p:cNvSpPr>
              <p:nvPr/>
            </p:nvSpPr>
            <p:spPr bwMode="auto">
              <a:xfrm>
                <a:off x="4549" y="2307"/>
                <a:ext cx="488" cy="770"/>
              </a:xfrm>
              <a:prstGeom prst="line">
                <a:avLst/>
              </a:prstGeom>
              <a:noFill/>
              <a:ln w="9525">
                <a:solidFill>
                  <a:srgbClr val="003366"/>
                </a:solidFill>
                <a:round/>
                <a:headEnd/>
                <a:tailEnd type="arrow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39" name="Trait 40"/>
              <p:cNvSpPr>
                <a:spLocks noChangeShapeType="1"/>
              </p:cNvSpPr>
              <p:nvPr/>
            </p:nvSpPr>
            <p:spPr bwMode="auto">
              <a:xfrm>
                <a:off x="4549" y="2307"/>
                <a:ext cx="488" cy="1100"/>
              </a:xfrm>
              <a:prstGeom prst="line">
                <a:avLst/>
              </a:prstGeom>
              <a:noFill/>
              <a:ln w="9525">
                <a:solidFill>
                  <a:srgbClr val="003366"/>
                </a:solidFill>
                <a:round/>
                <a:headEnd/>
                <a:tailEnd type="arrow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40" name="Trait 39"/>
              <p:cNvSpPr>
                <a:spLocks noChangeShapeType="1"/>
              </p:cNvSpPr>
              <p:nvPr/>
            </p:nvSpPr>
            <p:spPr bwMode="auto">
              <a:xfrm>
                <a:off x="3964" y="1977"/>
                <a:ext cx="39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41" name="Ellipse 38"/>
              <p:cNvSpPr>
                <a:spLocks noChangeArrowheads="1"/>
              </p:cNvSpPr>
              <p:nvPr/>
            </p:nvSpPr>
            <p:spPr bwMode="auto">
              <a:xfrm>
                <a:off x="4354" y="1867"/>
                <a:ext cx="195" cy="220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42" name="Trait 37"/>
              <p:cNvSpPr>
                <a:spLocks noChangeShapeType="1"/>
              </p:cNvSpPr>
              <p:nvPr/>
            </p:nvSpPr>
            <p:spPr bwMode="auto">
              <a:xfrm>
                <a:off x="3964" y="2270"/>
                <a:ext cx="39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43" name="Ellipse 36"/>
              <p:cNvSpPr>
                <a:spLocks noChangeArrowheads="1"/>
              </p:cNvSpPr>
              <p:nvPr/>
            </p:nvSpPr>
            <p:spPr bwMode="auto">
              <a:xfrm>
                <a:off x="4354" y="2160"/>
                <a:ext cx="195" cy="220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44" name="Trait 35"/>
              <p:cNvSpPr>
                <a:spLocks noChangeShapeType="1"/>
              </p:cNvSpPr>
              <p:nvPr/>
            </p:nvSpPr>
            <p:spPr bwMode="auto">
              <a:xfrm>
                <a:off x="3964" y="2591"/>
                <a:ext cx="39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45" name="Ellipse 34"/>
              <p:cNvSpPr>
                <a:spLocks noChangeArrowheads="1"/>
              </p:cNvSpPr>
              <p:nvPr/>
            </p:nvSpPr>
            <p:spPr bwMode="auto">
              <a:xfrm>
                <a:off x="4354" y="2481"/>
                <a:ext cx="195" cy="220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46" name="Trait 33"/>
              <p:cNvSpPr>
                <a:spLocks noChangeShapeType="1"/>
              </p:cNvSpPr>
              <p:nvPr/>
            </p:nvSpPr>
            <p:spPr bwMode="auto">
              <a:xfrm>
                <a:off x="3964" y="2885"/>
                <a:ext cx="39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47" name="Ellipse 32"/>
              <p:cNvSpPr>
                <a:spLocks noChangeArrowheads="1"/>
              </p:cNvSpPr>
              <p:nvPr/>
            </p:nvSpPr>
            <p:spPr bwMode="auto">
              <a:xfrm>
                <a:off x="4354" y="2775"/>
                <a:ext cx="195" cy="220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48" name="Ellipse 31"/>
              <p:cNvSpPr>
                <a:spLocks noChangeArrowheads="1"/>
              </p:cNvSpPr>
              <p:nvPr/>
            </p:nvSpPr>
            <p:spPr bwMode="auto">
              <a:xfrm>
                <a:off x="5817" y="2197"/>
                <a:ext cx="195" cy="220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49" name="Ellipse 30"/>
              <p:cNvSpPr>
                <a:spLocks noChangeArrowheads="1"/>
              </p:cNvSpPr>
              <p:nvPr/>
            </p:nvSpPr>
            <p:spPr bwMode="auto">
              <a:xfrm>
                <a:off x="5817" y="2527"/>
                <a:ext cx="195" cy="220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50" name="Trait 29"/>
              <p:cNvSpPr>
                <a:spLocks noChangeShapeType="1"/>
              </p:cNvSpPr>
              <p:nvPr/>
            </p:nvSpPr>
            <p:spPr bwMode="auto">
              <a:xfrm>
                <a:off x="6012" y="2307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51" name="Trait 28"/>
              <p:cNvSpPr>
                <a:spLocks noChangeShapeType="1"/>
              </p:cNvSpPr>
              <p:nvPr/>
            </p:nvSpPr>
            <p:spPr bwMode="auto">
              <a:xfrm>
                <a:off x="6012" y="2637"/>
                <a:ext cx="292" cy="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52" name="Trait 27"/>
              <p:cNvSpPr>
                <a:spLocks noChangeShapeType="1"/>
              </p:cNvSpPr>
              <p:nvPr/>
            </p:nvSpPr>
            <p:spPr bwMode="auto">
              <a:xfrm>
                <a:off x="5232" y="1647"/>
                <a:ext cx="585" cy="660"/>
              </a:xfrm>
              <a:prstGeom prst="line">
                <a:avLst/>
              </a:prstGeom>
              <a:noFill/>
              <a:ln w="9525">
                <a:solidFill>
                  <a:srgbClr val="FF00FF"/>
                </a:solidFill>
                <a:round/>
                <a:headEnd/>
                <a:tailEnd type="arrow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53" name="Trait 26"/>
              <p:cNvSpPr>
                <a:spLocks noChangeShapeType="1"/>
              </p:cNvSpPr>
              <p:nvPr/>
            </p:nvSpPr>
            <p:spPr bwMode="auto">
              <a:xfrm>
                <a:off x="5232" y="1647"/>
                <a:ext cx="585" cy="990"/>
              </a:xfrm>
              <a:prstGeom prst="line">
                <a:avLst/>
              </a:prstGeom>
              <a:noFill/>
              <a:ln w="9525">
                <a:solidFill>
                  <a:srgbClr val="FF00FF"/>
                </a:solidFill>
                <a:round/>
                <a:headEnd/>
                <a:tailEnd type="arrow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54" name="Trait 25"/>
              <p:cNvSpPr>
                <a:spLocks noChangeShapeType="1"/>
              </p:cNvSpPr>
              <p:nvPr/>
            </p:nvSpPr>
            <p:spPr bwMode="auto">
              <a:xfrm>
                <a:off x="5232" y="1977"/>
                <a:ext cx="585" cy="330"/>
              </a:xfrm>
              <a:prstGeom prst="line">
                <a:avLst/>
              </a:prstGeom>
              <a:noFill/>
              <a:ln w="9525">
                <a:solidFill>
                  <a:srgbClr val="FF00FF"/>
                </a:solidFill>
                <a:round/>
                <a:headEnd/>
                <a:tailEnd type="arrow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55" name="Trait 24"/>
              <p:cNvSpPr>
                <a:spLocks noChangeShapeType="1"/>
              </p:cNvSpPr>
              <p:nvPr/>
            </p:nvSpPr>
            <p:spPr bwMode="auto">
              <a:xfrm flipV="1">
                <a:off x="5232" y="2307"/>
                <a:ext cx="585" cy="770"/>
              </a:xfrm>
              <a:prstGeom prst="line">
                <a:avLst/>
              </a:prstGeom>
              <a:noFill/>
              <a:ln w="9525">
                <a:solidFill>
                  <a:srgbClr val="FF00FF"/>
                </a:solidFill>
                <a:round/>
                <a:headEnd/>
                <a:tailEnd type="arrow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56" name="Trait 23"/>
              <p:cNvSpPr>
                <a:spLocks noChangeShapeType="1"/>
              </p:cNvSpPr>
              <p:nvPr/>
            </p:nvSpPr>
            <p:spPr bwMode="auto">
              <a:xfrm flipV="1">
                <a:off x="5232" y="2637"/>
                <a:ext cx="585" cy="440"/>
              </a:xfrm>
              <a:prstGeom prst="line">
                <a:avLst/>
              </a:prstGeom>
              <a:noFill/>
              <a:ln w="9525">
                <a:solidFill>
                  <a:srgbClr val="FF00FF"/>
                </a:solidFill>
                <a:round/>
                <a:headEnd/>
                <a:tailEnd type="arrow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57" name="Trait 22"/>
              <p:cNvSpPr>
                <a:spLocks noChangeShapeType="1"/>
              </p:cNvSpPr>
              <p:nvPr/>
            </p:nvSpPr>
            <p:spPr bwMode="auto">
              <a:xfrm flipV="1">
                <a:off x="5232" y="2637"/>
                <a:ext cx="585" cy="770"/>
              </a:xfrm>
              <a:prstGeom prst="line">
                <a:avLst/>
              </a:prstGeom>
              <a:noFill/>
              <a:ln w="9525">
                <a:solidFill>
                  <a:srgbClr val="FF00FF"/>
                </a:solidFill>
                <a:round/>
                <a:headEnd/>
                <a:tailEnd type="arrow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58" name="Trait 21"/>
              <p:cNvSpPr>
                <a:spLocks noChangeShapeType="1"/>
              </p:cNvSpPr>
              <p:nvPr/>
            </p:nvSpPr>
            <p:spPr bwMode="auto">
              <a:xfrm>
                <a:off x="5232" y="1977"/>
                <a:ext cx="585" cy="660"/>
              </a:xfrm>
              <a:prstGeom prst="line">
                <a:avLst/>
              </a:prstGeom>
              <a:noFill/>
              <a:ln w="9525">
                <a:solidFill>
                  <a:srgbClr val="FF00FF"/>
                </a:solidFill>
                <a:round/>
                <a:headEnd/>
                <a:tailEnd type="arrow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  <p:sp>
            <p:nvSpPr>
              <p:cNvPr id="17459" name="Trait 20"/>
              <p:cNvSpPr>
                <a:spLocks noChangeShapeType="1"/>
              </p:cNvSpPr>
              <p:nvPr/>
            </p:nvSpPr>
            <p:spPr bwMode="auto">
              <a:xfrm flipV="1">
                <a:off x="5232" y="2307"/>
                <a:ext cx="585" cy="1100"/>
              </a:xfrm>
              <a:prstGeom prst="line">
                <a:avLst/>
              </a:prstGeom>
              <a:noFill/>
              <a:ln w="9525">
                <a:solidFill>
                  <a:srgbClr val="FF00FF"/>
                </a:solidFill>
                <a:round/>
                <a:headEnd/>
                <a:tailEnd type="arrow" w="sm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400" b="1"/>
              </a:p>
            </p:txBody>
          </p:sp>
        </p:grpSp>
      </p:grpSp>
      <p:sp>
        <p:nvSpPr>
          <p:cNvPr id="17494" name="Ellipse 17493"/>
          <p:cNvSpPr/>
          <p:nvPr/>
        </p:nvSpPr>
        <p:spPr>
          <a:xfrm>
            <a:off x="186531" y="4308622"/>
            <a:ext cx="498317" cy="420816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496" name="ZoneTexte 17495"/>
          <p:cNvSpPr txBox="1"/>
          <p:nvPr/>
        </p:nvSpPr>
        <p:spPr>
          <a:xfrm>
            <a:off x="4576385" y="3509069"/>
            <a:ext cx="1905045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latin typeface="Arial" pitchFamily="34" charset="0"/>
                <a:cs typeface="Arial" pitchFamily="34" charset="0"/>
              </a:rPr>
              <a:t>Sousse ,</a:t>
            </a:r>
            <a:r>
              <a:rPr lang="fr-FR" sz="1400" b="1" dirty="0" err="1" smtClean="0">
                <a:latin typeface="Arial" pitchFamily="34" charset="0"/>
                <a:cs typeface="Arial" pitchFamily="34" charset="0"/>
              </a:rPr>
              <a:t>ssA</a:t>
            </a:r>
            <a:r>
              <a:rPr lang="fr-FR" sz="1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b="1" dirty="0" err="1" smtClean="0">
                <a:latin typeface="Arial" pitchFamily="34" charset="0"/>
                <a:cs typeface="Arial" pitchFamily="34" charset="0"/>
              </a:rPr>
              <a:t>rdsA</a:t>
            </a:r>
            <a:r>
              <a:rPr lang="fr-FR" sz="1400" b="1" dirty="0" smtClean="0">
                <a:latin typeface="Arial" pitchFamily="34" charset="0"/>
                <a:cs typeface="Arial" pitchFamily="34" charset="0"/>
              </a:rPr>
              <a:t> , </a:t>
            </a:r>
            <a:r>
              <a:rPr lang="fr-FR" sz="1400" b="1" dirty="0" err="1" smtClean="0">
                <a:latin typeface="Arial" pitchFamily="34" charset="0"/>
                <a:cs typeface="Arial" pitchFamily="34" charset="0"/>
              </a:rPr>
              <a:t>rdsB</a:t>
            </a:r>
            <a:r>
              <a:rPr lang="fr-FR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b="1" dirty="0" err="1" smtClean="0">
                <a:latin typeface="Arial" pitchFamily="34" charset="0"/>
                <a:cs typeface="Arial" pitchFamily="34" charset="0"/>
              </a:rPr>
              <a:t>Gha</a:t>
            </a:r>
            <a:r>
              <a:rPr lang="fr-FR" sz="1400" b="1" dirty="0" smtClean="0">
                <a:latin typeface="Arial" pitchFamily="34" charset="0"/>
                <a:cs typeface="Arial" pitchFamily="34" charset="0"/>
              </a:rPr>
              <a:t>, BMG ,</a:t>
            </a:r>
            <a:endParaRPr lang="fr-FR" sz="1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r-FR" sz="1400" b="1" dirty="0" err="1" smtClean="0">
                <a:latin typeface="Arial" pitchFamily="34" charset="0"/>
                <a:cs typeface="Arial" pitchFamily="34" charset="0"/>
              </a:rPr>
              <a:t>Ts</a:t>
            </a:r>
            <a:r>
              <a:rPr lang="fr-FR" sz="1400" b="1" dirty="0">
                <a:latin typeface="Arial" pitchFamily="34" charset="0"/>
                <a:cs typeface="Arial" pitchFamily="34" charset="0"/>
              </a:rPr>
              <a:t> </a:t>
            </a:r>
            <a:r>
              <a:rPr lang="fr-FR" sz="1400" b="1" dirty="0" smtClean="0">
                <a:latin typeface="Arial" pitchFamily="34" charset="0"/>
                <a:cs typeface="Arial" pitchFamily="34" charset="0"/>
              </a:rPr>
              <a:t>, Kb, </a:t>
            </a:r>
            <a:r>
              <a:rPr lang="fr-FR" sz="1400" b="1" dirty="0" err="1" smtClean="0">
                <a:latin typeface="Arial" pitchFamily="34" charset="0"/>
                <a:cs typeface="Arial" pitchFamily="34" charset="0"/>
              </a:rPr>
              <a:t>Ks</a:t>
            </a:r>
            <a:r>
              <a:rPr lang="fr-FR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b="1" dirty="0" err="1" smtClean="0">
                <a:latin typeface="Arial" pitchFamily="34" charset="0"/>
                <a:cs typeface="Arial" pitchFamily="34" charset="0"/>
              </a:rPr>
              <a:t>Gh</a:t>
            </a:r>
            <a:r>
              <a:rPr lang="fr-FR" sz="1400" dirty="0">
                <a:latin typeface="Arial" pitchFamily="34" charset="0"/>
                <a:cs typeface="Arial" pitchFamily="34" charset="0"/>
              </a:rPr>
              <a:t> </a:t>
            </a:r>
            <a:r>
              <a:rPr lang="fr-FR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b="1" dirty="0" err="1" smtClean="0">
                <a:latin typeface="Arial" pitchFamily="34" charset="0"/>
                <a:cs typeface="Arial" pitchFamily="34" charset="0"/>
              </a:rPr>
              <a:t>Bc</a:t>
            </a:r>
            <a:r>
              <a:rPr lang="fr-FR" sz="1400" dirty="0">
                <a:latin typeface="Arial" pitchFamily="34" charset="0"/>
                <a:cs typeface="Arial" pitchFamily="34" charset="0"/>
              </a:rPr>
              <a:t> </a:t>
            </a:r>
            <a:endParaRPr lang="fr-FR" sz="1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r-FR" sz="1400" b="1" dirty="0" err="1" smtClean="0">
                <a:latin typeface="Arial" pitchFamily="34" charset="0"/>
                <a:cs typeface="Arial" pitchFamily="34" charset="0"/>
              </a:rPr>
              <a:t>Sf</a:t>
            </a:r>
            <a:r>
              <a:rPr lang="fr-FR" sz="1400" b="1" dirty="0">
                <a:latin typeface="Arial" pitchFamily="34" charset="0"/>
                <a:cs typeface="Arial" pitchFamily="34" charset="0"/>
              </a:rPr>
              <a:t> </a:t>
            </a:r>
            <a:r>
              <a:rPr lang="fr-FR" sz="1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b="1" dirty="0" err="1" smtClean="0">
                <a:latin typeface="Arial" pitchFamily="34" charset="0"/>
                <a:cs typeface="Arial" pitchFamily="34" charset="0"/>
              </a:rPr>
              <a:t>Bch</a:t>
            </a:r>
            <a:r>
              <a:rPr lang="fr-FR" sz="1400" dirty="0">
                <a:latin typeface="Arial" pitchFamily="34" charset="0"/>
                <a:cs typeface="Arial" pitchFamily="34" charset="0"/>
              </a:rPr>
              <a:t> </a:t>
            </a:r>
            <a:r>
              <a:rPr lang="fr-FR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b="1" dirty="0" err="1" smtClean="0">
                <a:latin typeface="Arial" pitchFamily="34" charset="0"/>
                <a:cs typeface="Arial" pitchFamily="34" charset="0"/>
              </a:rPr>
              <a:t>Tyn</a:t>
            </a:r>
            <a:r>
              <a:rPr lang="fr-FR" sz="1400" dirty="0">
                <a:latin typeface="Arial" pitchFamily="34" charset="0"/>
                <a:cs typeface="Arial" pitchFamily="34" charset="0"/>
              </a:rPr>
              <a:t> </a:t>
            </a:r>
            <a:r>
              <a:rPr lang="fr-FR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b="1" dirty="0" smtClean="0">
                <a:latin typeface="Arial" pitchFamily="34" charset="0"/>
                <a:cs typeface="Arial" pitchFamily="34" charset="0"/>
              </a:rPr>
              <a:t>IPP </a:t>
            </a:r>
            <a:endParaRPr lang="fr-FR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529" name="Image 12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0835" y="1548061"/>
            <a:ext cx="3892552" cy="331603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25" name="ZoneTexte 124"/>
          <p:cNvSpPr txBox="1"/>
          <p:nvPr/>
        </p:nvSpPr>
        <p:spPr>
          <a:xfrm>
            <a:off x="7453180" y="5148461"/>
            <a:ext cx="2838416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Test d'un </a:t>
            </a:r>
            <a:r>
              <a:rPr lang="en-US" sz="1400" dirty="0"/>
              <a:t>jour </a:t>
            </a:r>
            <a:r>
              <a:rPr lang="en-US" sz="1400" dirty="0" err="1"/>
              <a:t>spécial</a:t>
            </a:r>
            <a:endParaRPr lang="fr-FR" sz="1400" dirty="0">
              <a:solidFill>
                <a:schemeClr val="tx1"/>
              </a:solidFill>
              <a:latin typeface="Corbel" pitchFamily="34" charset="0"/>
            </a:endParaRPr>
          </a:p>
        </p:txBody>
      </p:sp>
      <p:sp>
        <p:nvSpPr>
          <p:cNvPr id="127" name="ZoneTexte 126"/>
          <p:cNvSpPr txBox="1"/>
          <p:nvPr/>
        </p:nvSpPr>
        <p:spPr>
          <a:xfrm>
            <a:off x="2308920" y="5140070"/>
            <a:ext cx="2838416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Structure </a:t>
            </a:r>
            <a:r>
              <a:rPr lang="en-US" sz="1400" dirty="0" err="1" smtClean="0"/>
              <a:t>optimale</a:t>
            </a:r>
            <a:endParaRPr lang="fr-FR" sz="1400" dirty="0">
              <a:solidFill>
                <a:schemeClr val="tx1"/>
              </a:solidFill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057926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74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94" grpId="0" animBg="1"/>
      <p:bldP spid="17496" grpId="0" animBg="1"/>
      <p:bldP spid="12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43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0" y="0"/>
            <a:ext cx="10801350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 smtClean="0"/>
              <a:t>Fonctionnement sûr et économique du dispatching</a:t>
            </a:r>
            <a:endParaRPr lang="fr-FR" sz="3200" dirty="0"/>
          </a:p>
        </p:txBody>
      </p:sp>
      <p:pic>
        <p:nvPicPr>
          <p:cNvPr id="11" name="Picture 9" descr="neuronbg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87888" y="35893"/>
            <a:ext cx="757403" cy="66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" name="Espace réservé du texte 4"/>
          <p:cNvSpPr txBox="1">
            <a:spLocks/>
          </p:cNvSpPr>
          <p:nvPr/>
        </p:nvSpPr>
        <p:spPr>
          <a:xfrm>
            <a:off x="-75" y="713453"/>
            <a:ext cx="10801350" cy="546576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1589" lvl="1" indent="-365742">
              <a:spcBef>
                <a:spcPts val="0"/>
              </a:spcBef>
              <a:buClr>
                <a:srgbClr val="800000"/>
              </a:buClr>
              <a:buSzPct val="100000"/>
              <a:buFont typeface="Wingdings 2" pitchFamily="18" charset="2"/>
              <a:buChar char="E"/>
            </a:pPr>
            <a:r>
              <a:rPr lang="fr-FR" sz="2800" dirty="0" smtClean="0"/>
              <a:t> </a:t>
            </a:r>
            <a:r>
              <a:rPr lang="fr-FR" sz="2800" dirty="0" smtClean="0">
                <a:latin typeface="Baskerville Old Face" pitchFamily="18" charset="0"/>
              </a:rPr>
              <a:t>Performances du RN </a:t>
            </a:r>
          </a:p>
          <a:p>
            <a:pPr lvl="1">
              <a:buFont typeface="Rage Italic" pitchFamily="66" charset="0"/>
              <a:buNone/>
            </a:pPr>
            <a:endParaRPr lang="fr-FR" dirty="0" smtClean="0"/>
          </a:p>
          <a:p>
            <a:pPr>
              <a:buFont typeface="Rage Italic" pitchFamily="66" charset="0"/>
              <a:buNone/>
            </a:pPr>
            <a:endParaRPr lang="fr-FR" dirty="0"/>
          </a:p>
        </p:txBody>
      </p:sp>
      <p:pic>
        <p:nvPicPr>
          <p:cNvPr id="16486" name="Image 51"/>
          <p:cNvPicPr>
            <a:picLocks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090" y="1404045"/>
            <a:ext cx="5463141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" name="Image 53"/>
          <p:cNvPicPr>
            <a:picLocks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5443" y="1404045"/>
            <a:ext cx="5111816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ZoneTexte 107"/>
          <p:cNvSpPr txBox="1"/>
          <p:nvPr/>
        </p:nvSpPr>
        <p:spPr>
          <a:xfrm>
            <a:off x="1512243" y="6012557"/>
            <a:ext cx="2838416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Première </a:t>
            </a:r>
            <a:r>
              <a:rPr lang="en-US" sz="1400" dirty="0" err="1" smtClean="0"/>
              <a:t>période</a:t>
            </a:r>
            <a:r>
              <a:rPr lang="en-US" sz="1400" dirty="0" smtClean="0"/>
              <a:t> de la </a:t>
            </a:r>
            <a:r>
              <a:rPr lang="en-US" sz="1400" dirty="0" err="1" smtClean="0"/>
              <a:t>journée</a:t>
            </a:r>
            <a:endParaRPr lang="fr-FR" sz="1400" dirty="0">
              <a:solidFill>
                <a:schemeClr val="tx1"/>
              </a:solidFill>
              <a:latin typeface="Corbel" pitchFamily="34" charset="0"/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6552803" y="6012557"/>
            <a:ext cx="2838416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Deuxième</a:t>
            </a:r>
            <a:r>
              <a:rPr lang="en-US" sz="1400" dirty="0" smtClean="0"/>
              <a:t> </a:t>
            </a:r>
            <a:r>
              <a:rPr lang="en-US" sz="1400" dirty="0" err="1" smtClean="0"/>
              <a:t>période</a:t>
            </a:r>
            <a:r>
              <a:rPr lang="en-US" sz="1400" dirty="0" smtClean="0"/>
              <a:t> de la </a:t>
            </a:r>
            <a:r>
              <a:rPr lang="en-US" sz="1400" dirty="0" err="1" smtClean="0"/>
              <a:t>journée</a:t>
            </a:r>
            <a:endParaRPr lang="fr-FR" sz="1400" dirty="0">
              <a:solidFill>
                <a:schemeClr val="tx1"/>
              </a:solidFill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084229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44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0" y="0"/>
            <a:ext cx="10801350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 smtClean="0"/>
              <a:t>Fonctionnement sûr et économique du dispatching</a:t>
            </a:r>
            <a:endParaRPr lang="fr-FR" sz="3200" dirty="0"/>
          </a:p>
        </p:txBody>
      </p:sp>
      <p:pic>
        <p:nvPicPr>
          <p:cNvPr id="11" name="Picture 9" descr="neuronbg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87888" y="35893"/>
            <a:ext cx="757403" cy="66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ce réservé du texte 4"/>
          <p:cNvSpPr txBox="1">
            <a:spLocks/>
          </p:cNvSpPr>
          <p:nvPr/>
        </p:nvSpPr>
        <p:spPr>
          <a:xfrm>
            <a:off x="-75" y="713453"/>
            <a:ext cx="10801350" cy="546576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1589" lvl="1" indent="-365742">
              <a:spcBef>
                <a:spcPts val="0"/>
              </a:spcBef>
              <a:buClr>
                <a:srgbClr val="800000"/>
              </a:buClr>
              <a:buSzPct val="100000"/>
              <a:buFont typeface="Wingdings 2" pitchFamily="18" charset="2"/>
              <a:buChar char="E"/>
            </a:pPr>
            <a:r>
              <a:rPr lang="fr-FR" sz="2800" dirty="0" smtClean="0"/>
              <a:t> </a:t>
            </a:r>
            <a:r>
              <a:rPr lang="fr-FR" sz="2600" dirty="0" smtClean="0">
                <a:latin typeface="Baskerville Old Face" pitchFamily="18" charset="0"/>
              </a:rPr>
              <a:t>Intégration de la puissance éolienne  </a:t>
            </a:r>
            <a:r>
              <a:rPr lang="fr-FR" sz="2600" dirty="0" smtClean="0">
                <a:solidFill>
                  <a:srgbClr val="800000"/>
                </a:solidFill>
                <a:latin typeface="Baskerville Old Face" pitchFamily="18" charset="0"/>
              </a:rPr>
              <a:t>(puissance négative) ou  (Must </a:t>
            </a:r>
            <a:r>
              <a:rPr lang="fr-FR" sz="2600" dirty="0" err="1" smtClean="0">
                <a:solidFill>
                  <a:srgbClr val="800000"/>
                </a:solidFill>
                <a:latin typeface="Baskerville Old Face" pitchFamily="18" charset="0"/>
              </a:rPr>
              <a:t>run</a:t>
            </a:r>
            <a:r>
              <a:rPr lang="fr-FR" sz="2600" dirty="0" smtClean="0">
                <a:solidFill>
                  <a:srgbClr val="800000"/>
                </a:solidFill>
                <a:latin typeface="Baskerville Old Face" pitchFamily="18" charset="0"/>
              </a:rPr>
              <a:t>)</a:t>
            </a:r>
          </a:p>
        </p:txBody>
      </p:sp>
      <p:pic>
        <p:nvPicPr>
          <p:cNvPr id="19457" name="Image 14"/>
          <p:cNvPicPr>
            <a:picLocks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701" y="1420005"/>
            <a:ext cx="694948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7089299" y="2574769"/>
            <a:ext cx="3666454" cy="7078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Profil</a:t>
            </a:r>
            <a:r>
              <a:rPr lang="en-US" sz="2000" dirty="0"/>
              <a:t> de la production de </a:t>
            </a:r>
            <a:r>
              <a:rPr lang="en-US" sz="2000" dirty="0" err="1"/>
              <a:t>l’éolienne</a:t>
            </a:r>
            <a:r>
              <a:rPr lang="en-US" sz="2000" dirty="0"/>
              <a:t> le long de la </a:t>
            </a:r>
            <a:r>
              <a:rPr lang="en-US" sz="2000" dirty="0" err="1"/>
              <a:t>journée</a:t>
            </a:r>
            <a:endParaRPr lang="fr-FR" sz="2000" dirty="0"/>
          </a:p>
        </p:txBody>
      </p:sp>
      <p:pic>
        <p:nvPicPr>
          <p:cNvPr id="19459" name="Imag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092" y="3996333"/>
            <a:ext cx="6945208" cy="251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7066933" y="4788421"/>
            <a:ext cx="3666454" cy="10156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Puissance </a:t>
            </a:r>
            <a:r>
              <a:rPr lang="en-US" sz="2000" dirty="0" err="1"/>
              <a:t>totale</a:t>
            </a:r>
            <a:r>
              <a:rPr lang="en-US" sz="2000" dirty="0"/>
              <a:t> </a:t>
            </a:r>
            <a:r>
              <a:rPr lang="en-US" sz="2000" dirty="0" err="1"/>
              <a:t>réelle</a:t>
            </a:r>
            <a:r>
              <a:rPr lang="en-US" sz="2000" dirty="0"/>
              <a:t> et </a:t>
            </a:r>
            <a:r>
              <a:rPr lang="en-US" sz="2000" dirty="0" err="1"/>
              <a:t>estimée</a:t>
            </a:r>
            <a:r>
              <a:rPr lang="en-US" sz="2000" dirty="0"/>
              <a:t> suite à </a:t>
            </a:r>
            <a:r>
              <a:rPr lang="en-US" sz="2000" dirty="0" err="1"/>
              <a:t>l'intégration</a:t>
            </a:r>
            <a:r>
              <a:rPr lang="en-US" sz="2000" dirty="0"/>
              <a:t> de </a:t>
            </a:r>
            <a:r>
              <a:rPr lang="en-US" sz="2000" dirty="0" err="1"/>
              <a:t>P</a:t>
            </a:r>
            <a:r>
              <a:rPr lang="en-US" sz="2000" baseline="-25000" dirty="0" err="1"/>
              <a:t>éol</a:t>
            </a:r>
            <a:r>
              <a:rPr lang="en-US" sz="2000" dirty="0"/>
              <a:t> </a:t>
            </a:r>
            <a:r>
              <a:rPr lang="en-US" sz="2000" dirty="0" err="1"/>
              <a:t>intermittente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xmlns="" val="254551930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45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0" y="0"/>
            <a:ext cx="10801350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 smtClean="0"/>
              <a:t>Fonctionnement sûr et économique du dispatching</a:t>
            </a:r>
            <a:endParaRPr lang="fr-FR" sz="3200" dirty="0"/>
          </a:p>
        </p:txBody>
      </p:sp>
      <p:pic>
        <p:nvPicPr>
          <p:cNvPr id="11" name="Picture 9" descr="neuronbg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87888" y="35893"/>
            <a:ext cx="757403" cy="66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" name="Rectangle 82"/>
          <p:cNvSpPr>
            <a:spLocks noChangeArrowheads="1"/>
          </p:cNvSpPr>
          <p:nvPr/>
        </p:nvSpPr>
        <p:spPr bwMode="auto">
          <a:xfrm>
            <a:off x="0" y="0"/>
            <a:ext cx="1080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2" name="Espace réservé du texte 4"/>
          <p:cNvSpPr txBox="1">
            <a:spLocks/>
          </p:cNvSpPr>
          <p:nvPr/>
        </p:nvSpPr>
        <p:spPr>
          <a:xfrm>
            <a:off x="-75" y="713453"/>
            <a:ext cx="10801350" cy="546576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1589" lvl="1" indent="-365742">
              <a:spcBef>
                <a:spcPts val="0"/>
              </a:spcBef>
              <a:buClr>
                <a:srgbClr val="800000"/>
              </a:buClr>
              <a:buSzPct val="100000"/>
              <a:buFont typeface="Wingdings 2" pitchFamily="18" charset="2"/>
              <a:buChar char="E"/>
            </a:pPr>
            <a:r>
              <a:rPr lang="fr-FR" sz="2800" dirty="0" smtClean="0"/>
              <a:t> </a:t>
            </a:r>
            <a:r>
              <a:rPr lang="fr-FR" sz="2800" dirty="0" smtClean="0">
                <a:latin typeface="Baskerville Old Face" pitchFamily="18" charset="0"/>
              </a:rPr>
              <a:t>Conséquence sur la production de chaque centrale </a:t>
            </a:r>
            <a:endParaRPr lang="fr-FR" sz="2800" dirty="0" smtClean="0">
              <a:solidFill>
                <a:srgbClr val="800000"/>
              </a:solidFill>
              <a:latin typeface="Baskerville Old Face" pitchFamily="18" charset="0"/>
            </a:endParaRPr>
          </a:p>
        </p:txBody>
      </p:sp>
      <p:pic>
        <p:nvPicPr>
          <p:cNvPr id="18433" name="Image 510"/>
          <p:cNvPicPr>
            <a:picLocks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090" y="1476052"/>
            <a:ext cx="5463141" cy="4010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426722" y="5609358"/>
            <a:ext cx="4674220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hangingPunct="0"/>
            <a:r>
              <a:rPr lang="fr-FR" sz="1600" dirty="0">
                <a:latin typeface="Corbel" pitchFamily="34" charset="0"/>
              </a:rPr>
              <a:t>Puissance produite par chacune des centrales de base (</a:t>
            </a:r>
            <a:r>
              <a:rPr lang="fr-FR" sz="1600" dirty="0" err="1">
                <a:latin typeface="Corbel" pitchFamily="34" charset="0"/>
              </a:rPr>
              <a:t>sousseCC</a:t>
            </a:r>
            <a:r>
              <a:rPr lang="fr-FR" sz="1600" dirty="0">
                <a:latin typeface="Corbel" pitchFamily="34" charset="0"/>
              </a:rPr>
              <a:t>, </a:t>
            </a:r>
            <a:r>
              <a:rPr lang="fr-FR" sz="1600" dirty="0" err="1">
                <a:latin typeface="Corbel" pitchFamily="34" charset="0"/>
              </a:rPr>
              <a:t>rdsA</a:t>
            </a:r>
            <a:r>
              <a:rPr lang="fr-FR" sz="1600" dirty="0">
                <a:latin typeface="Corbel" pitchFamily="34" charset="0"/>
              </a:rPr>
              <a:t>, </a:t>
            </a:r>
            <a:r>
              <a:rPr lang="fr-FR" sz="1600" dirty="0" err="1">
                <a:latin typeface="Corbel" pitchFamily="34" charset="0"/>
              </a:rPr>
              <a:t>rdsB</a:t>
            </a:r>
            <a:r>
              <a:rPr lang="fr-FR" sz="1600" dirty="0" smtClean="0">
                <a:latin typeface="Corbel" pitchFamily="34" charset="0"/>
              </a:rPr>
              <a:t>)  </a:t>
            </a:r>
            <a:r>
              <a:rPr lang="fr-FR" sz="1600" dirty="0">
                <a:latin typeface="Corbel" pitchFamily="34" charset="0"/>
              </a:rPr>
              <a:t>avant et après </a:t>
            </a:r>
            <a:r>
              <a:rPr lang="fr-FR" sz="1600" dirty="0" err="1">
                <a:latin typeface="Corbel" pitchFamily="34" charset="0"/>
              </a:rPr>
              <a:t>redispatching</a:t>
            </a:r>
            <a:endParaRPr lang="fr-FR" sz="1600" dirty="0">
              <a:latin typeface="Corbel" pitchFamily="34" charset="0"/>
            </a:endParaRPr>
          </a:p>
        </p:txBody>
      </p:sp>
      <p:pic>
        <p:nvPicPr>
          <p:cNvPr id="18434" name="Image 503"/>
          <p:cNvPicPr>
            <a:picLocks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7232" y="1570446"/>
            <a:ext cx="4905259" cy="3915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6394974" y="5486248"/>
            <a:ext cx="3168351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hangingPunct="0"/>
            <a:r>
              <a:rPr lang="fr-FR" sz="1600" dirty="0">
                <a:latin typeface="Corbel" pitchFamily="34" charset="0"/>
              </a:rPr>
              <a:t>Puissance produite par chacune des centrales de base (</a:t>
            </a:r>
            <a:r>
              <a:rPr lang="fr-FR" sz="1600" dirty="0" err="1">
                <a:latin typeface="Corbel" pitchFamily="34" charset="0"/>
              </a:rPr>
              <a:t>ssA</a:t>
            </a:r>
            <a:r>
              <a:rPr lang="fr-FR" sz="1600" dirty="0">
                <a:latin typeface="Corbel" pitchFamily="34" charset="0"/>
              </a:rPr>
              <a:t>, </a:t>
            </a:r>
            <a:r>
              <a:rPr lang="fr-FR" sz="1600" dirty="0" err="1">
                <a:latin typeface="Corbel" pitchFamily="34" charset="0"/>
              </a:rPr>
              <a:t>Gha</a:t>
            </a:r>
            <a:r>
              <a:rPr lang="fr-FR" sz="1600" dirty="0">
                <a:latin typeface="Corbel" pitchFamily="34" charset="0"/>
              </a:rPr>
              <a:t>, IPP</a:t>
            </a:r>
            <a:r>
              <a:rPr lang="fr-FR" sz="1600" dirty="0" smtClean="0">
                <a:latin typeface="Corbel" pitchFamily="34" charset="0"/>
              </a:rPr>
              <a:t>)  </a:t>
            </a:r>
            <a:r>
              <a:rPr lang="fr-FR" sz="1600" dirty="0">
                <a:latin typeface="Corbel" pitchFamily="34" charset="0"/>
              </a:rPr>
              <a:t>avant et après </a:t>
            </a:r>
            <a:r>
              <a:rPr lang="fr-FR" sz="1600" dirty="0" err="1" smtClean="0">
                <a:latin typeface="Corbel" pitchFamily="34" charset="0"/>
              </a:rPr>
              <a:t>redispatching</a:t>
            </a:r>
            <a:endParaRPr lang="fr-FR" sz="1600" dirty="0" smtClean="0">
              <a:latin typeface="Corbel" pitchFamily="34" charset="0"/>
            </a:endParaRPr>
          </a:p>
        </p:txBody>
      </p:sp>
      <p:pic>
        <p:nvPicPr>
          <p:cNvPr id="18435" name="Image 496"/>
          <p:cNvPicPr>
            <a:picLocks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7231" y="1476053"/>
            <a:ext cx="4905259" cy="4010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6376155" y="5486249"/>
            <a:ext cx="3388496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hangingPunct="0"/>
            <a:r>
              <a:rPr lang="en-US" sz="1600" dirty="0">
                <a:latin typeface="Corbel" pitchFamily="34" charset="0"/>
              </a:rPr>
              <a:t>Production des </a:t>
            </a:r>
            <a:r>
              <a:rPr lang="en-US" sz="1600" dirty="0" err="1">
                <a:latin typeface="Corbel" pitchFamily="34" charset="0"/>
              </a:rPr>
              <a:t>centrales</a:t>
            </a:r>
            <a:r>
              <a:rPr lang="en-US" sz="1600" dirty="0">
                <a:latin typeface="Corbel" pitchFamily="34" charset="0"/>
              </a:rPr>
              <a:t> de pointe </a:t>
            </a:r>
            <a:r>
              <a:rPr lang="en-US" sz="1600" dirty="0" err="1">
                <a:latin typeface="Corbel" pitchFamily="34" charset="0"/>
              </a:rPr>
              <a:t>avant</a:t>
            </a:r>
            <a:r>
              <a:rPr lang="en-US" sz="1600" dirty="0">
                <a:latin typeface="Corbel" pitchFamily="34" charset="0"/>
              </a:rPr>
              <a:t> et après </a:t>
            </a:r>
            <a:r>
              <a:rPr lang="en-US" sz="1600" dirty="0" err="1">
                <a:latin typeface="Corbel" pitchFamily="34" charset="0"/>
              </a:rPr>
              <a:t>redispatching</a:t>
            </a:r>
            <a:endParaRPr lang="fr-FR" sz="1600" dirty="0">
              <a:latin typeface="Corbel" pitchFamily="34" charset="0"/>
            </a:endParaRPr>
          </a:p>
        </p:txBody>
      </p:sp>
      <p:sp>
        <p:nvSpPr>
          <p:cNvPr id="4" name="Ellipse 3"/>
          <p:cNvSpPr/>
          <p:nvPr/>
        </p:nvSpPr>
        <p:spPr>
          <a:xfrm>
            <a:off x="3672483" y="3492277"/>
            <a:ext cx="504056" cy="28803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8785051" y="4788421"/>
            <a:ext cx="504056" cy="28803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65747973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4" grpId="0" animBg="1"/>
      <p:bldP spid="2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07468" y="47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46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0" y="0"/>
            <a:ext cx="10801350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 smtClean="0"/>
              <a:t>Prédiction de la puissance éolienne </a:t>
            </a:r>
            <a:endParaRPr lang="fr-FR" sz="3200" dirty="0"/>
          </a:p>
        </p:txBody>
      </p:sp>
      <p:pic>
        <p:nvPicPr>
          <p:cNvPr id="11" name="Picture 9" descr="neuronbg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187" y="35893"/>
            <a:ext cx="757403" cy="66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504"/>
          <p:cNvSpPr>
            <a:spLocks noChangeArrowheads="1"/>
          </p:cNvSpPr>
          <p:nvPr/>
        </p:nvSpPr>
        <p:spPr bwMode="auto">
          <a:xfrm>
            <a:off x="1476375" y="5516563"/>
            <a:ext cx="8636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grpSp>
        <p:nvGrpSpPr>
          <p:cNvPr id="29" name="Groupe 552"/>
          <p:cNvGrpSpPr>
            <a:grpSpLocks/>
          </p:cNvGrpSpPr>
          <p:nvPr/>
        </p:nvGrpSpPr>
        <p:grpSpPr bwMode="auto">
          <a:xfrm>
            <a:off x="144091" y="1857114"/>
            <a:ext cx="10513168" cy="985838"/>
            <a:chOff x="930" y="1253"/>
            <a:chExt cx="4490" cy="621"/>
          </a:xfrm>
        </p:grpSpPr>
        <p:grpSp>
          <p:nvGrpSpPr>
            <p:cNvPr id="30" name="Groupe 550"/>
            <p:cNvGrpSpPr>
              <a:grpSpLocks/>
            </p:cNvGrpSpPr>
            <p:nvPr/>
          </p:nvGrpSpPr>
          <p:grpSpPr bwMode="auto">
            <a:xfrm>
              <a:off x="930" y="1253"/>
              <a:ext cx="4445" cy="621"/>
              <a:chOff x="975" y="1888"/>
              <a:chExt cx="4445" cy="621"/>
            </a:xfrm>
          </p:grpSpPr>
          <p:sp>
            <p:nvSpPr>
              <p:cNvPr id="50" name="Trait 376"/>
              <p:cNvSpPr>
                <a:spLocks noChangeShapeType="1"/>
              </p:cNvSpPr>
              <p:nvPr/>
            </p:nvSpPr>
            <p:spPr bwMode="auto">
              <a:xfrm>
                <a:off x="975" y="1888"/>
                <a:ext cx="4445" cy="0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defRPr/>
                </a:pPr>
                <a:endParaRPr lang="fr-FR" sz="1600"/>
              </a:p>
            </p:txBody>
          </p:sp>
          <p:sp>
            <p:nvSpPr>
              <p:cNvPr id="51" name="Trait 378"/>
              <p:cNvSpPr>
                <a:spLocks noChangeShapeType="1"/>
              </p:cNvSpPr>
              <p:nvPr/>
            </p:nvSpPr>
            <p:spPr bwMode="auto">
              <a:xfrm>
                <a:off x="975" y="2509"/>
                <a:ext cx="4445" cy="0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defRPr/>
                </a:pPr>
                <a:endParaRPr lang="fr-FR" sz="1600"/>
              </a:p>
            </p:txBody>
          </p:sp>
          <p:sp>
            <p:nvSpPr>
              <p:cNvPr id="52" name="Trait 379"/>
              <p:cNvSpPr>
                <a:spLocks noChangeShapeType="1"/>
              </p:cNvSpPr>
              <p:nvPr/>
            </p:nvSpPr>
            <p:spPr bwMode="auto">
              <a:xfrm>
                <a:off x="975" y="1888"/>
                <a:ext cx="0" cy="621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defRPr/>
                </a:pPr>
                <a:endParaRPr lang="fr-FR" sz="1600"/>
              </a:p>
            </p:txBody>
          </p:sp>
          <p:sp>
            <p:nvSpPr>
              <p:cNvPr id="53" name="Trait 380"/>
              <p:cNvSpPr>
                <a:spLocks noChangeShapeType="1"/>
              </p:cNvSpPr>
              <p:nvPr/>
            </p:nvSpPr>
            <p:spPr bwMode="auto">
              <a:xfrm>
                <a:off x="1429" y="1888"/>
                <a:ext cx="0" cy="62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defRPr/>
                </a:pPr>
                <a:endParaRPr lang="fr-FR" sz="1600"/>
              </a:p>
            </p:txBody>
          </p:sp>
          <p:sp>
            <p:nvSpPr>
              <p:cNvPr id="54" name="Trait 381"/>
              <p:cNvSpPr>
                <a:spLocks noChangeShapeType="1"/>
              </p:cNvSpPr>
              <p:nvPr/>
            </p:nvSpPr>
            <p:spPr bwMode="auto">
              <a:xfrm>
                <a:off x="2081" y="1888"/>
                <a:ext cx="0" cy="62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defRPr/>
                </a:pPr>
                <a:endParaRPr lang="fr-FR" sz="1600"/>
              </a:p>
            </p:txBody>
          </p:sp>
          <p:sp>
            <p:nvSpPr>
              <p:cNvPr id="55" name="Trait 382"/>
              <p:cNvSpPr>
                <a:spLocks noChangeShapeType="1"/>
              </p:cNvSpPr>
              <p:nvPr/>
            </p:nvSpPr>
            <p:spPr bwMode="auto">
              <a:xfrm>
                <a:off x="2653" y="1888"/>
                <a:ext cx="0" cy="62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defRPr/>
                </a:pPr>
                <a:endParaRPr lang="fr-FR" sz="1600"/>
              </a:p>
            </p:txBody>
          </p:sp>
          <p:sp>
            <p:nvSpPr>
              <p:cNvPr id="56" name="Trait 383"/>
              <p:cNvSpPr>
                <a:spLocks noChangeShapeType="1"/>
              </p:cNvSpPr>
              <p:nvPr/>
            </p:nvSpPr>
            <p:spPr bwMode="auto">
              <a:xfrm>
                <a:off x="3107" y="1888"/>
                <a:ext cx="0" cy="62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defRPr/>
                </a:pPr>
                <a:endParaRPr lang="fr-FR" sz="1600"/>
              </a:p>
            </p:txBody>
          </p:sp>
          <p:sp>
            <p:nvSpPr>
              <p:cNvPr id="57" name="Trait 384"/>
              <p:cNvSpPr>
                <a:spLocks noChangeShapeType="1"/>
              </p:cNvSpPr>
              <p:nvPr/>
            </p:nvSpPr>
            <p:spPr bwMode="auto">
              <a:xfrm>
                <a:off x="3668" y="1888"/>
                <a:ext cx="0" cy="62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defRPr/>
                </a:pPr>
                <a:endParaRPr lang="fr-FR" sz="1600"/>
              </a:p>
            </p:txBody>
          </p:sp>
          <p:sp>
            <p:nvSpPr>
              <p:cNvPr id="58" name="Trait 385"/>
              <p:cNvSpPr>
                <a:spLocks noChangeShapeType="1"/>
              </p:cNvSpPr>
              <p:nvPr/>
            </p:nvSpPr>
            <p:spPr bwMode="auto">
              <a:xfrm>
                <a:off x="4207" y="1888"/>
                <a:ext cx="0" cy="62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defRPr/>
                </a:pPr>
                <a:endParaRPr lang="fr-FR" sz="1600"/>
              </a:p>
            </p:txBody>
          </p:sp>
          <p:sp>
            <p:nvSpPr>
              <p:cNvPr id="59" name="Trait 386"/>
              <p:cNvSpPr>
                <a:spLocks noChangeShapeType="1"/>
              </p:cNvSpPr>
              <p:nvPr/>
            </p:nvSpPr>
            <p:spPr bwMode="auto">
              <a:xfrm>
                <a:off x="4745" y="1888"/>
                <a:ext cx="0" cy="62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defRPr/>
                </a:pPr>
                <a:endParaRPr lang="fr-FR" sz="1600"/>
              </a:p>
            </p:txBody>
          </p:sp>
          <p:sp>
            <p:nvSpPr>
              <p:cNvPr id="60" name="Trait 387"/>
              <p:cNvSpPr>
                <a:spLocks noChangeShapeType="1"/>
              </p:cNvSpPr>
              <p:nvPr/>
            </p:nvSpPr>
            <p:spPr bwMode="auto">
              <a:xfrm>
                <a:off x="5420" y="1888"/>
                <a:ext cx="0" cy="621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defRPr/>
                </a:pPr>
                <a:endParaRPr lang="fr-FR" sz="1600"/>
              </a:p>
            </p:txBody>
          </p:sp>
          <p:sp>
            <p:nvSpPr>
              <p:cNvPr id="61" name="Trait 443"/>
              <p:cNvSpPr>
                <a:spLocks noChangeShapeType="1"/>
              </p:cNvSpPr>
              <p:nvPr/>
            </p:nvSpPr>
            <p:spPr bwMode="auto">
              <a:xfrm>
                <a:off x="975" y="2214"/>
                <a:ext cx="444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defRPr/>
                </a:pPr>
                <a:endParaRPr lang="fr-FR" sz="1600"/>
              </a:p>
            </p:txBody>
          </p:sp>
        </p:grpSp>
        <p:grpSp>
          <p:nvGrpSpPr>
            <p:cNvPr id="31" name="Groupe 551"/>
            <p:cNvGrpSpPr>
              <a:grpSpLocks/>
            </p:cNvGrpSpPr>
            <p:nvPr/>
          </p:nvGrpSpPr>
          <p:grpSpPr bwMode="auto">
            <a:xfrm>
              <a:off x="939" y="1253"/>
              <a:ext cx="4481" cy="621"/>
              <a:chOff x="939" y="1888"/>
              <a:chExt cx="4481" cy="621"/>
            </a:xfrm>
          </p:grpSpPr>
          <p:sp>
            <p:nvSpPr>
              <p:cNvPr id="33" name="Rectangle 375"/>
              <p:cNvSpPr>
                <a:spLocks noChangeArrowheads="1"/>
              </p:cNvSpPr>
              <p:nvPr/>
            </p:nvSpPr>
            <p:spPr bwMode="auto">
              <a:xfrm>
                <a:off x="4745" y="2214"/>
                <a:ext cx="675" cy="2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  <a:defRPr/>
                </a:pPr>
                <a:r>
                  <a:rPr lang="fr-CH" sz="160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stall</a:t>
                </a:r>
                <a:endParaRPr lang="fr-FR" sz="1600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34" name="Rectangle 374"/>
              <p:cNvSpPr>
                <a:spLocks noChangeArrowheads="1"/>
              </p:cNvSpPr>
              <p:nvPr/>
            </p:nvSpPr>
            <p:spPr bwMode="auto">
              <a:xfrm>
                <a:off x="4207" y="2214"/>
                <a:ext cx="538" cy="2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  <a:defRPr/>
                </a:pPr>
                <a:r>
                  <a:rPr lang="fr-CH" sz="160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15,5 m</a:t>
                </a:r>
                <a:endParaRPr lang="fr-FR" sz="1600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35" name="Rectangle 373"/>
              <p:cNvSpPr>
                <a:spLocks noChangeArrowheads="1"/>
              </p:cNvSpPr>
              <p:nvPr/>
            </p:nvSpPr>
            <p:spPr bwMode="auto">
              <a:xfrm>
                <a:off x="3668" y="2214"/>
                <a:ext cx="539" cy="2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  <a:defRPr/>
                </a:pPr>
                <a:r>
                  <a:rPr lang="fr-CH" sz="160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30 m</a:t>
                </a:r>
                <a:endParaRPr lang="fr-FR" sz="1600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36" name="Rectangle 372"/>
              <p:cNvSpPr>
                <a:spLocks noChangeArrowheads="1"/>
              </p:cNvSpPr>
              <p:nvPr/>
            </p:nvSpPr>
            <p:spPr bwMode="auto">
              <a:xfrm>
                <a:off x="3107" y="2214"/>
                <a:ext cx="561" cy="2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  <a:defRPr/>
                </a:pPr>
                <a:r>
                  <a:rPr lang="fr-CH" sz="160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330 kW</a:t>
                </a:r>
                <a:endParaRPr lang="fr-FR" sz="1600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37" name="Rectangle 371"/>
              <p:cNvSpPr>
                <a:spLocks noChangeArrowheads="1"/>
              </p:cNvSpPr>
              <p:nvPr/>
            </p:nvSpPr>
            <p:spPr bwMode="auto">
              <a:xfrm>
                <a:off x="2653" y="2214"/>
                <a:ext cx="454" cy="2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  <a:defRPr/>
                </a:pPr>
                <a:r>
                  <a:rPr lang="fr-CH" sz="160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AE-32</a:t>
                </a:r>
                <a:endParaRPr lang="fr-FR" sz="1600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38" name="Rectangle 370"/>
              <p:cNvSpPr>
                <a:spLocks noChangeArrowheads="1"/>
              </p:cNvSpPr>
              <p:nvPr/>
            </p:nvSpPr>
            <p:spPr bwMode="auto">
              <a:xfrm>
                <a:off x="1973" y="2214"/>
                <a:ext cx="680" cy="2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  <a:defRPr/>
                </a:pPr>
                <a:r>
                  <a:rPr lang="fr-CH" sz="160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Made</a:t>
                </a:r>
                <a:endParaRPr lang="fr-FR" sz="1600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39" name="Rectangle 369"/>
              <p:cNvSpPr>
                <a:spLocks noChangeArrowheads="1"/>
              </p:cNvSpPr>
              <p:nvPr/>
            </p:nvSpPr>
            <p:spPr bwMode="auto">
              <a:xfrm>
                <a:off x="1429" y="2214"/>
                <a:ext cx="544" cy="2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  <a:defRPr/>
                </a:pPr>
                <a:r>
                  <a:rPr lang="fr-CH" sz="160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32</a:t>
                </a:r>
                <a:endParaRPr lang="fr-FR" sz="1600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40" name="Rectangle 368"/>
              <p:cNvSpPr>
                <a:spLocks noChangeArrowheads="1"/>
              </p:cNvSpPr>
              <p:nvPr/>
            </p:nvSpPr>
            <p:spPr bwMode="auto">
              <a:xfrm>
                <a:off x="939" y="2178"/>
                <a:ext cx="454" cy="2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  <a:defRPr/>
                </a:pPr>
                <a:r>
                  <a:rPr lang="fr-CH" sz="1600" dirty="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1ère étape</a:t>
                </a:r>
                <a:endParaRPr lang="fr-FR" sz="1600" dirty="0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41" name="Rectangle 367"/>
              <p:cNvSpPr>
                <a:spLocks noChangeArrowheads="1"/>
              </p:cNvSpPr>
              <p:nvPr/>
            </p:nvSpPr>
            <p:spPr bwMode="auto">
              <a:xfrm>
                <a:off x="4745" y="1888"/>
                <a:ext cx="675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  <a:defRPr/>
                </a:pPr>
                <a:r>
                  <a:rPr lang="fr-CH" sz="1600" dirty="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Régulation mécanique</a:t>
                </a:r>
                <a:endParaRPr lang="fr-FR" sz="1600" dirty="0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42" name="Rectangle 366"/>
              <p:cNvSpPr>
                <a:spLocks noChangeArrowheads="1"/>
              </p:cNvSpPr>
              <p:nvPr/>
            </p:nvSpPr>
            <p:spPr bwMode="auto">
              <a:xfrm>
                <a:off x="4207" y="1888"/>
                <a:ext cx="538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  <a:defRPr/>
                </a:pPr>
                <a:r>
                  <a:rPr lang="fr-CH" sz="160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Longueur des pâles </a:t>
                </a:r>
                <a:endParaRPr lang="fr-FR" sz="1600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43" name="Rectangle 365"/>
              <p:cNvSpPr>
                <a:spLocks noChangeArrowheads="1"/>
              </p:cNvSpPr>
              <p:nvPr/>
            </p:nvSpPr>
            <p:spPr bwMode="auto">
              <a:xfrm>
                <a:off x="3668" y="1888"/>
                <a:ext cx="539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  <a:defRPr/>
                </a:pPr>
                <a:r>
                  <a:rPr lang="fr-CH" sz="160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Hauteur de la tour</a:t>
                </a:r>
                <a:endParaRPr lang="fr-FR" sz="1600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44" name="Rectangle 364"/>
              <p:cNvSpPr>
                <a:spLocks noChangeArrowheads="1"/>
              </p:cNvSpPr>
              <p:nvPr/>
            </p:nvSpPr>
            <p:spPr bwMode="auto">
              <a:xfrm>
                <a:off x="3107" y="1888"/>
                <a:ext cx="561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  <a:defRPr/>
                </a:pPr>
                <a:r>
                  <a:rPr lang="fr-CH" sz="1600" dirty="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Puissance unitaire</a:t>
                </a:r>
                <a:endParaRPr lang="fr-FR" sz="1600" dirty="0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45" name="Rectangle 363"/>
              <p:cNvSpPr>
                <a:spLocks noChangeArrowheads="1"/>
              </p:cNvSpPr>
              <p:nvPr/>
            </p:nvSpPr>
            <p:spPr bwMode="auto">
              <a:xfrm>
                <a:off x="2653" y="1888"/>
                <a:ext cx="454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  <a:defRPr/>
                </a:pPr>
                <a:r>
                  <a:rPr lang="fr-CH" sz="160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Types</a:t>
                </a:r>
                <a:endParaRPr lang="fr-FR" sz="1600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46" name="Rectangle 362"/>
              <p:cNvSpPr>
                <a:spLocks noChangeArrowheads="1"/>
              </p:cNvSpPr>
              <p:nvPr/>
            </p:nvSpPr>
            <p:spPr bwMode="auto">
              <a:xfrm>
                <a:off x="1973" y="1888"/>
                <a:ext cx="680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  <a:defRPr/>
                </a:pPr>
                <a:r>
                  <a:rPr lang="fr-CH" sz="1600" dirty="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Constructeur</a:t>
                </a:r>
                <a:endParaRPr lang="fr-FR" sz="1600" dirty="0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47" name="Rectangle 361"/>
              <p:cNvSpPr>
                <a:spLocks noChangeArrowheads="1"/>
              </p:cNvSpPr>
              <p:nvPr/>
            </p:nvSpPr>
            <p:spPr bwMode="auto">
              <a:xfrm>
                <a:off x="1429" y="1888"/>
                <a:ext cx="544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  <a:defRPr/>
                </a:pPr>
                <a:r>
                  <a:rPr lang="fr-CH" sz="1600" dirty="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Nombre </a:t>
                </a:r>
                <a:r>
                  <a:rPr lang="fr-CH" sz="1600" dirty="0" smtClean="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d’AG</a:t>
                </a:r>
                <a:endParaRPr lang="fr-FR" sz="1600" dirty="0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48" name="Rectangle 360"/>
              <p:cNvSpPr>
                <a:spLocks noChangeArrowheads="1"/>
              </p:cNvSpPr>
              <p:nvPr/>
            </p:nvSpPr>
            <p:spPr bwMode="auto">
              <a:xfrm>
                <a:off x="975" y="1888"/>
                <a:ext cx="454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  <a:defRPr/>
                </a:pPr>
                <a:endParaRPr lang="fr-FR" sz="1600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</p:grpSp>
      <p:sp>
        <p:nvSpPr>
          <p:cNvPr id="62" name="Rectangle 549"/>
          <p:cNvSpPr txBox="1">
            <a:spLocks noChangeArrowheads="1"/>
          </p:cNvSpPr>
          <p:nvPr/>
        </p:nvSpPr>
        <p:spPr>
          <a:xfrm>
            <a:off x="501080" y="1233963"/>
            <a:ext cx="6659562" cy="602130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  <a:buFont typeface="Wingdings" pitchFamily="2" charset="2"/>
              <a:buChar char="ü"/>
              <a:defRPr/>
            </a:pPr>
            <a:r>
              <a:rPr lang="fr-CH" sz="2000" dirty="0" smtClean="0"/>
              <a:t>Première tranche (2000)</a:t>
            </a:r>
          </a:p>
        </p:txBody>
      </p:sp>
      <p:sp>
        <p:nvSpPr>
          <p:cNvPr id="63" name="Espace réservé du texte 4"/>
          <p:cNvSpPr txBox="1">
            <a:spLocks/>
          </p:cNvSpPr>
          <p:nvPr/>
        </p:nvSpPr>
        <p:spPr>
          <a:xfrm>
            <a:off x="-75" y="713453"/>
            <a:ext cx="10801350" cy="546576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1589" lvl="1" indent="-365742">
              <a:spcBef>
                <a:spcPts val="0"/>
              </a:spcBef>
              <a:buClr>
                <a:srgbClr val="800000"/>
              </a:buClr>
              <a:buSzPct val="100000"/>
              <a:buFont typeface="Wingdings 2" pitchFamily="18" charset="2"/>
              <a:buChar char="E"/>
            </a:pPr>
            <a:r>
              <a:rPr lang="fr-FR" sz="2800" dirty="0" smtClean="0"/>
              <a:t> </a:t>
            </a:r>
            <a:r>
              <a:rPr lang="fr-FR" sz="2800" dirty="0" smtClean="0">
                <a:latin typeface="Baskerville Old Face" pitchFamily="18" charset="0"/>
              </a:rPr>
              <a:t>Présentation de la centrale de Sidi Daoud</a:t>
            </a:r>
            <a:endParaRPr lang="fr-FR" sz="2800" dirty="0" smtClean="0">
              <a:solidFill>
                <a:srgbClr val="800000"/>
              </a:solidFill>
              <a:latin typeface="Baskerville Old Face" pitchFamily="18" charset="0"/>
            </a:endParaRPr>
          </a:p>
        </p:txBody>
      </p:sp>
      <p:pic>
        <p:nvPicPr>
          <p:cNvPr id="15426" name="Image 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4382" y="2968103"/>
            <a:ext cx="4257675" cy="340449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8" name="Groupe 555"/>
          <p:cNvGrpSpPr>
            <a:grpSpLocks/>
          </p:cNvGrpSpPr>
          <p:nvPr/>
        </p:nvGrpSpPr>
        <p:grpSpPr bwMode="auto">
          <a:xfrm>
            <a:off x="144091" y="4786113"/>
            <a:ext cx="5313980" cy="865759"/>
            <a:chOff x="839" y="3475"/>
            <a:chExt cx="3084" cy="421"/>
          </a:xfrm>
        </p:grpSpPr>
        <p:sp>
          <p:nvSpPr>
            <p:cNvPr id="19" name="Ellipse 497"/>
            <p:cNvSpPr>
              <a:spLocks noChangeArrowheads="1"/>
            </p:cNvSpPr>
            <p:nvPr/>
          </p:nvSpPr>
          <p:spPr bwMode="auto">
            <a:xfrm>
              <a:off x="2109" y="3566"/>
              <a:ext cx="227" cy="31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0" name="Ellipse 502"/>
            <p:cNvSpPr>
              <a:spLocks noChangeArrowheads="1"/>
            </p:cNvSpPr>
            <p:nvPr/>
          </p:nvSpPr>
          <p:spPr bwMode="auto">
            <a:xfrm>
              <a:off x="3696" y="3475"/>
              <a:ext cx="227" cy="31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grpSp>
          <p:nvGrpSpPr>
            <p:cNvPr id="21" name="Groupe 554"/>
            <p:cNvGrpSpPr>
              <a:grpSpLocks/>
            </p:cNvGrpSpPr>
            <p:nvPr/>
          </p:nvGrpSpPr>
          <p:grpSpPr bwMode="auto">
            <a:xfrm>
              <a:off x="839" y="3475"/>
              <a:ext cx="2971" cy="421"/>
              <a:chOff x="839" y="3475"/>
              <a:chExt cx="2971" cy="421"/>
            </a:xfrm>
          </p:grpSpPr>
          <p:sp>
            <p:nvSpPr>
              <p:cNvPr id="22" name="Zone de texte 503"/>
              <p:cNvSpPr txBox="1">
                <a:spLocks noChangeArrowheads="1"/>
              </p:cNvSpPr>
              <p:nvPr/>
            </p:nvSpPr>
            <p:spPr bwMode="auto">
              <a:xfrm>
                <a:off x="839" y="3566"/>
                <a:ext cx="907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fr-CH" sz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2 </a:t>
                </a:r>
                <a:r>
                  <a:rPr lang="fr-CH" sz="14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mâts</a:t>
                </a:r>
                <a:r>
                  <a:rPr lang="fr-CH" sz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 </a:t>
                </a:r>
                <a:r>
                  <a:rPr lang="fr-CH" sz="14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météorologiques</a:t>
                </a:r>
                <a:endParaRPr lang="fr-FR" sz="14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cxnSp>
            <p:nvCxnSpPr>
              <p:cNvPr id="23" name="Forme automatique 505"/>
              <p:cNvCxnSpPr>
                <a:cxnSpLocks noChangeShapeType="1"/>
                <a:stCxn id="19" idx="2"/>
                <a:endCxn id="17" idx="3"/>
              </p:cNvCxnSpPr>
              <p:nvPr/>
            </p:nvCxnSpPr>
            <p:spPr bwMode="auto">
              <a:xfrm rot="10800000">
                <a:off x="1474" y="3702"/>
                <a:ext cx="635" cy="23"/>
              </a:xfrm>
              <a:prstGeom prst="curvedConnector3">
                <a:avLst>
                  <a:gd name="adj1" fmla="val 49921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Forme automatique 507"/>
              <p:cNvCxnSpPr>
                <a:cxnSpLocks noChangeShapeType="1"/>
                <a:stCxn id="20" idx="0"/>
                <a:endCxn id="17" idx="3"/>
              </p:cNvCxnSpPr>
              <p:nvPr/>
            </p:nvCxnSpPr>
            <p:spPr bwMode="auto">
              <a:xfrm rot="-5400000" flipH="1" flipV="1">
                <a:off x="2528" y="2421"/>
                <a:ext cx="227" cy="2336"/>
              </a:xfrm>
              <a:prstGeom prst="curvedConnector4">
                <a:avLst>
                  <a:gd name="adj1" fmla="val -63435"/>
                  <a:gd name="adj2" fmla="val 5244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pic>
        <p:nvPicPr>
          <p:cNvPr id="64" name="Image 20"/>
          <p:cNvPicPr>
            <a:picLocks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4846" y="2920203"/>
            <a:ext cx="4536504" cy="357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2232130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56887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07468" y="47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47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0" y="0"/>
            <a:ext cx="10801350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 smtClean="0"/>
              <a:t>Prédiction de la puissance éolienne </a:t>
            </a:r>
            <a:endParaRPr lang="fr-FR" sz="3200" dirty="0"/>
          </a:p>
        </p:txBody>
      </p:sp>
      <p:pic>
        <p:nvPicPr>
          <p:cNvPr id="11" name="Picture 9" descr="neuronbg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187" y="35893"/>
            <a:ext cx="757403" cy="66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504"/>
          <p:cNvSpPr>
            <a:spLocks noChangeArrowheads="1"/>
          </p:cNvSpPr>
          <p:nvPr/>
        </p:nvSpPr>
        <p:spPr bwMode="auto">
          <a:xfrm>
            <a:off x="1476375" y="5516563"/>
            <a:ext cx="8636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63" name="Espace réservé du texte 4"/>
          <p:cNvSpPr txBox="1">
            <a:spLocks/>
          </p:cNvSpPr>
          <p:nvPr/>
        </p:nvSpPr>
        <p:spPr>
          <a:xfrm>
            <a:off x="-75" y="713453"/>
            <a:ext cx="10801350" cy="546576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1589" lvl="1" indent="-365742">
              <a:spcBef>
                <a:spcPts val="0"/>
              </a:spcBef>
              <a:buClr>
                <a:srgbClr val="800000"/>
              </a:buClr>
              <a:buSzPct val="100000"/>
              <a:buFont typeface="Wingdings 2" pitchFamily="18" charset="2"/>
              <a:buChar char="E"/>
            </a:pPr>
            <a:r>
              <a:rPr lang="fr-FR" sz="2900" dirty="0" smtClean="0">
                <a:latin typeface="Baskerville Old Face" pitchFamily="18" charset="0"/>
              </a:rPr>
              <a:t> Agrégation </a:t>
            </a:r>
            <a:r>
              <a:rPr lang="fr-FR" sz="2900" dirty="0">
                <a:latin typeface="Baskerville Old Face" pitchFamily="18" charset="0"/>
              </a:rPr>
              <a:t>de trois approches de </a:t>
            </a:r>
            <a:r>
              <a:rPr lang="fr-FR" sz="2900" dirty="0" smtClean="0">
                <a:latin typeface="Baskerville Old Face" pitchFamily="18" charset="0"/>
              </a:rPr>
              <a:t>prévision</a:t>
            </a:r>
            <a:endParaRPr lang="fr-FR" sz="2900" dirty="0">
              <a:latin typeface="Baskerville Old Face" pitchFamily="18" charset="0"/>
            </a:endParaRPr>
          </a:p>
          <a:p>
            <a:pPr marL="501589" lvl="1" indent="-365742">
              <a:spcBef>
                <a:spcPts val="0"/>
              </a:spcBef>
              <a:buClr>
                <a:srgbClr val="800000"/>
              </a:buClr>
              <a:buSzPct val="100000"/>
              <a:buFont typeface="Wingdings 2" pitchFamily="18" charset="2"/>
              <a:buChar char="E"/>
            </a:pPr>
            <a:endParaRPr lang="fr-FR" sz="2900" dirty="0">
              <a:latin typeface="Baskerville Old Face" pitchFamily="18" charset="0"/>
            </a:endParaRPr>
          </a:p>
        </p:txBody>
      </p:sp>
      <p:pic>
        <p:nvPicPr>
          <p:cNvPr id="22530" name="Image 23"/>
          <p:cNvPicPr>
            <a:picLocks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928" y="1260029"/>
            <a:ext cx="3749438" cy="270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080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2531" name="Image 35"/>
          <p:cNvPicPr>
            <a:picLocks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091" y="4034167"/>
            <a:ext cx="3744416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2266950"/>
            <a:ext cx="108013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724400" algn="l"/>
              </a:tabLst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44091" y="5935787"/>
            <a:ext cx="3672408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hangingPunct="0"/>
            <a:r>
              <a:rPr lang="fr-FR" sz="1600" dirty="0" smtClean="0">
                <a:latin typeface="Corbel" pitchFamily="34" charset="0"/>
              </a:rPr>
              <a:t>1</a:t>
            </a:r>
            <a:r>
              <a:rPr lang="fr-FR" sz="1600" baseline="30000" dirty="0" smtClean="0">
                <a:latin typeface="Corbel" pitchFamily="34" charset="0"/>
              </a:rPr>
              <a:t>ère</a:t>
            </a:r>
            <a:r>
              <a:rPr lang="fr-FR" sz="1600" dirty="0" smtClean="0">
                <a:latin typeface="Corbel" pitchFamily="34" charset="0"/>
              </a:rPr>
              <a:t> approche : Prévision  par éolienne</a:t>
            </a:r>
            <a:endParaRPr lang="fr-FR" sz="1600" dirty="0">
              <a:latin typeface="Corbel" pitchFamily="34" charset="0"/>
            </a:endParaRPr>
          </a:p>
        </p:txBody>
      </p:sp>
      <p:pic>
        <p:nvPicPr>
          <p:cNvPr id="22534" name="Image 27"/>
          <p:cNvPicPr>
            <a:picLocks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0261" y="1260029"/>
            <a:ext cx="3600400" cy="26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Image 7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0515" y="3990975"/>
            <a:ext cx="360997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25" name="ZoneTexte 24"/>
          <p:cNvSpPr txBox="1"/>
          <p:nvPr/>
        </p:nvSpPr>
        <p:spPr>
          <a:xfrm>
            <a:off x="4023491" y="5950720"/>
            <a:ext cx="3448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hangingPunct="0"/>
            <a:r>
              <a:rPr lang="fr-FR" sz="1600" dirty="0" smtClean="0">
                <a:latin typeface="Corbel" pitchFamily="34" charset="0"/>
              </a:rPr>
              <a:t>2</a:t>
            </a:r>
            <a:r>
              <a:rPr lang="fr-FR" sz="1600" baseline="30000" dirty="0" smtClean="0">
                <a:latin typeface="Corbel" pitchFamily="34" charset="0"/>
              </a:rPr>
              <a:t>ème</a:t>
            </a:r>
            <a:r>
              <a:rPr lang="fr-FR" sz="1600" dirty="0" smtClean="0">
                <a:latin typeface="Corbel" pitchFamily="34" charset="0"/>
              </a:rPr>
              <a:t> approche : Groupe d’éoliennes</a:t>
            </a:r>
            <a:endParaRPr lang="fr-FR" sz="1600" dirty="0">
              <a:latin typeface="Corbel" pitchFamily="34" charset="0"/>
            </a:endParaRPr>
          </a:p>
        </p:txBody>
      </p:sp>
      <p:pic>
        <p:nvPicPr>
          <p:cNvPr id="22536" name="Image 8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1491" y="1260029"/>
            <a:ext cx="332985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7" name="Image 9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3619" y="3991196"/>
            <a:ext cx="3183853" cy="1870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ZoneTexte 29"/>
          <p:cNvSpPr txBox="1"/>
          <p:nvPr/>
        </p:nvSpPr>
        <p:spPr>
          <a:xfrm>
            <a:off x="7632923" y="5950720"/>
            <a:ext cx="3134788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hangingPunct="0"/>
            <a:r>
              <a:rPr lang="fr-FR" sz="1600" dirty="0" smtClean="0">
                <a:latin typeface="Corbel" pitchFamily="34" charset="0"/>
              </a:rPr>
              <a:t>3</a:t>
            </a:r>
            <a:r>
              <a:rPr lang="fr-FR" sz="1600" baseline="30000" dirty="0" smtClean="0">
                <a:latin typeface="Corbel" pitchFamily="34" charset="0"/>
              </a:rPr>
              <a:t>ème</a:t>
            </a:r>
            <a:r>
              <a:rPr lang="fr-FR" sz="1600" dirty="0" smtClean="0">
                <a:latin typeface="Corbel" pitchFamily="34" charset="0"/>
              </a:rPr>
              <a:t> approche : Tous le parc</a:t>
            </a:r>
            <a:endParaRPr lang="fr-FR" sz="1600" dirty="0">
              <a:latin typeface="Corbel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816499" y="3714413"/>
            <a:ext cx="396044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Somme des 32 puissances prédites</a:t>
            </a:r>
            <a:endParaRPr lang="fr-FR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7516203" y="3566026"/>
            <a:ext cx="287956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Somme des puissances prédites des 4 groupes</a:t>
            </a:r>
            <a:endParaRPr lang="fr-FR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651751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0" grpId="0" animBg="1"/>
      <p:bldP spid="12" grpId="0" animBg="1"/>
      <p:bldP spid="3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552286" y="188161"/>
            <a:ext cx="9866896" cy="854523"/>
          </a:xfrm>
        </p:spPr>
        <p:txBody>
          <a:bodyPr/>
          <a:lstStyle/>
          <a:p>
            <a:r>
              <a:rPr lang="fr-FR" dirty="0" smtClean="0"/>
              <a:t>Plan   </a:t>
            </a:r>
            <a:endParaRPr lang="fr-FR" dirty="0"/>
          </a:p>
        </p:txBody>
      </p:sp>
      <p:sp>
        <p:nvSpPr>
          <p:cNvPr id="12" name="Sous-titre 11"/>
          <p:cNvSpPr>
            <a:spLocks noGrp="1"/>
          </p:cNvSpPr>
          <p:nvPr>
            <p:ph type="subTitle" idx="4294967295"/>
          </p:nvPr>
        </p:nvSpPr>
        <p:spPr>
          <a:xfrm>
            <a:off x="185701" y="919939"/>
            <a:ext cx="10787138" cy="571504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250000"/>
              </a:lnSpc>
              <a:spcBef>
                <a:spcPts val="0"/>
              </a:spcBef>
              <a:buSzPct val="100000"/>
              <a:buFont typeface="Wingdings 2" pitchFamily="18" charset="2"/>
              <a:buChar char=""/>
            </a:pPr>
            <a:r>
              <a:rPr lang="fr-FR" sz="3200" b="1" dirty="0" smtClean="0">
                <a:solidFill>
                  <a:schemeClr val="bg1"/>
                </a:solidFill>
                <a:latin typeface="Black Chancery"/>
              </a:rPr>
              <a:t>  </a:t>
            </a:r>
            <a:r>
              <a:rPr lang="fr-FR" sz="3200" b="1" dirty="0" smtClean="0">
                <a:solidFill>
                  <a:schemeClr val="tx1">
                    <a:lumMod val="95000"/>
                  </a:schemeClr>
                </a:solidFill>
                <a:latin typeface="Black Chancery"/>
              </a:rPr>
              <a:t>Technique des RN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SzPct val="100000"/>
              <a:buBlip>
                <a:blip r:embed="rId2"/>
              </a:buBlip>
            </a:pPr>
            <a:r>
              <a:rPr lang="fr-FR" sz="2800" b="1" dirty="0" smtClean="0">
                <a:solidFill>
                  <a:schemeClr val="tx1">
                    <a:lumMod val="95000"/>
                  </a:schemeClr>
                </a:solidFill>
                <a:latin typeface="Black Chancery"/>
              </a:rPr>
              <a:t> Estimation du flux </a:t>
            </a:r>
            <a:r>
              <a:rPr lang="fr-FR" sz="2800" b="1" dirty="0" err="1" smtClean="0">
                <a:solidFill>
                  <a:schemeClr val="tx1">
                    <a:lumMod val="95000"/>
                  </a:schemeClr>
                </a:solidFill>
                <a:latin typeface="Black Chancery"/>
              </a:rPr>
              <a:t>rotorique</a:t>
            </a:r>
            <a:r>
              <a:rPr lang="fr-FR" sz="2800" b="1" dirty="0" smtClean="0">
                <a:solidFill>
                  <a:schemeClr val="tx1">
                    <a:lumMod val="95000"/>
                  </a:schemeClr>
                </a:solidFill>
                <a:latin typeface="Black Chancery"/>
              </a:rPr>
              <a:t> d’une MAS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SzPct val="100000"/>
              <a:buBlip>
                <a:blip r:embed="rId2"/>
              </a:buBlip>
            </a:pPr>
            <a:r>
              <a:rPr lang="fr-FR" sz="2800" b="1" dirty="0" smtClean="0">
                <a:solidFill>
                  <a:schemeClr val="tx1">
                    <a:lumMod val="95000"/>
                  </a:schemeClr>
                </a:solidFill>
                <a:latin typeface="Black Chancery"/>
              </a:rPr>
              <a:t> Diagnostic des machines électriques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SzPct val="100000"/>
              <a:buBlip>
                <a:blip r:embed="rId2"/>
              </a:buBlip>
            </a:pPr>
            <a:r>
              <a:rPr lang="fr-FR" sz="2800" b="1" dirty="0" smtClean="0">
                <a:solidFill>
                  <a:schemeClr val="tx1">
                    <a:lumMod val="95000"/>
                  </a:schemeClr>
                </a:solidFill>
                <a:latin typeface="Black Chancery"/>
              </a:rPr>
              <a:t> Intégration de l'énergie éolienne dans le Réseau électrique</a:t>
            </a:r>
          </a:p>
          <a:p>
            <a:pPr>
              <a:lnSpc>
                <a:spcPct val="250000"/>
              </a:lnSpc>
              <a:spcBef>
                <a:spcPts val="0"/>
              </a:spcBef>
              <a:buSzPct val="100000"/>
              <a:buFont typeface="Wingdings 2" pitchFamily="18" charset="2"/>
              <a:buChar char=""/>
            </a:pPr>
            <a:r>
              <a:rPr lang="fr-FR" sz="3200" b="1" dirty="0" smtClean="0">
                <a:solidFill>
                  <a:schemeClr val="bg1"/>
                </a:solidFill>
                <a:latin typeface="Black Chancery"/>
              </a:rPr>
              <a:t>  Technique des AG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SzPct val="100000"/>
              <a:buBlip>
                <a:blip r:embed="rId2"/>
              </a:buBlip>
            </a:pPr>
            <a:r>
              <a:rPr lang="fr-FR" sz="2800" b="1" dirty="0" smtClean="0">
                <a:solidFill>
                  <a:schemeClr val="bg1"/>
                </a:solidFill>
                <a:latin typeface="Black Chancery"/>
              </a:rPr>
              <a:t>  Identification du modèle moyen d’un système de traction ferroviaire électrique</a:t>
            </a:r>
          </a:p>
          <a:p>
            <a:pPr>
              <a:lnSpc>
                <a:spcPct val="250000"/>
              </a:lnSpc>
              <a:spcBef>
                <a:spcPts val="0"/>
              </a:spcBef>
              <a:buSzPct val="100000"/>
              <a:buFont typeface="Wingdings 2" pitchFamily="18" charset="2"/>
              <a:buChar char=""/>
            </a:pPr>
            <a:r>
              <a:rPr lang="fr-FR" sz="3200" b="1" dirty="0" smtClean="0">
                <a:solidFill>
                  <a:schemeClr val="tx1">
                    <a:lumMod val="85000"/>
                  </a:schemeClr>
                </a:solidFill>
                <a:latin typeface="Black Chancery"/>
              </a:rPr>
              <a:t> Travaux en cours</a:t>
            </a:r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4294967295"/>
          </p:nvPr>
        </p:nvSpPr>
        <p:spPr>
          <a:xfrm>
            <a:off x="0" y="6556536"/>
            <a:ext cx="2763832" cy="364195"/>
          </a:xfrm>
        </p:spPr>
        <p:txBody>
          <a:bodyPr/>
          <a:lstStyle/>
          <a:p>
            <a:pPr>
              <a:defRPr/>
            </a:pPr>
            <a:r>
              <a:rPr lang="fr-FR" dirty="0" smtClean="0">
                <a:solidFill>
                  <a:schemeClr val="tx1"/>
                </a:solidFill>
              </a:rPr>
              <a:t>Mrabet </a:t>
            </a:r>
            <a:r>
              <a:rPr lang="fr-FR" dirty="0" err="1" smtClean="0">
                <a:solidFill>
                  <a:schemeClr val="tx1"/>
                </a:solidFill>
              </a:rPr>
              <a:t>Bellaaj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Najiba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fld id="{C6BC2B76-BDB5-474C-A0E4-96345A29561F}" type="slidenum">
              <a:rPr lang="fr-FR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1161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577" y="348435"/>
            <a:ext cx="7239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Espace réservé de la date 2"/>
          <p:cNvSpPr txBox="1">
            <a:spLocks/>
          </p:cNvSpPr>
          <p:nvPr/>
        </p:nvSpPr>
        <p:spPr>
          <a:xfrm>
            <a:off x="4757733" y="6556536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tx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5028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07468" y="47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49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0" y="0"/>
            <a:ext cx="10801350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 smtClean="0"/>
              <a:t>Technique des AG</a:t>
            </a:r>
            <a:endParaRPr lang="fr-FR" sz="32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58459" y="-64168"/>
            <a:ext cx="590550" cy="781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Espace réservé du texte 4"/>
          <p:cNvSpPr txBox="1">
            <a:spLocks/>
          </p:cNvSpPr>
          <p:nvPr/>
        </p:nvSpPr>
        <p:spPr>
          <a:xfrm>
            <a:off x="1" y="705625"/>
            <a:ext cx="10801350" cy="613491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501589" marR="0" lvl="1" indent="-365742" fontAlgn="auto">
              <a:lnSpc>
                <a:spcPct val="100000"/>
              </a:lnSpc>
              <a:spcAft>
                <a:spcPts val="0"/>
              </a:spcAft>
              <a:buClr>
                <a:srgbClr val="800000"/>
              </a:buClr>
              <a:buSzPct val="100000"/>
              <a:buFont typeface="Wingdings 2" pitchFamily="18" charset="2"/>
              <a:buChar char="E"/>
              <a:tabLst/>
              <a:defRPr/>
            </a:pPr>
            <a:r>
              <a:rPr lang="fr-FR" sz="3200" dirty="0" smtClean="0"/>
              <a:t>Avantages</a:t>
            </a:r>
          </a:p>
          <a:p>
            <a:pPr marL="501589" marR="0" lvl="1" indent="-365742" fontAlgn="auto">
              <a:lnSpc>
                <a:spcPct val="100000"/>
              </a:lnSpc>
              <a:spcAft>
                <a:spcPts val="0"/>
              </a:spcAft>
              <a:buClr>
                <a:srgbClr val="800000"/>
              </a:buClr>
              <a:buSzPct val="100000"/>
              <a:tabLst/>
              <a:defRPr/>
            </a:pPr>
            <a:r>
              <a:rPr lang="fr-FR" sz="3200" dirty="0" smtClean="0"/>
              <a:t> </a:t>
            </a:r>
          </a:p>
          <a:p>
            <a:pPr marL="501589" marR="0" lvl="0" indent="-36574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70000"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AG</a:t>
            </a:r>
          </a:p>
          <a:p>
            <a:pPr marL="835981" marR="0" lvl="1" indent="-31349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100000"/>
              <a:buBlip>
                <a:blip r:embed="rId3"/>
              </a:buBlip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Règles de transition probabilistes</a:t>
            </a:r>
          </a:p>
          <a:p>
            <a:pPr marL="835981" marR="0" lvl="1" indent="-31349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100000"/>
              <a:buBlip>
                <a:blip r:embed="rId3"/>
              </a:buBlip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Minimisation d’une fonction coût 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skerville Old Face" pitchFamily="18" charset="0"/>
                <a:ea typeface="+mn-ea"/>
                <a:cs typeface="+mn-cs"/>
              </a:rPr>
              <a:t>(aucune connaissance complémentaire)</a:t>
            </a:r>
          </a:p>
          <a:p>
            <a:pPr marL="835981" marR="0" lvl="1" indent="-31349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100000"/>
              <a:buBlip>
                <a:blip r:embed="rId3"/>
              </a:buBlip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Codage des paramètres</a:t>
            </a:r>
            <a:endParaRPr lang="fr-FR" sz="2400" dirty="0" smtClean="0"/>
          </a:p>
          <a:p>
            <a:pPr marL="835981" lvl="1" indent="-313493">
              <a:spcBef>
                <a:spcPct val="20000"/>
              </a:spcBef>
              <a:buClr>
                <a:schemeClr val="accent2"/>
              </a:buClr>
              <a:buSzPct val="100000"/>
              <a:buBlip>
                <a:blip r:embed="rId3"/>
              </a:buBlip>
              <a:defRPr/>
            </a:pPr>
            <a:r>
              <a:rPr lang="fr-FR" sz="2400" dirty="0" smtClean="0"/>
              <a:t>Population de points</a:t>
            </a:r>
          </a:p>
        </p:txBody>
      </p:sp>
      <p:grpSp>
        <p:nvGrpSpPr>
          <p:cNvPr id="12" name="Group 33"/>
          <p:cNvGrpSpPr>
            <a:grpSpLocks/>
          </p:cNvGrpSpPr>
          <p:nvPr/>
        </p:nvGrpSpPr>
        <p:grpSpPr bwMode="auto">
          <a:xfrm>
            <a:off x="2309813" y="3881438"/>
            <a:ext cx="5549900" cy="1295400"/>
            <a:chOff x="480" y="3312"/>
            <a:chExt cx="3312" cy="816"/>
          </a:xfrm>
        </p:grpSpPr>
        <p:grpSp>
          <p:nvGrpSpPr>
            <p:cNvPr id="14" name="Group 35"/>
            <p:cNvGrpSpPr>
              <a:grpSpLocks/>
            </p:cNvGrpSpPr>
            <p:nvPr/>
          </p:nvGrpSpPr>
          <p:grpSpPr bwMode="auto">
            <a:xfrm>
              <a:off x="480" y="3312"/>
              <a:ext cx="1440" cy="816"/>
              <a:chOff x="480" y="3456"/>
              <a:chExt cx="1440" cy="816"/>
            </a:xfrm>
          </p:grpSpPr>
          <p:sp>
            <p:nvSpPr>
              <p:cNvPr id="20" name="Text Box 36"/>
              <p:cNvSpPr txBox="1">
                <a:spLocks noChangeArrowheads="1"/>
              </p:cNvSpPr>
              <p:nvPr/>
            </p:nvSpPr>
            <p:spPr bwMode="auto">
              <a:xfrm>
                <a:off x="480" y="3696"/>
                <a:ext cx="1440" cy="294"/>
              </a:xfrm>
              <a:prstGeom prst="rect">
                <a:avLst/>
              </a:prstGeom>
              <a:noFill/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2400">
                    <a:latin typeface="Tahoma" pitchFamily="34" charset="0"/>
                  </a:rPr>
                  <a:t>1 0 1 0 1 1 1 0</a:t>
                </a:r>
              </a:p>
            </p:txBody>
          </p:sp>
          <p:sp>
            <p:nvSpPr>
              <p:cNvPr id="21" name="Text Box 37"/>
              <p:cNvSpPr txBox="1">
                <a:spLocks noChangeArrowheads="1"/>
              </p:cNvSpPr>
              <p:nvPr/>
            </p:nvSpPr>
            <p:spPr bwMode="auto">
              <a:xfrm>
                <a:off x="624" y="3456"/>
                <a:ext cx="1104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FR" dirty="0">
                    <a:latin typeface="Times New Roman" pitchFamily="18" charset="0"/>
                  </a:rPr>
                  <a:t>gène 1</a:t>
                </a:r>
              </a:p>
            </p:txBody>
          </p:sp>
          <p:sp>
            <p:nvSpPr>
              <p:cNvPr id="22" name="Text Box 38"/>
              <p:cNvSpPr txBox="1">
                <a:spLocks noChangeArrowheads="1"/>
              </p:cNvSpPr>
              <p:nvPr/>
            </p:nvSpPr>
            <p:spPr bwMode="auto">
              <a:xfrm>
                <a:off x="576" y="3984"/>
                <a:ext cx="1296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FR" sz="1600">
                    <a:latin typeface="Times New Roman" pitchFamily="18" charset="0"/>
                  </a:rPr>
                  <a:t>Min </a:t>
                </a:r>
                <a:r>
                  <a:rPr lang="fr-FR" sz="2400">
                    <a:latin typeface="Times New Roman" pitchFamily="18" charset="0"/>
                  </a:rPr>
                  <a:t>&lt;</a:t>
                </a:r>
                <a:r>
                  <a:rPr lang="fr-FR">
                    <a:latin typeface="Times New Roman" pitchFamily="18" charset="0"/>
                  </a:rPr>
                  <a:t>P1 </a:t>
                </a:r>
                <a:r>
                  <a:rPr lang="fr-FR" sz="2400">
                    <a:latin typeface="Times New Roman" pitchFamily="18" charset="0"/>
                  </a:rPr>
                  <a:t>&gt; </a:t>
                </a:r>
                <a:r>
                  <a:rPr lang="fr-FR" sz="1600">
                    <a:latin typeface="Times New Roman" pitchFamily="18" charset="0"/>
                  </a:rPr>
                  <a:t>Max</a:t>
                </a:r>
              </a:p>
            </p:txBody>
          </p:sp>
        </p:grpSp>
        <p:grpSp>
          <p:nvGrpSpPr>
            <p:cNvPr id="15" name="Group 39"/>
            <p:cNvGrpSpPr>
              <a:grpSpLocks/>
            </p:cNvGrpSpPr>
            <p:nvPr/>
          </p:nvGrpSpPr>
          <p:grpSpPr bwMode="auto">
            <a:xfrm>
              <a:off x="2352" y="3312"/>
              <a:ext cx="1440" cy="816"/>
              <a:chOff x="480" y="3456"/>
              <a:chExt cx="1440" cy="816"/>
            </a:xfrm>
          </p:grpSpPr>
          <p:sp>
            <p:nvSpPr>
              <p:cNvPr id="16" name="Text Box 40"/>
              <p:cNvSpPr txBox="1">
                <a:spLocks noChangeArrowheads="1"/>
              </p:cNvSpPr>
              <p:nvPr/>
            </p:nvSpPr>
            <p:spPr bwMode="auto">
              <a:xfrm>
                <a:off x="480" y="3696"/>
                <a:ext cx="1440" cy="294"/>
              </a:xfrm>
              <a:prstGeom prst="rect">
                <a:avLst/>
              </a:prstGeom>
              <a:noFill/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2400">
                    <a:latin typeface="Tahoma" pitchFamily="34" charset="0"/>
                  </a:rPr>
                  <a:t>0 0 1 0 0 1 01</a:t>
                </a:r>
              </a:p>
            </p:txBody>
          </p:sp>
          <p:sp>
            <p:nvSpPr>
              <p:cNvPr id="17" name="Text Box 41"/>
              <p:cNvSpPr txBox="1">
                <a:spLocks noChangeArrowheads="1"/>
              </p:cNvSpPr>
              <p:nvPr/>
            </p:nvSpPr>
            <p:spPr bwMode="auto">
              <a:xfrm>
                <a:off x="624" y="3456"/>
                <a:ext cx="1104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FR" dirty="0">
                    <a:latin typeface="Times New Roman" pitchFamily="18" charset="0"/>
                  </a:rPr>
                  <a:t>gène 2</a:t>
                </a:r>
              </a:p>
            </p:txBody>
          </p:sp>
          <p:sp>
            <p:nvSpPr>
              <p:cNvPr id="19" name="Text Box 42"/>
              <p:cNvSpPr txBox="1">
                <a:spLocks noChangeArrowheads="1"/>
              </p:cNvSpPr>
              <p:nvPr/>
            </p:nvSpPr>
            <p:spPr bwMode="auto">
              <a:xfrm>
                <a:off x="576" y="3984"/>
                <a:ext cx="1296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FR" sz="1600">
                    <a:latin typeface="Times New Roman" pitchFamily="18" charset="0"/>
                  </a:rPr>
                  <a:t>Min </a:t>
                </a:r>
                <a:r>
                  <a:rPr lang="fr-FR" sz="2400">
                    <a:latin typeface="Times New Roman" pitchFamily="18" charset="0"/>
                  </a:rPr>
                  <a:t>&lt; </a:t>
                </a:r>
                <a:r>
                  <a:rPr lang="fr-FR">
                    <a:latin typeface="Times New Roman" pitchFamily="18" charset="0"/>
                  </a:rPr>
                  <a:t>P2</a:t>
                </a:r>
                <a:r>
                  <a:rPr lang="fr-FR" sz="2400">
                    <a:latin typeface="Times New Roman" pitchFamily="18" charset="0"/>
                  </a:rPr>
                  <a:t>&gt; </a:t>
                </a:r>
                <a:r>
                  <a:rPr lang="fr-FR" sz="1600">
                    <a:latin typeface="Times New Roman" pitchFamily="18" charset="0"/>
                  </a:rPr>
                  <a:t>Max</a:t>
                </a:r>
              </a:p>
            </p:txBody>
          </p:sp>
        </p:grpSp>
      </p:grpSp>
      <p:sp>
        <p:nvSpPr>
          <p:cNvPr id="23" name="Rectangle 50"/>
          <p:cNvSpPr>
            <a:spLocks noChangeArrowheads="1"/>
          </p:cNvSpPr>
          <p:nvPr/>
        </p:nvSpPr>
        <p:spPr bwMode="auto">
          <a:xfrm>
            <a:off x="4114791" y="1705757"/>
            <a:ext cx="60722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154" lvl="1" indent="0">
              <a:spcBef>
                <a:spcPct val="20000"/>
              </a:spcBef>
              <a:spcAft>
                <a:spcPct val="50000"/>
              </a:spcAft>
              <a:buFont typeface="Wingdings" pitchFamily="2" charset="2"/>
              <a:buNone/>
              <a:defRPr/>
            </a:pPr>
            <a:r>
              <a:rPr lang="fr-FR" sz="2400" b="1" dirty="0">
                <a:solidFill>
                  <a:schemeClr val="accent3">
                    <a:lumMod val="50000"/>
                  </a:schemeClr>
                </a:solidFill>
              </a:rPr>
              <a:t>Recherche </a:t>
            </a:r>
            <a:r>
              <a:rPr lang="fr-FR" sz="2400" b="1" dirty="0" smtClean="0">
                <a:solidFill>
                  <a:schemeClr val="accent3">
                    <a:lumMod val="50000"/>
                  </a:schemeClr>
                </a:solidFill>
              </a:rPr>
              <a:t>au mieux le minimum </a:t>
            </a:r>
            <a:r>
              <a:rPr lang="fr-FR" sz="2400" b="1" dirty="0">
                <a:solidFill>
                  <a:schemeClr val="accent3">
                    <a:lumMod val="50000"/>
                  </a:schemeClr>
                </a:solidFill>
              </a:rPr>
              <a:t>Global</a:t>
            </a:r>
          </a:p>
        </p:txBody>
      </p:sp>
      <p:sp>
        <p:nvSpPr>
          <p:cNvPr id="24" name="AutoShape 51"/>
          <p:cNvSpPr>
            <a:spLocks noChangeArrowheads="1"/>
          </p:cNvSpPr>
          <p:nvPr/>
        </p:nvSpPr>
        <p:spPr bwMode="auto">
          <a:xfrm>
            <a:off x="2400279" y="1777195"/>
            <a:ext cx="1500198" cy="433388"/>
          </a:xfrm>
          <a:custGeom>
            <a:avLst/>
            <a:gdLst>
              <a:gd name="G0" fmla="+- 15596 0 0"/>
              <a:gd name="G1" fmla="+- 8466 0 0"/>
              <a:gd name="G2" fmla="+- 21600 0 8466"/>
              <a:gd name="G3" fmla="+- 10800 0 8466"/>
              <a:gd name="G4" fmla="+- 21600 0 15596"/>
              <a:gd name="G5" fmla="*/ G4 G3 10800"/>
              <a:gd name="G6" fmla="+- 21600 0 G5"/>
              <a:gd name="T0" fmla="*/ 15596 w 21600"/>
              <a:gd name="T1" fmla="*/ 0 h 21600"/>
              <a:gd name="T2" fmla="*/ 0 w 21600"/>
              <a:gd name="T3" fmla="*/ 10800 h 21600"/>
              <a:gd name="T4" fmla="*/ 15596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596" y="0"/>
                </a:moveTo>
                <a:lnTo>
                  <a:pt x="15596" y="8466"/>
                </a:lnTo>
                <a:lnTo>
                  <a:pt x="3375" y="8466"/>
                </a:lnTo>
                <a:lnTo>
                  <a:pt x="3375" y="13134"/>
                </a:lnTo>
                <a:lnTo>
                  <a:pt x="15596" y="13134"/>
                </a:lnTo>
                <a:lnTo>
                  <a:pt x="15596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8466"/>
                </a:moveTo>
                <a:lnTo>
                  <a:pt x="1350" y="13134"/>
                </a:lnTo>
                <a:lnTo>
                  <a:pt x="2700" y="13134"/>
                </a:lnTo>
                <a:lnTo>
                  <a:pt x="2700" y="8466"/>
                </a:lnTo>
                <a:close/>
              </a:path>
              <a:path w="21600" h="21600">
                <a:moveTo>
                  <a:pt x="0" y="8466"/>
                </a:moveTo>
                <a:lnTo>
                  <a:pt x="0" y="13134"/>
                </a:lnTo>
                <a:lnTo>
                  <a:pt x="675" y="13134"/>
                </a:lnTo>
                <a:lnTo>
                  <a:pt x="675" y="8466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relaxedInset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25" name="ZoneTexte 31"/>
          <p:cNvSpPr txBox="1">
            <a:spLocks noChangeArrowheads="1"/>
          </p:cNvSpPr>
          <p:nvPr/>
        </p:nvSpPr>
        <p:spPr bwMode="auto">
          <a:xfrm>
            <a:off x="1952625" y="5810250"/>
            <a:ext cx="6143625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>
                <a:latin typeface="Bookman Old Style" pitchFamily="18" charset="0"/>
              </a:rPr>
              <a:t>Un individu    </a:t>
            </a:r>
            <a:r>
              <a:rPr lang="fr-FR" sz="2000" b="1">
                <a:solidFill>
                  <a:srgbClr val="000066"/>
                </a:solidFill>
                <a:latin typeface="Bookman Old Style" pitchFamily="18" charset="0"/>
                <a:sym typeface="Wingdings" pitchFamily="2" charset="2"/>
              </a:rPr>
              <a:t></a:t>
            </a:r>
            <a:r>
              <a:rPr lang="fr-FR" sz="2000" b="1">
                <a:latin typeface="Bookman Old Style" pitchFamily="18" charset="0"/>
                <a:sym typeface="Wingdings" pitchFamily="2" charset="2"/>
              </a:rPr>
              <a:t>  </a:t>
            </a:r>
            <a:r>
              <a:rPr lang="fr-FR" b="1">
                <a:latin typeface="Bookman Old Style" pitchFamily="18" charset="0"/>
                <a:sym typeface="Wingdings" pitchFamily="2" charset="2"/>
              </a:rPr>
              <a:t>Un jeu de paramètres</a:t>
            </a:r>
            <a:endParaRPr lang="fr-FR" b="1">
              <a:latin typeface="Bookman Old Style" pitchFamily="18" charset="0"/>
            </a:endParaRP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9818837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07468" y="47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5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0" y="0"/>
            <a:ext cx="10801350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 smtClean="0"/>
              <a:t>Technique des RNA</a:t>
            </a:r>
            <a:endParaRPr lang="fr-FR" sz="3200" dirty="0"/>
          </a:p>
        </p:txBody>
      </p:sp>
      <p:pic>
        <p:nvPicPr>
          <p:cNvPr id="11" name="Picture 9" descr="neuronbg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187" y="35893"/>
            <a:ext cx="757403" cy="66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848501"/>
            <a:ext cx="10801349" cy="5650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1589" indent="-365742">
              <a:defRPr/>
            </a:pPr>
            <a:r>
              <a:rPr lang="fr-FR" sz="2800" dirty="0" smtClean="0">
                <a:solidFill>
                  <a:srgbClr val="000099"/>
                </a:solidFill>
              </a:rPr>
              <a:t>Domaines d’application croient  </a:t>
            </a:r>
            <a:r>
              <a:rPr lang="fr-FR" sz="2600" dirty="0" smtClean="0"/>
              <a:t>(évolution des calculateurs)</a:t>
            </a:r>
            <a:endParaRPr lang="fr-FR" sz="2600" b="1" dirty="0" smtClean="0">
              <a:solidFill>
                <a:schemeClr val="accent2">
                  <a:lumMod val="75000"/>
                </a:schemeClr>
              </a:solidFill>
              <a:latin typeface="Black Chancery" pitchFamily="2" charset="0"/>
            </a:endParaRPr>
          </a:p>
          <a:p>
            <a:pPr marL="681824" lvl="1" indent="-261244">
              <a:buClr>
                <a:srgbClr val="800000"/>
              </a:buClr>
              <a:buFont typeface="Wingdings 2" pitchFamily="18" charset="2"/>
              <a:buChar char=""/>
              <a:defRPr/>
            </a:pPr>
            <a:r>
              <a:rPr lang="fr-FR" sz="3700" dirty="0" smtClean="0">
                <a:latin typeface="Baskerville Old Face" pitchFamily="18" charset="0"/>
              </a:rPr>
              <a:t> Apprentissage supervisé</a:t>
            </a:r>
          </a:p>
          <a:p>
            <a:pPr marL="1353290" lvl="3" indent="-457200">
              <a:lnSpc>
                <a:spcPct val="90000"/>
              </a:lnSpc>
              <a:buClr>
                <a:srgbClr val="800000"/>
              </a:buClr>
              <a:buSzPct val="100000"/>
              <a:buFont typeface="Wingdings" pitchFamily="2" charset="2"/>
              <a:buChar char="ü"/>
              <a:defRPr/>
            </a:pP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  <a:cs typeface="David Transparent" pitchFamily="2" charset="-79"/>
              </a:rPr>
              <a:t>Reconnaissance de formes, de codes postaux et de paroles </a:t>
            </a:r>
          </a:p>
          <a:p>
            <a:pPr marL="1353290" lvl="3" indent="-457200">
              <a:lnSpc>
                <a:spcPct val="90000"/>
              </a:lnSpc>
              <a:buClr>
                <a:srgbClr val="800000"/>
              </a:buClr>
              <a:buSzPct val="100000"/>
              <a:buFont typeface="Wingdings" pitchFamily="2" charset="2"/>
              <a:buChar char="ü"/>
              <a:defRPr/>
            </a:pP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  <a:cs typeface="David Transparent" pitchFamily="2" charset="-79"/>
              </a:rPr>
              <a:t>Classification</a:t>
            </a:r>
          </a:p>
          <a:p>
            <a:pPr marL="1353290" lvl="3" indent="-457200">
              <a:lnSpc>
                <a:spcPct val="90000"/>
              </a:lnSpc>
              <a:buClr>
                <a:srgbClr val="800000"/>
              </a:buClr>
              <a:buSzPct val="100000"/>
              <a:buFont typeface="Wingdings" pitchFamily="2" charset="2"/>
              <a:buChar char="ü"/>
              <a:defRPr/>
            </a:pP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  <a:cs typeface="David Transparent" pitchFamily="2" charset="-79"/>
              </a:rPr>
              <a:t>L’identification </a:t>
            </a:r>
          </a:p>
          <a:p>
            <a:pPr marL="1353290" lvl="3" indent="-457200">
              <a:lnSpc>
                <a:spcPct val="90000"/>
              </a:lnSpc>
              <a:buClr>
                <a:srgbClr val="800000"/>
              </a:buClr>
              <a:buSzPct val="100000"/>
              <a:buFont typeface="Wingdings" pitchFamily="2" charset="2"/>
              <a:buChar char="ü"/>
              <a:defRPr/>
            </a:pP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  <a:cs typeface="David Transparent" pitchFamily="2" charset="-79"/>
              </a:rPr>
              <a:t>Prédiction (consommation d’eau, d’électricité, météorologique, bourse,…)</a:t>
            </a:r>
          </a:p>
          <a:p>
            <a:pPr marL="1353290" lvl="3" indent="-457200">
              <a:lnSpc>
                <a:spcPct val="90000"/>
              </a:lnSpc>
              <a:buClr>
                <a:srgbClr val="800000"/>
              </a:buClr>
              <a:buSzPct val="100000"/>
              <a:buFont typeface="Wingdings" pitchFamily="2" charset="2"/>
              <a:buChar char="ü"/>
              <a:defRPr/>
            </a:pP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  <a:cs typeface="David Transparent" pitchFamily="2" charset="-79"/>
              </a:rPr>
              <a:t>Filtrage</a:t>
            </a:r>
          </a:p>
          <a:p>
            <a:pPr marL="1353290" lvl="3" indent="-457200">
              <a:lnSpc>
                <a:spcPct val="90000"/>
              </a:lnSpc>
              <a:buClr>
                <a:srgbClr val="800000"/>
              </a:buClr>
              <a:buSzPct val="100000"/>
              <a:buFont typeface="Wingdings" pitchFamily="2" charset="2"/>
              <a:buChar char="ü"/>
              <a:defRPr/>
            </a:pP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  <a:cs typeface="David Transparent" pitchFamily="2" charset="-79"/>
              </a:rPr>
              <a:t>Commande, régulation (</a:t>
            </a:r>
            <a:r>
              <a:rPr lang="fr-FR" sz="2000" dirty="0" smtClean="0">
                <a:solidFill>
                  <a:srgbClr val="000099"/>
                </a:solidFill>
                <a:latin typeface="Georgia" pitchFamily="18" charset="0"/>
                <a:cs typeface="David Transparent" pitchFamily="2" charset="-79"/>
              </a:rPr>
              <a:t>Contrôle de paramètres de processus de production industrielle de pâte à papier (Siemens))</a:t>
            </a:r>
          </a:p>
          <a:p>
            <a:pPr marL="1353290" lvl="3" indent="-457200">
              <a:lnSpc>
                <a:spcPct val="90000"/>
              </a:lnSpc>
              <a:buClr>
                <a:srgbClr val="800000"/>
              </a:buClr>
              <a:buSzPct val="100000"/>
              <a:buFont typeface="Wingdings" pitchFamily="2" charset="2"/>
              <a:buChar char="ü"/>
              <a:defRPr/>
            </a:pP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  <a:cs typeface="David Transparent" pitchFamily="2" charset="-79"/>
              </a:rPr>
              <a:t>Diagnostic (lignes de transport, machines, médecine, science,…)</a:t>
            </a:r>
          </a:p>
          <a:p>
            <a:pPr marL="835981" lvl="1" indent="-313493">
              <a:buClr>
                <a:srgbClr val="800000"/>
              </a:buClr>
              <a:buFont typeface="Wingdings 2" pitchFamily="18" charset="2"/>
              <a:buChar char="E"/>
              <a:defRPr/>
            </a:pPr>
            <a:r>
              <a:rPr lang="fr-FR" sz="3700" dirty="0" smtClean="0">
                <a:latin typeface="Baskerville Old Face" pitchFamily="18" charset="0"/>
              </a:rPr>
              <a:t> Apprentissage non supervisé : Carte de </a:t>
            </a:r>
            <a:r>
              <a:rPr lang="fr-FR" sz="3700" dirty="0" err="1" smtClean="0">
                <a:latin typeface="Baskerville Old Face" pitchFamily="18" charset="0"/>
              </a:rPr>
              <a:t>Kohonen</a:t>
            </a:r>
            <a:endParaRPr lang="fr-FR" sz="3700" dirty="0" smtClean="0">
              <a:latin typeface="Baskerville Old Face" pitchFamily="18" charset="0"/>
            </a:endParaRPr>
          </a:p>
          <a:p>
            <a:pPr marL="1353290" lvl="3" indent="-457200">
              <a:lnSpc>
                <a:spcPct val="90000"/>
              </a:lnSpc>
              <a:buClr>
                <a:srgbClr val="800000"/>
              </a:buClr>
              <a:buSzPct val="100000"/>
              <a:buFont typeface="Wingdings" pitchFamily="2" charset="2"/>
              <a:buChar char="ü"/>
              <a:defRPr/>
            </a:pP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  <a:cs typeface="David Transparent" pitchFamily="2" charset="-79"/>
              </a:rPr>
              <a:t>Analyse de la composante principale</a:t>
            </a:r>
          </a:p>
          <a:p>
            <a:pPr marL="1353290" lvl="3" indent="-457200">
              <a:lnSpc>
                <a:spcPct val="90000"/>
              </a:lnSpc>
              <a:buClr>
                <a:srgbClr val="800000"/>
              </a:buClr>
              <a:buSzPct val="100000"/>
              <a:buFont typeface="Wingdings" pitchFamily="2" charset="2"/>
              <a:buChar char="ü"/>
              <a:defRPr/>
            </a:pP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  <a:cs typeface="David Transparent" pitchFamily="2" charset="-79"/>
              </a:rPr>
              <a:t>Analyse topologique</a:t>
            </a:r>
          </a:p>
          <a:p>
            <a:pPr marL="1353290" lvl="3" indent="-457200">
              <a:lnSpc>
                <a:spcPct val="90000"/>
              </a:lnSpc>
              <a:buClr>
                <a:srgbClr val="800000"/>
              </a:buClr>
              <a:buSzPct val="100000"/>
              <a:buFont typeface="Wingdings" pitchFamily="2" charset="2"/>
              <a:buChar char="ü"/>
              <a:defRPr/>
            </a:pP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  <a:cs typeface="David Transparent" pitchFamily="2" charset="-79"/>
              </a:rPr>
              <a:t>Compression de données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/>
          <a:srcRect t="17390"/>
          <a:stretch>
            <a:fillRect/>
          </a:stretch>
        </p:blipFill>
        <p:spPr bwMode="auto">
          <a:xfrm>
            <a:off x="9044013" y="634187"/>
            <a:ext cx="1714500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3050944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07468" y="47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50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0" y="0"/>
            <a:ext cx="10801350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 smtClean="0"/>
              <a:t>Technique des AG</a:t>
            </a:r>
            <a:endParaRPr lang="fr-FR" sz="32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58459" y="-64168"/>
            <a:ext cx="590550" cy="781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Espace réservé du texte 4"/>
          <p:cNvSpPr txBox="1">
            <a:spLocks/>
          </p:cNvSpPr>
          <p:nvPr/>
        </p:nvSpPr>
        <p:spPr>
          <a:xfrm>
            <a:off x="0" y="3920335"/>
            <a:ext cx="10801350" cy="1000131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/>
          <a:p>
            <a:pPr marL="501589" marR="0" lvl="1" indent="-365742" fontAlgn="auto">
              <a:lnSpc>
                <a:spcPct val="100000"/>
              </a:lnSpc>
              <a:spcAft>
                <a:spcPts val="0"/>
              </a:spcAft>
              <a:buClr>
                <a:srgbClr val="800000"/>
              </a:buClr>
              <a:buSzPct val="100000"/>
              <a:buFont typeface="Wingdings 2" pitchFamily="18" charset="2"/>
              <a:buChar char="E"/>
              <a:tabLst/>
              <a:defRPr/>
            </a:pPr>
            <a:r>
              <a:rPr lang="fr-FR" sz="3200" dirty="0" smtClean="0"/>
              <a:t> La reproduction</a:t>
            </a:r>
          </a:p>
          <a:p>
            <a:pPr marL="501589" marR="0" lvl="1" indent="-365742" fontAlgn="auto">
              <a:lnSpc>
                <a:spcPct val="100000"/>
              </a:lnSpc>
              <a:spcAft>
                <a:spcPts val="0"/>
              </a:spcAft>
              <a:buClr>
                <a:srgbClr val="800000"/>
              </a:buClr>
              <a:buSzPct val="100000"/>
              <a:tabLst/>
              <a:defRPr/>
            </a:pPr>
            <a:r>
              <a:rPr lang="fr-FR" sz="3200" dirty="0" smtClean="0"/>
              <a:t> </a:t>
            </a:r>
          </a:p>
        </p:txBody>
      </p:sp>
      <p:sp>
        <p:nvSpPr>
          <p:cNvPr id="26" name="Espace réservé du texte 4"/>
          <p:cNvSpPr txBox="1">
            <a:spLocks/>
          </p:cNvSpPr>
          <p:nvPr/>
        </p:nvSpPr>
        <p:spPr>
          <a:xfrm>
            <a:off x="381000" y="619125"/>
            <a:ext cx="10072688" cy="592931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501589" marR="0" lvl="0" indent="-36574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70000"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01589" marR="0" lvl="0" indent="-36574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70000"/>
              <a:tabLst/>
              <a:defRPr/>
            </a:pPr>
            <a:endParaRPr lang="fr-FR" sz="2400" dirty="0" smtClean="0"/>
          </a:p>
          <a:p>
            <a:pPr marL="501589" marR="0" lvl="0" indent="-36574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70000"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01589" marR="0" lvl="0" indent="-36574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70000"/>
              <a:tabLst/>
              <a:defRPr/>
            </a:pPr>
            <a:endParaRPr lang="fr-FR" sz="2400" dirty="0" smtClean="0"/>
          </a:p>
          <a:p>
            <a:pPr marL="501589" marR="0" lvl="0" indent="-36574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70000"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01589" marR="0" lvl="0" indent="-36574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70000"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01589" marR="0" lvl="0" indent="-36574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70000"/>
              <a:buFont typeface="Rage Italic" pitchFamily="66" charset="0"/>
              <a:buChar char="o"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01589" marR="0" lvl="0" indent="-36574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70000"/>
              <a:buFont typeface="Rage Italic" pitchFamily="66" charset="0"/>
              <a:buChar char="o"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01589" marR="0" lvl="0" indent="-36574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70000"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35981" marR="0" lvl="1" indent="-31349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170000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	</a:t>
            </a:r>
          </a:p>
          <a:p>
            <a:pPr marL="501589" marR="0" lvl="0" indent="-36574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70000"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501589" marR="0" lvl="0" indent="-36574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70000"/>
              <a:buFontTx/>
              <a:buNone/>
              <a:tabLst/>
              <a:defRPr/>
            </a:pPr>
            <a:endParaRPr lang="fr-FR" sz="2800" dirty="0" smtClean="0">
              <a:solidFill>
                <a:srgbClr val="000066"/>
              </a:solidFill>
              <a:latin typeface="Bookman Old Style" pitchFamily="18" charset="0"/>
            </a:endParaRPr>
          </a:p>
          <a:p>
            <a:pPr marL="501589" marR="0" lvl="0" indent="-36574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70000"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Sélection proportionnelle : 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29" name="Diagramme 28"/>
          <p:cNvGraphicFramePr/>
          <p:nvPr/>
        </p:nvGraphicFramePr>
        <p:xfrm>
          <a:off x="2471717" y="848501"/>
          <a:ext cx="5357850" cy="24288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72113" y="4634715"/>
            <a:ext cx="1835150" cy="1231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9818837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-80193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07468" y="47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51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0" y="-80193"/>
            <a:ext cx="10801350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 smtClean="0"/>
              <a:t>Technique des AG</a:t>
            </a:r>
            <a:endParaRPr lang="fr-FR" sz="32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58459" y="-151631"/>
            <a:ext cx="590550" cy="781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Espace réservé du texte 4"/>
          <p:cNvSpPr txBox="1">
            <a:spLocks/>
          </p:cNvSpPr>
          <p:nvPr/>
        </p:nvSpPr>
        <p:spPr>
          <a:xfrm>
            <a:off x="0" y="705626"/>
            <a:ext cx="10801350" cy="78581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501589" marR="0" lvl="1" indent="-365742" fontAlgn="auto">
              <a:lnSpc>
                <a:spcPct val="100000"/>
              </a:lnSpc>
              <a:spcAft>
                <a:spcPts val="0"/>
              </a:spcAft>
              <a:buClr>
                <a:srgbClr val="800000"/>
              </a:buClr>
              <a:buSzPct val="100000"/>
              <a:buFont typeface="Wingdings 2" pitchFamily="18" charset="2"/>
              <a:buChar char="E"/>
              <a:tabLst/>
              <a:defRPr/>
            </a:pPr>
            <a:r>
              <a:rPr lang="fr-FR" sz="3200" dirty="0" smtClean="0"/>
              <a:t> Le croisement (Pc)</a:t>
            </a:r>
          </a:p>
        </p:txBody>
      </p:sp>
      <p:sp>
        <p:nvSpPr>
          <p:cNvPr id="14" name="Espace réservé du texte 4"/>
          <p:cNvSpPr txBox="1">
            <a:spLocks/>
          </p:cNvSpPr>
          <p:nvPr/>
        </p:nvSpPr>
        <p:spPr>
          <a:xfrm>
            <a:off x="0" y="3063079"/>
            <a:ext cx="10801350" cy="78581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501589" marR="0" lvl="1" indent="-365742" fontAlgn="auto">
              <a:lnSpc>
                <a:spcPct val="100000"/>
              </a:lnSpc>
              <a:spcAft>
                <a:spcPts val="0"/>
              </a:spcAft>
              <a:buClr>
                <a:srgbClr val="800000"/>
              </a:buClr>
              <a:buSzPct val="100000"/>
              <a:buFont typeface="Wingdings 2" pitchFamily="18" charset="2"/>
              <a:buChar char="E"/>
              <a:tabLst/>
              <a:defRPr/>
            </a:pPr>
            <a:r>
              <a:rPr lang="fr-FR" sz="3200" dirty="0" smtClean="0"/>
              <a:t> La mutation (Pm)</a:t>
            </a:r>
          </a:p>
        </p:txBody>
      </p:sp>
      <p:sp>
        <p:nvSpPr>
          <p:cNvPr id="15" name="Espace réservé du texte 4"/>
          <p:cNvSpPr>
            <a:spLocks noGrp="1"/>
          </p:cNvSpPr>
          <p:nvPr/>
        </p:nvSpPr>
        <p:spPr bwMode="auto">
          <a:xfrm>
            <a:off x="257175" y="1705757"/>
            <a:ext cx="10287000" cy="47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99" tIns="104498" rIns="104498" bIns="52249" numCol="1" rtlCol="0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500063" indent="-365125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Tx/>
              <a:buBlip>
                <a:blip r:embed="rId3"/>
              </a:buBlip>
              <a:defRPr sz="3700" kern="1200">
                <a:solidFill>
                  <a:schemeClr val="tx1"/>
                </a:solidFill>
                <a:latin typeface="Baskerville Old Face" pitchFamily="18" charset="0"/>
                <a:ea typeface="+mn-ea"/>
                <a:cs typeface="+mn-cs"/>
              </a:defRPr>
            </a:lvl1pPr>
            <a:lvl2pPr marL="835025" indent="-312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Blip>
                <a:blip r:embed="rId4"/>
              </a:buBlip>
              <a:defRPr sz="32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Harlow Solid Italic" pitchFamily="82" charset="0"/>
                <a:ea typeface="+mn-ea"/>
                <a:cs typeface="David Transparent" pitchFamily="2" charset="-79"/>
              </a:defRPr>
            </a:lvl2pPr>
            <a:lvl3pPr marL="1138238" indent="-260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Tx/>
              <a:buBlip>
                <a:blip r:embed="rId5"/>
              </a:buBlip>
              <a:defRPr sz="2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063" indent="-2079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8775" indent="-2079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60058" indent="-208995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9953" indent="-208995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19847" indent="-208995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49742" indent="-208995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35981" lvl="1" indent="-313493" eaLnBrk="1" fontAlgn="auto" hangingPunct="1">
              <a:spcAft>
                <a:spcPts val="0"/>
              </a:spcAft>
              <a:buNone/>
              <a:defRPr/>
            </a:pPr>
            <a:endParaRPr lang="fr-FR" sz="2600" dirty="0" smtClean="0">
              <a:solidFill>
                <a:schemeClr val="tx1"/>
              </a:solidFill>
              <a:latin typeface="Franklin Gothic Medium" pitchFamily="34" charset="0"/>
            </a:endParaRPr>
          </a:p>
          <a:p>
            <a:pPr marL="835981" lvl="1" indent="-313493" eaLnBrk="1" fontAlgn="auto" hangingPunct="1">
              <a:spcAft>
                <a:spcPts val="0"/>
              </a:spcAft>
              <a:buNone/>
              <a:defRPr/>
            </a:pPr>
            <a:endParaRPr lang="fr-FR" sz="2600" dirty="0" smtClean="0">
              <a:solidFill>
                <a:schemeClr val="tx1"/>
              </a:solidFill>
              <a:latin typeface="Franklin Gothic Medium" pitchFamily="34" charset="0"/>
            </a:endParaRPr>
          </a:p>
          <a:p>
            <a:pPr marL="835981" lvl="1" indent="-313493" eaLnBrk="1" fontAlgn="auto" hangingPunct="1">
              <a:spcAft>
                <a:spcPts val="0"/>
              </a:spcAft>
              <a:buNone/>
              <a:defRPr/>
            </a:pPr>
            <a:endParaRPr lang="fr-FR" sz="2600" dirty="0" smtClean="0">
              <a:solidFill>
                <a:schemeClr val="tx1"/>
              </a:solidFill>
              <a:latin typeface="Franklin Gothic Medium" pitchFamily="34" charset="0"/>
            </a:endParaRPr>
          </a:p>
          <a:p>
            <a:pPr marL="835981" lvl="1" indent="-313493" eaLnBrk="1" fontAlgn="auto" hangingPunct="1">
              <a:spcAft>
                <a:spcPts val="0"/>
              </a:spcAft>
              <a:buFontTx/>
              <a:buNone/>
              <a:defRPr/>
            </a:pPr>
            <a:endParaRPr lang="fr-FR" dirty="0" smtClean="0">
              <a:solidFill>
                <a:srgbClr val="000066"/>
              </a:solidFill>
            </a:endParaRPr>
          </a:p>
          <a:p>
            <a:pPr marL="835981" lvl="1" indent="-313493" eaLnBrk="1" fontAlgn="auto" hangingPunct="1">
              <a:spcAft>
                <a:spcPts val="0"/>
              </a:spcAft>
              <a:buFontTx/>
              <a:buNone/>
              <a:defRPr/>
            </a:pPr>
            <a:endParaRPr lang="fr-FR" dirty="0" smtClean="0">
              <a:solidFill>
                <a:srgbClr val="000066"/>
              </a:solidFill>
            </a:endParaRPr>
          </a:p>
          <a:p>
            <a:pPr marL="835981" lvl="1" indent="-313493" eaLnBrk="1" fontAlgn="auto" hangingPunct="1">
              <a:spcAft>
                <a:spcPts val="0"/>
              </a:spcAft>
              <a:buFontTx/>
              <a:buNone/>
              <a:defRPr/>
            </a:pPr>
            <a:endParaRPr lang="fr-FR" dirty="0" smtClean="0">
              <a:solidFill>
                <a:srgbClr val="000066"/>
              </a:solidFill>
            </a:endParaRPr>
          </a:p>
          <a:p>
            <a:pPr marL="835981" lvl="1" indent="-313493" eaLnBrk="1" fontAlgn="auto" hangingPunct="1">
              <a:spcAft>
                <a:spcPts val="0"/>
              </a:spcAft>
              <a:buNone/>
              <a:defRPr/>
            </a:pPr>
            <a:endParaRPr lang="fr-FR" sz="2600" dirty="0" smtClean="0"/>
          </a:p>
          <a:p>
            <a:pPr marL="835981" lvl="1" indent="-313493" eaLnBrk="1" fontAlgn="auto" hangingPunct="1">
              <a:spcAft>
                <a:spcPts val="0"/>
              </a:spcAft>
              <a:buNone/>
              <a:defRPr/>
            </a:pPr>
            <a:endParaRPr lang="fr-FR" sz="2600" dirty="0" smtClean="0"/>
          </a:p>
          <a:p>
            <a:pPr marL="835981" lvl="1" indent="-313493" eaLnBrk="1" fontAlgn="auto" hangingPunct="1">
              <a:spcAft>
                <a:spcPts val="0"/>
              </a:spcAft>
              <a:buNone/>
              <a:defRPr/>
            </a:pPr>
            <a:endParaRPr lang="fr-FR" sz="2600" dirty="0" smtClean="0"/>
          </a:p>
          <a:p>
            <a:pPr marL="835981" lvl="1" indent="-313493" eaLnBrk="1" fontAlgn="auto" hangingPunct="1">
              <a:spcAft>
                <a:spcPts val="0"/>
              </a:spcAft>
              <a:buFontTx/>
              <a:buNone/>
              <a:defRPr/>
            </a:pPr>
            <a:endParaRPr lang="fr-FR" dirty="0" smtClean="0"/>
          </a:p>
          <a:p>
            <a:pPr marL="835981" lvl="1" indent="-313493" eaLnBrk="1" fontAlgn="auto" hangingPunct="1">
              <a:spcAft>
                <a:spcPts val="0"/>
              </a:spcAft>
              <a:buNone/>
              <a:defRPr/>
            </a:pPr>
            <a:endParaRPr lang="fr-FR" dirty="0" smtClean="0"/>
          </a:p>
          <a:p>
            <a:pPr marL="1139024" lvl="2" indent="-261244" eaLnBrk="1" fontAlgn="auto" hangingPunct="1">
              <a:spcAft>
                <a:spcPts val="0"/>
              </a:spcAft>
              <a:buClr>
                <a:schemeClr val="accent3"/>
              </a:buClr>
              <a:buBlip>
                <a:blip r:embed="rId3"/>
              </a:buBlip>
              <a:defRPr/>
            </a:pPr>
            <a:r>
              <a:rPr lang="fr-FR" sz="3400" dirty="0" smtClean="0"/>
              <a:t>Nombre de générations </a:t>
            </a:r>
          </a:p>
          <a:p>
            <a:pPr marL="1139024" lvl="2" indent="-261244" eaLnBrk="1" fontAlgn="auto" hangingPunct="1">
              <a:spcAft>
                <a:spcPts val="0"/>
              </a:spcAft>
              <a:buClr>
                <a:schemeClr val="accent3"/>
              </a:buClr>
              <a:buBlip>
                <a:blip r:embed="rId3"/>
              </a:buBlip>
              <a:defRPr/>
            </a:pPr>
            <a:r>
              <a:rPr lang="fr-FR" sz="3400" dirty="0" smtClean="0"/>
              <a:t>Population uniforme </a:t>
            </a:r>
          </a:p>
          <a:p>
            <a:pPr marL="501589" indent="-365742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fr-FR" sz="2000" dirty="0" smtClean="0">
              <a:solidFill>
                <a:srgbClr val="000066"/>
              </a:solidFill>
              <a:latin typeface="Bookman Old Style" pitchFamily="18" charset="0"/>
            </a:endParaRPr>
          </a:p>
          <a:p>
            <a:pPr marL="501589" indent="-365742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fr-FR" sz="2000" dirty="0" smtClean="0">
                <a:solidFill>
                  <a:srgbClr val="000066"/>
                </a:solidFill>
                <a:latin typeface="Bookman Old Style" pitchFamily="18" charset="0"/>
              </a:rPr>
              <a:t>			</a:t>
            </a:r>
            <a:endParaRPr lang="fr-FR" sz="2000" dirty="0">
              <a:solidFill>
                <a:srgbClr val="000066"/>
              </a:solidFill>
            </a:endParaRPr>
          </a:p>
        </p:txBody>
      </p:sp>
      <p:grpSp>
        <p:nvGrpSpPr>
          <p:cNvPr id="16" name="Group 193"/>
          <p:cNvGrpSpPr>
            <a:grpSpLocks/>
          </p:cNvGrpSpPr>
          <p:nvPr/>
        </p:nvGrpSpPr>
        <p:grpSpPr bwMode="auto">
          <a:xfrm>
            <a:off x="1400175" y="2312193"/>
            <a:ext cx="3043238" cy="298450"/>
            <a:chOff x="240" y="2757"/>
            <a:chExt cx="1816" cy="188"/>
          </a:xfrm>
        </p:grpSpPr>
        <p:sp>
          <p:nvSpPr>
            <p:cNvPr id="49" name="Text Box 194"/>
            <p:cNvSpPr txBox="1">
              <a:spLocks noChangeArrowheads="1"/>
            </p:cNvSpPr>
            <p:nvPr/>
          </p:nvSpPr>
          <p:spPr bwMode="auto">
            <a:xfrm>
              <a:off x="482" y="2757"/>
              <a:ext cx="787" cy="188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1pPr>
              <a:lvl2pPr marL="4556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2pPr>
              <a:lvl3pPr marL="9128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3pPr>
              <a:lvl4pPr marL="13700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4pPr>
              <a:lvl5pPr marL="18272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9pPr>
            </a:lstStyle>
            <a:p>
              <a:pPr eaLnBrk="0" hangingPunct="0"/>
              <a:r>
                <a:rPr lang="fr-FR" sz="1200" b="1">
                  <a:solidFill>
                    <a:srgbClr val="000066"/>
                  </a:solidFill>
                  <a:latin typeface="Times New Roman" pitchFamily="18" charset="0"/>
                </a:rPr>
                <a:t>1 0 1 1 1 0 0 1 1</a:t>
              </a:r>
            </a:p>
          </p:txBody>
        </p:sp>
        <p:sp>
          <p:nvSpPr>
            <p:cNvPr id="50" name="Text Box 195"/>
            <p:cNvSpPr txBox="1">
              <a:spLocks noChangeArrowheads="1"/>
            </p:cNvSpPr>
            <p:nvPr/>
          </p:nvSpPr>
          <p:spPr bwMode="auto">
            <a:xfrm>
              <a:off x="1269" y="2757"/>
              <a:ext cx="787" cy="188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1pPr>
              <a:lvl2pPr marL="4556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2pPr>
              <a:lvl3pPr marL="9128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3pPr>
              <a:lvl4pPr marL="13700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4pPr>
              <a:lvl5pPr marL="18272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9pPr>
            </a:lstStyle>
            <a:p>
              <a:pPr eaLnBrk="0" hangingPunct="0"/>
              <a:r>
                <a:rPr lang="fr-FR" sz="1200" b="1" dirty="0">
                  <a:solidFill>
                    <a:srgbClr val="000066"/>
                  </a:solidFill>
                  <a:latin typeface="Times New Roman" pitchFamily="18" charset="0"/>
                </a:rPr>
                <a:t>1 0 1 1 0 0 1 0 1</a:t>
              </a:r>
            </a:p>
          </p:txBody>
        </p:sp>
        <p:sp>
          <p:nvSpPr>
            <p:cNvPr id="51" name="Text Box 196"/>
            <p:cNvSpPr txBox="1">
              <a:spLocks noChangeArrowheads="1"/>
            </p:cNvSpPr>
            <p:nvPr/>
          </p:nvSpPr>
          <p:spPr bwMode="auto">
            <a:xfrm>
              <a:off x="240" y="2757"/>
              <a:ext cx="263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1pPr>
              <a:lvl2pPr marL="4556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2pPr>
              <a:lvl3pPr marL="9128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3pPr>
              <a:lvl4pPr marL="13700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4pPr>
              <a:lvl5pPr marL="18272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9pPr>
            </a:lstStyle>
            <a:p>
              <a:pPr eaLnBrk="0" hangingPunct="0"/>
              <a:r>
                <a:rPr lang="fr-FR" sz="1600" b="1">
                  <a:solidFill>
                    <a:srgbClr val="000066"/>
                  </a:solidFill>
                  <a:latin typeface="Times New Roman" pitchFamily="18" charset="0"/>
                </a:rPr>
                <a:t>P2</a:t>
              </a:r>
            </a:p>
          </p:txBody>
        </p:sp>
      </p:grpSp>
      <p:grpSp>
        <p:nvGrpSpPr>
          <p:cNvPr id="17" name="Group 197"/>
          <p:cNvGrpSpPr>
            <a:grpSpLocks/>
          </p:cNvGrpSpPr>
          <p:nvPr/>
        </p:nvGrpSpPr>
        <p:grpSpPr bwMode="auto">
          <a:xfrm>
            <a:off x="1420813" y="1943893"/>
            <a:ext cx="3043233" cy="301625"/>
            <a:chOff x="240" y="2504"/>
            <a:chExt cx="1816" cy="190"/>
          </a:xfrm>
        </p:grpSpPr>
        <p:sp>
          <p:nvSpPr>
            <p:cNvPr id="45" name="Text Box 198"/>
            <p:cNvSpPr txBox="1">
              <a:spLocks noChangeArrowheads="1"/>
            </p:cNvSpPr>
            <p:nvPr/>
          </p:nvSpPr>
          <p:spPr bwMode="auto">
            <a:xfrm>
              <a:off x="240" y="2504"/>
              <a:ext cx="242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1pPr>
              <a:lvl2pPr marL="4556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2pPr>
              <a:lvl3pPr marL="9128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3pPr>
              <a:lvl4pPr marL="13700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4pPr>
              <a:lvl5pPr marL="18272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9pPr>
            </a:lstStyle>
            <a:p>
              <a:pPr eaLnBrk="0" hangingPunct="0"/>
              <a:r>
                <a:rPr lang="fr-FR" sz="1400" b="1">
                  <a:solidFill>
                    <a:srgbClr val="000066"/>
                  </a:solidFill>
                  <a:latin typeface="Times New Roman" pitchFamily="18" charset="0"/>
                </a:rPr>
                <a:t>P1</a:t>
              </a:r>
            </a:p>
          </p:txBody>
        </p:sp>
        <p:grpSp>
          <p:nvGrpSpPr>
            <p:cNvPr id="46" name="Group 199"/>
            <p:cNvGrpSpPr>
              <a:grpSpLocks/>
            </p:cNvGrpSpPr>
            <p:nvPr/>
          </p:nvGrpSpPr>
          <p:grpSpPr bwMode="auto">
            <a:xfrm>
              <a:off x="482" y="2504"/>
              <a:ext cx="1574" cy="190"/>
              <a:chOff x="2160" y="13104"/>
              <a:chExt cx="3744" cy="432"/>
            </a:xfrm>
          </p:grpSpPr>
          <p:sp>
            <p:nvSpPr>
              <p:cNvPr id="47" name="Text Box 200"/>
              <p:cNvSpPr txBox="1">
                <a:spLocks noChangeArrowheads="1"/>
              </p:cNvSpPr>
              <p:nvPr/>
            </p:nvSpPr>
            <p:spPr bwMode="auto">
              <a:xfrm>
                <a:off x="2160" y="13104"/>
                <a:ext cx="1872" cy="432"/>
              </a:xfrm>
              <a:prstGeom prst="rect">
                <a:avLst/>
              </a:prstGeom>
              <a:solidFill>
                <a:srgbClr val="F9FED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Times New Roman" pitchFamily="18" charset="0"/>
                  </a:defRPr>
                </a:lvl1pPr>
                <a:lvl2pPr marL="455613" indent="158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Times New Roman" pitchFamily="18" charset="0"/>
                  </a:defRPr>
                </a:lvl2pPr>
                <a:lvl3pPr marL="912813" indent="158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Times New Roman" pitchFamily="18" charset="0"/>
                  </a:defRPr>
                </a:lvl3pPr>
                <a:lvl4pPr marL="1370013" indent="158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Times New Roman" pitchFamily="18" charset="0"/>
                  </a:defRPr>
                </a:lvl4pPr>
                <a:lvl5pPr marL="1827213" indent="158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Times New Roman" pitchFamily="18" charset="0"/>
                  </a:defRPr>
                </a:lvl9pPr>
              </a:lstStyle>
              <a:p>
                <a:pPr eaLnBrk="0" hangingPunct="0"/>
                <a:r>
                  <a:rPr lang="fr-FR" sz="1200" dirty="0">
                    <a:solidFill>
                      <a:srgbClr val="000066"/>
                    </a:solidFill>
                    <a:latin typeface="Times New Roman" pitchFamily="18" charset="0"/>
                  </a:rPr>
                  <a:t>0 1 1 0 0 0 1 1 1</a:t>
                </a:r>
              </a:p>
            </p:txBody>
          </p:sp>
          <p:sp>
            <p:nvSpPr>
              <p:cNvPr id="48" name="Text Box 201"/>
              <p:cNvSpPr txBox="1">
                <a:spLocks noChangeArrowheads="1"/>
              </p:cNvSpPr>
              <p:nvPr/>
            </p:nvSpPr>
            <p:spPr bwMode="auto">
              <a:xfrm>
                <a:off x="4032" y="13104"/>
                <a:ext cx="1872" cy="432"/>
              </a:xfrm>
              <a:prstGeom prst="rect">
                <a:avLst/>
              </a:prstGeom>
              <a:solidFill>
                <a:srgbClr val="F9FED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Times New Roman" pitchFamily="18" charset="0"/>
                  </a:defRPr>
                </a:lvl1pPr>
                <a:lvl2pPr marL="455613" indent="158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Times New Roman" pitchFamily="18" charset="0"/>
                  </a:defRPr>
                </a:lvl2pPr>
                <a:lvl3pPr marL="912813" indent="158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Times New Roman" pitchFamily="18" charset="0"/>
                  </a:defRPr>
                </a:lvl3pPr>
                <a:lvl4pPr marL="1370013" indent="158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Times New Roman" pitchFamily="18" charset="0"/>
                  </a:defRPr>
                </a:lvl4pPr>
                <a:lvl5pPr marL="1827213" indent="158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Times New Roman" pitchFamily="18" charset="0"/>
                  </a:defRPr>
                </a:lvl9pPr>
              </a:lstStyle>
              <a:p>
                <a:pPr eaLnBrk="0" hangingPunct="0"/>
                <a:r>
                  <a:rPr lang="fr-FR" sz="1200" dirty="0">
                    <a:solidFill>
                      <a:srgbClr val="000066"/>
                    </a:solidFill>
                    <a:latin typeface="Times New Roman" pitchFamily="18" charset="0"/>
                  </a:rPr>
                  <a:t>0 1 1 0 0 0 1 1 1</a:t>
                </a:r>
              </a:p>
            </p:txBody>
          </p:sp>
        </p:grpSp>
      </p:grpSp>
      <p:grpSp>
        <p:nvGrpSpPr>
          <p:cNvPr id="19" name="Group 202"/>
          <p:cNvGrpSpPr>
            <a:grpSpLocks/>
          </p:cNvGrpSpPr>
          <p:nvPr/>
        </p:nvGrpSpPr>
        <p:grpSpPr bwMode="auto">
          <a:xfrm>
            <a:off x="5186362" y="1920092"/>
            <a:ext cx="3024186" cy="317501"/>
            <a:chOff x="2234" y="2491"/>
            <a:chExt cx="1805" cy="200"/>
          </a:xfrm>
        </p:grpSpPr>
        <p:sp>
          <p:nvSpPr>
            <p:cNvPr id="42" name="Text Box 203"/>
            <p:cNvSpPr txBox="1">
              <a:spLocks noChangeArrowheads="1"/>
            </p:cNvSpPr>
            <p:nvPr/>
          </p:nvSpPr>
          <p:spPr bwMode="auto">
            <a:xfrm>
              <a:off x="2465" y="2502"/>
              <a:ext cx="788" cy="189"/>
            </a:xfrm>
            <a:prstGeom prst="rect">
              <a:avLst/>
            </a:prstGeom>
            <a:solidFill>
              <a:srgbClr val="F9FE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1pPr>
              <a:lvl2pPr marL="4556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2pPr>
              <a:lvl3pPr marL="9128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3pPr>
              <a:lvl4pPr marL="13700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4pPr>
              <a:lvl5pPr marL="18272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9pPr>
            </a:lstStyle>
            <a:p>
              <a:pPr eaLnBrk="0" hangingPunct="0"/>
              <a:r>
                <a:rPr lang="fr-FR" sz="1200">
                  <a:solidFill>
                    <a:srgbClr val="000066"/>
                  </a:solidFill>
                  <a:latin typeface="Times New Roman" pitchFamily="18" charset="0"/>
                </a:rPr>
                <a:t>0 1 1 0 0 0 1 1 1</a:t>
              </a:r>
            </a:p>
          </p:txBody>
        </p:sp>
        <p:sp>
          <p:nvSpPr>
            <p:cNvPr id="43" name="Text Box 204"/>
            <p:cNvSpPr txBox="1">
              <a:spLocks noChangeArrowheads="1"/>
            </p:cNvSpPr>
            <p:nvPr/>
          </p:nvSpPr>
          <p:spPr bwMode="auto">
            <a:xfrm>
              <a:off x="3253" y="2502"/>
              <a:ext cx="786" cy="189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1pPr>
              <a:lvl2pPr marL="4556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2pPr>
              <a:lvl3pPr marL="9128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3pPr>
              <a:lvl4pPr marL="13700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4pPr>
              <a:lvl5pPr marL="18272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9pPr>
            </a:lstStyle>
            <a:p>
              <a:pPr eaLnBrk="0" hangingPunct="0"/>
              <a:r>
                <a:rPr lang="fr-FR" sz="1200" b="1">
                  <a:solidFill>
                    <a:srgbClr val="000066"/>
                  </a:solidFill>
                  <a:latin typeface="Times New Roman" pitchFamily="18" charset="0"/>
                </a:rPr>
                <a:t>1 0 1 1 0 0 1 0 1</a:t>
              </a:r>
            </a:p>
          </p:txBody>
        </p:sp>
        <p:sp>
          <p:nvSpPr>
            <p:cNvPr id="44" name="Text Box 205"/>
            <p:cNvSpPr txBox="1">
              <a:spLocks noChangeArrowheads="1"/>
            </p:cNvSpPr>
            <p:nvPr/>
          </p:nvSpPr>
          <p:spPr bwMode="auto">
            <a:xfrm>
              <a:off x="2234" y="2491"/>
              <a:ext cx="321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1pPr>
              <a:lvl2pPr marL="4556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2pPr>
              <a:lvl3pPr marL="9128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3pPr>
              <a:lvl4pPr marL="13700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4pPr>
              <a:lvl5pPr marL="18272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9pPr>
            </a:lstStyle>
            <a:p>
              <a:pPr eaLnBrk="0" hangingPunct="0"/>
              <a:r>
                <a:rPr lang="fr-FR" sz="1400" b="1">
                  <a:solidFill>
                    <a:srgbClr val="000066"/>
                  </a:solidFill>
                  <a:latin typeface="Times New Roman" pitchFamily="18" charset="0"/>
                </a:rPr>
                <a:t>E1</a:t>
              </a:r>
            </a:p>
          </p:txBody>
        </p:sp>
      </p:grpSp>
      <p:grpSp>
        <p:nvGrpSpPr>
          <p:cNvPr id="20" name="Group 206"/>
          <p:cNvGrpSpPr>
            <a:grpSpLocks/>
          </p:cNvGrpSpPr>
          <p:nvPr/>
        </p:nvGrpSpPr>
        <p:grpSpPr bwMode="auto">
          <a:xfrm>
            <a:off x="5186361" y="2348699"/>
            <a:ext cx="3040063" cy="328612"/>
            <a:chOff x="2224" y="2766"/>
            <a:chExt cx="1815" cy="207"/>
          </a:xfrm>
        </p:grpSpPr>
        <p:sp>
          <p:nvSpPr>
            <p:cNvPr id="39" name="Text Box 207"/>
            <p:cNvSpPr txBox="1">
              <a:spLocks noChangeArrowheads="1"/>
            </p:cNvSpPr>
            <p:nvPr/>
          </p:nvSpPr>
          <p:spPr bwMode="auto">
            <a:xfrm>
              <a:off x="3253" y="2784"/>
              <a:ext cx="786" cy="189"/>
            </a:xfrm>
            <a:prstGeom prst="rect">
              <a:avLst/>
            </a:prstGeom>
            <a:solidFill>
              <a:srgbClr val="F9FE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1pPr>
              <a:lvl2pPr marL="4556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2pPr>
              <a:lvl3pPr marL="9128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3pPr>
              <a:lvl4pPr marL="13700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4pPr>
              <a:lvl5pPr marL="18272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9pPr>
            </a:lstStyle>
            <a:p>
              <a:pPr eaLnBrk="0" hangingPunct="0"/>
              <a:r>
                <a:rPr lang="fr-FR" sz="1200" dirty="0">
                  <a:solidFill>
                    <a:srgbClr val="000066"/>
                  </a:solidFill>
                  <a:latin typeface="Times New Roman" pitchFamily="18" charset="0"/>
                </a:rPr>
                <a:t>0 1 1 0 0 0 1 1 1</a:t>
              </a:r>
            </a:p>
          </p:txBody>
        </p:sp>
        <p:sp>
          <p:nvSpPr>
            <p:cNvPr id="40" name="Text Box 208"/>
            <p:cNvSpPr txBox="1">
              <a:spLocks noChangeArrowheads="1"/>
            </p:cNvSpPr>
            <p:nvPr/>
          </p:nvSpPr>
          <p:spPr bwMode="auto">
            <a:xfrm>
              <a:off x="2465" y="2784"/>
              <a:ext cx="788" cy="189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1pPr>
              <a:lvl2pPr marL="4556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2pPr>
              <a:lvl3pPr marL="9128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3pPr>
              <a:lvl4pPr marL="13700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4pPr>
              <a:lvl5pPr marL="18272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9pPr>
            </a:lstStyle>
            <a:p>
              <a:pPr eaLnBrk="0" hangingPunct="0"/>
              <a:r>
                <a:rPr lang="fr-FR" sz="1200" b="1" dirty="0">
                  <a:solidFill>
                    <a:srgbClr val="000066"/>
                  </a:solidFill>
                  <a:latin typeface="Times New Roman" pitchFamily="18" charset="0"/>
                </a:rPr>
                <a:t>1 0 1 1 1 0 0 1 1</a:t>
              </a:r>
            </a:p>
          </p:txBody>
        </p:sp>
        <p:sp>
          <p:nvSpPr>
            <p:cNvPr id="41" name="Text Box 209"/>
            <p:cNvSpPr txBox="1">
              <a:spLocks noChangeArrowheads="1"/>
            </p:cNvSpPr>
            <p:nvPr/>
          </p:nvSpPr>
          <p:spPr bwMode="auto">
            <a:xfrm>
              <a:off x="2224" y="2766"/>
              <a:ext cx="331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1pPr>
              <a:lvl2pPr marL="4556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2pPr>
              <a:lvl3pPr marL="9128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3pPr>
              <a:lvl4pPr marL="13700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4pPr>
              <a:lvl5pPr marL="18272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9pPr>
            </a:lstStyle>
            <a:p>
              <a:pPr eaLnBrk="0" hangingPunct="0"/>
              <a:r>
                <a:rPr lang="fr-FR" sz="1400" b="1">
                  <a:solidFill>
                    <a:srgbClr val="000066"/>
                  </a:solidFill>
                  <a:latin typeface="Times New Roman" pitchFamily="18" charset="0"/>
                </a:rPr>
                <a:t>E2</a:t>
              </a:r>
            </a:p>
          </p:txBody>
        </p:sp>
      </p:grpSp>
      <p:grpSp>
        <p:nvGrpSpPr>
          <p:cNvPr id="21" name="Group 210"/>
          <p:cNvGrpSpPr>
            <a:grpSpLocks/>
          </p:cNvGrpSpPr>
          <p:nvPr/>
        </p:nvGrpSpPr>
        <p:grpSpPr bwMode="auto">
          <a:xfrm>
            <a:off x="3043221" y="1491443"/>
            <a:ext cx="1585" cy="1298575"/>
            <a:chOff x="966" y="2256"/>
            <a:chExt cx="1585" cy="818"/>
          </a:xfrm>
        </p:grpSpPr>
        <p:sp>
          <p:nvSpPr>
            <p:cNvPr id="35" name="Line 211"/>
            <p:cNvSpPr>
              <a:spLocks noChangeShapeType="1"/>
            </p:cNvSpPr>
            <p:nvPr/>
          </p:nvSpPr>
          <p:spPr bwMode="auto">
            <a:xfrm>
              <a:off x="1269" y="2256"/>
              <a:ext cx="0" cy="81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1pPr>
              <a:lvl2pPr marL="4556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2pPr>
              <a:lvl3pPr marL="9128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3pPr>
              <a:lvl4pPr marL="13700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4pPr>
              <a:lvl5pPr marL="18272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9pPr>
            </a:lstStyle>
            <a:p>
              <a:endParaRPr lang="fr-FR"/>
            </a:p>
          </p:txBody>
        </p:sp>
        <p:sp>
          <p:nvSpPr>
            <p:cNvPr id="36" name="Text Box 212"/>
            <p:cNvSpPr txBox="1">
              <a:spLocks noChangeArrowheads="1"/>
            </p:cNvSpPr>
            <p:nvPr/>
          </p:nvSpPr>
          <p:spPr bwMode="auto">
            <a:xfrm>
              <a:off x="978" y="2289"/>
              <a:ext cx="192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1pPr>
              <a:lvl2pPr marL="4556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2pPr>
              <a:lvl3pPr marL="9128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3pPr>
              <a:lvl4pPr marL="13700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4pPr>
              <a:lvl5pPr marL="18272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9pPr>
            </a:lstStyle>
            <a:p>
              <a:pPr eaLnBrk="0" hangingPunct="0"/>
              <a:r>
                <a:rPr lang="fr-FR" sz="1200" b="1">
                  <a:latin typeface="Times New Roman" pitchFamily="18" charset="0"/>
                </a:rPr>
                <a:t>K</a:t>
              </a:r>
            </a:p>
          </p:txBody>
        </p:sp>
        <p:sp>
          <p:nvSpPr>
            <p:cNvPr id="37" name="Line 213"/>
            <p:cNvSpPr>
              <a:spLocks noChangeShapeType="1"/>
            </p:cNvSpPr>
            <p:nvPr/>
          </p:nvSpPr>
          <p:spPr bwMode="auto">
            <a:xfrm>
              <a:off x="966" y="2318"/>
              <a:ext cx="30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1pPr>
              <a:lvl2pPr marL="4556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2pPr>
              <a:lvl3pPr marL="9128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3pPr>
              <a:lvl4pPr marL="13700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4pPr>
              <a:lvl5pPr marL="18272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9pPr>
            </a:lstStyle>
            <a:p>
              <a:endParaRPr lang="fr-FR"/>
            </a:p>
          </p:txBody>
        </p:sp>
        <p:sp>
          <p:nvSpPr>
            <p:cNvPr id="38" name="AutoShape 214"/>
            <p:cNvSpPr>
              <a:spLocks noChangeArrowheads="1"/>
            </p:cNvSpPr>
            <p:nvPr/>
          </p:nvSpPr>
          <p:spPr bwMode="auto">
            <a:xfrm>
              <a:off x="2288" y="2706"/>
              <a:ext cx="263" cy="117"/>
            </a:xfrm>
            <a:prstGeom prst="notchedRightArrow">
              <a:avLst>
                <a:gd name="adj1" fmla="val 50000"/>
                <a:gd name="adj2" fmla="val 56197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56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28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00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72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fr-FR"/>
            </a:p>
          </p:txBody>
        </p:sp>
      </p:grpSp>
      <p:grpSp>
        <p:nvGrpSpPr>
          <p:cNvPr id="22" name="Groupe 21"/>
          <p:cNvGrpSpPr>
            <a:grpSpLocks/>
          </p:cNvGrpSpPr>
          <p:nvPr/>
        </p:nvGrpSpPr>
        <p:grpSpPr bwMode="auto">
          <a:xfrm>
            <a:off x="5472113" y="3563144"/>
            <a:ext cx="3714750" cy="838200"/>
            <a:chOff x="6096004" y="4405318"/>
            <a:chExt cx="3714776" cy="838815"/>
          </a:xfrm>
        </p:grpSpPr>
        <p:sp>
          <p:nvSpPr>
            <p:cNvPr id="33" name="Text Box 223"/>
            <p:cNvSpPr txBox="1">
              <a:spLocks noChangeArrowheads="1"/>
            </p:cNvSpPr>
            <p:nvPr/>
          </p:nvSpPr>
          <p:spPr bwMode="auto">
            <a:xfrm>
              <a:off x="6953260" y="4405318"/>
              <a:ext cx="1980763" cy="372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1pPr>
              <a:lvl2pPr marL="4556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2pPr>
              <a:lvl3pPr marL="9128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3pPr>
              <a:lvl4pPr marL="13700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4pPr>
              <a:lvl5pPr marL="18272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9pPr>
            </a:lstStyle>
            <a:p>
              <a:pPr algn="ctr" eaLnBrk="0" hangingPunct="0"/>
              <a:r>
                <a:rPr lang="fr-FR" sz="1600" b="1">
                  <a:latin typeface="Tahoma" pitchFamily="34" charset="0"/>
                  <a:cs typeface="Tahoma" pitchFamily="34" charset="0"/>
                </a:rPr>
                <a:t>individu muté</a:t>
              </a:r>
            </a:p>
          </p:txBody>
        </p:sp>
        <p:sp>
          <p:nvSpPr>
            <p:cNvPr id="34" name="Text Box 224"/>
            <p:cNvSpPr txBox="1">
              <a:spLocks noChangeArrowheads="1"/>
            </p:cNvSpPr>
            <p:nvPr/>
          </p:nvSpPr>
          <p:spPr bwMode="auto">
            <a:xfrm>
              <a:off x="6096004" y="4862853"/>
              <a:ext cx="3714776" cy="38128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56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28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00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72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>
                <a:defRPr/>
              </a:pPr>
              <a:r>
                <a:rPr lang="fr-FR" sz="1600" b="1" dirty="0">
                  <a:latin typeface="Tahoma" pitchFamily="34" charset="0"/>
                  <a:cs typeface="Tahoma" pitchFamily="34" charset="0"/>
                </a:rPr>
                <a:t>1 0 1 0 </a:t>
              </a:r>
              <a:r>
                <a:rPr lang="fr-FR" sz="1600" b="1" dirty="0">
                  <a:solidFill>
                    <a:srgbClr val="FF0000"/>
                  </a:solidFill>
                  <a:latin typeface="Tahoma" pitchFamily="34" charset="0"/>
                  <a:cs typeface="Tahoma" pitchFamily="34" charset="0"/>
                </a:rPr>
                <a:t>1</a:t>
              </a:r>
              <a:r>
                <a:rPr lang="fr-FR" sz="1600" b="1" dirty="0">
                  <a:latin typeface="Tahoma" pitchFamily="34" charset="0"/>
                  <a:cs typeface="Tahoma" pitchFamily="34" charset="0"/>
                </a:rPr>
                <a:t> 0 0 1 10 1 1 0 0 0 1 1 1</a:t>
              </a:r>
            </a:p>
            <a:p>
              <a:pPr eaLnBrk="0" hangingPunct="0">
                <a:defRPr/>
              </a:pPr>
              <a:endParaRPr lang="fr-FR" sz="1200" dirty="0">
                <a:latin typeface="Times New Roman" pitchFamily="18" charset="0"/>
              </a:endParaRPr>
            </a:p>
          </p:txBody>
        </p:sp>
      </p:grpSp>
      <p:sp>
        <p:nvSpPr>
          <p:cNvPr id="23" name="AutoShape 214"/>
          <p:cNvSpPr>
            <a:spLocks noChangeArrowheads="1"/>
          </p:cNvSpPr>
          <p:nvPr/>
        </p:nvSpPr>
        <p:spPr bwMode="auto">
          <a:xfrm>
            <a:off x="4757733" y="4089884"/>
            <a:ext cx="440520" cy="185738"/>
          </a:xfrm>
          <a:prstGeom prst="notchedRightArrow">
            <a:avLst>
              <a:gd name="adj1" fmla="val 50000"/>
              <a:gd name="adj2" fmla="val 5619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fr-FR"/>
          </a:p>
        </p:txBody>
      </p:sp>
      <p:grpSp>
        <p:nvGrpSpPr>
          <p:cNvPr id="24" name="Groupe 23"/>
          <p:cNvGrpSpPr>
            <a:grpSpLocks/>
          </p:cNvGrpSpPr>
          <p:nvPr/>
        </p:nvGrpSpPr>
        <p:grpSpPr bwMode="auto">
          <a:xfrm>
            <a:off x="685800" y="3574257"/>
            <a:ext cx="3714750" cy="811212"/>
            <a:chOff x="809592" y="4405318"/>
            <a:chExt cx="3714776" cy="810239"/>
          </a:xfrm>
        </p:grpSpPr>
        <p:sp>
          <p:nvSpPr>
            <p:cNvPr id="31" name="Text Box 222"/>
            <p:cNvSpPr txBox="1">
              <a:spLocks noChangeArrowheads="1"/>
            </p:cNvSpPr>
            <p:nvPr/>
          </p:nvSpPr>
          <p:spPr bwMode="auto">
            <a:xfrm>
              <a:off x="1809724" y="4405318"/>
              <a:ext cx="1409259" cy="372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1pPr>
              <a:lvl2pPr marL="4556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2pPr>
              <a:lvl3pPr marL="9128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3pPr>
              <a:lvl4pPr marL="13700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4pPr>
              <a:lvl5pPr marL="18272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Times New Roman" pitchFamily="18" charset="0"/>
                </a:defRPr>
              </a:lvl9pPr>
            </a:lstStyle>
            <a:p>
              <a:pPr algn="ctr" eaLnBrk="0" hangingPunct="0"/>
              <a:r>
                <a:rPr lang="fr-FR" sz="1600" b="1">
                  <a:latin typeface="Tahoma" pitchFamily="34" charset="0"/>
                  <a:cs typeface="Tahoma" pitchFamily="34" charset="0"/>
                </a:rPr>
                <a:t>individu</a:t>
              </a:r>
            </a:p>
          </p:txBody>
        </p:sp>
        <p:sp>
          <p:nvSpPr>
            <p:cNvPr id="32" name="Text Box 224"/>
            <p:cNvSpPr txBox="1">
              <a:spLocks noChangeArrowheads="1"/>
            </p:cNvSpPr>
            <p:nvPr/>
          </p:nvSpPr>
          <p:spPr bwMode="auto">
            <a:xfrm>
              <a:off x="809592" y="4833429"/>
              <a:ext cx="3714776" cy="38212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56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28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00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72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>
                <a:defRPr/>
              </a:pPr>
              <a:r>
                <a:rPr lang="fr-FR" sz="1600" b="1" dirty="0">
                  <a:latin typeface="Tahoma" pitchFamily="34" charset="0"/>
                  <a:cs typeface="Tahoma" pitchFamily="34" charset="0"/>
                </a:rPr>
                <a:t>1 0 1 0 </a:t>
              </a:r>
              <a:r>
                <a:rPr lang="fr-FR" sz="1600" b="1" dirty="0">
                  <a:solidFill>
                    <a:srgbClr val="FF0000"/>
                  </a:solidFill>
                  <a:latin typeface="Tahoma" pitchFamily="34" charset="0"/>
                  <a:cs typeface="Tahoma" pitchFamily="34" charset="0"/>
                </a:rPr>
                <a:t>0</a:t>
              </a:r>
              <a:r>
                <a:rPr lang="fr-FR" sz="1600" b="1" dirty="0">
                  <a:latin typeface="Tahoma" pitchFamily="34" charset="0"/>
                  <a:cs typeface="Tahoma" pitchFamily="34" charset="0"/>
                </a:rPr>
                <a:t> 0 0 1 10 1 1 0 0 0 1 1 1</a:t>
              </a:r>
            </a:p>
            <a:p>
              <a:pPr eaLnBrk="0" hangingPunct="0">
                <a:defRPr/>
              </a:pPr>
              <a:endParaRPr lang="fr-FR" sz="1200" dirty="0">
                <a:latin typeface="Times New Roman" pitchFamily="18" charset="0"/>
              </a:endParaRPr>
            </a:p>
          </p:txBody>
        </p:sp>
      </p:grpSp>
      <p:sp>
        <p:nvSpPr>
          <p:cNvPr id="25" name="AutoShape 214"/>
          <p:cNvSpPr>
            <a:spLocks noChangeArrowheads="1"/>
          </p:cNvSpPr>
          <p:nvPr/>
        </p:nvSpPr>
        <p:spPr bwMode="auto">
          <a:xfrm>
            <a:off x="4829171" y="5563410"/>
            <a:ext cx="440520" cy="185738"/>
          </a:xfrm>
          <a:prstGeom prst="notchedRightArrow">
            <a:avLst>
              <a:gd name="adj1" fmla="val 50000"/>
              <a:gd name="adj2" fmla="val 5619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fr-FR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72113" y="5097314"/>
            <a:ext cx="1571636" cy="8835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2" name="Espace réservé du texte 4"/>
          <p:cNvSpPr txBox="1">
            <a:spLocks/>
          </p:cNvSpPr>
          <p:nvPr/>
        </p:nvSpPr>
        <p:spPr>
          <a:xfrm>
            <a:off x="-28613" y="4348963"/>
            <a:ext cx="10801350" cy="78581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501589" marR="0" lvl="1" indent="-365742" fontAlgn="auto">
              <a:lnSpc>
                <a:spcPct val="100000"/>
              </a:lnSpc>
              <a:spcAft>
                <a:spcPts val="0"/>
              </a:spcAft>
              <a:buClr>
                <a:srgbClr val="800000"/>
              </a:buClr>
              <a:buSzPct val="100000"/>
              <a:buFont typeface="Wingdings 2" pitchFamily="18" charset="2"/>
              <a:buChar char="E"/>
              <a:tabLst/>
              <a:defRPr/>
            </a:pPr>
            <a:r>
              <a:rPr lang="fr-FR" sz="3200" dirty="0" smtClean="0"/>
              <a:t> Le critère d’arrêt</a:t>
            </a:r>
          </a:p>
        </p:txBody>
      </p:sp>
    </p:spTree>
    <p:extLst>
      <p:ext uri="{BB962C8B-B14F-4D97-AF65-F5344CB8AC3E}">
        <p14:creationId xmlns:p14="http://schemas.microsoft.com/office/powerpoint/2010/main" xmlns="" val="179818837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-80193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07468" y="47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52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0" y="-80193"/>
            <a:ext cx="10801350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 smtClean="0"/>
              <a:t>Technique des AG</a:t>
            </a:r>
            <a:endParaRPr lang="fr-FR" sz="32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58459" y="-151631"/>
            <a:ext cx="590550" cy="781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8" name="Espace réservé du texte 4"/>
          <p:cNvSpPr txBox="1">
            <a:spLocks/>
          </p:cNvSpPr>
          <p:nvPr/>
        </p:nvSpPr>
        <p:spPr>
          <a:xfrm>
            <a:off x="381000" y="711975"/>
            <a:ext cx="10287000" cy="578643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835981" marR="0" lvl="1" indent="-31349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170000"/>
              <a:buFontTx/>
              <a:buNone/>
              <a:tabLst/>
              <a:defRPr/>
            </a:pPr>
            <a:endParaRPr kumimoji="0" lang="fr-FR" sz="2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01589" marR="0" lvl="0" indent="-36574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70000"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501589" marR="0" lvl="0" indent="-36574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70000"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			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9" name="AutoShape 84"/>
          <p:cNvSpPr>
            <a:spLocks noChangeArrowheads="1"/>
          </p:cNvSpPr>
          <p:nvPr/>
        </p:nvSpPr>
        <p:spPr bwMode="auto">
          <a:xfrm>
            <a:off x="6329363" y="2018488"/>
            <a:ext cx="100012" cy="750887"/>
          </a:xfrm>
          <a:prstGeom prst="downArrow">
            <a:avLst>
              <a:gd name="adj1" fmla="val 50000"/>
              <a:gd name="adj2" fmla="val 187699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FF0000"/>
              </a:solidFill>
            </a:endParaRPr>
          </a:p>
        </p:txBody>
      </p:sp>
      <p:sp>
        <p:nvSpPr>
          <p:cNvPr id="300" name="AutoShape 227"/>
          <p:cNvSpPr>
            <a:spLocks noChangeArrowheads="1"/>
          </p:cNvSpPr>
          <p:nvPr/>
        </p:nvSpPr>
        <p:spPr bwMode="auto">
          <a:xfrm>
            <a:off x="9326563" y="3124975"/>
            <a:ext cx="1127125" cy="3048000"/>
          </a:xfrm>
          <a:prstGeom prst="curvedLeftArrow">
            <a:avLst>
              <a:gd name="adj1" fmla="val 25164"/>
              <a:gd name="adj2" fmla="val 83806"/>
              <a:gd name="adj3" fmla="val 17745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FF0000"/>
              </a:solidFill>
            </a:endParaRPr>
          </a:p>
        </p:txBody>
      </p:sp>
      <p:sp>
        <p:nvSpPr>
          <p:cNvPr id="301" name="Oval 226"/>
          <p:cNvSpPr>
            <a:spLocks noChangeArrowheads="1"/>
          </p:cNvSpPr>
          <p:nvPr/>
        </p:nvSpPr>
        <p:spPr bwMode="auto">
          <a:xfrm>
            <a:off x="7754938" y="2675713"/>
            <a:ext cx="1649412" cy="1687512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FF0000"/>
              </a:solidFill>
            </a:endParaRPr>
          </a:p>
        </p:txBody>
      </p:sp>
      <p:sp>
        <p:nvSpPr>
          <p:cNvPr id="302" name="Oval 83"/>
          <p:cNvSpPr>
            <a:spLocks noChangeArrowheads="1"/>
          </p:cNvSpPr>
          <p:nvPr/>
        </p:nvSpPr>
        <p:spPr bwMode="auto">
          <a:xfrm>
            <a:off x="5503863" y="705625"/>
            <a:ext cx="1809750" cy="1687513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FF0000"/>
              </a:solidFill>
            </a:endParaRPr>
          </a:p>
        </p:txBody>
      </p:sp>
      <p:grpSp>
        <p:nvGrpSpPr>
          <p:cNvPr id="304" name="Group 86"/>
          <p:cNvGrpSpPr>
            <a:grpSpLocks/>
          </p:cNvGrpSpPr>
          <p:nvPr/>
        </p:nvGrpSpPr>
        <p:grpSpPr bwMode="auto">
          <a:xfrm>
            <a:off x="5703888" y="819925"/>
            <a:ext cx="1323975" cy="1436688"/>
            <a:chOff x="972" y="2253"/>
            <a:chExt cx="790" cy="905"/>
          </a:xfrm>
        </p:grpSpPr>
        <p:grpSp>
          <p:nvGrpSpPr>
            <p:cNvPr id="305" name="Group 87"/>
            <p:cNvGrpSpPr>
              <a:grpSpLocks/>
            </p:cNvGrpSpPr>
            <p:nvPr/>
          </p:nvGrpSpPr>
          <p:grpSpPr bwMode="auto">
            <a:xfrm rot="1730773">
              <a:off x="976" y="2734"/>
              <a:ext cx="264" cy="89"/>
              <a:chOff x="1824" y="2112"/>
              <a:chExt cx="768" cy="192"/>
            </a:xfrm>
          </p:grpSpPr>
          <p:sp>
            <p:nvSpPr>
              <p:cNvPr id="387" name="Rectangle 88"/>
              <p:cNvSpPr>
                <a:spLocks noChangeArrowheads="1"/>
              </p:cNvSpPr>
              <p:nvPr/>
            </p:nvSpPr>
            <p:spPr bwMode="auto">
              <a:xfrm>
                <a:off x="1824" y="211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88" name="Rectangle 89"/>
              <p:cNvSpPr>
                <a:spLocks noChangeArrowheads="1"/>
              </p:cNvSpPr>
              <p:nvPr/>
            </p:nvSpPr>
            <p:spPr bwMode="auto">
              <a:xfrm>
                <a:off x="1920" y="2112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89" name="Rectangle 90"/>
              <p:cNvSpPr>
                <a:spLocks noChangeArrowheads="1"/>
              </p:cNvSpPr>
              <p:nvPr/>
            </p:nvSpPr>
            <p:spPr bwMode="auto">
              <a:xfrm>
                <a:off x="2016" y="2112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90" name="Rectangle 91"/>
              <p:cNvSpPr>
                <a:spLocks noChangeArrowheads="1"/>
              </p:cNvSpPr>
              <p:nvPr/>
            </p:nvSpPr>
            <p:spPr bwMode="auto">
              <a:xfrm>
                <a:off x="2112" y="211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91" name="Rectangle 92"/>
              <p:cNvSpPr>
                <a:spLocks noChangeArrowheads="1"/>
              </p:cNvSpPr>
              <p:nvPr/>
            </p:nvSpPr>
            <p:spPr bwMode="auto">
              <a:xfrm>
                <a:off x="2208" y="2112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92" name="Rectangle 93"/>
              <p:cNvSpPr>
                <a:spLocks noChangeArrowheads="1"/>
              </p:cNvSpPr>
              <p:nvPr/>
            </p:nvSpPr>
            <p:spPr bwMode="auto">
              <a:xfrm>
                <a:off x="2304" y="2112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93" name="Rectangle 94"/>
              <p:cNvSpPr>
                <a:spLocks noChangeArrowheads="1"/>
              </p:cNvSpPr>
              <p:nvPr/>
            </p:nvSpPr>
            <p:spPr bwMode="auto">
              <a:xfrm>
                <a:off x="2400" y="211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94" name="Rectangle 95"/>
              <p:cNvSpPr>
                <a:spLocks noChangeArrowheads="1"/>
              </p:cNvSpPr>
              <p:nvPr/>
            </p:nvSpPr>
            <p:spPr bwMode="auto">
              <a:xfrm>
                <a:off x="2496" y="2112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306" name="Group 96"/>
            <p:cNvGrpSpPr>
              <a:grpSpLocks/>
            </p:cNvGrpSpPr>
            <p:nvPr/>
          </p:nvGrpSpPr>
          <p:grpSpPr bwMode="auto">
            <a:xfrm rot="-2348912">
              <a:off x="1032" y="2494"/>
              <a:ext cx="264" cy="89"/>
              <a:chOff x="1872" y="1632"/>
              <a:chExt cx="768" cy="192"/>
            </a:xfrm>
          </p:grpSpPr>
          <p:sp>
            <p:nvSpPr>
              <p:cNvPr id="379" name="Rectangle 97"/>
              <p:cNvSpPr>
                <a:spLocks noChangeArrowheads="1"/>
              </p:cNvSpPr>
              <p:nvPr/>
            </p:nvSpPr>
            <p:spPr bwMode="auto">
              <a:xfrm>
                <a:off x="1872" y="1632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80" name="Rectangle 98"/>
              <p:cNvSpPr>
                <a:spLocks noChangeArrowheads="1"/>
              </p:cNvSpPr>
              <p:nvPr/>
            </p:nvSpPr>
            <p:spPr bwMode="auto">
              <a:xfrm>
                <a:off x="1968" y="163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81" name="Rectangle 99"/>
              <p:cNvSpPr>
                <a:spLocks noChangeArrowheads="1"/>
              </p:cNvSpPr>
              <p:nvPr/>
            </p:nvSpPr>
            <p:spPr bwMode="auto">
              <a:xfrm>
                <a:off x="2064" y="163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82" name="Rectangle 100"/>
              <p:cNvSpPr>
                <a:spLocks noChangeArrowheads="1"/>
              </p:cNvSpPr>
              <p:nvPr/>
            </p:nvSpPr>
            <p:spPr bwMode="auto">
              <a:xfrm>
                <a:off x="2160" y="1632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83" name="Rectangle 101"/>
              <p:cNvSpPr>
                <a:spLocks noChangeArrowheads="1"/>
              </p:cNvSpPr>
              <p:nvPr/>
            </p:nvSpPr>
            <p:spPr bwMode="auto">
              <a:xfrm>
                <a:off x="2256" y="1632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84" name="Rectangle 102"/>
              <p:cNvSpPr>
                <a:spLocks noChangeArrowheads="1"/>
              </p:cNvSpPr>
              <p:nvPr/>
            </p:nvSpPr>
            <p:spPr bwMode="auto">
              <a:xfrm>
                <a:off x="2352" y="163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85" name="Rectangle 103"/>
              <p:cNvSpPr>
                <a:spLocks noChangeArrowheads="1"/>
              </p:cNvSpPr>
              <p:nvPr/>
            </p:nvSpPr>
            <p:spPr bwMode="auto">
              <a:xfrm>
                <a:off x="2448" y="1632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86" name="Rectangle 104"/>
              <p:cNvSpPr>
                <a:spLocks noChangeArrowheads="1"/>
              </p:cNvSpPr>
              <p:nvPr/>
            </p:nvSpPr>
            <p:spPr bwMode="auto">
              <a:xfrm>
                <a:off x="2544" y="1632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307" name="Group 105"/>
            <p:cNvGrpSpPr>
              <a:grpSpLocks/>
            </p:cNvGrpSpPr>
            <p:nvPr/>
          </p:nvGrpSpPr>
          <p:grpSpPr bwMode="auto">
            <a:xfrm rot="-1968287">
              <a:off x="1326" y="2682"/>
              <a:ext cx="264" cy="89"/>
              <a:chOff x="2784" y="1920"/>
              <a:chExt cx="768" cy="192"/>
            </a:xfrm>
          </p:grpSpPr>
          <p:sp>
            <p:nvSpPr>
              <p:cNvPr id="371" name="Rectangle 106"/>
              <p:cNvSpPr>
                <a:spLocks noChangeArrowheads="1"/>
              </p:cNvSpPr>
              <p:nvPr/>
            </p:nvSpPr>
            <p:spPr bwMode="auto">
              <a:xfrm>
                <a:off x="2784" y="1920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72" name="Rectangle 107"/>
              <p:cNvSpPr>
                <a:spLocks noChangeArrowheads="1"/>
              </p:cNvSpPr>
              <p:nvPr/>
            </p:nvSpPr>
            <p:spPr bwMode="auto">
              <a:xfrm>
                <a:off x="2880" y="1920"/>
                <a:ext cx="96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73" name="Rectangle 108"/>
              <p:cNvSpPr>
                <a:spLocks noChangeArrowheads="1"/>
              </p:cNvSpPr>
              <p:nvPr/>
            </p:nvSpPr>
            <p:spPr bwMode="auto">
              <a:xfrm>
                <a:off x="2976" y="1920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74" name="Rectangle 109"/>
              <p:cNvSpPr>
                <a:spLocks noChangeArrowheads="1"/>
              </p:cNvSpPr>
              <p:nvPr/>
            </p:nvSpPr>
            <p:spPr bwMode="auto">
              <a:xfrm>
                <a:off x="3072" y="1920"/>
                <a:ext cx="96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75" name="Rectangle 110"/>
              <p:cNvSpPr>
                <a:spLocks noChangeArrowheads="1"/>
              </p:cNvSpPr>
              <p:nvPr/>
            </p:nvSpPr>
            <p:spPr bwMode="auto">
              <a:xfrm>
                <a:off x="3168" y="1920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76" name="Rectangle 111"/>
              <p:cNvSpPr>
                <a:spLocks noChangeArrowheads="1"/>
              </p:cNvSpPr>
              <p:nvPr/>
            </p:nvSpPr>
            <p:spPr bwMode="auto">
              <a:xfrm>
                <a:off x="3264" y="1920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77" name="Rectangle 112"/>
              <p:cNvSpPr>
                <a:spLocks noChangeArrowheads="1"/>
              </p:cNvSpPr>
              <p:nvPr/>
            </p:nvSpPr>
            <p:spPr bwMode="auto">
              <a:xfrm>
                <a:off x="3360" y="1920"/>
                <a:ext cx="96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78" name="Rectangle 113"/>
              <p:cNvSpPr>
                <a:spLocks noChangeArrowheads="1"/>
              </p:cNvSpPr>
              <p:nvPr/>
            </p:nvSpPr>
            <p:spPr bwMode="auto">
              <a:xfrm>
                <a:off x="3456" y="1920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308" name="Group 114"/>
            <p:cNvGrpSpPr>
              <a:grpSpLocks/>
            </p:cNvGrpSpPr>
            <p:nvPr/>
          </p:nvGrpSpPr>
          <p:grpSpPr bwMode="auto">
            <a:xfrm rot="538358">
              <a:off x="1512" y="2986"/>
              <a:ext cx="264" cy="89"/>
              <a:chOff x="2880" y="2592"/>
              <a:chExt cx="768" cy="192"/>
            </a:xfrm>
          </p:grpSpPr>
          <p:sp>
            <p:nvSpPr>
              <p:cNvPr id="363" name="Rectangle 115"/>
              <p:cNvSpPr>
                <a:spLocks noChangeArrowheads="1"/>
              </p:cNvSpPr>
              <p:nvPr/>
            </p:nvSpPr>
            <p:spPr bwMode="auto">
              <a:xfrm>
                <a:off x="2880" y="2592"/>
                <a:ext cx="96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64" name="Rectangle 116"/>
              <p:cNvSpPr>
                <a:spLocks noChangeArrowheads="1"/>
              </p:cNvSpPr>
              <p:nvPr/>
            </p:nvSpPr>
            <p:spPr bwMode="auto">
              <a:xfrm>
                <a:off x="2976" y="259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65" name="Rectangle 117"/>
              <p:cNvSpPr>
                <a:spLocks noChangeArrowheads="1"/>
              </p:cNvSpPr>
              <p:nvPr/>
            </p:nvSpPr>
            <p:spPr bwMode="auto">
              <a:xfrm>
                <a:off x="3072" y="259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66" name="Rectangle 118"/>
              <p:cNvSpPr>
                <a:spLocks noChangeArrowheads="1"/>
              </p:cNvSpPr>
              <p:nvPr/>
            </p:nvSpPr>
            <p:spPr bwMode="auto">
              <a:xfrm>
                <a:off x="3168" y="2592"/>
                <a:ext cx="96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67" name="Rectangle 119"/>
              <p:cNvSpPr>
                <a:spLocks noChangeArrowheads="1"/>
              </p:cNvSpPr>
              <p:nvPr/>
            </p:nvSpPr>
            <p:spPr bwMode="auto">
              <a:xfrm>
                <a:off x="3264" y="259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68" name="Rectangle 120"/>
              <p:cNvSpPr>
                <a:spLocks noChangeArrowheads="1"/>
              </p:cNvSpPr>
              <p:nvPr/>
            </p:nvSpPr>
            <p:spPr bwMode="auto">
              <a:xfrm>
                <a:off x="3360" y="2592"/>
                <a:ext cx="96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69" name="Rectangle 121"/>
              <p:cNvSpPr>
                <a:spLocks noChangeArrowheads="1"/>
              </p:cNvSpPr>
              <p:nvPr/>
            </p:nvSpPr>
            <p:spPr bwMode="auto">
              <a:xfrm>
                <a:off x="3456" y="259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70" name="Rectangle 122"/>
              <p:cNvSpPr>
                <a:spLocks noChangeArrowheads="1"/>
              </p:cNvSpPr>
              <p:nvPr/>
            </p:nvSpPr>
            <p:spPr bwMode="auto">
              <a:xfrm>
                <a:off x="3552" y="2592"/>
                <a:ext cx="96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309" name="Group 123"/>
            <p:cNvGrpSpPr>
              <a:grpSpLocks/>
            </p:cNvGrpSpPr>
            <p:nvPr/>
          </p:nvGrpSpPr>
          <p:grpSpPr bwMode="auto">
            <a:xfrm rot="-1599557">
              <a:off x="1304" y="2454"/>
              <a:ext cx="264" cy="89"/>
              <a:chOff x="1776" y="2496"/>
              <a:chExt cx="768" cy="192"/>
            </a:xfrm>
          </p:grpSpPr>
          <p:sp>
            <p:nvSpPr>
              <p:cNvPr id="355" name="Rectangle 124"/>
              <p:cNvSpPr>
                <a:spLocks noChangeArrowheads="1"/>
              </p:cNvSpPr>
              <p:nvPr/>
            </p:nvSpPr>
            <p:spPr bwMode="auto">
              <a:xfrm>
                <a:off x="1776" y="2496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56" name="Rectangle 125"/>
              <p:cNvSpPr>
                <a:spLocks noChangeArrowheads="1"/>
              </p:cNvSpPr>
              <p:nvPr/>
            </p:nvSpPr>
            <p:spPr bwMode="auto">
              <a:xfrm>
                <a:off x="1872" y="2496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57" name="Rectangle 126"/>
              <p:cNvSpPr>
                <a:spLocks noChangeArrowheads="1"/>
              </p:cNvSpPr>
              <p:nvPr/>
            </p:nvSpPr>
            <p:spPr bwMode="auto">
              <a:xfrm>
                <a:off x="1968" y="2496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58" name="Rectangle 127"/>
              <p:cNvSpPr>
                <a:spLocks noChangeArrowheads="1"/>
              </p:cNvSpPr>
              <p:nvPr/>
            </p:nvSpPr>
            <p:spPr bwMode="auto">
              <a:xfrm>
                <a:off x="2064" y="2496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59" name="Rectangle 128"/>
              <p:cNvSpPr>
                <a:spLocks noChangeArrowheads="1"/>
              </p:cNvSpPr>
              <p:nvPr/>
            </p:nvSpPr>
            <p:spPr bwMode="auto">
              <a:xfrm>
                <a:off x="2160" y="2496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60" name="Rectangle 129"/>
              <p:cNvSpPr>
                <a:spLocks noChangeArrowheads="1"/>
              </p:cNvSpPr>
              <p:nvPr/>
            </p:nvSpPr>
            <p:spPr bwMode="auto">
              <a:xfrm>
                <a:off x="2256" y="2496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61" name="Rectangle 130"/>
              <p:cNvSpPr>
                <a:spLocks noChangeArrowheads="1"/>
              </p:cNvSpPr>
              <p:nvPr/>
            </p:nvSpPr>
            <p:spPr bwMode="auto">
              <a:xfrm>
                <a:off x="2352" y="2496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62" name="Rectangle 131"/>
              <p:cNvSpPr>
                <a:spLocks noChangeArrowheads="1"/>
              </p:cNvSpPr>
              <p:nvPr/>
            </p:nvSpPr>
            <p:spPr bwMode="auto">
              <a:xfrm>
                <a:off x="2448" y="2496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310" name="Group 132"/>
            <p:cNvGrpSpPr>
              <a:grpSpLocks/>
            </p:cNvGrpSpPr>
            <p:nvPr/>
          </p:nvGrpSpPr>
          <p:grpSpPr bwMode="auto">
            <a:xfrm>
              <a:off x="993" y="2932"/>
              <a:ext cx="264" cy="89"/>
              <a:chOff x="1776" y="2784"/>
              <a:chExt cx="768" cy="192"/>
            </a:xfrm>
          </p:grpSpPr>
          <p:sp>
            <p:nvSpPr>
              <p:cNvPr id="347" name="Rectangle 133"/>
              <p:cNvSpPr>
                <a:spLocks noChangeArrowheads="1"/>
              </p:cNvSpPr>
              <p:nvPr/>
            </p:nvSpPr>
            <p:spPr bwMode="auto">
              <a:xfrm>
                <a:off x="1776" y="2784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48" name="Rectangle 134"/>
              <p:cNvSpPr>
                <a:spLocks noChangeArrowheads="1"/>
              </p:cNvSpPr>
              <p:nvPr/>
            </p:nvSpPr>
            <p:spPr bwMode="auto">
              <a:xfrm>
                <a:off x="1872" y="2784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49" name="Rectangle 135"/>
              <p:cNvSpPr>
                <a:spLocks noChangeArrowheads="1"/>
              </p:cNvSpPr>
              <p:nvPr/>
            </p:nvSpPr>
            <p:spPr bwMode="auto">
              <a:xfrm>
                <a:off x="1968" y="2784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50" name="Rectangle 136"/>
              <p:cNvSpPr>
                <a:spLocks noChangeArrowheads="1"/>
              </p:cNvSpPr>
              <p:nvPr/>
            </p:nvSpPr>
            <p:spPr bwMode="auto">
              <a:xfrm>
                <a:off x="2064" y="2784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51" name="Rectangle 137"/>
              <p:cNvSpPr>
                <a:spLocks noChangeArrowheads="1"/>
              </p:cNvSpPr>
              <p:nvPr/>
            </p:nvSpPr>
            <p:spPr bwMode="auto">
              <a:xfrm>
                <a:off x="2160" y="2784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52" name="Rectangle 138"/>
              <p:cNvSpPr>
                <a:spLocks noChangeArrowheads="1"/>
              </p:cNvSpPr>
              <p:nvPr/>
            </p:nvSpPr>
            <p:spPr bwMode="auto">
              <a:xfrm>
                <a:off x="2256" y="2784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53" name="Rectangle 139"/>
              <p:cNvSpPr>
                <a:spLocks noChangeArrowheads="1"/>
              </p:cNvSpPr>
              <p:nvPr/>
            </p:nvSpPr>
            <p:spPr bwMode="auto">
              <a:xfrm>
                <a:off x="2352" y="2784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54" name="Rectangle 140"/>
              <p:cNvSpPr>
                <a:spLocks noChangeArrowheads="1"/>
              </p:cNvSpPr>
              <p:nvPr/>
            </p:nvSpPr>
            <p:spPr bwMode="auto">
              <a:xfrm>
                <a:off x="2448" y="2784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311" name="Group 141"/>
            <p:cNvGrpSpPr>
              <a:grpSpLocks/>
            </p:cNvGrpSpPr>
            <p:nvPr/>
          </p:nvGrpSpPr>
          <p:grpSpPr bwMode="auto">
            <a:xfrm rot="-4547076">
              <a:off x="1548" y="2573"/>
              <a:ext cx="360" cy="65"/>
              <a:chOff x="3120" y="1392"/>
              <a:chExt cx="768" cy="192"/>
            </a:xfrm>
          </p:grpSpPr>
          <p:sp>
            <p:nvSpPr>
              <p:cNvPr id="339" name="Rectangle 142"/>
              <p:cNvSpPr>
                <a:spLocks noChangeArrowheads="1"/>
              </p:cNvSpPr>
              <p:nvPr/>
            </p:nvSpPr>
            <p:spPr bwMode="auto">
              <a:xfrm>
                <a:off x="3120" y="1392"/>
                <a:ext cx="96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40" name="Rectangle 143"/>
              <p:cNvSpPr>
                <a:spLocks noChangeArrowheads="1"/>
              </p:cNvSpPr>
              <p:nvPr/>
            </p:nvSpPr>
            <p:spPr bwMode="auto">
              <a:xfrm>
                <a:off x="3216" y="139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41" name="Rectangle 144"/>
              <p:cNvSpPr>
                <a:spLocks noChangeArrowheads="1"/>
              </p:cNvSpPr>
              <p:nvPr/>
            </p:nvSpPr>
            <p:spPr bwMode="auto">
              <a:xfrm>
                <a:off x="3312" y="139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42" name="Rectangle 145"/>
              <p:cNvSpPr>
                <a:spLocks noChangeArrowheads="1"/>
              </p:cNvSpPr>
              <p:nvPr/>
            </p:nvSpPr>
            <p:spPr bwMode="auto">
              <a:xfrm>
                <a:off x="3408" y="1392"/>
                <a:ext cx="96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43" name="Rectangle 146"/>
              <p:cNvSpPr>
                <a:spLocks noChangeArrowheads="1"/>
              </p:cNvSpPr>
              <p:nvPr/>
            </p:nvSpPr>
            <p:spPr bwMode="auto">
              <a:xfrm>
                <a:off x="3504" y="139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44" name="Rectangle 147"/>
              <p:cNvSpPr>
                <a:spLocks noChangeArrowheads="1"/>
              </p:cNvSpPr>
              <p:nvPr/>
            </p:nvSpPr>
            <p:spPr bwMode="auto">
              <a:xfrm>
                <a:off x="3600" y="139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45" name="Rectangle 148"/>
              <p:cNvSpPr>
                <a:spLocks noChangeArrowheads="1"/>
              </p:cNvSpPr>
              <p:nvPr/>
            </p:nvSpPr>
            <p:spPr bwMode="auto">
              <a:xfrm>
                <a:off x="3696" y="1392"/>
                <a:ext cx="96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46" name="Rectangle 149"/>
              <p:cNvSpPr>
                <a:spLocks noChangeArrowheads="1"/>
              </p:cNvSpPr>
              <p:nvPr/>
            </p:nvSpPr>
            <p:spPr bwMode="auto">
              <a:xfrm>
                <a:off x="3792" y="139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312" name="Group 150"/>
            <p:cNvGrpSpPr>
              <a:grpSpLocks/>
            </p:cNvGrpSpPr>
            <p:nvPr/>
          </p:nvGrpSpPr>
          <p:grpSpPr bwMode="auto">
            <a:xfrm rot="538358">
              <a:off x="1272" y="2266"/>
              <a:ext cx="264" cy="89"/>
              <a:chOff x="2880" y="2592"/>
              <a:chExt cx="768" cy="192"/>
            </a:xfrm>
          </p:grpSpPr>
          <p:sp>
            <p:nvSpPr>
              <p:cNvPr id="331" name="Rectangle 151"/>
              <p:cNvSpPr>
                <a:spLocks noChangeArrowheads="1"/>
              </p:cNvSpPr>
              <p:nvPr/>
            </p:nvSpPr>
            <p:spPr bwMode="auto">
              <a:xfrm>
                <a:off x="2880" y="2592"/>
                <a:ext cx="96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32" name="Rectangle 152"/>
              <p:cNvSpPr>
                <a:spLocks noChangeArrowheads="1"/>
              </p:cNvSpPr>
              <p:nvPr/>
            </p:nvSpPr>
            <p:spPr bwMode="auto">
              <a:xfrm>
                <a:off x="2976" y="259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33" name="Rectangle 153"/>
              <p:cNvSpPr>
                <a:spLocks noChangeArrowheads="1"/>
              </p:cNvSpPr>
              <p:nvPr/>
            </p:nvSpPr>
            <p:spPr bwMode="auto">
              <a:xfrm>
                <a:off x="3072" y="259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34" name="Rectangle 154"/>
              <p:cNvSpPr>
                <a:spLocks noChangeArrowheads="1"/>
              </p:cNvSpPr>
              <p:nvPr/>
            </p:nvSpPr>
            <p:spPr bwMode="auto">
              <a:xfrm>
                <a:off x="3168" y="2592"/>
                <a:ext cx="96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35" name="Rectangle 155"/>
              <p:cNvSpPr>
                <a:spLocks noChangeArrowheads="1"/>
              </p:cNvSpPr>
              <p:nvPr/>
            </p:nvSpPr>
            <p:spPr bwMode="auto">
              <a:xfrm>
                <a:off x="3264" y="259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36" name="Rectangle 156"/>
              <p:cNvSpPr>
                <a:spLocks noChangeArrowheads="1"/>
              </p:cNvSpPr>
              <p:nvPr/>
            </p:nvSpPr>
            <p:spPr bwMode="auto">
              <a:xfrm>
                <a:off x="3360" y="2592"/>
                <a:ext cx="96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37" name="Rectangle 157"/>
              <p:cNvSpPr>
                <a:spLocks noChangeArrowheads="1"/>
              </p:cNvSpPr>
              <p:nvPr/>
            </p:nvSpPr>
            <p:spPr bwMode="auto">
              <a:xfrm>
                <a:off x="3456" y="259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38" name="Rectangle 158"/>
              <p:cNvSpPr>
                <a:spLocks noChangeArrowheads="1"/>
              </p:cNvSpPr>
              <p:nvPr/>
            </p:nvSpPr>
            <p:spPr bwMode="auto">
              <a:xfrm>
                <a:off x="3552" y="2592"/>
                <a:ext cx="96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313" name="Group 159"/>
            <p:cNvGrpSpPr>
              <a:grpSpLocks/>
            </p:cNvGrpSpPr>
            <p:nvPr/>
          </p:nvGrpSpPr>
          <p:grpSpPr bwMode="auto">
            <a:xfrm rot="-84391">
              <a:off x="1217" y="3081"/>
              <a:ext cx="264" cy="89"/>
              <a:chOff x="1776" y="2496"/>
              <a:chExt cx="768" cy="192"/>
            </a:xfrm>
          </p:grpSpPr>
          <p:sp>
            <p:nvSpPr>
              <p:cNvPr id="323" name="Rectangle 160"/>
              <p:cNvSpPr>
                <a:spLocks noChangeArrowheads="1"/>
              </p:cNvSpPr>
              <p:nvPr/>
            </p:nvSpPr>
            <p:spPr bwMode="auto">
              <a:xfrm>
                <a:off x="1776" y="2496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24" name="Rectangle 161"/>
              <p:cNvSpPr>
                <a:spLocks noChangeArrowheads="1"/>
              </p:cNvSpPr>
              <p:nvPr/>
            </p:nvSpPr>
            <p:spPr bwMode="auto">
              <a:xfrm>
                <a:off x="1872" y="2496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25" name="Rectangle 162"/>
              <p:cNvSpPr>
                <a:spLocks noChangeArrowheads="1"/>
              </p:cNvSpPr>
              <p:nvPr/>
            </p:nvSpPr>
            <p:spPr bwMode="auto">
              <a:xfrm>
                <a:off x="1968" y="2496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26" name="Rectangle 163"/>
              <p:cNvSpPr>
                <a:spLocks noChangeArrowheads="1"/>
              </p:cNvSpPr>
              <p:nvPr/>
            </p:nvSpPr>
            <p:spPr bwMode="auto">
              <a:xfrm>
                <a:off x="2064" y="2496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27" name="Rectangle 164"/>
              <p:cNvSpPr>
                <a:spLocks noChangeArrowheads="1"/>
              </p:cNvSpPr>
              <p:nvPr/>
            </p:nvSpPr>
            <p:spPr bwMode="auto">
              <a:xfrm>
                <a:off x="2160" y="2496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28" name="Rectangle 165"/>
              <p:cNvSpPr>
                <a:spLocks noChangeArrowheads="1"/>
              </p:cNvSpPr>
              <p:nvPr/>
            </p:nvSpPr>
            <p:spPr bwMode="auto">
              <a:xfrm>
                <a:off x="2256" y="2496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29" name="Rectangle 166"/>
              <p:cNvSpPr>
                <a:spLocks noChangeArrowheads="1"/>
              </p:cNvSpPr>
              <p:nvPr/>
            </p:nvSpPr>
            <p:spPr bwMode="auto">
              <a:xfrm>
                <a:off x="2352" y="2496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30" name="Rectangle 167"/>
              <p:cNvSpPr>
                <a:spLocks noChangeArrowheads="1"/>
              </p:cNvSpPr>
              <p:nvPr/>
            </p:nvSpPr>
            <p:spPr bwMode="auto">
              <a:xfrm>
                <a:off x="2448" y="2496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314" name="Group 168"/>
            <p:cNvGrpSpPr>
              <a:grpSpLocks/>
            </p:cNvGrpSpPr>
            <p:nvPr/>
          </p:nvGrpSpPr>
          <p:grpSpPr bwMode="auto">
            <a:xfrm rot="-2638282">
              <a:off x="1313" y="2856"/>
              <a:ext cx="360" cy="65"/>
              <a:chOff x="3120" y="1392"/>
              <a:chExt cx="768" cy="192"/>
            </a:xfrm>
          </p:grpSpPr>
          <p:sp>
            <p:nvSpPr>
              <p:cNvPr id="315" name="Rectangle 169"/>
              <p:cNvSpPr>
                <a:spLocks noChangeArrowheads="1"/>
              </p:cNvSpPr>
              <p:nvPr/>
            </p:nvSpPr>
            <p:spPr bwMode="auto">
              <a:xfrm>
                <a:off x="3120" y="1392"/>
                <a:ext cx="96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16" name="Rectangle 170"/>
              <p:cNvSpPr>
                <a:spLocks noChangeArrowheads="1"/>
              </p:cNvSpPr>
              <p:nvPr/>
            </p:nvSpPr>
            <p:spPr bwMode="auto">
              <a:xfrm>
                <a:off x="3216" y="139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17" name="Rectangle 171"/>
              <p:cNvSpPr>
                <a:spLocks noChangeArrowheads="1"/>
              </p:cNvSpPr>
              <p:nvPr/>
            </p:nvSpPr>
            <p:spPr bwMode="auto">
              <a:xfrm>
                <a:off x="3312" y="139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18" name="Rectangle 172"/>
              <p:cNvSpPr>
                <a:spLocks noChangeArrowheads="1"/>
              </p:cNvSpPr>
              <p:nvPr/>
            </p:nvSpPr>
            <p:spPr bwMode="auto">
              <a:xfrm>
                <a:off x="3408" y="1392"/>
                <a:ext cx="96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19" name="Rectangle 173"/>
              <p:cNvSpPr>
                <a:spLocks noChangeArrowheads="1"/>
              </p:cNvSpPr>
              <p:nvPr/>
            </p:nvSpPr>
            <p:spPr bwMode="auto">
              <a:xfrm>
                <a:off x="3504" y="139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20" name="Rectangle 174"/>
              <p:cNvSpPr>
                <a:spLocks noChangeArrowheads="1"/>
              </p:cNvSpPr>
              <p:nvPr/>
            </p:nvSpPr>
            <p:spPr bwMode="auto">
              <a:xfrm>
                <a:off x="3600" y="139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21" name="Rectangle 175"/>
              <p:cNvSpPr>
                <a:spLocks noChangeArrowheads="1"/>
              </p:cNvSpPr>
              <p:nvPr/>
            </p:nvSpPr>
            <p:spPr bwMode="auto">
              <a:xfrm>
                <a:off x="3696" y="1392"/>
                <a:ext cx="96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322" name="Rectangle 176"/>
              <p:cNvSpPr>
                <a:spLocks noChangeArrowheads="1"/>
              </p:cNvSpPr>
              <p:nvPr/>
            </p:nvSpPr>
            <p:spPr bwMode="auto">
              <a:xfrm>
                <a:off x="3792" y="139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395" name="Group 177"/>
          <p:cNvGrpSpPr>
            <a:grpSpLocks/>
          </p:cNvGrpSpPr>
          <p:nvPr/>
        </p:nvGrpSpPr>
        <p:grpSpPr bwMode="auto">
          <a:xfrm>
            <a:off x="7956550" y="2850338"/>
            <a:ext cx="1243013" cy="598487"/>
            <a:chOff x="2256" y="3837"/>
            <a:chExt cx="742" cy="377"/>
          </a:xfrm>
        </p:grpSpPr>
        <p:grpSp>
          <p:nvGrpSpPr>
            <p:cNvPr id="396" name="Group 178"/>
            <p:cNvGrpSpPr>
              <a:grpSpLocks/>
            </p:cNvGrpSpPr>
            <p:nvPr/>
          </p:nvGrpSpPr>
          <p:grpSpPr bwMode="auto">
            <a:xfrm rot="1730773">
              <a:off x="2596" y="3840"/>
              <a:ext cx="264" cy="89"/>
              <a:chOff x="1824" y="2112"/>
              <a:chExt cx="768" cy="192"/>
            </a:xfrm>
          </p:grpSpPr>
          <p:sp>
            <p:nvSpPr>
              <p:cNvPr id="433" name="Rectangle 179"/>
              <p:cNvSpPr>
                <a:spLocks noChangeArrowheads="1"/>
              </p:cNvSpPr>
              <p:nvPr/>
            </p:nvSpPr>
            <p:spPr bwMode="auto">
              <a:xfrm>
                <a:off x="1824" y="211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34" name="Rectangle 180"/>
              <p:cNvSpPr>
                <a:spLocks noChangeArrowheads="1"/>
              </p:cNvSpPr>
              <p:nvPr/>
            </p:nvSpPr>
            <p:spPr bwMode="auto">
              <a:xfrm>
                <a:off x="1920" y="2112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35" name="Rectangle 181"/>
              <p:cNvSpPr>
                <a:spLocks noChangeArrowheads="1"/>
              </p:cNvSpPr>
              <p:nvPr/>
            </p:nvSpPr>
            <p:spPr bwMode="auto">
              <a:xfrm>
                <a:off x="2016" y="2112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36" name="Rectangle 182"/>
              <p:cNvSpPr>
                <a:spLocks noChangeArrowheads="1"/>
              </p:cNvSpPr>
              <p:nvPr/>
            </p:nvSpPr>
            <p:spPr bwMode="auto">
              <a:xfrm>
                <a:off x="2112" y="211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37" name="Rectangle 183"/>
              <p:cNvSpPr>
                <a:spLocks noChangeArrowheads="1"/>
              </p:cNvSpPr>
              <p:nvPr/>
            </p:nvSpPr>
            <p:spPr bwMode="auto">
              <a:xfrm>
                <a:off x="2208" y="2112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38" name="Rectangle 184"/>
              <p:cNvSpPr>
                <a:spLocks noChangeArrowheads="1"/>
              </p:cNvSpPr>
              <p:nvPr/>
            </p:nvSpPr>
            <p:spPr bwMode="auto">
              <a:xfrm>
                <a:off x="2304" y="2112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39" name="Rectangle 185"/>
              <p:cNvSpPr>
                <a:spLocks noChangeArrowheads="1"/>
              </p:cNvSpPr>
              <p:nvPr/>
            </p:nvSpPr>
            <p:spPr bwMode="auto">
              <a:xfrm>
                <a:off x="2400" y="211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40" name="Rectangle 186"/>
              <p:cNvSpPr>
                <a:spLocks noChangeArrowheads="1"/>
              </p:cNvSpPr>
              <p:nvPr/>
            </p:nvSpPr>
            <p:spPr bwMode="auto">
              <a:xfrm>
                <a:off x="2496" y="2112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397" name="Group 187"/>
            <p:cNvGrpSpPr>
              <a:grpSpLocks/>
            </p:cNvGrpSpPr>
            <p:nvPr/>
          </p:nvGrpSpPr>
          <p:grpSpPr bwMode="auto">
            <a:xfrm rot="-2348912">
              <a:off x="2251" y="3941"/>
              <a:ext cx="264" cy="89"/>
              <a:chOff x="1872" y="1632"/>
              <a:chExt cx="768" cy="192"/>
            </a:xfrm>
          </p:grpSpPr>
          <p:sp>
            <p:nvSpPr>
              <p:cNvPr id="425" name="Rectangle 188"/>
              <p:cNvSpPr>
                <a:spLocks noChangeArrowheads="1"/>
              </p:cNvSpPr>
              <p:nvPr/>
            </p:nvSpPr>
            <p:spPr bwMode="auto">
              <a:xfrm>
                <a:off x="1872" y="1632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26" name="Rectangle 189"/>
              <p:cNvSpPr>
                <a:spLocks noChangeArrowheads="1"/>
              </p:cNvSpPr>
              <p:nvPr/>
            </p:nvSpPr>
            <p:spPr bwMode="auto">
              <a:xfrm>
                <a:off x="1968" y="163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27" name="Rectangle 190"/>
              <p:cNvSpPr>
                <a:spLocks noChangeArrowheads="1"/>
              </p:cNvSpPr>
              <p:nvPr/>
            </p:nvSpPr>
            <p:spPr bwMode="auto">
              <a:xfrm>
                <a:off x="2064" y="163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28" name="Rectangle 191"/>
              <p:cNvSpPr>
                <a:spLocks noChangeArrowheads="1"/>
              </p:cNvSpPr>
              <p:nvPr/>
            </p:nvSpPr>
            <p:spPr bwMode="auto">
              <a:xfrm>
                <a:off x="2160" y="1632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29" name="Rectangle 192"/>
              <p:cNvSpPr>
                <a:spLocks noChangeArrowheads="1"/>
              </p:cNvSpPr>
              <p:nvPr/>
            </p:nvSpPr>
            <p:spPr bwMode="auto">
              <a:xfrm>
                <a:off x="2256" y="1632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30" name="Rectangle 193"/>
              <p:cNvSpPr>
                <a:spLocks noChangeArrowheads="1"/>
              </p:cNvSpPr>
              <p:nvPr/>
            </p:nvSpPr>
            <p:spPr bwMode="auto">
              <a:xfrm>
                <a:off x="2352" y="163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31" name="Rectangle 194"/>
              <p:cNvSpPr>
                <a:spLocks noChangeArrowheads="1"/>
              </p:cNvSpPr>
              <p:nvPr/>
            </p:nvSpPr>
            <p:spPr bwMode="auto">
              <a:xfrm>
                <a:off x="2448" y="1632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32" name="Rectangle 195"/>
              <p:cNvSpPr>
                <a:spLocks noChangeArrowheads="1"/>
              </p:cNvSpPr>
              <p:nvPr/>
            </p:nvSpPr>
            <p:spPr bwMode="auto">
              <a:xfrm>
                <a:off x="2544" y="1632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398" name="Group 196"/>
            <p:cNvGrpSpPr>
              <a:grpSpLocks/>
            </p:cNvGrpSpPr>
            <p:nvPr/>
          </p:nvGrpSpPr>
          <p:grpSpPr bwMode="auto">
            <a:xfrm rot="538358">
              <a:off x="2748" y="4138"/>
              <a:ext cx="264" cy="89"/>
              <a:chOff x="2880" y="2592"/>
              <a:chExt cx="768" cy="192"/>
            </a:xfrm>
          </p:grpSpPr>
          <p:sp>
            <p:nvSpPr>
              <p:cNvPr id="417" name="Rectangle 197"/>
              <p:cNvSpPr>
                <a:spLocks noChangeArrowheads="1"/>
              </p:cNvSpPr>
              <p:nvPr/>
            </p:nvSpPr>
            <p:spPr bwMode="auto">
              <a:xfrm>
                <a:off x="2880" y="2592"/>
                <a:ext cx="96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18" name="Rectangle 198"/>
              <p:cNvSpPr>
                <a:spLocks noChangeArrowheads="1"/>
              </p:cNvSpPr>
              <p:nvPr/>
            </p:nvSpPr>
            <p:spPr bwMode="auto">
              <a:xfrm>
                <a:off x="2976" y="259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19" name="Rectangle 199"/>
              <p:cNvSpPr>
                <a:spLocks noChangeArrowheads="1"/>
              </p:cNvSpPr>
              <p:nvPr/>
            </p:nvSpPr>
            <p:spPr bwMode="auto">
              <a:xfrm>
                <a:off x="3072" y="259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20" name="Rectangle 200"/>
              <p:cNvSpPr>
                <a:spLocks noChangeArrowheads="1"/>
              </p:cNvSpPr>
              <p:nvPr/>
            </p:nvSpPr>
            <p:spPr bwMode="auto">
              <a:xfrm>
                <a:off x="3168" y="2592"/>
                <a:ext cx="96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21" name="Rectangle 201"/>
              <p:cNvSpPr>
                <a:spLocks noChangeArrowheads="1"/>
              </p:cNvSpPr>
              <p:nvPr/>
            </p:nvSpPr>
            <p:spPr bwMode="auto">
              <a:xfrm>
                <a:off x="3264" y="259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22" name="Rectangle 202"/>
              <p:cNvSpPr>
                <a:spLocks noChangeArrowheads="1"/>
              </p:cNvSpPr>
              <p:nvPr/>
            </p:nvSpPr>
            <p:spPr bwMode="auto">
              <a:xfrm>
                <a:off x="3360" y="2592"/>
                <a:ext cx="96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23" name="Rectangle 203"/>
              <p:cNvSpPr>
                <a:spLocks noChangeArrowheads="1"/>
              </p:cNvSpPr>
              <p:nvPr/>
            </p:nvSpPr>
            <p:spPr bwMode="auto">
              <a:xfrm>
                <a:off x="3456" y="259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24" name="Rectangle 204"/>
              <p:cNvSpPr>
                <a:spLocks noChangeArrowheads="1"/>
              </p:cNvSpPr>
              <p:nvPr/>
            </p:nvSpPr>
            <p:spPr bwMode="auto">
              <a:xfrm>
                <a:off x="3552" y="2592"/>
                <a:ext cx="96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399" name="Group 205"/>
            <p:cNvGrpSpPr>
              <a:grpSpLocks/>
            </p:cNvGrpSpPr>
            <p:nvPr/>
          </p:nvGrpSpPr>
          <p:grpSpPr bwMode="auto">
            <a:xfrm>
              <a:off x="2309" y="4125"/>
              <a:ext cx="264" cy="89"/>
              <a:chOff x="1776" y="2784"/>
              <a:chExt cx="768" cy="192"/>
            </a:xfrm>
          </p:grpSpPr>
          <p:sp>
            <p:nvSpPr>
              <p:cNvPr id="409" name="Rectangle 206"/>
              <p:cNvSpPr>
                <a:spLocks noChangeArrowheads="1"/>
              </p:cNvSpPr>
              <p:nvPr/>
            </p:nvSpPr>
            <p:spPr bwMode="auto">
              <a:xfrm>
                <a:off x="1776" y="2784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10" name="Rectangle 207"/>
              <p:cNvSpPr>
                <a:spLocks noChangeArrowheads="1"/>
              </p:cNvSpPr>
              <p:nvPr/>
            </p:nvSpPr>
            <p:spPr bwMode="auto">
              <a:xfrm>
                <a:off x="1872" y="2784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11" name="Rectangle 208"/>
              <p:cNvSpPr>
                <a:spLocks noChangeArrowheads="1"/>
              </p:cNvSpPr>
              <p:nvPr/>
            </p:nvSpPr>
            <p:spPr bwMode="auto">
              <a:xfrm>
                <a:off x="1968" y="2784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12" name="Rectangle 209"/>
              <p:cNvSpPr>
                <a:spLocks noChangeArrowheads="1"/>
              </p:cNvSpPr>
              <p:nvPr/>
            </p:nvSpPr>
            <p:spPr bwMode="auto">
              <a:xfrm>
                <a:off x="2064" y="2784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13" name="Rectangle 210"/>
              <p:cNvSpPr>
                <a:spLocks noChangeArrowheads="1"/>
              </p:cNvSpPr>
              <p:nvPr/>
            </p:nvSpPr>
            <p:spPr bwMode="auto">
              <a:xfrm>
                <a:off x="2160" y="2784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14" name="Rectangle 211"/>
              <p:cNvSpPr>
                <a:spLocks noChangeArrowheads="1"/>
              </p:cNvSpPr>
              <p:nvPr/>
            </p:nvSpPr>
            <p:spPr bwMode="auto">
              <a:xfrm>
                <a:off x="2256" y="2784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15" name="Rectangle 212"/>
              <p:cNvSpPr>
                <a:spLocks noChangeArrowheads="1"/>
              </p:cNvSpPr>
              <p:nvPr/>
            </p:nvSpPr>
            <p:spPr bwMode="auto">
              <a:xfrm>
                <a:off x="2352" y="2784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16" name="Rectangle 213"/>
              <p:cNvSpPr>
                <a:spLocks noChangeArrowheads="1"/>
              </p:cNvSpPr>
              <p:nvPr/>
            </p:nvSpPr>
            <p:spPr bwMode="auto">
              <a:xfrm>
                <a:off x="2448" y="2784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400" name="Group 214"/>
            <p:cNvGrpSpPr>
              <a:grpSpLocks/>
            </p:cNvGrpSpPr>
            <p:nvPr/>
          </p:nvGrpSpPr>
          <p:grpSpPr bwMode="auto">
            <a:xfrm rot="-84391">
              <a:off x="2549" y="3993"/>
              <a:ext cx="264" cy="89"/>
              <a:chOff x="1776" y="2496"/>
              <a:chExt cx="768" cy="192"/>
            </a:xfrm>
          </p:grpSpPr>
          <p:sp>
            <p:nvSpPr>
              <p:cNvPr id="401" name="Rectangle 215"/>
              <p:cNvSpPr>
                <a:spLocks noChangeArrowheads="1"/>
              </p:cNvSpPr>
              <p:nvPr/>
            </p:nvSpPr>
            <p:spPr bwMode="auto">
              <a:xfrm>
                <a:off x="1776" y="2496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02" name="Rectangle 216"/>
              <p:cNvSpPr>
                <a:spLocks noChangeArrowheads="1"/>
              </p:cNvSpPr>
              <p:nvPr/>
            </p:nvSpPr>
            <p:spPr bwMode="auto">
              <a:xfrm>
                <a:off x="1872" y="2496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03" name="Rectangle 217"/>
              <p:cNvSpPr>
                <a:spLocks noChangeArrowheads="1"/>
              </p:cNvSpPr>
              <p:nvPr/>
            </p:nvSpPr>
            <p:spPr bwMode="auto">
              <a:xfrm>
                <a:off x="1968" y="2496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04" name="Rectangle 218"/>
              <p:cNvSpPr>
                <a:spLocks noChangeArrowheads="1"/>
              </p:cNvSpPr>
              <p:nvPr/>
            </p:nvSpPr>
            <p:spPr bwMode="auto">
              <a:xfrm>
                <a:off x="2064" y="2496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05" name="Rectangle 219"/>
              <p:cNvSpPr>
                <a:spLocks noChangeArrowheads="1"/>
              </p:cNvSpPr>
              <p:nvPr/>
            </p:nvSpPr>
            <p:spPr bwMode="auto">
              <a:xfrm>
                <a:off x="2160" y="2496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06" name="Rectangle 220"/>
              <p:cNvSpPr>
                <a:spLocks noChangeArrowheads="1"/>
              </p:cNvSpPr>
              <p:nvPr/>
            </p:nvSpPr>
            <p:spPr bwMode="auto">
              <a:xfrm>
                <a:off x="2256" y="2496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07" name="Rectangle 221"/>
              <p:cNvSpPr>
                <a:spLocks noChangeArrowheads="1"/>
              </p:cNvSpPr>
              <p:nvPr/>
            </p:nvSpPr>
            <p:spPr bwMode="auto">
              <a:xfrm>
                <a:off x="2352" y="2496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08" name="Rectangle 222"/>
              <p:cNvSpPr>
                <a:spLocks noChangeArrowheads="1"/>
              </p:cNvSpPr>
              <p:nvPr/>
            </p:nvSpPr>
            <p:spPr bwMode="auto">
              <a:xfrm>
                <a:off x="2448" y="2496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441" name="AutoShape 223"/>
          <p:cNvSpPr>
            <a:spLocks noChangeArrowheads="1"/>
          </p:cNvSpPr>
          <p:nvPr/>
        </p:nvSpPr>
        <p:spPr bwMode="auto">
          <a:xfrm rot="8474861">
            <a:off x="5984875" y="4106050"/>
            <a:ext cx="1238250" cy="2895600"/>
          </a:xfrm>
          <a:prstGeom prst="curvedLeftArrow">
            <a:avLst>
              <a:gd name="adj1" fmla="val 1386"/>
              <a:gd name="adj2" fmla="val 50320"/>
              <a:gd name="adj3" fmla="val 14301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42" name="AutoShape 224"/>
          <p:cNvCxnSpPr>
            <a:cxnSpLocks noChangeShapeType="1"/>
            <a:stCxn id="445" idx="1"/>
          </p:cNvCxnSpPr>
          <p:nvPr/>
        </p:nvCxnSpPr>
        <p:spPr bwMode="auto">
          <a:xfrm rot="10800000" flipV="1">
            <a:off x="5051425" y="3520263"/>
            <a:ext cx="642938" cy="561975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2"/>
            </a:solidFill>
            <a:miter lim="800000"/>
            <a:headEnd/>
            <a:tailEnd type="triangle" w="med" len="med"/>
          </a:ln>
        </p:spPr>
      </p:cxnSp>
      <p:sp>
        <p:nvSpPr>
          <p:cNvPr id="443" name="Oval 225"/>
          <p:cNvSpPr>
            <a:spLocks noChangeArrowheads="1"/>
          </p:cNvSpPr>
          <p:nvPr/>
        </p:nvSpPr>
        <p:spPr bwMode="auto">
          <a:xfrm>
            <a:off x="4337050" y="3850463"/>
            <a:ext cx="714375" cy="476250"/>
          </a:xfrm>
          <a:prstGeom prst="ellipse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>
                <a:solidFill>
                  <a:srgbClr val="FF0000"/>
                </a:solidFill>
                <a:latin typeface="Bookman Old Style" pitchFamily="18" charset="0"/>
              </a:rPr>
              <a:t>fin</a:t>
            </a:r>
          </a:p>
        </p:txBody>
      </p:sp>
      <p:sp>
        <p:nvSpPr>
          <p:cNvPr id="444" name="AutoShape 228"/>
          <p:cNvSpPr>
            <a:spLocks noChangeArrowheads="1"/>
          </p:cNvSpPr>
          <p:nvPr/>
        </p:nvSpPr>
        <p:spPr bwMode="auto">
          <a:xfrm>
            <a:off x="7083425" y="3455175"/>
            <a:ext cx="642938" cy="104775"/>
          </a:xfrm>
          <a:prstGeom prst="rightArrow">
            <a:avLst>
              <a:gd name="adj1" fmla="val 50000"/>
              <a:gd name="adj2" fmla="val 153409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FF0000"/>
              </a:solidFill>
            </a:endParaRPr>
          </a:p>
        </p:txBody>
      </p:sp>
      <p:sp>
        <p:nvSpPr>
          <p:cNvPr id="445" name="AutoShape 229"/>
          <p:cNvSpPr>
            <a:spLocks noChangeArrowheads="1"/>
          </p:cNvSpPr>
          <p:nvPr/>
        </p:nvSpPr>
        <p:spPr bwMode="auto">
          <a:xfrm>
            <a:off x="5703888" y="2769375"/>
            <a:ext cx="1408112" cy="1500188"/>
          </a:xfrm>
          <a:prstGeom prst="diamond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FF0000"/>
              </a:solidFill>
            </a:endParaRPr>
          </a:p>
        </p:txBody>
      </p:sp>
      <p:sp>
        <p:nvSpPr>
          <p:cNvPr id="446" name="Text Box 230"/>
          <p:cNvSpPr txBox="1">
            <a:spLocks noChangeArrowheads="1"/>
          </p:cNvSpPr>
          <p:nvPr/>
        </p:nvSpPr>
        <p:spPr bwMode="auto">
          <a:xfrm>
            <a:off x="5675313" y="3331350"/>
            <a:ext cx="1489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>
                <a:latin typeface="Tahoma" pitchFamily="34" charset="0"/>
                <a:cs typeface="Tahoma" pitchFamily="34" charset="0"/>
              </a:rPr>
              <a:t>Convergence</a:t>
            </a:r>
          </a:p>
        </p:txBody>
      </p:sp>
      <p:sp>
        <p:nvSpPr>
          <p:cNvPr id="447" name="AutoShape 231"/>
          <p:cNvSpPr>
            <a:spLocks noChangeArrowheads="1"/>
          </p:cNvSpPr>
          <p:nvPr/>
        </p:nvSpPr>
        <p:spPr bwMode="auto">
          <a:xfrm>
            <a:off x="7123113" y="2693175"/>
            <a:ext cx="403225" cy="476250"/>
          </a:xfrm>
          <a:prstGeom prst="wedgeEllipseCallout">
            <a:avLst>
              <a:gd name="adj1" fmla="val 4167"/>
              <a:gd name="adj2" fmla="val 129787"/>
            </a:avLst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>
                <a:solidFill>
                  <a:srgbClr val="FF0000"/>
                </a:solidFill>
                <a:latin typeface="Tahoma" pitchFamily="34" charset="0"/>
              </a:rPr>
              <a:t>2</a:t>
            </a:r>
          </a:p>
        </p:txBody>
      </p:sp>
      <p:sp>
        <p:nvSpPr>
          <p:cNvPr id="448" name="AutoShape 232"/>
          <p:cNvSpPr>
            <a:spLocks noChangeArrowheads="1"/>
          </p:cNvSpPr>
          <p:nvPr/>
        </p:nvSpPr>
        <p:spPr bwMode="auto">
          <a:xfrm>
            <a:off x="5632450" y="2316938"/>
            <a:ext cx="406400" cy="476250"/>
          </a:xfrm>
          <a:prstGeom prst="wedgeEllipseCallout">
            <a:avLst>
              <a:gd name="adj1" fmla="val 113222"/>
              <a:gd name="adj2" fmla="val 0"/>
            </a:avLst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>
                <a:solidFill>
                  <a:srgbClr val="FF0000"/>
                </a:solidFill>
                <a:latin typeface="Tahoma" pitchFamily="34" charset="0"/>
              </a:rPr>
              <a:t>1</a:t>
            </a:r>
          </a:p>
        </p:txBody>
      </p:sp>
      <p:sp>
        <p:nvSpPr>
          <p:cNvPr id="449" name="AutoShape 233"/>
          <p:cNvSpPr>
            <a:spLocks noChangeArrowheads="1"/>
          </p:cNvSpPr>
          <p:nvPr/>
        </p:nvSpPr>
        <p:spPr bwMode="auto">
          <a:xfrm>
            <a:off x="9817100" y="4348938"/>
            <a:ext cx="404813" cy="476250"/>
          </a:xfrm>
          <a:prstGeom prst="wedgeEllipseCallout">
            <a:avLst>
              <a:gd name="adj1" fmla="val 94630"/>
              <a:gd name="adj2" fmla="val 3190"/>
            </a:avLst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>
                <a:solidFill>
                  <a:srgbClr val="FF0000"/>
                </a:solidFill>
                <a:latin typeface="Tahoma" pitchFamily="34" charset="0"/>
              </a:rPr>
              <a:t>3</a:t>
            </a:r>
          </a:p>
        </p:txBody>
      </p:sp>
      <p:sp>
        <p:nvSpPr>
          <p:cNvPr id="450" name="AutoShape 234"/>
          <p:cNvSpPr>
            <a:spLocks noChangeArrowheads="1"/>
          </p:cNvSpPr>
          <p:nvPr/>
        </p:nvSpPr>
        <p:spPr bwMode="auto">
          <a:xfrm>
            <a:off x="6508750" y="5617350"/>
            <a:ext cx="406400" cy="476250"/>
          </a:xfrm>
          <a:prstGeom prst="wedgeEllipseCallout">
            <a:avLst>
              <a:gd name="adj1" fmla="val -91736"/>
              <a:gd name="adj2" fmla="val 74468"/>
            </a:avLst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>
                <a:solidFill>
                  <a:srgbClr val="FF0000"/>
                </a:solidFill>
                <a:latin typeface="Tahoma" pitchFamily="34" charset="0"/>
              </a:rPr>
              <a:t>1</a:t>
            </a:r>
          </a:p>
        </p:txBody>
      </p:sp>
      <p:sp>
        <p:nvSpPr>
          <p:cNvPr id="451" name="Text Box 235"/>
          <p:cNvSpPr txBox="1">
            <a:spLocks noChangeArrowheads="1"/>
          </p:cNvSpPr>
          <p:nvPr/>
        </p:nvSpPr>
        <p:spPr bwMode="auto">
          <a:xfrm>
            <a:off x="595313" y="4841063"/>
            <a:ext cx="3297237" cy="1323975"/>
          </a:xfrm>
          <a:prstGeom prst="rect">
            <a:avLst/>
          </a:prstGeom>
          <a:noFill/>
          <a:ln w="9525">
            <a:solidFill>
              <a:srgbClr val="DDDDDD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74650">
              <a:spcBef>
                <a:spcPct val="50000"/>
              </a:spcBef>
            </a:pPr>
            <a:r>
              <a:rPr lang="fr-FR" sz="1600" b="1">
                <a:solidFill>
                  <a:srgbClr val="FF0000"/>
                </a:solidFill>
                <a:latin typeface="Bookman Old Style" pitchFamily="18" charset="0"/>
              </a:rPr>
              <a:t>1</a:t>
            </a:r>
            <a:r>
              <a:rPr lang="fr-FR" sz="1600">
                <a:solidFill>
                  <a:srgbClr val="FF0000"/>
                </a:solidFill>
                <a:latin typeface="Bookman Old Style" pitchFamily="18" charset="0"/>
              </a:rPr>
              <a:t> : </a:t>
            </a:r>
            <a:r>
              <a:rPr lang="fr-FR" sz="1600">
                <a:latin typeface="Bookman Old Style" pitchFamily="18" charset="0"/>
              </a:rPr>
              <a:t>Décodage des paramètres      	et calcul de f_coût</a:t>
            </a:r>
          </a:p>
          <a:p>
            <a:pPr defTabSz="374650">
              <a:spcBef>
                <a:spcPct val="50000"/>
              </a:spcBef>
            </a:pPr>
            <a:r>
              <a:rPr lang="fr-FR" sz="1600" b="1">
                <a:solidFill>
                  <a:srgbClr val="FF0000"/>
                </a:solidFill>
                <a:latin typeface="Bookman Old Style" pitchFamily="18" charset="0"/>
              </a:rPr>
              <a:t>2</a:t>
            </a:r>
            <a:r>
              <a:rPr lang="fr-FR" sz="1600">
                <a:solidFill>
                  <a:srgbClr val="FF0000"/>
                </a:solidFill>
                <a:latin typeface="Bookman Old Style" pitchFamily="18" charset="0"/>
              </a:rPr>
              <a:t> : </a:t>
            </a:r>
            <a:r>
              <a:rPr lang="fr-FR" sz="1600">
                <a:latin typeface="Bookman Old Style" pitchFamily="18" charset="0"/>
              </a:rPr>
              <a:t>Sélection</a:t>
            </a:r>
          </a:p>
          <a:p>
            <a:pPr defTabSz="374650">
              <a:spcBef>
                <a:spcPct val="50000"/>
              </a:spcBef>
            </a:pPr>
            <a:r>
              <a:rPr lang="fr-FR" sz="1600" b="1">
                <a:solidFill>
                  <a:srgbClr val="FF0000"/>
                </a:solidFill>
                <a:latin typeface="Bookman Old Style" pitchFamily="18" charset="0"/>
              </a:rPr>
              <a:t>3</a:t>
            </a:r>
            <a:r>
              <a:rPr lang="fr-FR" sz="1600">
                <a:solidFill>
                  <a:srgbClr val="FF0000"/>
                </a:solidFill>
                <a:latin typeface="Bookman Old Style" pitchFamily="18" charset="0"/>
              </a:rPr>
              <a:t> : </a:t>
            </a:r>
            <a:r>
              <a:rPr lang="fr-FR" sz="1600">
                <a:latin typeface="Bookman Old Style" pitchFamily="18" charset="0"/>
              </a:rPr>
              <a:t>Croisement &amp; mutation</a:t>
            </a:r>
          </a:p>
        </p:txBody>
      </p:sp>
      <p:sp>
        <p:nvSpPr>
          <p:cNvPr id="452" name="Oval 236"/>
          <p:cNvSpPr>
            <a:spLocks noChangeArrowheads="1"/>
          </p:cNvSpPr>
          <p:nvPr/>
        </p:nvSpPr>
        <p:spPr bwMode="auto">
          <a:xfrm>
            <a:off x="7686675" y="4637863"/>
            <a:ext cx="1649413" cy="1781175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FF0000"/>
              </a:solidFill>
            </a:endParaRPr>
          </a:p>
        </p:txBody>
      </p:sp>
      <p:grpSp>
        <p:nvGrpSpPr>
          <p:cNvPr id="453" name="Group 237"/>
          <p:cNvGrpSpPr>
            <a:grpSpLocks/>
          </p:cNvGrpSpPr>
          <p:nvPr/>
        </p:nvGrpSpPr>
        <p:grpSpPr bwMode="auto">
          <a:xfrm>
            <a:off x="7847013" y="4755338"/>
            <a:ext cx="1485900" cy="1436687"/>
            <a:chOff x="2208" y="5391"/>
            <a:chExt cx="886" cy="905"/>
          </a:xfrm>
        </p:grpSpPr>
        <p:grpSp>
          <p:nvGrpSpPr>
            <p:cNvPr id="454" name="Group 238"/>
            <p:cNvGrpSpPr>
              <a:grpSpLocks/>
            </p:cNvGrpSpPr>
            <p:nvPr/>
          </p:nvGrpSpPr>
          <p:grpSpPr bwMode="auto">
            <a:xfrm rot="1730773">
              <a:off x="2212" y="5826"/>
              <a:ext cx="264" cy="89"/>
              <a:chOff x="1824" y="2112"/>
              <a:chExt cx="768" cy="192"/>
            </a:xfrm>
          </p:grpSpPr>
          <p:sp>
            <p:nvSpPr>
              <p:cNvPr id="536" name="Rectangle 239"/>
              <p:cNvSpPr>
                <a:spLocks noChangeArrowheads="1"/>
              </p:cNvSpPr>
              <p:nvPr/>
            </p:nvSpPr>
            <p:spPr bwMode="auto">
              <a:xfrm>
                <a:off x="1824" y="211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537" name="Rectangle 240"/>
              <p:cNvSpPr>
                <a:spLocks noChangeArrowheads="1"/>
              </p:cNvSpPr>
              <p:nvPr/>
            </p:nvSpPr>
            <p:spPr bwMode="auto">
              <a:xfrm>
                <a:off x="1920" y="2112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538" name="Rectangle 241"/>
              <p:cNvSpPr>
                <a:spLocks noChangeArrowheads="1"/>
              </p:cNvSpPr>
              <p:nvPr/>
            </p:nvSpPr>
            <p:spPr bwMode="auto">
              <a:xfrm>
                <a:off x="2016" y="2112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539" name="Rectangle 242"/>
              <p:cNvSpPr>
                <a:spLocks noChangeArrowheads="1"/>
              </p:cNvSpPr>
              <p:nvPr/>
            </p:nvSpPr>
            <p:spPr bwMode="auto">
              <a:xfrm>
                <a:off x="2112" y="211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540" name="Rectangle 243"/>
              <p:cNvSpPr>
                <a:spLocks noChangeArrowheads="1"/>
              </p:cNvSpPr>
              <p:nvPr/>
            </p:nvSpPr>
            <p:spPr bwMode="auto">
              <a:xfrm>
                <a:off x="2208" y="2112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541" name="Rectangle 244"/>
              <p:cNvSpPr>
                <a:spLocks noChangeArrowheads="1"/>
              </p:cNvSpPr>
              <p:nvPr/>
            </p:nvSpPr>
            <p:spPr bwMode="auto">
              <a:xfrm>
                <a:off x="2304" y="2112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542" name="Rectangle 245"/>
              <p:cNvSpPr>
                <a:spLocks noChangeArrowheads="1"/>
              </p:cNvSpPr>
              <p:nvPr/>
            </p:nvSpPr>
            <p:spPr bwMode="auto">
              <a:xfrm>
                <a:off x="2400" y="211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543" name="Rectangle 246"/>
              <p:cNvSpPr>
                <a:spLocks noChangeArrowheads="1"/>
              </p:cNvSpPr>
              <p:nvPr/>
            </p:nvSpPr>
            <p:spPr bwMode="auto">
              <a:xfrm>
                <a:off x="2496" y="2112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455" name="Group 247"/>
            <p:cNvGrpSpPr>
              <a:grpSpLocks/>
            </p:cNvGrpSpPr>
            <p:nvPr/>
          </p:nvGrpSpPr>
          <p:grpSpPr bwMode="auto">
            <a:xfrm rot="-2348912">
              <a:off x="2299" y="6023"/>
              <a:ext cx="264" cy="89"/>
              <a:chOff x="1872" y="1632"/>
              <a:chExt cx="768" cy="192"/>
            </a:xfrm>
          </p:grpSpPr>
          <p:sp>
            <p:nvSpPr>
              <p:cNvPr id="528" name="Rectangle 248"/>
              <p:cNvSpPr>
                <a:spLocks noChangeArrowheads="1"/>
              </p:cNvSpPr>
              <p:nvPr/>
            </p:nvSpPr>
            <p:spPr bwMode="auto">
              <a:xfrm>
                <a:off x="1872" y="1632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529" name="Rectangle 249"/>
              <p:cNvSpPr>
                <a:spLocks noChangeArrowheads="1"/>
              </p:cNvSpPr>
              <p:nvPr/>
            </p:nvSpPr>
            <p:spPr bwMode="auto">
              <a:xfrm>
                <a:off x="1968" y="163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530" name="Rectangle 250"/>
              <p:cNvSpPr>
                <a:spLocks noChangeArrowheads="1"/>
              </p:cNvSpPr>
              <p:nvPr/>
            </p:nvSpPr>
            <p:spPr bwMode="auto">
              <a:xfrm>
                <a:off x="2064" y="163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531" name="Rectangle 251"/>
              <p:cNvSpPr>
                <a:spLocks noChangeArrowheads="1"/>
              </p:cNvSpPr>
              <p:nvPr/>
            </p:nvSpPr>
            <p:spPr bwMode="auto">
              <a:xfrm>
                <a:off x="2160" y="1632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532" name="Rectangle 252"/>
              <p:cNvSpPr>
                <a:spLocks noChangeArrowheads="1"/>
              </p:cNvSpPr>
              <p:nvPr/>
            </p:nvSpPr>
            <p:spPr bwMode="auto">
              <a:xfrm>
                <a:off x="2256" y="1632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533" name="Rectangle 253"/>
              <p:cNvSpPr>
                <a:spLocks noChangeArrowheads="1"/>
              </p:cNvSpPr>
              <p:nvPr/>
            </p:nvSpPr>
            <p:spPr bwMode="auto">
              <a:xfrm>
                <a:off x="2352" y="163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534" name="Rectangle 254"/>
              <p:cNvSpPr>
                <a:spLocks noChangeArrowheads="1"/>
              </p:cNvSpPr>
              <p:nvPr/>
            </p:nvSpPr>
            <p:spPr bwMode="auto">
              <a:xfrm>
                <a:off x="2448" y="1632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535" name="Rectangle 255"/>
              <p:cNvSpPr>
                <a:spLocks noChangeArrowheads="1"/>
              </p:cNvSpPr>
              <p:nvPr/>
            </p:nvSpPr>
            <p:spPr bwMode="auto">
              <a:xfrm>
                <a:off x="2544" y="1632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456" name="Group 256"/>
            <p:cNvGrpSpPr>
              <a:grpSpLocks/>
            </p:cNvGrpSpPr>
            <p:nvPr/>
          </p:nvGrpSpPr>
          <p:grpSpPr bwMode="auto">
            <a:xfrm rot="-1968287">
              <a:off x="2826" y="5770"/>
              <a:ext cx="264" cy="82"/>
              <a:chOff x="2784" y="1920"/>
              <a:chExt cx="768" cy="192"/>
            </a:xfrm>
          </p:grpSpPr>
          <p:sp>
            <p:nvSpPr>
              <p:cNvPr id="520" name="Rectangle 257"/>
              <p:cNvSpPr>
                <a:spLocks noChangeArrowheads="1"/>
              </p:cNvSpPr>
              <p:nvPr/>
            </p:nvSpPr>
            <p:spPr bwMode="auto">
              <a:xfrm>
                <a:off x="2784" y="1920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521" name="Rectangle 258"/>
              <p:cNvSpPr>
                <a:spLocks noChangeArrowheads="1"/>
              </p:cNvSpPr>
              <p:nvPr/>
            </p:nvSpPr>
            <p:spPr bwMode="auto">
              <a:xfrm>
                <a:off x="2880" y="1920"/>
                <a:ext cx="96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522" name="Rectangle 259"/>
              <p:cNvSpPr>
                <a:spLocks noChangeArrowheads="1"/>
              </p:cNvSpPr>
              <p:nvPr/>
            </p:nvSpPr>
            <p:spPr bwMode="auto">
              <a:xfrm>
                <a:off x="2976" y="1920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523" name="Rectangle 260"/>
              <p:cNvSpPr>
                <a:spLocks noChangeArrowheads="1"/>
              </p:cNvSpPr>
              <p:nvPr/>
            </p:nvSpPr>
            <p:spPr bwMode="auto">
              <a:xfrm>
                <a:off x="3072" y="1920"/>
                <a:ext cx="96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524" name="Rectangle 261"/>
              <p:cNvSpPr>
                <a:spLocks noChangeArrowheads="1"/>
              </p:cNvSpPr>
              <p:nvPr/>
            </p:nvSpPr>
            <p:spPr bwMode="auto">
              <a:xfrm>
                <a:off x="3168" y="1920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525" name="Rectangle 262"/>
              <p:cNvSpPr>
                <a:spLocks noChangeArrowheads="1"/>
              </p:cNvSpPr>
              <p:nvPr/>
            </p:nvSpPr>
            <p:spPr bwMode="auto">
              <a:xfrm>
                <a:off x="3264" y="1920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526" name="Rectangle 263"/>
              <p:cNvSpPr>
                <a:spLocks noChangeArrowheads="1"/>
              </p:cNvSpPr>
              <p:nvPr/>
            </p:nvSpPr>
            <p:spPr bwMode="auto">
              <a:xfrm>
                <a:off x="3360" y="1920"/>
                <a:ext cx="96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527" name="Rectangle 264"/>
              <p:cNvSpPr>
                <a:spLocks noChangeArrowheads="1"/>
              </p:cNvSpPr>
              <p:nvPr/>
            </p:nvSpPr>
            <p:spPr bwMode="auto">
              <a:xfrm>
                <a:off x="3456" y="1920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457" name="Group 265"/>
            <p:cNvGrpSpPr>
              <a:grpSpLocks/>
            </p:cNvGrpSpPr>
            <p:nvPr/>
          </p:nvGrpSpPr>
          <p:grpSpPr bwMode="auto">
            <a:xfrm rot="538358">
              <a:off x="2604" y="6220"/>
              <a:ext cx="264" cy="89"/>
              <a:chOff x="2880" y="2592"/>
              <a:chExt cx="768" cy="192"/>
            </a:xfrm>
          </p:grpSpPr>
          <p:sp>
            <p:nvSpPr>
              <p:cNvPr id="512" name="Rectangle 266"/>
              <p:cNvSpPr>
                <a:spLocks noChangeArrowheads="1"/>
              </p:cNvSpPr>
              <p:nvPr/>
            </p:nvSpPr>
            <p:spPr bwMode="auto">
              <a:xfrm>
                <a:off x="2880" y="2592"/>
                <a:ext cx="96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513" name="Rectangle 267"/>
              <p:cNvSpPr>
                <a:spLocks noChangeArrowheads="1"/>
              </p:cNvSpPr>
              <p:nvPr/>
            </p:nvSpPr>
            <p:spPr bwMode="auto">
              <a:xfrm>
                <a:off x="2976" y="259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514" name="Rectangle 268"/>
              <p:cNvSpPr>
                <a:spLocks noChangeArrowheads="1"/>
              </p:cNvSpPr>
              <p:nvPr/>
            </p:nvSpPr>
            <p:spPr bwMode="auto">
              <a:xfrm>
                <a:off x="3072" y="259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515" name="Rectangle 269"/>
              <p:cNvSpPr>
                <a:spLocks noChangeArrowheads="1"/>
              </p:cNvSpPr>
              <p:nvPr/>
            </p:nvSpPr>
            <p:spPr bwMode="auto">
              <a:xfrm>
                <a:off x="3168" y="2592"/>
                <a:ext cx="96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516" name="Rectangle 270"/>
              <p:cNvSpPr>
                <a:spLocks noChangeArrowheads="1"/>
              </p:cNvSpPr>
              <p:nvPr/>
            </p:nvSpPr>
            <p:spPr bwMode="auto">
              <a:xfrm>
                <a:off x="3264" y="259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517" name="Rectangle 271"/>
              <p:cNvSpPr>
                <a:spLocks noChangeArrowheads="1"/>
              </p:cNvSpPr>
              <p:nvPr/>
            </p:nvSpPr>
            <p:spPr bwMode="auto">
              <a:xfrm>
                <a:off x="3360" y="2592"/>
                <a:ext cx="96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518" name="Rectangle 272"/>
              <p:cNvSpPr>
                <a:spLocks noChangeArrowheads="1"/>
              </p:cNvSpPr>
              <p:nvPr/>
            </p:nvSpPr>
            <p:spPr bwMode="auto">
              <a:xfrm>
                <a:off x="3456" y="259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519" name="Rectangle 273"/>
              <p:cNvSpPr>
                <a:spLocks noChangeArrowheads="1"/>
              </p:cNvSpPr>
              <p:nvPr/>
            </p:nvSpPr>
            <p:spPr bwMode="auto">
              <a:xfrm>
                <a:off x="3552" y="2592"/>
                <a:ext cx="96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458" name="Group 274"/>
            <p:cNvGrpSpPr>
              <a:grpSpLocks/>
            </p:cNvGrpSpPr>
            <p:nvPr/>
          </p:nvGrpSpPr>
          <p:grpSpPr bwMode="auto">
            <a:xfrm rot="-1599557">
              <a:off x="2444" y="5784"/>
              <a:ext cx="264" cy="89"/>
              <a:chOff x="1776" y="2496"/>
              <a:chExt cx="768" cy="192"/>
            </a:xfrm>
          </p:grpSpPr>
          <p:sp>
            <p:nvSpPr>
              <p:cNvPr id="504" name="Rectangle 275"/>
              <p:cNvSpPr>
                <a:spLocks noChangeArrowheads="1"/>
              </p:cNvSpPr>
              <p:nvPr/>
            </p:nvSpPr>
            <p:spPr bwMode="auto">
              <a:xfrm>
                <a:off x="1776" y="2496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505" name="Rectangle 276"/>
              <p:cNvSpPr>
                <a:spLocks noChangeArrowheads="1"/>
              </p:cNvSpPr>
              <p:nvPr/>
            </p:nvSpPr>
            <p:spPr bwMode="auto">
              <a:xfrm>
                <a:off x="1872" y="2496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506" name="Rectangle 277"/>
              <p:cNvSpPr>
                <a:spLocks noChangeArrowheads="1"/>
              </p:cNvSpPr>
              <p:nvPr/>
            </p:nvSpPr>
            <p:spPr bwMode="auto">
              <a:xfrm>
                <a:off x="1968" y="2496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507" name="Rectangle 278"/>
              <p:cNvSpPr>
                <a:spLocks noChangeArrowheads="1"/>
              </p:cNvSpPr>
              <p:nvPr/>
            </p:nvSpPr>
            <p:spPr bwMode="auto">
              <a:xfrm>
                <a:off x="2064" y="2496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508" name="Rectangle 279"/>
              <p:cNvSpPr>
                <a:spLocks noChangeArrowheads="1"/>
              </p:cNvSpPr>
              <p:nvPr/>
            </p:nvSpPr>
            <p:spPr bwMode="auto">
              <a:xfrm>
                <a:off x="2160" y="2496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509" name="Rectangle 280"/>
              <p:cNvSpPr>
                <a:spLocks noChangeArrowheads="1"/>
              </p:cNvSpPr>
              <p:nvPr/>
            </p:nvSpPr>
            <p:spPr bwMode="auto">
              <a:xfrm>
                <a:off x="2256" y="2496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510" name="Rectangle 281"/>
              <p:cNvSpPr>
                <a:spLocks noChangeArrowheads="1"/>
              </p:cNvSpPr>
              <p:nvPr/>
            </p:nvSpPr>
            <p:spPr bwMode="auto">
              <a:xfrm>
                <a:off x="2352" y="2496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511" name="Rectangle 282"/>
              <p:cNvSpPr>
                <a:spLocks noChangeArrowheads="1"/>
              </p:cNvSpPr>
              <p:nvPr/>
            </p:nvSpPr>
            <p:spPr bwMode="auto">
              <a:xfrm>
                <a:off x="2448" y="2496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459" name="Group 283"/>
            <p:cNvGrpSpPr>
              <a:grpSpLocks/>
            </p:cNvGrpSpPr>
            <p:nvPr/>
          </p:nvGrpSpPr>
          <p:grpSpPr bwMode="auto">
            <a:xfrm>
              <a:off x="2309" y="5487"/>
              <a:ext cx="264" cy="89"/>
              <a:chOff x="1776" y="2784"/>
              <a:chExt cx="768" cy="192"/>
            </a:xfrm>
          </p:grpSpPr>
          <p:sp>
            <p:nvSpPr>
              <p:cNvPr id="496" name="Rectangle 284"/>
              <p:cNvSpPr>
                <a:spLocks noChangeArrowheads="1"/>
              </p:cNvSpPr>
              <p:nvPr/>
            </p:nvSpPr>
            <p:spPr bwMode="auto">
              <a:xfrm>
                <a:off x="1776" y="2784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97" name="Rectangle 285"/>
              <p:cNvSpPr>
                <a:spLocks noChangeArrowheads="1"/>
              </p:cNvSpPr>
              <p:nvPr/>
            </p:nvSpPr>
            <p:spPr bwMode="auto">
              <a:xfrm>
                <a:off x="1872" y="2784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98" name="Rectangle 286"/>
              <p:cNvSpPr>
                <a:spLocks noChangeArrowheads="1"/>
              </p:cNvSpPr>
              <p:nvPr/>
            </p:nvSpPr>
            <p:spPr bwMode="auto">
              <a:xfrm>
                <a:off x="1968" y="2784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99" name="Rectangle 287"/>
              <p:cNvSpPr>
                <a:spLocks noChangeArrowheads="1"/>
              </p:cNvSpPr>
              <p:nvPr/>
            </p:nvSpPr>
            <p:spPr bwMode="auto">
              <a:xfrm>
                <a:off x="2064" y="2784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500" name="Rectangle 288"/>
              <p:cNvSpPr>
                <a:spLocks noChangeArrowheads="1"/>
              </p:cNvSpPr>
              <p:nvPr/>
            </p:nvSpPr>
            <p:spPr bwMode="auto">
              <a:xfrm>
                <a:off x="2160" y="2784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501" name="Rectangle 289"/>
              <p:cNvSpPr>
                <a:spLocks noChangeArrowheads="1"/>
              </p:cNvSpPr>
              <p:nvPr/>
            </p:nvSpPr>
            <p:spPr bwMode="auto">
              <a:xfrm>
                <a:off x="2256" y="2784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502" name="Rectangle 290"/>
              <p:cNvSpPr>
                <a:spLocks noChangeArrowheads="1"/>
              </p:cNvSpPr>
              <p:nvPr/>
            </p:nvSpPr>
            <p:spPr bwMode="auto">
              <a:xfrm>
                <a:off x="2352" y="2784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503" name="Rectangle 291"/>
              <p:cNvSpPr>
                <a:spLocks noChangeArrowheads="1"/>
              </p:cNvSpPr>
              <p:nvPr/>
            </p:nvSpPr>
            <p:spPr bwMode="auto">
              <a:xfrm>
                <a:off x="2448" y="2784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460" name="Group 292"/>
            <p:cNvGrpSpPr>
              <a:grpSpLocks/>
            </p:cNvGrpSpPr>
            <p:nvPr/>
          </p:nvGrpSpPr>
          <p:grpSpPr bwMode="auto">
            <a:xfrm rot="-9061156">
              <a:off x="2583" y="5573"/>
              <a:ext cx="360" cy="65"/>
              <a:chOff x="3120" y="1392"/>
              <a:chExt cx="768" cy="192"/>
            </a:xfrm>
          </p:grpSpPr>
          <p:sp>
            <p:nvSpPr>
              <p:cNvPr id="488" name="Rectangle 293"/>
              <p:cNvSpPr>
                <a:spLocks noChangeArrowheads="1"/>
              </p:cNvSpPr>
              <p:nvPr/>
            </p:nvSpPr>
            <p:spPr bwMode="auto">
              <a:xfrm>
                <a:off x="3120" y="1392"/>
                <a:ext cx="96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89" name="Rectangle 294"/>
              <p:cNvSpPr>
                <a:spLocks noChangeArrowheads="1"/>
              </p:cNvSpPr>
              <p:nvPr/>
            </p:nvSpPr>
            <p:spPr bwMode="auto">
              <a:xfrm>
                <a:off x="3216" y="139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90" name="Rectangle 295"/>
              <p:cNvSpPr>
                <a:spLocks noChangeArrowheads="1"/>
              </p:cNvSpPr>
              <p:nvPr/>
            </p:nvSpPr>
            <p:spPr bwMode="auto">
              <a:xfrm>
                <a:off x="3312" y="139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91" name="Rectangle 296"/>
              <p:cNvSpPr>
                <a:spLocks noChangeArrowheads="1"/>
              </p:cNvSpPr>
              <p:nvPr/>
            </p:nvSpPr>
            <p:spPr bwMode="auto">
              <a:xfrm>
                <a:off x="3408" y="1392"/>
                <a:ext cx="96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92" name="Rectangle 297"/>
              <p:cNvSpPr>
                <a:spLocks noChangeArrowheads="1"/>
              </p:cNvSpPr>
              <p:nvPr/>
            </p:nvSpPr>
            <p:spPr bwMode="auto">
              <a:xfrm>
                <a:off x="3504" y="139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93" name="Rectangle 298"/>
              <p:cNvSpPr>
                <a:spLocks noChangeArrowheads="1"/>
              </p:cNvSpPr>
              <p:nvPr/>
            </p:nvSpPr>
            <p:spPr bwMode="auto">
              <a:xfrm>
                <a:off x="3600" y="139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94" name="Rectangle 299"/>
              <p:cNvSpPr>
                <a:spLocks noChangeArrowheads="1"/>
              </p:cNvSpPr>
              <p:nvPr/>
            </p:nvSpPr>
            <p:spPr bwMode="auto">
              <a:xfrm>
                <a:off x="3696" y="1392"/>
                <a:ext cx="96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95" name="Rectangle 300"/>
              <p:cNvSpPr>
                <a:spLocks noChangeArrowheads="1"/>
              </p:cNvSpPr>
              <p:nvPr/>
            </p:nvSpPr>
            <p:spPr bwMode="auto">
              <a:xfrm>
                <a:off x="3792" y="139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461" name="Group 301"/>
            <p:cNvGrpSpPr>
              <a:grpSpLocks/>
            </p:cNvGrpSpPr>
            <p:nvPr/>
          </p:nvGrpSpPr>
          <p:grpSpPr bwMode="auto">
            <a:xfrm rot="538358">
              <a:off x="2604" y="5404"/>
              <a:ext cx="264" cy="89"/>
              <a:chOff x="2880" y="2592"/>
              <a:chExt cx="768" cy="192"/>
            </a:xfrm>
          </p:grpSpPr>
          <p:sp>
            <p:nvSpPr>
              <p:cNvPr id="480" name="Rectangle 302"/>
              <p:cNvSpPr>
                <a:spLocks noChangeArrowheads="1"/>
              </p:cNvSpPr>
              <p:nvPr/>
            </p:nvSpPr>
            <p:spPr bwMode="auto">
              <a:xfrm>
                <a:off x="2880" y="2592"/>
                <a:ext cx="96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81" name="Rectangle 303"/>
              <p:cNvSpPr>
                <a:spLocks noChangeArrowheads="1"/>
              </p:cNvSpPr>
              <p:nvPr/>
            </p:nvSpPr>
            <p:spPr bwMode="auto">
              <a:xfrm>
                <a:off x="2976" y="259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82" name="Rectangle 304"/>
              <p:cNvSpPr>
                <a:spLocks noChangeArrowheads="1"/>
              </p:cNvSpPr>
              <p:nvPr/>
            </p:nvSpPr>
            <p:spPr bwMode="auto">
              <a:xfrm>
                <a:off x="3072" y="259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83" name="Rectangle 305"/>
              <p:cNvSpPr>
                <a:spLocks noChangeArrowheads="1"/>
              </p:cNvSpPr>
              <p:nvPr/>
            </p:nvSpPr>
            <p:spPr bwMode="auto">
              <a:xfrm>
                <a:off x="3168" y="2592"/>
                <a:ext cx="96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84" name="Rectangle 306"/>
              <p:cNvSpPr>
                <a:spLocks noChangeArrowheads="1"/>
              </p:cNvSpPr>
              <p:nvPr/>
            </p:nvSpPr>
            <p:spPr bwMode="auto">
              <a:xfrm>
                <a:off x="3264" y="259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85" name="Rectangle 307"/>
              <p:cNvSpPr>
                <a:spLocks noChangeArrowheads="1"/>
              </p:cNvSpPr>
              <p:nvPr/>
            </p:nvSpPr>
            <p:spPr bwMode="auto">
              <a:xfrm>
                <a:off x="3360" y="2592"/>
                <a:ext cx="96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86" name="Rectangle 308"/>
              <p:cNvSpPr>
                <a:spLocks noChangeArrowheads="1"/>
              </p:cNvSpPr>
              <p:nvPr/>
            </p:nvSpPr>
            <p:spPr bwMode="auto">
              <a:xfrm>
                <a:off x="3456" y="259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87" name="Rectangle 309"/>
              <p:cNvSpPr>
                <a:spLocks noChangeArrowheads="1"/>
              </p:cNvSpPr>
              <p:nvPr/>
            </p:nvSpPr>
            <p:spPr bwMode="auto">
              <a:xfrm>
                <a:off x="3552" y="2592"/>
                <a:ext cx="96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462" name="Group 310"/>
            <p:cNvGrpSpPr>
              <a:grpSpLocks/>
            </p:cNvGrpSpPr>
            <p:nvPr/>
          </p:nvGrpSpPr>
          <p:grpSpPr bwMode="auto">
            <a:xfrm rot="-84391">
              <a:off x="2741" y="5979"/>
              <a:ext cx="264" cy="89"/>
              <a:chOff x="1776" y="2496"/>
              <a:chExt cx="768" cy="192"/>
            </a:xfrm>
          </p:grpSpPr>
          <p:sp>
            <p:nvSpPr>
              <p:cNvPr id="472" name="Rectangle 311"/>
              <p:cNvSpPr>
                <a:spLocks noChangeArrowheads="1"/>
              </p:cNvSpPr>
              <p:nvPr/>
            </p:nvSpPr>
            <p:spPr bwMode="auto">
              <a:xfrm>
                <a:off x="1776" y="2496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73" name="Rectangle 312"/>
              <p:cNvSpPr>
                <a:spLocks noChangeArrowheads="1"/>
              </p:cNvSpPr>
              <p:nvPr/>
            </p:nvSpPr>
            <p:spPr bwMode="auto">
              <a:xfrm>
                <a:off x="1872" y="2496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74" name="Rectangle 313"/>
              <p:cNvSpPr>
                <a:spLocks noChangeArrowheads="1"/>
              </p:cNvSpPr>
              <p:nvPr/>
            </p:nvSpPr>
            <p:spPr bwMode="auto">
              <a:xfrm>
                <a:off x="1968" y="2496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75" name="Rectangle 314"/>
              <p:cNvSpPr>
                <a:spLocks noChangeArrowheads="1"/>
              </p:cNvSpPr>
              <p:nvPr/>
            </p:nvSpPr>
            <p:spPr bwMode="auto">
              <a:xfrm>
                <a:off x="2064" y="2496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76" name="Rectangle 315"/>
              <p:cNvSpPr>
                <a:spLocks noChangeArrowheads="1"/>
              </p:cNvSpPr>
              <p:nvPr/>
            </p:nvSpPr>
            <p:spPr bwMode="auto">
              <a:xfrm>
                <a:off x="2160" y="2496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77" name="Rectangle 316"/>
              <p:cNvSpPr>
                <a:spLocks noChangeArrowheads="1"/>
              </p:cNvSpPr>
              <p:nvPr/>
            </p:nvSpPr>
            <p:spPr bwMode="auto">
              <a:xfrm>
                <a:off x="2256" y="2496"/>
                <a:ext cx="96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78" name="Rectangle 317"/>
              <p:cNvSpPr>
                <a:spLocks noChangeArrowheads="1"/>
              </p:cNvSpPr>
              <p:nvPr/>
            </p:nvSpPr>
            <p:spPr bwMode="auto">
              <a:xfrm>
                <a:off x="2352" y="2496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79" name="Rectangle 318"/>
              <p:cNvSpPr>
                <a:spLocks noChangeArrowheads="1"/>
              </p:cNvSpPr>
              <p:nvPr/>
            </p:nvSpPr>
            <p:spPr bwMode="auto">
              <a:xfrm>
                <a:off x="2448" y="2496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463" name="Group 319"/>
            <p:cNvGrpSpPr>
              <a:grpSpLocks/>
            </p:cNvGrpSpPr>
            <p:nvPr/>
          </p:nvGrpSpPr>
          <p:grpSpPr bwMode="auto">
            <a:xfrm rot="-2638282">
              <a:off x="2369" y="6138"/>
              <a:ext cx="360" cy="65"/>
              <a:chOff x="3120" y="1392"/>
              <a:chExt cx="768" cy="192"/>
            </a:xfrm>
          </p:grpSpPr>
          <p:sp>
            <p:nvSpPr>
              <p:cNvPr id="464" name="Rectangle 320"/>
              <p:cNvSpPr>
                <a:spLocks noChangeArrowheads="1"/>
              </p:cNvSpPr>
              <p:nvPr/>
            </p:nvSpPr>
            <p:spPr bwMode="auto">
              <a:xfrm>
                <a:off x="3120" y="1392"/>
                <a:ext cx="96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65" name="Rectangle 321"/>
              <p:cNvSpPr>
                <a:spLocks noChangeArrowheads="1"/>
              </p:cNvSpPr>
              <p:nvPr/>
            </p:nvSpPr>
            <p:spPr bwMode="auto">
              <a:xfrm>
                <a:off x="3216" y="139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66" name="Rectangle 322"/>
              <p:cNvSpPr>
                <a:spLocks noChangeArrowheads="1"/>
              </p:cNvSpPr>
              <p:nvPr/>
            </p:nvSpPr>
            <p:spPr bwMode="auto">
              <a:xfrm>
                <a:off x="3312" y="139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67" name="Rectangle 323"/>
              <p:cNvSpPr>
                <a:spLocks noChangeArrowheads="1"/>
              </p:cNvSpPr>
              <p:nvPr/>
            </p:nvSpPr>
            <p:spPr bwMode="auto">
              <a:xfrm>
                <a:off x="3408" y="1392"/>
                <a:ext cx="96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68" name="Rectangle 324"/>
              <p:cNvSpPr>
                <a:spLocks noChangeArrowheads="1"/>
              </p:cNvSpPr>
              <p:nvPr/>
            </p:nvSpPr>
            <p:spPr bwMode="auto">
              <a:xfrm>
                <a:off x="3504" y="139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69" name="Rectangle 325"/>
              <p:cNvSpPr>
                <a:spLocks noChangeArrowheads="1"/>
              </p:cNvSpPr>
              <p:nvPr/>
            </p:nvSpPr>
            <p:spPr bwMode="auto">
              <a:xfrm>
                <a:off x="3600" y="139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70" name="Rectangle 326"/>
              <p:cNvSpPr>
                <a:spLocks noChangeArrowheads="1"/>
              </p:cNvSpPr>
              <p:nvPr/>
            </p:nvSpPr>
            <p:spPr bwMode="auto">
              <a:xfrm>
                <a:off x="3696" y="1392"/>
                <a:ext cx="96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71" name="Rectangle 327"/>
              <p:cNvSpPr>
                <a:spLocks noChangeArrowheads="1"/>
              </p:cNvSpPr>
              <p:nvPr/>
            </p:nvSpPr>
            <p:spPr bwMode="auto">
              <a:xfrm>
                <a:off x="3792" y="1392"/>
                <a:ext cx="96" cy="1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544" name="Espace réservé du texte 4"/>
          <p:cNvSpPr txBox="1">
            <a:spLocks/>
          </p:cNvSpPr>
          <p:nvPr/>
        </p:nvSpPr>
        <p:spPr>
          <a:xfrm>
            <a:off x="0" y="705625"/>
            <a:ext cx="5186361" cy="157163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501589" lvl="1" indent="-365742">
              <a:buClr>
                <a:srgbClr val="800000"/>
              </a:buClr>
              <a:buSzPct val="100000"/>
              <a:buFont typeface="Wingdings 2" pitchFamily="18" charset="2"/>
              <a:buChar char="E"/>
              <a:defRPr/>
            </a:pPr>
            <a:r>
              <a:rPr lang="fr-FR" sz="3200" dirty="0" smtClean="0"/>
              <a:t> D</a:t>
            </a:r>
            <a:r>
              <a:rPr lang="fr-FR" sz="3200" b="1" dirty="0" smtClean="0">
                <a:latin typeface="Bookman Old Style" pitchFamily="18" charset="0"/>
              </a:rPr>
              <a:t>éroulement d'un</a:t>
            </a:r>
          </a:p>
          <a:p>
            <a:pPr marL="501589" lvl="1" indent="-365742">
              <a:buClr>
                <a:srgbClr val="800000"/>
              </a:buClr>
              <a:buSzPct val="100000"/>
              <a:defRPr/>
            </a:pPr>
            <a:r>
              <a:rPr lang="fr-FR" sz="3200" b="1" dirty="0" smtClean="0">
                <a:latin typeface="Bookman Old Style" pitchFamily="18" charset="0"/>
              </a:rPr>
              <a:t> algorithme génétique</a:t>
            </a:r>
          </a:p>
          <a:p>
            <a:pPr marL="501589" lvl="1" indent="-365742">
              <a:buClr>
                <a:srgbClr val="800000"/>
              </a:buClr>
              <a:buSzPct val="100000"/>
              <a:defRPr/>
            </a:pPr>
            <a:r>
              <a:rPr lang="fr-FR" sz="3200" b="1" dirty="0" smtClean="0">
                <a:latin typeface="Bookman Old Style" pitchFamily="18" charset="0"/>
              </a:rPr>
              <a:t> durant une itération </a:t>
            </a:r>
          </a:p>
          <a:p>
            <a:pPr marL="501589" marR="0" lvl="1" indent="-365742" fontAlgn="auto">
              <a:lnSpc>
                <a:spcPct val="100000"/>
              </a:lnSpc>
              <a:spcAft>
                <a:spcPts val="0"/>
              </a:spcAft>
              <a:buClr>
                <a:srgbClr val="800000"/>
              </a:buClr>
              <a:buSzPct val="100000"/>
              <a:buFont typeface="Wingdings 2" pitchFamily="18" charset="2"/>
              <a:buChar char="E"/>
              <a:tabLst/>
              <a:defRPr/>
            </a:pPr>
            <a:endParaRPr lang="fr-FR" sz="3200" dirty="0" smtClean="0"/>
          </a:p>
        </p:txBody>
      </p:sp>
    </p:spTree>
    <p:extLst>
      <p:ext uri="{BB962C8B-B14F-4D97-AF65-F5344CB8AC3E}">
        <p14:creationId xmlns:p14="http://schemas.microsoft.com/office/powerpoint/2010/main" xmlns="" val="179818837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" grpId="0" animBg="1"/>
      <p:bldP spid="448" grpId="0" animBg="1"/>
      <p:bldP spid="449" grpId="0" animBg="1"/>
      <p:bldP spid="45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4294967295"/>
          </p:nvPr>
        </p:nvSpPr>
        <p:spPr>
          <a:xfrm>
            <a:off x="4890319" y="6517909"/>
            <a:ext cx="1433826" cy="364195"/>
          </a:xfrm>
        </p:spPr>
        <p:txBody>
          <a:bodyPr/>
          <a:lstStyle/>
          <a:p>
            <a:pPr>
              <a:defRPr/>
            </a:pPr>
            <a:fld id="{BF0A0B29-E221-4508-902E-556CCE49F450}" type="datetime1">
              <a:rPr lang="fr-FR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294967295"/>
          </p:nvPr>
        </p:nvSpPr>
        <p:spPr>
          <a:xfrm>
            <a:off x="2" y="6518476"/>
            <a:ext cx="6544347" cy="364195"/>
          </a:xfrm>
        </p:spPr>
        <p:txBody>
          <a:bodyPr/>
          <a:lstStyle/>
          <a:p>
            <a:pPr>
              <a:defRPr/>
            </a:pPr>
            <a:r>
              <a:rPr lang="fr-FR" dirty="0" smtClean="0">
                <a:solidFill>
                  <a:schemeClr val="bg1"/>
                </a:solidFill>
              </a:rPr>
              <a:t>Mrabet </a:t>
            </a:r>
            <a:r>
              <a:rPr lang="fr-FR" dirty="0" err="1" smtClean="0">
                <a:solidFill>
                  <a:schemeClr val="bg1"/>
                </a:solidFill>
              </a:rPr>
              <a:t>Bellaaj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10145073" y="6508730"/>
            <a:ext cx="654440" cy="3042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53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-5105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198" name="Imag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23069"/>
            <a:ext cx="10829963" cy="6680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672558" y="491311"/>
            <a:ext cx="712879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4400" dirty="0" smtClean="0">
                <a:solidFill>
                  <a:srgbClr val="FFFF00"/>
                </a:solidFill>
              </a:rPr>
              <a:t>Identification du modèle moyen d’un système de traction ferroviaire électrique</a:t>
            </a:r>
          </a:p>
          <a:p>
            <a:pPr lvl="0" algn="ctr"/>
            <a:endParaRPr lang="fr-FR" sz="4400" dirty="0" smtClean="0">
              <a:solidFill>
                <a:srgbClr val="FFFF00"/>
              </a:solidFill>
            </a:endParaRPr>
          </a:p>
          <a:p>
            <a:pPr lvl="0" algn="ctr"/>
            <a:endParaRPr lang="fr-FR" sz="4400" dirty="0" smtClean="0">
              <a:solidFill>
                <a:srgbClr val="FFFF00"/>
              </a:solidFill>
            </a:endParaRPr>
          </a:p>
          <a:p>
            <a:endParaRPr lang="fr-F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35096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-80193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07468" y="47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54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0" y="-80193"/>
            <a:ext cx="10801350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 smtClean="0"/>
              <a:t>Identification des paramètres d’un SMM</a:t>
            </a:r>
            <a:endParaRPr lang="fr-FR" sz="32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99167" y="-80193"/>
            <a:ext cx="702183" cy="9286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9" name="ZoneTexte 238"/>
          <p:cNvSpPr txBox="1"/>
          <p:nvPr/>
        </p:nvSpPr>
        <p:spPr>
          <a:xfrm>
            <a:off x="807468" y="47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40" name="Espace réservé du texte 4"/>
          <p:cNvSpPr txBox="1">
            <a:spLocks/>
          </p:cNvSpPr>
          <p:nvPr/>
        </p:nvSpPr>
        <p:spPr>
          <a:xfrm>
            <a:off x="-75" y="713453"/>
            <a:ext cx="10801350" cy="4218984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7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60000"/>
              <a:buFont typeface="Rage Italic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1589" lvl="1" indent="-365742">
              <a:spcBef>
                <a:spcPts val="0"/>
              </a:spcBef>
              <a:buClr>
                <a:srgbClr val="800000"/>
              </a:buClr>
              <a:buFont typeface="Wingdings 2" pitchFamily="18" charset="2"/>
              <a:buChar char="E"/>
            </a:pPr>
            <a:r>
              <a:rPr lang="fr-FR" dirty="0" smtClean="0"/>
              <a:t> </a:t>
            </a:r>
            <a:r>
              <a:rPr lang="fr-FR" sz="3700" dirty="0">
                <a:latin typeface="Baskerville Old Face" pitchFamily="18" charset="0"/>
              </a:rPr>
              <a:t> </a:t>
            </a:r>
            <a:r>
              <a:rPr lang="fr-FR" sz="3700" dirty="0" smtClean="0">
                <a:latin typeface="Baskerville Old Face" pitchFamily="18" charset="0"/>
              </a:rPr>
              <a:t>Système de traction ferroviaire</a:t>
            </a:r>
          </a:p>
          <a:p>
            <a:pPr marL="135847" lvl="1" indent="0">
              <a:spcBef>
                <a:spcPts val="0"/>
              </a:spcBef>
              <a:buClr>
                <a:srgbClr val="800000"/>
              </a:buClr>
              <a:buNone/>
            </a:pPr>
            <a:endParaRPr lang="fr-FR" sz="3700" dirty="0">
              <a:latin typeface="Baskerville Old Face" pitchFamily="18" charset="0"/>
            </a:endParaRPr>
          </a:p>
          <a:p>
            <a:pPr marL="501589" lvl="1" indent="-365742">
              <a:spcBef>
                <a:spcPts val="0"/>
              </a:spcBef>
              <a:buClr>
                <a:srgbClr val="800000"/>
              </a:buClr>
              <a:buFont typeface="Wingdings 2" pitchFamily="18" charset="2"/>
              <a:buChar char="E"/>
            </a:pPr>
            <a:endParaRPr lang="fr-FR" sz="3700" dirty="0" smtClean="0">
              <a:latin typeface="Baskerville Old Face" pitchFamily="18" charset="0"/>
            </a:endParaRPr>
          </a:p>
          <a:p>
            <a:pPr marL="501589" lvl="1" indent="-365742">
              <a:spcBef>
                <a:spcPts val="0"/>
              </a:spcBef>
              <a:buClr>
                <a:srgbClr val="800000"/>
              </a:buClr>
              <a:buSzPct val="100000"/>
              <a:buFont typeface="Wingdings 2" pitchFamily="18" charset="2"/>
              <a:buChar char="E"/>
            </a:pPr>
            <a:r>
              <a:rPr lang="fr-FR" sz="3700" dirty="0" smtClean="0">
                <a:latin typeface="Baskerville Old Face" pitchFamily="18" charset="0"/>
              </a:rPr>
              <a:t>  Modélisation des SMM</a:t>
            </a:r>
            <a:endParaRPr lang="fr-FR" sz="3700" dirty="0">
              <a:latin typeface="Baskerville Old Face" pitchFamily="18" charset="0"/>
            </a:endParaRPr>
          </a:p>
          <a:p>
            <a:pPr lvl="1">
              <a:buFont typeface="Rage Italic" pitchFamily="66" charset="0"/>
              <a:buNone/>
            </a:pPr>
            <a:endParaRPr lang="fr-FR" dirty="0" smtClean="0"/>
          </a:p>
          <a:p>
            <a:pPr lvl="1">
              <a:buFont typeface="Rage Italic" pitchFamily="66" charset="0"/>
              <a:buNone/>
            </a:pPr>
            <a:endParaRPr lang="fr-FR" dirty="0" smtClean="0"/>
          </a:p>
          <a:p>
            <a:pPr lvl="1">
              <a:buFont typeface="Rage Italic" pitchFamily="66" charset="0"/>
              <a:buNone/>
            </a:pPr>
            <a:endParaRPr lang="fr-FR" dirty="0" smtClean="0"/>
          </a:p>
          <a:p>
            <a:pPr>
              <a:buFont typeface="Rage Italic" pitchFamily="66" charset="0"/>
              <a:buNone/>
            </a:pPr>
            <a:endParaRPr lang="fr-FR" dirty="0"/>
          </a:p>
        </p:txBody>
      </p:sp>
      <p:pic>
        <p:nvPicPr>
          <p:cNvPr id="24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44214" y="1204540"/>
            <a:ext cx="3415611" cy="1588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6" name="Text Box 429"/>
          <p:cNvSpPr txBox="1">
            <a:spLocks noChangeArrowheads="1"/>
          </p:cNvSpPr>
          <p:nvPr/>
        </p:nvSpPr>
        <p:spPr bwMode="auto">
          <a:xfrm>
            <a:off x="1809724" y="6003265"/>
            <a:ext cx="36734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>
                <a:solidFill>
                  <a:srgbClr val="000000"/>
                </a:solidFill>
                <a:latin typeface="Times New Roman" pitchFamily="18" charset="0"/>
              </a:rPr>
              <a:t>Nécessité d’un 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modèle moyen</a:t>
            </a:r>
          </a:p>
        </p:txBody>
      </p:sp>
      <p:sp>
        <p:nvSpPr>
          <p:cNvPr id="457" name="AutoShape 440"/>
          <p:cNvSpPr>
            <a:spLocks noChangeArrowheads="1"/>
          </p:cNvSpPr>
          <p:nvPr/>
        </p:nvSpPr>
        <p:spPr bwMode="auto">
          <a:xfrm>
            <a:off x="666716" y="6074703"/>
            <a:ext cx="976313" cy="288925"/>
          </a:xfrm>
          <a:custGeom>
            <a:avLst/>
            <a:gdLst>
              <a:gd name="T0" fmla="*/ 732235 w 21600"/>
              <a:gd name="T1" fmla="*/ 0 h 21600"/>
              <a:gd name="T2" fmla="*/ 0 w 21600"/>
              <a:gd name="T3" fmla="*/ 144463 h 21600"/>
              <a:gd name="T4" fmla="*/ 732235 w 21600"/>
              <a:gd name="T5" fmla="*/ 288925 h 21600"/>
              <a:gd name="T6" fmla="*/ 976313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fr-FR"/>
          </a:p>
        </p:txBody>
      </p:sp>
      <p:pic>
        <p:nvPicPr>
          <p:cNvPr id="45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33989" y="5888584"/>
            <a:ext cx="1771650" cy="5335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5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66335" y="5888584"/>
            <a:ext cx="1800225" cy="5335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60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878159" y="5849161"/>
            <a:ext cx="1855228" cy="54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70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85899" y="3277393"/>
            <a:ext cx="72866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1" name="Picture 4"/>
          <p:cNvPicPr>
            <a:picLocks noChangeAspect="1" noChangeArrowheads="1"/>
          </p:cNvPicPr>
          <p:nvPr/>
        </p:nvPicPr>
        <p:blipFill>
          <a:blip r:embed="rId9"/>
          <a:srcRect b="67123"/>
          <a:stretch>
            <a:fillRect/>
          </a:stretch>
        </p:blipFill>
        <p:spPr bwMode="auto">
          <a:xfrm>
            <a:off x="9043058" y="3777459"/>
            <a:ext cx="1429715" cy="1443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53" name="Group 11"/>
          <p:cNvGrpSpPr>
            <a:grpSpLocks/>
          </p:cNvGrpSpPr>
          <p:nvPr/>
        </p:nvGrpSpPr>
        <p:grpSpPr bwMode="auto">
          <a:xfrm>
            <a:off x="357411" y="3035797"/>
            <a:ext cx="900113" cy="1384244"/>
            <a:chOff x="7632" y="5076"/>
            <a:chExt cx="1044" cy="1615"/>
          </a:xfrm>
          <a:solidFill>
            <a:schemeClr val="bg1">
              <a:lumMod val="85000"/>
            </a:schemeClr>
          </a:solidFill>
        </p:grpSpPr>
        <p:sp>
          <p:nvSpPr>
            <p:cNvPr id="454" name="Rectangle 12"/>
            <p:cNvSpPr>
              <a:spLocks noChangeArrowheads="1"/>
            </p:cNvSpPr>
            <p:nvPr/>
          </p:nvSpPr>
          <p:spPr bwMode="auto">
            <a:xfrm>
              <a:off x="7632" y="5076"/>
              <a:ext cx="1044" cy="1428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graphicFrame>
          <p:nvGraphicFramePr>
            <p:cNvPr id="455" name="Object 2"/>
            <p:cNvGraphicFramePr>
              <a:graphicFrameLocks noChangeAspect="1"/>
            </p:cNvGraphicFramePr>
            <p:nvPr/>
          </p:nvGraphicFramePr>
          <p:xfrm>
            <a:off x="7689" y="5432"/>
            <a:ext cx="929" cy="1259"/>
          </p:xfrm>
          <a:graphic>
            <a:graphicData uri="http://schemas.openxmlformats.org/presentationml/2006/ole">
              <p:oleObj spid="_x0000_s248834" name="Image" r:id="rId10" imgW="1133856" imgH="1409700" progId="Word.Picture.8">
                <p:embed/>
              </p:oleObj>
            </a:graphicData>
          </a:graphic>
        </p:graphicFrame>
      </p:grpSp>
      <p:sp>
        <p:nvSpPr>
          <p:cNvPr id="452" name="Flèche droite rayée 451"/>
          <p:cNvSpPr/>
          <p:nvPr/>
        </p:nvSpPr>
        <p:spPr>
          <a:xfrm rot="1632635">
            <a:off x="1136220" y="3736275"/>
            <a:ext cx="903857" cy="223737"/>
          </a:xfrm>
          <a:prstGeom prst="strip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9818837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6" grpId="0"/>
      <p:bldP spid="457" grpId="0" animBg="1"/>
      <p:bldP spid="45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-80193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07468" y="47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55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0" y="-80193"/>
            <a:ext cx="10801350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 smtClean="0"/>
              <a:t>Identification des paramètres d’un SMM </a:t>
            </a:r>
            <a:endParaRPr lang="fr-FR" sz="32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10800" y="-80193"/>
            <a:ext cx="590550" cy="781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/>
          <p:cNvSpPr/>
          <p:nvPr/>
        </p:nvSpPr>
        <p:spPr>
          <a:xfrm>
            <a:off x="0" y="634187"/>
            <a:ext cx="51240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01589" marR="0" lvl="1" indent="-365742" fontAlgn="auto">
              <a:lnSpc>
                <a:spcPct val="100000"/>
              </a:lnSpc>
              <a:spcAft>
                <a:spcPts val="0"/>
              </a:spcAft>
              <a:buClr>
                <a:srgbClr val="800000"/>
              </a:buClr>
              <a:buSzPct val="100000"/>
              <a:buFont typeface="Wingdings 2" pitchFamily="18" charset="2"/>
              <a:buChar char="E"/>
              <a:tabLst/>
              <a:defRPr/>
            </a:pPr>
            <a:r>
              <a:rPr lang="fr-FR" sz="3200" dirty="0" smtClean="0"/>
              <a:t> Maquette expérimentale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15" y="1277129"/>
            <a:ext cx="4357718" cy="2733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05308" y="5594759"/>
            <a:ext cx="1058524" cy="5040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7" name="Obje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11637874"/>
              </p:ext>
            </p:extLst>
          </p:nvPr>
        </p:nvGraphicFramePr>
        <p:xfrm>
          <a:off x="110105" y="4226607"/>
          <a:ext cx="1296144" cy="342900"/>
        </p:xfrm>
        <a:graphic>
          <a:graphicData uri="http://schemas.openxmlformats.org/presentationml/2006/ole">
            <p:oleObj spid="_x0000_s247809" r:id="rId6" imgW="1422400" imgH="444500" progId="">
              <p:embed/>
            </p:oleObj>
          </a:graphicData>
        </a:graphic>
      </p:graphicFrame>
      <p:graphicFrame>
        <p:nvGraphicFramePr>
          <p:cNvPr id="19" name="Obje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91621128"/>
              </p:ext>
            </p:extLst>
          </p:nvPr>
        </p:nvGraphicFramePr>
        <p:xfrm>
          <a:off x="1584251" y="4224697"/>
          <a:ext cx="1314450" cy="361950"/>
        </p:xfrm>
        <a:graphic>
          <a:graphicData uri="http://schemas.openxmlformats.org/presentationml/2006/ole">
            <p:oleObj spid="_x0000_s247810" r:id="rId7" imgW="1459866" imgH="444307" progId="">
              <p:embed/>
            </p:oleObj>
          </a:graphicData>
        </a:graphic>
      </p:graphicFrame>
      <p:graphicFrame>
        <p:nvGraphicFramePr>
          <p:cNvPr id="20" name="Obje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986748883"/>
              </p:ext>
            </p:extLst>
          </p:nvPr>
        </p:nvGraphicFramePr>
        <p:xfrm>
          <a:off x="3240435" y="4226607"/>
          <a:ext cx="1333500" cy="333375"/>
        </p:xfrm>
        <a:graphic>
          <a:graphicData uri="http://schemas.openxmlformats.org/presentationml/2006/ole">
            <p:oleObj spid="_x0000_s247811" r:id="rId8" imgW="1447172" imgH="444307" progId="">
              <p:embed/>
            </p:oleObj>
          </a:graphicData>
        </a:graphic>
      </p:graphicFrame>
      <p:graphicFrame>
        <p:nvGraphicFramePr>
          <p:cNvPr id="21" name="Obje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07490338"/>
              </p:ext>
            </p:extLst>
          </p:nvPr>
        </p:nvGraphicFramePr>
        <p:xfrm>
          <a:off x="3312443" y="4730663"/>
          <a:ext cx="1343025" cy="333375"/>
        </p:xfrm>
        <a:graphic>
          <a:graphicData uri="http://schemas.openxmlformats.org/presentationml/2006/ole">
            <p:oleObj spid="_x0000_s247812" r:id="rId9" imgW="1459866" imgH="444307" progId="">
              <p:embed/>
            </p:oleObj>
          </a:graphicData>
        </a:graphic>
      </p:graphicFrame>
      <p:graphicFrame>
        <p:nvGraphicFramePr>
          <p:cNvPr id="22" name="Obje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709994934"/>
              </p:ext>
            </p:extLst>
          </p:nvPr>
        </p:nvGraphicFramePr>
        <p:xfrm>
          <a:off x="1728267" y="4730663"/>
          <a:ext cx="1333500" cy="400050"/>
        </p:xfrm>
        <a:graphic>
          <a:graphicData uri="http://schemas.openxmlformats.org/presentationml/2006/ole">
            <p:oleObj spid="_x0000_s247813" r:id="rId10" imgW="1447172" imgH="444307" progId="">
              <p:embed/>
            </p:oleObj>
          </a:graphicData>
        </a:graphic>
      </p:graphicFrame>
      <p:graphicFrame>
        <p:nvGraphicFramePr>
          <p:cNvPr id="23" name="Obje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771175134"/>
              </p:ext>
            </p:extLst>
          </p:nvPr>
        </p:nvGraphicFramePr>
        <p:xfrm>
          <a:off x="124616" y="4730663"/>
          <a:ext cx="1257300" cy="400050"/>
        </p:xfrm>
        <a:graphic>
          <a:graphicData uri="http://schemas.openxmlformats.org/presentationml/2006/ole">
            <p:oleObj spid="_x0000_s247814" r:id="rId11" imgW="1459866" imgH="444307" progId="">
              <p:embed/>
            </p:oleObj>
          </a:graphicData>
        </a:graphic>
      </p:graphicFrame>
      <p:pic>
        <p:nvPicPr>
          <p:cNvPr id="24" name="Image 191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2695" y="1711475"/>
            <a:ext cx="5280076" cy="38690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9818837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-80193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07468" y="47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56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0" y="-80193"/>
            <a:ext cx="10801350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 smtClean="0"/>
              <a:t>Identification des paramètres d’un SMM </a:t>
            </a:r>
            <a:endParaRPr lang="fr-FR" sz="32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10800" y="-80193"/>
            <a:ext cx="590550" cy="781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4989" y="3920335"/>
            <a:ext cx="4520935" cy="201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Imag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791" y="4284365"/>
            <a:ext cx="4046731" cy="2029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Imag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1849" y="1205691"/>
            <a:ext cx="3312368" cy="257176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972311" y="1205691"/>
            <a:ext cx="3096344" cy="2571768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Imag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2323" y="5992037"/>
            <a:ext cx="3762768" cy="480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6785" name="Picture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0015" y="1134253"/>
            <a:ext cx="2955924" cy="275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Rectangle 21"/>
          <p:cNvSpPr/>
          <p:nvPr/>
        </p:nvSpPr>
        <p:spPr>
          <a:xfrm>
            <a:off x="0" y="634187"/>
            <a:ext cx="51900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01589" marR="0" lvl="1" indent="-365742" fontAlgn="auto">
              <a:lnSpc>
                <a:spcPct val="100000"/>
              </a:lnSpc>
              <a:spcAft>
                <a:spcPts val="0"/>
              </a:spcAft>
              <a:buClr>
                <a:srgbClr val="800000"/>
              </a:buClr>
              <a:buSzPct val="100000"/>
              <a:buFont typeface="Wingdings 2" pitchFamily="18" charset="2"/>
              <a:buChar char="E"/>
              <a:tabLst/>
              <a:defRPr/>
            </a:pPr>
            <a:r>
              <a:rPr lang="fr-FR" sz="3200" dirty="0" smtClean="0"/>
              <a:t> Résultats expérimentaux</a:t>
            </a:r>
          </a:p>
        </p:txBody>
      </p:sp>
    </p:spTree>
    <p:extLst>
      <p:ext uri="{BB962C8B-B14F-4D97-AF65-F5344CB8AC3E}">
        <p14:creationId xmlns:p14="http://schemas.microsoft.com/office/powerpoint/2010/main" xmlns="" val="179818837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552286" y="188161"/>
            <a:ext cx="9866896" cy="854523"/>
          </a:xfrm>
        </p:spPr>
        <p:txBody>
          <a:bodyPr/>
          <a:lstStyle/>
          <a:p>
            <a:r>
              <a:rPr lang="fr-FR" dirty="0" smtClean="0"/>
              <a:t>Plan   </a:t>
            </a:r>
            <a:endParaRPr lang="fr-FR" dirty="0"/>
          </a:p>
        </p:txBody>
      </p:sp>
      <p:sp>
        <p:nvSpPr>
          <p:cNvPr id="12" name="Sous-titre 11"/>
          <p:cNvSpPr>
            <a:spLocks noGrp="1"/>
          </p:cNvSpPr>
          <p:nvPr>
            <p:ph type="subTitle" idx="4294967295"/>
          </p:nvPr>
        </p:nvSpPr>
        <p:spPr>
          <a:xfrm>
            <a:off x="185701" y="919939"/>
            <a:ext cx="10787138" cy="571504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250000"/>
              </a:lnSpc>
              <a:spcBef>
                <a:spcPts val="0"/>
              </a:spcBef>
              <a:buSzPct val="100000"/>
              <a:buFont typeface="Wingdings 2" pitchFamily="18" charset="2"/>
              <a:buChar char=""/>
            </a:pPr>
            <a:r>
              <a:rPr lang="fr-FR" sz="3200" b="1" dirty="0" smtClean="0">
                <a:solidFill>
                  <a:schemeClr val="bg1"/>
                </a:solidFill>
                <a:latin typeface="Black Chancery"/>
              </a:rPr>
              <a:t>  </a:t>
            </a:r>
            <a:r>
              <a:rPr lang="fr-FR" sz="3200" b="1" dirty="0" smtClean="0">
                <a:solidFill>
                  <a:schemeClr val="tx1">
                    <a:lumMod val="95000"/>
                  </a:schemeClr>
                </a:solidFill>
                <a:latin typeface="Black Chancery"/>
              </a:rPr>
              <a:t>Technique des RN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SzPct val="100000"/>
              <a:buBlip>
                <a:blip r:embed="rId2"/>
              </a:buBlip>
            </a:pPr>
            <a:r>
              <a:rPr lang="fr-FR" sz="2800" b="1" dirty="0" smtClean="0">
                <a:solidFill>
                  <a:schemeClr val="tx1">
                    <a:lumMod val="95000"/>
                  </a:schemeClr>
                </a:solidFill>
                <a:latin typeface="Black Chancery"/>
              </a:rPr>
              <a:t> Estimation du flux </a:t>
            </a:r>
            <a:r>
              <a:rPr lang="fr-FR" sz="2800" b="1" dirty="0" err="1" smtClean="0">
                <a:solidFill>
                  <a:schemeClr val="tx1">
                    <a:lumMod val="95000"/>
                  </a:schemeClr>
                </a:solidFill>
                <a:latin typeface="Black Chancery"/>
              </a:rPr>
              <a:t>rotorique</a:t>
            </a:r>
            <a:r>
              <a:rPr lang="fr-FR" sz="2800" b="1" dirty="0" smtClean="0">
                <a:solidFill>
                  <a:schemeClr val="tx1">
                    <a:lumMod val="95000"/>
                  </a:schemeClr>
                </a:solidFill>
                <a:latin typeface="Black Chancery"/>
              </a:rPr>
              <a:t> d’une MAS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SzPct val="100000"/>
              <a:buBlip>
                <a:blip r:embed="rId2"/>
              </a:buBlip>
            </a:pPr>
            <a:r>
              <a:rPr lang="fr-FR" sz="2800" b="1" dirty="0" smtClean="0">
                <a:solidFill>
                  <a:schemeClr val="tx1">
                    <a:lumMod val="95000"/>
                  </a:schemeClr>
                </a:solidFill>
                <a:latin typeface="Black Chancery"/>
              </a:rPr>
              <a:t> Diagnostic des machines électriques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SzPct val="100000"/>
              <a:buBlip>
                <a:blip r:embed="rId2"/>
              </a:buBlip>
            </a:pPr>
            <a:r>
              <a:rPr lang="fr-FR" sz="2800" b="1" dirty="0" smtClean="0">
                <a:solidFill>
                  <a:schemeClr val="tx1">
                    <a:lumMod val="95000"/>
                  </a:schemeClr>
                </a:solidFill>
                <a:latin typeface="Black Chancery"/>
              </a:rPr>
              <a:t> Intégration de l'énergie éolienne dans le Réseau électrique</a:t>
            </a:r>
          </a:p>
          <a:p>
            <a:pPr>
              <a:lnSpc>
                <a:spcPct val="250000"/>
              </a:lnSpc>
              <a:spcBef>
                <a:spcPts val="0"/>
              </a:spcBef>
              <a:buSzPct val="100000"/>
              <a:buFont typeface="Wingdings 2" pitchFamily="18" charset="2"/>
              <a:buChar char=""/>
            </a:pPr>
            <a:r>
              <a:rPr lang="fr-FR" sz="3200" b="1" dirty="0" smtClean="0">
                <a:solidFill>
                  <a:schemeClr val="bg1"/>
                </a:solidFill>
                <a:latin typeface="Black Chancery"/>
              </a:rPr>
              <a:t>  </a:t>
            </a:r>
            <a:r>
              <a:rPr lang="fr-FR" sz="3200" b="1" dirty="0" smtClean="0">
                <a:solidFill>
                  <a:schemeClr val="tx1">
                    <a:lumMod val="95000"/>
                  </a:schemeClr>
                </a:solidFill>
                <a:latin typeface="Black Chancery"/>
              </a:rPr>
              <a:t>Technique des AG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SzPct val="100000"/>
              <a:buBlip>
                <a:blip r:embed="rId2"/>
              </a:buBlip>
            </a:pPr>
            <a:r>
              <a:rPr lang="fr-FR" sz="2800" b="1" dirty="0" smtClean="0">
                <a:solidFill>
                  <a:schemeClr val="tx1">
                    <a:lumMod val="95000"/>
                  </a:schemeClr>
                </a:solidFill>
                <a:latin typeface="Black Chancery"/>
              </a:rPr>
              <a:t>Identification des paramètres d’une MAS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SzPct val="100000"/>
              <a:buBlip>
                <a:blip r:embed="rId2"/>
              </a:buBlip>
            </a:pPr>
            <a:r>
              <a:rPr lang="fr-FR" sz="2800" b="1" dirty="0" smtClean="0">
                <a:solidFill>
                  <a:schemeClr val="tx1">
                    <a:lumMod val="95000"/>
                  </a:schemeClr>
                </a:solidFill>
                <a:latin typeface="Black Chancery"/>
              </a:rPr>
              <a:t>Identification du modèle moyen d’un système de traction ferroviaire</a:t>
            </a:r>
            <a:endParaRPr lang="fr-FR" sz="2800" b="1" dirty="0" smtClean="0">
              <a:solidFill>
                <a:schemeClr val="bg1"/>
              </a:solidFill>
              <a:latin typeface="Black Chancery"/>
            </a:endParaRPr>
          </a:p>
          <a:p>
            <a:pPr>
              <a:lnSpc>
                <a:spcPct val="250000"/>
              </a:lnSpc>
              <a:spcBef>
                <a:spcPts val="0"/>
              </a:spcBef>
              <a:buSzPct val="100000"/>
              <a:buFont typeface="Wingdings 2" pitchFamily="18" charset="2"/>
              <a:buChar char=""/>
            </a:pPr>
            <a:r>
              <a:rPr lang="fr-FR" sz="3200" b="1" dirty="0" smtClean="0">
                <a:solidFill>
                  <a:schemeClr val="tx1">
                    <a:lumMod val="85000"/>
                  </a:schemeClr>
                </a:solidFill>
                <a:latin typeface="Black Chancery"/>
              </a:rPr>
              <a:t> </a:t>
            </a:r>
            <a:r>
              <a:rPr lang="fr-FR" sz="3200" b="1" dirty="0" smtClean="0">
                <a:solidFill>
                  <a:schemeClr val="bg1"/>
                </a:solidFill>
                <a:latin typeface="Black Chancery"/>
              </a:rPr>
              <a:t>Travaux en cours</a:t>
            </a:r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4294967295"/>
          </p:nvPr>
        </p:nvSpPr>
        <p:spPr>
          <a:xfrm>
            <a:off x="0" y="6556536"/>
            <a:ext cx="2763832" cy="364195"/>
          </a:xfrm>
        </p:spPr>
        <p:txBody>
          <a:bodyPr/>
          <a:lstStyle/>
          <a:p>
            <a:pPr>
              <a:defRPr/>
            </a:pPr>
            <a:r>
              <a:rPr lang="fr-FR" dirty="0" smtClean="0">
                <a:solidFill>
                  <a:schemeClr val="tx1"/>
                </a:solidFill>
              </a:rPr>
              <a:t>Mrabet </a:t>
            </a:r>
            <a:r>
              <a:rPr lang="fr-FR" dirty="0" err="1" smtClean="0">
                <a:solidFill>
                  <a:schemeClr val="tx1"/>
                </a:solidFill>
              </a:rPr>
              <a:t>Bellaaj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Najiba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fld id="{C6BC2B76-BDB5-474C-A0E4-96345A29561F}" type="slidenum">
              <a:rPr lang="fr-FR" smtClean="0">
                <a:solidFill>
                  <a:schemeClr val="tx1"/>
                </a:solidFill>
              </a:rPr>
              <a:pPr>
                <a:defRPr/>
              </a:pPr>
              <a:t>57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1161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577" y="348435"/>
            <a:ext cx="7239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Espace réservé de la date 2"/>
          <p:cNvSpPr txBox="1">
            <a:spLocks/>
          </p:cNvSpPr>
          <p:nvPr/>
        </p:nvSpPr>
        <p:spPr>
          <a:xfrm>
            <a:off x="4757733" y="6556536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tx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5028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552286" y="188161"/>
            <a:ext cx="9866896" cy="854523"/>
          </a:xfrm>
        </p:spPr>
        <p:txBody>
          <a:bodyPr/>
          <a:lstStyle/>
          <a:p>
            <a:r>
              <a:rPr lang="fr-FR" dirty="0" smtClean="0"/>
              <a:t>Plan   </a:t>
            </a:r>
            <a:endParaRPr lang="fr-FR" dirty="0"/>
          </a:p>
        </p:txBody>
      </p:sp>
      <p:sp>
        <p:nvSpPr>
          <p:cNvPr id="12" name="Sous-titre 11"/>
          <p:cNvSpPr>
            <a:spLocks noGrp="1"/>
          </p:cNvSpPr>
          <p:nvPr>
            <p:ph type="subTitle" idx="4294967295"/>
          </p:nvPr>
        </p:nvSpPr>
        <p:spPr>
          <a:xfrm>
            <a:off x="185701" y="919939"/>
            <a:ext cx="10787138" cy="571504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250000"/>
              </a:lnSpc>
              <a:spcBef>
                <a:spcPts val="0"/>
              </a:spcBef>
              <a:buSzPct val="100000"/>
              <a:buFont typeface="Wingdings 2" pitchFamily="18" charset="2"/>
              <a:buChar char=""/>
            </a:pPr>
            <a:r>
              <a:rPr lang="fr-FR" sz="3200" b="1" dirty="0" smtClean="0">
                <a:solidFill>
                  <a:schemeClr val="bg1"/>
                </a:solidFill>
                <a:latin typeface="Black Chancery"/>
              </a:rPr>
              <a:t>  </a:t>
            </a:r>
            <a:r>
              <a:rPr lang="fr-FR" sz="3200" b="1" dirty="0" smtClean="0">
                <a:solidFill>
                  <a:schemeClr val="tx1">
                    <a:lumMod val="95000"/>
                  </a:schemeClr>
                </a:solidFill>
                <a:latin typeface="Black Chancery"/>
              </a:rPr>
              <a:t>Technique des RN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SzPct val="100000"/>
              <a:buBlip>
                <a:blip r:embed="rId2"/>
              </a:buBlip>
            </a:pPr>
            <a:r>
              <a:rPr lang="fr-FR" sz="2800" b="1" dirty="0" smtClean="0">
                <a:solidFill>
                  <a:schemeClr val="tx1">
                    <a:lumMod val="95000"/>
                  </a:schemeClr>
                </a:solidFill>
                <a:latin typeface="Black Chancery"/>
              </a:rPr>
              <a:t> Estimation du flux </a:t>
            </a:r>
            <a:r>
              <a:rPr lang="fr-FR" sz="2800" b="1" dirty="0" err="1" smtClean="0">
                <a:solidFill>
                  <a:schemeClr val="tx1">
                    <a:lumMod val="95000"/>
                  </a:schemeClr>
                </a:solidFill>
                <a:latin typeface="Black Chancery"/>
              </a:rPr>
              <a:t>rotorique</a:t>
            </a:r>
            <a:r>
              <a:rPr lang="fr-FR" sz="2800" b="1" dirty="0" smtClean="0">
                <a:solidFill>
                  <a:schemeClr val="tx1">
                    <a:lumMod val="95000"/>
                  </a:schemeClr>
                </a:solidFill>
                <a:latin typeface="Black Chancery"/>
              </a:rPr>
              <a:t> d’une MAS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SzPct val="100000"/>
              <a:buBlip>
                <a:blip r:embed="rId2"/>
              </a:buBlip>
            </a:pPr>
            <a:r>
              <a:rPr lang="fr-FR" sz="2800" b="1" dirty="0" smtClean="0">
                <a:solidFill>
                  <a:schemeClr val="tx1">
                    <a:lumMod val="95000"/>
                  </a:schemeClr>
                </a:solidFill>
                <a:latin typeface="Black Chancery"/>
              </a:rPr>
              <a:t> Diagnostic des machines électriques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SzPct val="100000"/>
              <a:buBlip>
                <a:blip r:embed="rId2"/>
              </a:buBlip>
            </a:pPr>
            <a:r>
              <a:rPr lang="fr-FR" sz="2800" b="1" dirty="0" smtClean="0">
                <a:solidFill>
                  <a:schemeClr val="tx1">
                    <a:lumMod val="95000"/>
                  </a:schemeClr>
                </a:solidFill>
                <a:latin typeface="Black Chancery"/>
              </a:rPr>
              <a:t> Intégration de l'énergie éolienne dans le Réseau électrique</a:t>
            </a:r>
          </a:p>
          <a:p>
            <a:pPr>
              <a:lnSpc>
                <a:spcPct val="250000"/>
              </a:lnSpc>
              <a:spcBef>
                <a:spcPts val="0"/>
              </a:spcBef>
              <a:buSzPct val="100000"/>
              <a:buFont typeface="Wingdings 2" pitchFamily="18" charset="2"/>
              <a:buChar char=""/>
            </a:pPr>
            <a:r>
              <a:rPr lang="fr-FR" sz="3200" b="1" dirty="0" smtClean="0">
                <a:solidFill>
                  <a:schemeClr val="bg1"/>
                </a:solidFill>
                <a:latin typeface="Black Chancery"/>
              </a:rPr>
              <a:t>  </a:t>
            </a:r>
            <a:r>
              <a:rPr lang="fr-FR" sz="3200" b="1" dirty="0" smtClean="0">
                <a:solidFill>
                  <a:schemeClr val="tx1">
                    <a:lumMod val="95000"/>
                  </a:schemeClr>
                </a:solidFill>
                <a:latin typeface="Black Chancery"/>
              </a:rPr>
              <a:t>Technique des AG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SzPct val="100000"/>
              <a:buBlip>
                <a:blip r:embed="rId2"/>
              </a:buBlip>
            </a:pPr>
            <a:r>
              <a:rPr lang="fr-FR" sz="2800" b="1" dirty="0" smtClean="0">
                <a:solidFill>
                  <a:schemeClr val="tx1">
                    <a:lumMod val="95000"/>
                  </a:schemeClr>
                </a:solidFill>
                <a:latin typeface="Black Chancery"/>
              </a:rPr>
              <a:t>Identification des paramètres d’une MAS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SzPct val="100000"/>
              <a:buBlip>
                <a:blip r:embed="rId2"/>
              </a:buBlip>
            </a:pPr>
            <a:r>
              <a:rPr lang="fr-FR" sz="2800" b="1" dirty="0" smtClean="0">
                <a:solidFill>
                  <a:schemeClr val="tx1">
                    <a:lumMod val="95000"/>
                  </a:schemeClr>
                </a:solidFill>
                <a:latin typeface="Black Chancery"/>
              </a:rPr>
              <a:t>Identification du modèle moyen d’un système de traction </a:t>
            </a:r>
            <a:r>
              <a:rPr lang="fr-FR" sz="2800" b="1" dirty="0" err="1" smtClean="0">
                <a:solidFill>
                  <a:schemeClr val="tx1">
                    <a:lumMod val="95000"/>
                  </a:schemeClr>
                </a:solidFill>
                <a:latin typeface="Black Chancery"/>
              </a:rPr>
              <a:t>ferroviaireande</a:t>
            </a:r>
            <a:r>
              <a:rPr lang="fr-FR" sz="2800" b="1" dirty="0" smtClean="0">
                <a:solidFill>
                  <a:schemeClr val="tx1">
                    <a:lumMod val="95000"/>
                  </a:schemeClr>
                </a:solidFill>
                <a:latin typeface="Black Chancery"/>
              </a:rPr>
              <a:t> d’une MAS</a:t>
            </a:r>
          </a:p>
          <a:p>
            <a:pPr>
              <a:lnSpc>
                <a:spcPct val="250000"/>
              </a:lnSpc>
              <a:spcBef>
                <a:spcPts val="0"/>
              </a:spcBef>
              <a:buSzPct val="100000"/>
              <a:buFont typeface="Wingdings 2" pitchFamily="18" charset="2"/>
              <a:buChar char=""/>
            </a:pPr>
            <a:r>
              <a:rPr lang="fr-FR" sz="3200" b="1" dirty="0" smtClean="0">
                <a:solidFill>
                  <a:schemeClr val="tx1">
                    <a:lumMod val="85000"/>
                  </a:schemeClr>
                </a:solidFill>
                <a:latin typeface="Black Chancery"/>
              </a:rPr>
              <a:t> </a:t>
            </a:r>
            <a:r>
              <a:rPr lang="fr-FR" sz="3200" b="1" dirty="0" smtClean="0">
                <a:solidFill>
                  <a:schemeClr val="bg1"/>
                </a:solidFill>
                <a:latin typeface="Black Chancery"/>
              </a:rPr>
              <a:t>Travaux en cours</a:t>
            </a:r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4294967295"/>
          </p:nvPr>
        </p:nvSpPr>
        <p:spPr>
          <a:xfrm>
            <a:off x="0" y="6556536"/>
            <a:ext cx="2763832" cy="364195"/>
          </a:xfrm>
        </p:spPr>
        <p:txBody>
          <a:bodyPr/>
          <a:lstStyle/>
          <a:p>
            <a:pPr>
              <a:defRPr/>
            </a:pPr>
            <a:r>
              <a:rPr lang="fr-FR" dirty="0" smtClean="0">
                <a:solidFill>
                  <a:schemeClr val="tx1"/>
                </a:solidFill>
              </a:rPr>
              <a:t>Mrabet </a:t>
            </a:r>
            <a:r>
              <a:rPr lang="fr-FR" dirty="0" err="1" smtClean="0">
                <a:solidFill>
                  <a:schemeClr val="tx1"/>
                </a:solidFill>
              </a:rPr>
              <a:t>Bellaaj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Najiba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fld id="{C6BC2B76-BDB5-474C-A0E4-96345A29561F}" type="slidenum">
              <a:rPr lang="fr-FR" smtClean="0">
                <a:solidFill>
                  <a:schemeClr val="tx1"/>
                </a:solidFill>
              </a:rPr>
              <a:pPr>
                <a:defRPr/>
              </a:pPr>
              <a:t>58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1161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577" y="348435"/>
            <a:ext cx="7239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Espace réservé de la date 2"/>
          <p:cNvSpPr txBox="1">
            <a:spLocks/>
          </p:cNvSpPr>
          <p:nvPr/>
        </p:nvSpPr>
        <p:spPr>
          <a:xfrm>
            <a:off x="4757733" y="6556536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tx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5028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2"/>
          <p:cNvSpPr>
            <a:spLocks noGrp="1"/>
          </p:cNvSpPr>
          <p:nvPr>
            <p:ph type="dt" sz="half" idx="4294967295"/>
          </p:nvPr>
        </p:nvSpPr>
        <p:spPr>
          <a:xfrm>
            <a:off x="4890319" y="6517909"/>
            <a:ext cx="1433826" cy="364195"/>
          </a:xfrm>
        </p:spPr>
        <p:txBody>
          <a:bodyPr/>
          <a:lstStyle/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tx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4294967295"/>
          </p:nvPr>
        </p:nvSpPr>
        <p:spPr>
          <a:xfrm>
            <a:off x="0" y="6518476"/>
            <a:ext cx="2763832" cy="364195"/>
          </a:xfrm>
        </p:spPr>
        <p:txBody>
          <a:bodyPr/>
          <a:lstStyle/>
          <a:p>
            <a:pPr>
              <a:defRPr/>
            </a:pPr>
            <a:r>
              <a:rPr lang="fr-FR" dirty="0" smtClean="0">
                <a:solidFill>
                  <a:schemeClr val="tx1"/>
                </a:solidFill>
              </a:rPr>
              <a:t>Mrabet </a:t>
            </a:r>
            <a:r>
              <a:rPr lang="fr-FR" dirty="0" err="1" smtClean="0">
                <a:solidFill>
                  <a:schemeClr val="tx1"/>
                </a:solidFill>
              </a:rPr>
              <a:t>Bellaaj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Najiba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fld id="{C6BC2B76-BDB5-474C-A0E4-96345A29561F}" type="slidenum">
              <a:rPr lang="fr-FR" smtClean="0">
                <a:solidFill>
                  <a:schemeClr val="tx1"/>
                </a:solidFill>
              </a:rPr>
              <a:pPr>
                <a:defRPr/>
              </a:pPr>
              <a:t>59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104531" y="916093"/>
            <a:ext cx="252028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 </a:t>
            </a:r>
            <a:r>
              <a:rPr lang="fr-FR" sz="2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Grid</a:t>
            </a:r>
            <a:endParaRPr lang="fr-FR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19084" y="1776359"/>
            <a:ext cx="4276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nouveau défit des réseaux Electriques</a:t>
            </a:r>
          </a:p>
        </p:txBody>
      </p:sp>
      <p:pic>
        <p:nvPicPr>
          <p:cNvPr id="13" name="Imag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4371" y="1759544"/>
            <a:ext cx="7452828" cy="471428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2205823"/>
            <a:ext cx="288032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Utilisation des nouvelles technologie de l’information pour la gestion intelligente des réseau</a:t>
            </a:r>
          </a:p>
          <a:p>
            <a:pPr algn="ctr"/>
            <a:endParaRPr lang="fr-FR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8107" y="305640"/>
            <a:ext cx="1015312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3200" b="1" spc="50" dirty="0" smtClean="0">
                <a:ln w="11430"/>
                <a:gradFill>
                  <a:gsLst>
                    <a:gs pos="25000">
                      <a:srgbClr val="800000"/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Travaux en cours </a:t>
            </a:r>
          </a:p>
          <a:p>
            <a:pPr algn="ctr"/>
            <a:endParaRPr lang="fr-FR" sz="3200" b="1" spc="50" dirty="0">
              <a:ln w="11430"/>
              <a:gradFill>
                <a:gsLst>
                  <a:gs pos="25000">
                    <a:srgbClr val="800000"/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57139" y="4991905"/>
            <a:ext cx="2520280" cy="95410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Systèmes Multi Agents</a:t>
            </a:r>
            <a:endParaRPr lang="fr-FR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02966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0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07468" y="47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6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0" y="0"/>
            <a:ext cx="10801350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 smtClean="0"/>
              <a:t>Technique des RNA</a:t>
            </a:r>
            <a:endParaRPr lang="fr-FR" sz="3200" dirty="0"/>
          </a:p>
        </p:txBody>
      </p:sp>
      <p:sp>
        <p:nvSpPr>
          <p:cNvPr id="12" name="Espace réservé du texte 4"/>
          <p:cNvSpPr txBox="1">
            <a:spLocks/>
          </p:cNvSpPr>
          <p:nvPr/>
        </p:nvSpPr>
        <p:spPr>
          <a:xfrm>
            <a:off x="309563" y="762000"/>
            <a:ext cx="10358437" cy="494428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501589" marR="0" lvl="0" indent="-26124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ct val="100000"/>
              <a:buFont typeface="Wingdings 2" pitchFamily="18" charset="2"/>
              <a:buChar char="E"/>
              <a:tabLst/>
              <a:defRPr/>
            </a:pPr>
            <a:r>
              <a:rPr lang="fr-FR" sz="3700" dirty="0" smtClean="0">
                <a:latin typeface="Baskerville Old Face" pitchFamily="18" charset="0"/>
              </a:rPr>
              <a:t> Présentation de la technique </a:t>
            </a:r>
          </a:p>
          <a:p>
            <a:pPr marL="1353290" marR="0" lvl="3" indent="-4572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800000"/>
              </a:buClr>
              <a:buSzPct val="100000"/>
              <a:buFont typeface="Wingdings" pitchFamily="2" charset="2"/>
              <a:buChar char="ü"/>
              <a:tabLst/>
              <a:defRPr/>
            </a:pP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  <a:cs typeface="David Transparent" pitchFamily="2" charset="-79"/>
              </a:rPr>
              <a:t>Le neurone biologique</a:t>
            </a:r>
          </a:p>
          <a:p>
            <a:pPr marL="1353290" marR="0" lvl="3" indent="-4572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800000"/>
              </a:buClr>
              <a:buSzPct val="100000"/>
              <a:buFont typeface="Wingdings" pitchFamily="2" charset="2"/>
              <a:buChar char="ü"/>
              <a:tabLst/>
              <a:defRPr/>
            </a:pPr>
            <a:endParaRPr lang="fr-F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Georgia" pitchFamily="18" charset="0"/>
              <a:cs typeface="David Transparent" pitchFamily="2" charset="-79"/>
            </a:endParaRPr>
          </a:p>
          <a:p>
            <a:pPr marL="1353290" marR="0" lvl="3" indent="-4572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800000"/>
              </a:buClr>
              <a:buSzPct val="100000"/>
              <a:buFont typeface="Wingdings" pitchFamily="2" charset="2"/>
              <a:buChar char="ü"/>
              <a:tabLst/>
              <a:defRPr/>
            </a:pPr>
            <a:endParaRPr lang="fr-F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Georgia" pitchFamily="18" charset="0"/>
              <a:cs typeface="David Transparent" pitchFamily="2" charset="-79"/>
            </a:endParaRPr>
          </a:p>
          <a:p>
            <a:pPr marL="1353290" marR="0" lvl="3" indent="-4572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800000"/>
              </a:buClr>
              <a:buSzPct val="100000"/>
              <a:buFont typeface="Wingdings" pitchFamily="2" charset="2"/>
              <a:buChar char="ü"/>
              <a:tabLst/>
              <a:defRPr/>
            </a:pPr>
            <a:endParaRPr lang="fr-F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Georgia" pitchFamily="18" charset="0"/>
              <a:cs typeface="David Transparent" pitchFamily="2" charset="-79"/>
            </a:endParaRPr>
          </a:p>
          <a:p>
            <a:pPr marL="1353290" marR="0" lvl="3" indent="-4572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800000"/>
              </a:buClr>
              <a:buSzPct val="100000"/>
              <a:buFont typeface="Wingdings" pitchFamily="2" charset="2"/>
              <a:buChar char="ü"/>
              <a:tabLst/>
              <a:defRPr/>
            </a:pPr>
            <a:endParaRPr lang="fr-F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Georgia" pitchFamily="18" charset="0"/>
              <a:cs typeface="David Transparent" pitchFamily="2" charset="-79"/>
            </a:endParaRPr>
          </a:p>
          <a:p>
            <a:pPr marL="1353290" marR="0" lvl="3" indent="-4572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800000"/>
              </a:buClr>
              <a:buSzPct val="100000"/>
              <a:buFont typeface="Wingdings" pitchFamily="2" charset="2"/>
              <a:buChar char="ü"/>
              <a:tabLst/>
              <a:defRPr/>
            </a:pP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  <a:cs typeface="David Transparent" pitchFamily="2" charset="-79"/>
              </a:rPr>
              <a:t>Le neurone artificiel</a:t>
            </a:r>
          </a:p>
        </p:txBody>
      </p:sp>
      <p:pic>
        <p:nvPicPr>
          <p:cNvPr id="14" name="Picture 9" descr="neuronbg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1875" y="1046163"/>
            <a:ext cx="3000375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2155" y="1777196"/>
            <a:ext cx="2094992" cy="157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891" y="3848897"/>
            <a:ext cx="7473950" cy="2681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15385" y="4134649"/>
            <a:ext cx="1643063" cy="928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10625" y="5334000"/>
            <a:ext cx="1428750" cy="515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3050944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Rectangle 1"/>
          <p:cNvSpPr>
            <a:spLocks noChangeArrowheads="1"/>
          </p:cNvSpPr>
          <p:nvPr/>
        </p:nvSpPr>
        <p:spPr bwMode="auto">
          <a:xfrm>
            <a:off x="900081" y="3920335"/>
            <a:ext cx="835824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ency FB" pitchFamily="34" charset="0"/>
                <a:ea typeface="Times New Roman" pitchFamily="18" charset="0"/>
                <a:cs typeface="Times-Italic"/>
              </a:rPr>
              <a:t>"</a:t>
            </a:r>
            <a:r>
              <a:rPr kumimoji="0" lang="fr-FR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ency FB" pitchFamily="34" charset="0"/>
                <a:ea typeface="Times New Roman" pitchFamily="18" charset="0"/>
                <a:cs typeface="Times-Italic"/>
              </a:rPr>
              <a:t>La théorie</a:t>
            </a:r>
            <a:r>
              <a:rPr kumimoji="0" lang="fr-FR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ency FB" pitchFamily="34" charset="0"/>
                <a:ea typeface="Times New Roman" pitchFamily="18" charset="0"/>
                <a:cs typeface="Times-Italic"/>
              </a:rPr>
              <a:t>, c'est quand on sait tout et que rien ne fonctionne.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ency FB" pitchFamily="34" charset="0"/>
                <a:ea typeface="Times New Roman" pitchFamily="18" charset="0"/>
                <a:cs typeface="Times-Italic"/>
              </a:rPr>
              <a:t>La pratique</a:t>
            </a:r>
            <a:r>
              <a:rPr kumimoji="0" lang="fr-FR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ency FB" pitchFamily="34" charset="0"/>
                <a:ea typeface="Times New Roman" pitchFamily="18" charset="0"/>
                <a:cs typeface="Times-Italic"/>
              </a:rPr>
              <a:t>, c'est quand tout fonctionne et que personne ne sait pourquoi"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j010479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3353" y="2134385"/>
            <a:ext cx="2571768" cy="75565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900477" y="5777723"/>
            <a:ext cx="3015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« Citation de Albert Einstein »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xmlns="" val="324500485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07468" y="47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7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0" y="0"/>
            <a:ext cx="10801350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 smtClean="0"/>
              <a:t>Technique des RNA</a:t>
            </a:r>
            <a:endParaRPr lang="fr-FR" sz="3200" dirty="0"/>
          </a:p>
        </p:txBody>
      </p:sp>
      <p:pic>
        <p:nvPicPr>
          <p:cNvPr id="11" name="Picture 9" descr="neuronbg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187" y="35893"/>
            <a:ext cx="757403" cy="66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39" y="1848633"/>
            <a:ext cx="10186987" cy="439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848501"/>
            <a:ext cx="7459414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35981" lvl="1" indent="-313493">
              <a:buClr>
                <a:srgbClr val="800000"/>
              </a:buClr>
              <a:buFont typeface="Wingdings 2" pitchFamily="18" charset="2"/>
              <a:buChar char="E"/>
              <a:defRPr/>
            </a:pPr>
            <a:r>
              <a:rPr lang="fr-FR" sz="3700" dirty="0" smtClean="0">
                <a:latin typeface="Baskerville Old Face" pitchFamily="18" charset="0"/>
              </a:rPr>
              <a:t> Différentes fonctions d’activation</a:t>
            </a:r>
          </a:p>
        </p:txBody>
      </p:sp>
    </p:spTree>
    <p:extLst>
      <p:ext uri="{BB962C8B-B14F-4D97-AF65-F5344CB8AC3E}">
        <p14:creationId xmlns:p14="http://schemas.microsoft.com/office/powerpoint/2010/main" xmlns="" val="143050944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07468" y="47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8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0" y="0"/>
            <a:ext cx="10801350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 smtClean="0"/>
              <a:t>Technique des RNA</a:t>
            </a:r>
            <a:endParaRPr lang="fr-FR" sz="3200" dirty="0"/>
          </a:p>
        </p:txBody>
      </p:sp>
      <p:pic>
        <p:nvPicPr>
          <p:cNvPr id="11" name="Picture 9" descr="neuronbg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187" y="35893"/>
            <a:ext cx="757403" cy="66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ce réservé du texte 4"/>
          <p:cNvSpPr txBox="1">
            <a:spLocks/>
          </p:cNvSpPr>
          <p:nvPr/>
        </p:nvSpPr>
        <p:spPr>
          <a:xfrm>
            <a:off x="0" y="777064"/>
            <a:ext cx="10358437" cy="642941"/>
          </a:xfrm>
          <a:prstGeom prst="rect">
            <a:avLst/>
          </a:prstGeom>
        </p:spPr>
        <p:txBody>
          <a:bodyPr rtlCol="0">
            <a:normAutofit lnSpcReduction="10000"/>
          </a:bodyPr>
          <a:lstStyle/>
          <a:p>
            <a:pPr marL="835981" marR="0" lvl="1" indent="-31349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Wingdings 2" pitchFamily="18" charset="2"/>
              <a:buChar char="E"/>
              <a:tabLst/>
              <a:defRPr/>
            </a:pPr>
            <a:r>
              <a:rPr lang="fr-FR" sz="3700" dirty="0" smtClean="0">
                <a:latin typeface="Baskerville Old Face" pitchFamily="18" charset="0"/>
              </a:rPr>
              <a:t> Organisation en réseaux</a:t>
            </a:r>
            <a:endParaRPr kumimoji="0" lang="fr-FR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35981" marR="0" lvl="1" indent="-31349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170000"/>
              <a:buFont typeface="Rage Italic" pitchFamily="66" charset="0"/>
              <a:buChar char="o"/>
              <a:tabLst/>
              <a:defRPr/>
            </a:pPr>
            <a:endParaRPr kumimoji="0" lang="fr-FR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202" y="1705757"/>
            <a:ext cx="2857520" cy="21431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0054" y="1705757"/>
            <a:ext cx="2786082" cy="21431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4544" y="1705757"/>
            <a:ext cx="2714644" cy="21955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8" name="ZoneTexte 17"/>
          <p:cNvSpPr txBox="1"/>
          <p:nvPr/>
        </p:nvSpPr>
        <p:spPr>
          <a:xfrm>
            <a:off x="4310063" y="3991768"/>
            <a:ext cx="2857500" cy="64611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fr-FR" b="1" dirty="0"/>
              <a:t>Réseau à connexions locales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7596188" y="3991768"/>
            <a:ext cx="2857500" cy="64611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fr-FR" b="1" dirty="0"/>
              <a:t>Réseau à connexions complètes</a:t>
            </a:r>
          </a:p>
        </p:txBody>
      </p:sp>
      <p:grpSp>
        <p:nvGrpSpPr>
          <p:cNvPr id="20" name="Groupe 23"/>
          <p:cNvGrpSpPr>
            <a:grpSpLocks/>
          </p:cNvGrpSpPr>
          <p:nvPr/>
        </p:nvGrpSpPr>
        <p:grpSpPr bwMode="auto">
          <a:xfrm>
            <a:off x="685767" y="1705757"/>
            <a:ext cx="9804433" cy="3748087"/>
            <a:chOff x="757174" y="2119302"/>
            <a:chExt cx="9804442" cy="3747820"/>
          </a:xfrm>
        </p:grpSpPr>
        <p:sp>
          <p:nvSpPr>
            <p:cNvPr id="21" name="ZoneTexte 20"/>
            <p:cNvSpPr txBox="1"/>
            <p:nvPr/>
          </p:nvSpPr>
          <p:spPr bwMode="auto">
            <a:xfrm>
              <a:off x="757174" y="5405450"/>
              <a:ext cx="9804442" cy="461672"/>
            </a:xfrm>
            <a:prstGeom prst="borderCallout3">
              <a:avLst>
                <a:gd name="adj1" fmla="val -140310"/>
                <a:gd name="adj2" fmla="val 2567"/>
                <a:gd name="adj3" fmla="val 21501"/>
                <a:gd name="adj4" fmla="val -5268"/>
                <a:gd name="adj5" fmla="val 94499"/>
                <a:gd name="adj6" fmla="val -5527"/>
                <a:gd name="adj7" fmla="val 96458"/>
                <a:gd name="adj8" fmla="val 788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2400" dirty="0">
                  <a:ln>
                    <a:solidFill>
                      <a:sysClr val="windowText" lastClr="000000"/>
                    </a:solidFill>
                  </a:ln>
                  <a:solidFill>
                    <a:schemeClr val="bg2">
                      <a:lumMod val="10000"/>
                    </a:schemeClr>
                  </a:solidFill>
                </a:rPr>
                <a:t>Propriété fondamentale : </a:t>
              </a:r>
              <a:r>
                <a:rPr lang="fr-FR" sz="2400" dirty="0">
                  <a:ln>
                    <a:solidFill>
                      <a:sysClr val="windowText" lastClr="000000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Approximateurs universels parcimonieux</a:t>
              </a:r>
            </a:p>
          </p:txBody>
        </p:sp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95344" y="2119302"/>
              <a:ext cx="2714644" cy="2195514"/>
            </a:xfrm>
            <a:prstGeom prst="rect">
              <a:avLst/>
            </a:prstGeom>
            <a:ln w="38100" cap="sq">
              <a:solidFill>
                <a:srgbClr val="8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23" name="ZoneTexte 22"/>
          <p:cNvSpPr txBox="1"/>
          <p:nvPr/>
        </p:nvSpPr>
        <p:spPr>
          <a:xfrm>
            <a:off x="1023938" y="3991768"/>
            <a:ext cx="2857500" cy="36988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fr-FR" b="1" dirty="0"/>
              <a:t>Réseau Multicouches</a:t>
            </a:r>
          </a:p>
        </p:txBody>
      </p:sp>
    </p:spTree>
    <p:extLst>
      <p:ext uri="{BB962C8B-B14F-4D97-AF65-F5344CB8AC3E}">
        <p14:creationId xmlns:p14="http://schemas.microsoft.com/office/powerpoint/2010/main" xmlns="" val="143050944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0801350" cy="65087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07468" y="47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Espace réservé de la date 2"/>
          <p:cNvSpPr txBox="1">
            <a:spLocks/>
          </p:cNvSpPr>
          <p:nvPr/>
        </p:nvSpPr>
        <p:spPr>
          <a:xfrm>
            <a:off x="4890319" y="6517909"/>
            <a:ext cx="143382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F0A0B29-E221-4508-902E-556CCE49F450}" type="datetime1">
              <a:rPr lang="fr-FR" sz="1400" smtClean="0">
                <a:solidFill>
                  <a:schemeClr val="bg1"/>
                </a:solidFill>
              </a:rPr>
              <a:pPr>
                <a:defRPr/>
              </a:pPr>
              <a:t>29/04/2012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0" y="6518476"/>
            <a:ext cx="27638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chemeClr val="bg1"/>
                </a:solidFill>
              </a:rPr>
              <a:t>Mrabet Bellaaj Najiba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291596" y="6563627"/>
            <a:ext cx="441791" cy="3042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6BC2B76-BDB5-474C-A0E4-96345A29561F}" type="slidenum">
              <a:rPr lang="fr-FR" smtClean="0">
                <a:solidFill>
                  <a:schemeClr val="bg1"/>
                </a:solidFill>
              </a:rPr>
              <a:pPr>
                <a:defRPr/>
              </a:pPr>
              <a:t>9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0" y="0"/>
            <a:ext cx="10801350" cy="619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fr-FR" sz="3200" dirty="0" smtClean="0"/>
              <a:t>Technique des RNA</a:t>
            </a:r>
            <a:endParaRPr lang="fr-FR" sz="3200" dirty="0"/>
          </a:p>
        </p:txBody>
      </p:sp>
      <p:pic>
        <p:nvPicPr>
          <p:cNvPr id="11" name="Picture 9" descr="neuronbg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9187" y="35893"/>
            <a:ext cx="757403" cy="66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ce réservé du texte 4"/>
          <p:cNvSpPr txBox="1">
            <a:spLocks/>
          </p:cNvSpPr>
          <p:nvPr/>
        </p:nvSpPr>
        <p:spPr>
          <a:xfrm>
            <a:off x="0" y="491311"/>
            <a:ext cx="10358437" cy="1071570"/>
          </a:xfrm>
          <a:prstGeom prst="rect">
            <a:avLst/>
          </a:prstGeom>
        </p:spPr>
        <p:txBody>
          <a:bodyPr rtlCol="0">
            <a:normAutofit lnSpcReduction="10000"/>
          </a:bodyPr>
          <a:lstStyle/>
          <a:p>
            <a:pPr marL="501589" marR="0" lvl="0" indent="-36574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70000"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35981" marR="0" lvl="1" indent="-31349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170000"/>
              <a:tabLst/>
              <a:defRPr/>
            </a:pPr>
            <a:r>
              <a:rPr lang="fr-FR" sz="3700" dirty="0" smtClean="0">
                <a:latin typeface="Baskerville Old Face" pitchFamily="18" charset="0"/>
              </a:rPr>
              <a:t>Ajustement des poids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2438" y="3182118"/>
            <a:ext cx="7143750" cy="32146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6" name="Flèche droite rayée 15"/>
          <p:cNvSpPr/>
          <p:nvPr/>
        </p:nvSpPr>
        <p:spPr>
          <a:xfrm>
            <a:off x="4810125" y="1110429"/>
            <a:ext cx="714375" cy="285750"/>
          </a:xfrm>
          <a:prstGeom prst="strip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5738813" y="1005654"/>
            <a:ext cx="44291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28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Règles d’Apprentissage</a:t>
            </a:r>
          </a:p>
        </p:txBody>
      </p:sp>
      <p:sp>
        <p:nvSpPr>
          <p:cNvPr id="18" name="Flèche droite rayée 17"/>
          <p:cNvSpPr/>
          <p:nvPr/>
        </p:nvSpPr>
        <p:spPr>
          <a:xfrm rot="5400000">
            <a:off x="7500144" y="1793849"/>
            <a:ext cx="488950" cy="296862"/>
          </a:xfrm>
          <a:prstGeom prst="strip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5595938" y="2110555"/>
            <a:ext cx="51435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2800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Rétropropagation</a:t>
            </a:r>
            <a:r>
              <a:rPr lang="fr-FR" sz="28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du gradient</a:t>
            </a:r>
          </a:p>
          <a:p>
            <a:pPr algn="ctr">
              <a:defRPr/>
            </a:pPr>
            <a:r>
              <a:rPr lang="fr-FR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Minimisation de l’erreur quadratique</a:t>
            </a:r>
          </a:p>
        </p:txBody>
      </p:sp>
      <p:grpSp>
        <p:nvGrpSpPr>
          <p:cNvPr id="20" name="Group 144"/>
          <p:cNvGrpSpPr>
            <a:grpSpLocks/>
          </p:cNvGrpSpPr>
          <p:nvPr/>
        </p:nvGrpSpPr>
        <p:grpSpPr bwMode="auto">
          <a:xfrm>
            <a:off x="452438" y="3182118"/>
            <a:ext cx="7215187" cy="3200400"/>
            <a:chOff x="63" y="1200"/>
            <a:chExt cx="4593" cy="2016"/>
          </a:xfrm>
        </p:grpSpPr>
        <p:sp>
          <p:nvSpPr>
            <p:cNvPr id="21" name="Line 33"/>
            <p:cNvSpPr>
              <a:spLocks noChangeShapeType="1"/>
            </p:cNvSpPr>
            <p:nvPr/>
          </p:nvSpPr>
          <p:spPr bwMode="auto">
            <a:xfrm>
              <a:off x="796" y="2421"/>
              <a:ext cx="0" cy="39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22" name="Group 143"/>
            <p:cNvGrpSpPr>
              <a:grpSpLocks/>
            </p:cNvGrpSpPr>
            <p:nvPr/>
          </p:nvGrpSpPr>
          <p:grpSpPr bwMode="auto">
            <a:xfrm>
              <a:off x="63" y="1200"/>
              <a:ext cx="4593" cy="2016"/>
              <a:chOff x="63" y="1200"/>
              <a:chExt cx="4593" cy="2016"/>
            </a:xfrm>
          </p:grpSpPr>
          <p:sp>
            <p:nvSpPr>
              <p:cNvPr id="23" name="Line 56"/>
              <p:cNvSpPr>
                <a:spLocks noChangeShapeType="1"/>
              </p:cNvSpPr>
              <p:nvPr/>
            </p:nvSpPr>
            <p:spPr bwMode="auto">
              <a:xfrm flipH="1">
                <a:off x="3999" y="1848"/>
                <a:ext cx="4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" name="Line 57"/>
              <p:cNvSpPr>
                <a:spLocks noChangeShapeType="1"/>
              </p:cNvSpPr>
              <p:nvPr/>
            </p:nvSpPr>
            <p:spPr bwMode="auto">
              <a:xfrm flipH="1">
                <a:off x="3999" y="2166"/>
                <a:ext cx="4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" name="Line 58"/>
              <p:cNvSpPr>
                <a:spLocks noChangeShapeType="1"/>
              </p:cNvSpPr>
              <p:nvPr/>
            </p:nvSpPr>
            <p:spPr bwMode="auto">
              <a:xfrm flipH="1">
                <a:off x="3999" y="2883"/>
                <a:ext cx="4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26" name="Group 117"/>
              <p:cNvGrpSpPr>
                <a:grpSpLocks/>
              </p:cNvGrpSpPr>
              <p:nvPr/>
            </p:nvGrpSpPr>
            <p:grpSpPr bwMode="auto">
              <a:xfrm>
                <a:off x="63" y="1200"/>
                <a:ext cx="4593" cy="2016"/>
                <a:chOff x="1200" y="1200"/>
                <a:chExt cx="4593" cy="2016"/>
              </a:xfrm>
            </p:grpSpPr>
            <p:grpSp>
              <p:nvGrpSpPr>
                <p:cNvPr id="27" name="Group 118"/>
                <p:cNvGrpSpPr>
                  <a:grpSpLocks/>
                </p:cNvGrpSpPr>
                <p:nvPr/>
              </p:nvGrpSpPr>
              <p:grpSpPr bwMode="auto">
                <a:xfrm>
                  <a:off x="1310" y="1531"/>
                  <a:ext cx="4483" cy="1629"/>
                  <a:chOff x="1310" y="1531"/>
                  <a:chExt cx="4483" cy="1629"/>
                </a:xfrm>
              </p:grpSpPr>
              <p:sp>
                <p:nvSpPr>
                  <p:cNvPr id="30" name="Text Box 1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10" y="1531"/>
                    <a:ext cx="499" cy="2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fr-FR">
                        <a:solidFill>
                          <a:srgbClr val="0000FF"/>
                        </a:solidFill>
                      </a:rPr>
                      <a:t>P</a:t>
                    </a:r>
                    <a:r>
                      <a:rPr lang="fr-FR" baseline="-25000">
                        <a:solidFill>
                          <a:srgbClr val="0000FF"/>
                        </a:solidFill>
                      </a:rPr>
                      <a:t>1</a:t>
                    </a:r>
                    <a:r>
                      <a:rPr lang="fr-FR" baseline="30000">
                        <a:solidFill>
                          <a:srgbClr val="0000FF"/>
                        </a:solidFill>
                      </a:rPr>
                      <a:t>(m)</a:t>
                    </a:r>
                    <a:endParaRPr lang="fr-FR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31" name="Text Box 1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10" y="1928"/>
                    <a:ext cx="499" cy="2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fr-FR">
                        <a:solidFill>
                          <a:srgbClr val="0000FF"/>
                        </a:solidFill>
                      </a:rPr>
                      <a:t>P</a:t>
                    </a:r>
                    <a:r>
                      <a:rPr lang="fr-FR" baseline="-25000">
                        <a:solidFill>
                          <a:srgbClr val="0000FF"/>
                        </a:solidFill>
                      </a:rPr>
                      <a:t>2</a:t>
                    </a:r>
                    <a:r>
                      <a:rPr lang="fr-FR" baseline="30000">
                        <a:solidFill>
                          <a:srgbClr val="0000FF"/>
                        </a:solidFill>
                      </a:rPr>
                      <a:t>(m)</a:t>
                    </a:r>
                    <a:endParaRPr lang="fr-FR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32" name="Text Box 1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10" y="2246"/>
                    <a:ext cx="499" cy="2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fr-FR">
                        <a:solidFill>
                          <a:srgbClr val="0000FF"/>
                        </a:solidFill>
                      </a:rPr>
                      <a:t>P</a:t>
                    </a:r>
                    <a:r>
                      <a:rPr lang="fr-FR" baseline="-25000">
                        <a:solidFill>
                          <a:srgbClr val="0000FF"/>
                        </a:solidFill>
                      </a:rPr>
                      <a:t>3</a:t>
                    </a:r>
                    <a:r>
                      <a:rPr lang="fr-FR" baseline="30000">
                        <a:solidFill>
                          <a:srgbClr val="0000FF"/>
                        </a:solidFill>
                      </a:rPr>
                      <a:t>(m)</a:t>
                    </a:r>
                    <a:endParaRPr lang="fr-FR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33" name="Text Box 1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09" y="2532"/>
                    <a:ext cx="301" cy="2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fr-FR">
                        <a:solidFill>
                          <a:srgbClr val="0000FF"/>
                        </a:solidFill>
                      </a:rPr>
                      <a:t>k</a:t>
                    </a:r>
                  </a:p>
                </p:txBody>
              </p:sp>
              <p:sp>
                <p:nvSpPr>
                  <p:cNvPr id="34" name="Rectangle 123"/>
                  <p:cNvSpPr>
                    <a:spLocks noChangeArrowheads="1"/>
                  </p:cNvSpPr>
                  <p:nvPr/>
                </p:nvSpPr>
                <p:spPr bwMode="auto">
                  <a:xfrm>
                    <a:off x="1809" y="1944"/>
                    <a:ext cx="201" cy="158"/>
                  </a:xfrm>
                  <a:prstGeom prst="rect">
                    <a:avLst/>
                  </a:prstGeom>
                  <a:no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3110" y="1944"/>
                    <a:ext cx="201" cy="158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3110" y="2181"/>
                    <a:ext cx="201" cy="160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" name="Oval 126"/>
                  <p:cNvSpPr>
                    <a:spLocks noChangeArrowheads="1"/>
                  </p:cNvSpPr>
                  <p:nvPr/>
                </p:nvSpPr>
                <p:spPr bwMode="auto">
                  <a:xfrm>
                    <a:off x="3110" y="2579"/>
                    <a:ext cx="201" cy="159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" name="Rectangle 127"/>
                  <p:cNvSpPr>
                    <a:spLocks noChangeArrowheads="1"/>
                  </p:cNvSpPr>
                  <p:nvPr/>
                </p:nvSpPr>
                <p:spPr bwMode="auto">
                  <a:xfrm>
                    <a:off x="1809" y="2261"/>
                    <a:ext cx="201" cy="160"/>
                  </a:xfrm>
                  <a:prstGeom prst="rect">
                    <a:avLst/>
                  </a:prstGeom>
                  <a:no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9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1809" y="2818"/>
                    <a:ext cx="201" cy="160"/>
                  </a:xfrm>
                  <a:prstGeom prst="rect">
                    <a:avLst/>
                  </a:prstGeom>
                  <a:no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0" name="Oval 129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1784"/>
                    <a:ext cx="201" cy="160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" name="Oval 130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2102"/>
                    <a:ext cx="201" cy="159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" name="Oval 131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2803"/>
                    <a:ext cx="201" cy="160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" name="Rectangle 132"/>
                  <p:cNvSpPr>
                    <a:spLocks noChangeArrowheads="1"/>
                  </p:cNvSpPr>
                  <p:nvPr/>
                </p:nvSpPr>
                <p:spPr bwMode="auto">
                  <a:xfrm>
                    <a:off x="1809" y="1609"/>
                    <a:ext cx="201" cy="160"/>
                  </a:xfrm>
                  <a:prstGeom prst="rect">
                    <a:avLst/>
                  </a:prstGeom>
                  <a:no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" name="Line 133"/>
                  <p:cNvSpPr>
                    <a:spLocks noChangeShapeType="1"/>
                  </p:cNvSpPr>
                  <p:nvPr/>
                </p:nvSpPr>
                <p:spPr bwMode="auto">
                  <a:xfrm>
                    <a:off x="4513" y="1848"/>
                    <a:ext cx="399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" name="Line 134"/>
                  <p:cNvSpPr>
                    <a:spLocks noChangeShapeType="1"/>
                  </p:cNvSpPr>
                  <p:nvPr/>
                </p:nvSpPr>
                <p:spPr bwMode="auto">
                  <a:xfrm>
                    <a:off x="4513" y="2166"/>
                    <a:ext cx="399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" name="Line 135"/>
                  <p:cNvSpPr>
                    <a:spLocks noChangeShapeType="1"/>
                  </p:cNvSpPr>
                  <p:nvPr/>
                </p:nvSpPr>
                <p:spPr bwMode="auto">
                  <a:xfrm>
                    <a:off x="4513" y="2883"/>
                    <a:ext cx="399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" name="AutoShape 136"/>
                  <p:cNvSpPr>
                    <a:spLocks noChangeArrowheads="1"/>
                  </p:cNvSpPr>
                  <p:nvPr/>
                </p:nvSpPr>
                <p:spPr bwMode="auto">
                  <a:xfrm>
                    <a:off x="4912" y="2803"/>
                    <a:ext cx="201" cy="160"/>
                  </a:xfrm>
                  <a:prstGeom prst="flowChartSummingJunction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" name="AutoShape 137"/>
                  <p:cNvSpPr>
                    <a:spLocks noChangeArrowheads="1"/>
                  </p:cNvSpPr>
                  <p:nvPr/>
                </p:nvSpPr>
                <p:spPr bwMode="auto">
                  <a:xfrm>
                    <a:off x="4912" y="1769"/>
                    <a:ext cx="201" cy="159"/>
                  </a:xfrm>
                  <a:prstGeom prst="flowChartSummingJunction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" name="AutoShape 138"/>
                  <p:cNvSpPr>
                    <a:spLocks noChangeArrowheads="1"/>
                  </p:cNvSpPr>
                  <p:nvPr/>
                </p:nvSpPr>
                <p:spPr bwMode="auto">
                  <a:xfrm>
                    <a:off x="4912" y="2086"/>
                    <a:ext cx="201" cy="160"/>
                  </a:xfrm>
                  <a:prstGeom prst="flowChartSummingJunction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" name="Text Box 1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190" y="1831"/>
                    <a:ext cx="603" cy="25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fr-FR"/>
                      <a:t>D</a:t>
                    </a:r>
                    <a:r>
                      <a:rPr lang="fr-FR" baseline="-25000"/>
                      <a:t>1</a:t>
                    </a:r>
                    <a:r>
                      <a:rPr lang="fr-FR" baseline="30000"/>
                      <a:t>(m)</a:t>
                    </a:r>
                    <a:endParaRPr lang="fr-FR"/>
                  </a:p>
                </p:txBody>
              </p:sp>
              <p:sp>
                <p:nvSpPr>
                  <p:cNvPr id="51" name="Text Box 14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190" y="2907"/>
                    <a:ext cx="603" cy="25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fr-FR"/>
                      <a:t>D</a:t>
                    </a:r>
                    <a:r>
                      <a:rPr lang="fr-FR" baseline="-25000"/>
                      <a:t>NS</a:t>
                    </a:r>
                    <a:r>
                      <a:rPr lang="fr-FR" baseline="30000"/>
                      <a:t>(m)</a:t>
                    </a:r>
                    <a:endParaRPr lang="fr-FR"/>
                  </a:p>
                </p:txBody>
              </p:sp>
              <p:sp>
                <p:nvSpPr>
                  <p:cNvPr id="52" name="Text Box 14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190" y="2147"/>
                    <a:ext cx="603" cy="2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fr-FR"/>
                      <a:t>D</a:t>
                    </a:r>
                    <a:r>
                      <a:rPr lang="fr-FR" baseline="-25000"/>
                      <a:t>2</a:t>
                    </a:r>
                    <a:r>
                      <a:rPr lang="fr-FR" baseline="30000"/>
                      <a:t>(m</a:t>
                    </a:r>
                    <a:r>
                      <a:rPr lang="fr-FR" sz="1200" baseline="30000"/>
                      <a:t>)</a:t>
                    </a:r>
                    <a:endParaRPr lang="fr-FR" sz="1200"/>
                  </a:p>
                </p:txBody>
              </p:sp>
            </p:grpSp>
            <p:sp>
              <p:nvSpPr>
                <p:cNvPr id="29" name="Rectangle 142"/>
                <p:cNvSpPr>
                  <a:spLocks noChangeArrowheads="1"/>
                </p:cNvSpPr>
                <p:nvPr/>
              </p:nvSpPr>
              <p:spPr bwMode="auto">
                <a:xfrm>
                  <a:off x="1200" y="1200"/>
                  <a:ext cx="4519" cy="2016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</p:grpSp>
      <p:grpSp>
        <p:nvGrpSpPr>
          <p:cNvPr id="53" name="Group 115"/>
          <p:cNvGrpSpPr>
            <a:grpSpLocks/>
          </p:cNvGrpSpPr>
          <p:nvPr/>
        </p:nvGrpSpPr>
        <p:grpSpPr bwMode="auto">
          <a:xfrm>
            <a:off x="1743075" y="3966343"/>
            <a:ext cx="2232025" cy="2287587"/>
            <a:chOff x="891" y="1680"/>
            <a:chExt cx="1406" cy="1441"/>
          </a:xfrm>
        </p:grpSpPr>
        <p:sp>
          <p:nvSpPr>
            <p:cNvPr id="54" name="Text Box 5"/>
            <p:cNvSpPr txBox="1">
              <a:spLocks noChangeArrowheads="1"/>
            </p:cNvSpPr>
            <p:nvPr/>
          </p:nvSpPr>
          <p:spPr bwMode="auto">
            <a:xfrm>
              <a:off x="1897" y="1737"/>
              <a:ext cx="400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008080"/>
                  </a:solidFill>
                </a:rPr>
                <a:t>f</a:t>
              </a:r>
              <a:r>
                <a:rPr lang="fr-FR" b="1" baseline="-25000">
                  <a:solidFill>
                    <a:srgbClr val="008080"/>
                  </a:solidFill>
                </a:rPr>
                <a:t>1</a:t>
              </a:r>
              <a:endParaRPr lang="fr-FR" b="1" baseline="30000">
                <a:solidFill>
                  <a:srgbClr val="008080"/>
                </a:solidFill>
              </a:endParaRPr>
            </a:p>
          </p:txBody>
        </p:sp>
        <p:sp>
          <p:nvSpPr>
            <p:cNvPr id="55" name="Text Box 7"/>
            <p:cNvSpPr txBox="1">
              <a:spLocks noChangeArrowheads="1"/>
            </p:cNvSpPr>
            <p:nvPr/>
          </p:nvSpPr>
          <p:spPr bwMode="auto">
            <a:xfrm>
              <a:off x="1776" y="2304"/>
              <a:ext cx="300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008080"/>
                  </a:solidFill>
                </a:rPr>
                <a:t>j</a:t>
              </a:r>
            </a:p>
          </p:txBody>
        </p:sp>
        <p:sp>
          <p:nvSpPr>
            <p:cNvPr id="56" name="Text Box 11"/>
            <p:cNvSpPr txBox="1">
              <a:spLocks noChangeArrowheads="1"/>
            </p:cNvSpPr>
            <p:nvPr/>
          </p:nvSpPr>
          <p:spPr bwMode="auto">
            <a:xfrm>
              <a:off x="1174" y="2883"/>
              <a:ext cx="502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008080"/>
                  </a:solidFill>
                </a:rPr>
                <a:t>W</a:t>
              </a:r>
              <a:r>
                <a:rPr lang="fr-FR" b="1" baseline="-25000">
                  <a:solidFill>
                    <a:srgbClr val="008080"/>
                  </a:solidFill>
                </a:rPr>
                <a:t>jk</a:t>
              </a:r>
              <a:endParaRPr lang="fr-FR" b="1">
                <a:solidFill>
                  <a:srgbClr val="008080"/>
                </a:solidFill>
              </a:endParaRPr>
            </a:p>
          </p:txBody>
        </p:sp>
        <p:grpSp>
          <p:nvGrpSpPr>
            <p:cNvPr id="57" name="Group 73"/>
            <p:cNvGrpSpPr>
              <a:grpSpLocks/>
            </p:cNvGrpSpPr>
            <p:nvPr/>
          </p:nvGrpSpPr>
          <p:grpSpPr bwMode="auto">
            <a:xfrm>
              <a:off x="891" y="1680"/>
              <a:ext cx="1201" cy="1209"/>
              <a:chOff x="2010" y="1689"/>
              <a:chExt cx="1201" cy="1209"/>
            </a:xfrm>
          </p:grpSpPr>
          <p:sp>
            <p:nvSpPr>
              <p:cNvPr id="58" name="Line 22"/>
              <p:cNvSpPr>
                <a:spLocks noChangeShapeType="1"/>
              </p:cNvSpPr>
              <p:nvPr/>
            </p:nvSpPr>
            <p:spPr bwMode="auto">
              <a:xfrm>
                <a:off x="2010" y="2022"/>
                <a:ext cx="1100" cy="239"/>
              </a:xfrm>
              <a:prstGeom prst="line">
                <a:avLst/>
              </a:prstGeom>
              <a:noFill/>
              <a:ln w="9525">
                <a:solidFill>
                  <a:srgbClr val="008080"/>
                </a:solidFill>
                <a:round/>
                <a:headEnd/>
                <a:tailEnd type="stealth" w="sm" len="sm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9" name="Line 23"/>
              <p:cNvSpPr>
                <a:spLocks noChangeShapeType="1"/>
              </p:cNvSpPr>
              <p:nvPr/>
            </p:nvSpPr>
            <p:spPr bwMode="auto">
              <a:xfrm>
                <a:off x="2010" y="2022"/>
                <a:ext cx="1100" cy="636"/>
              </a:xfrm>
              <a:prstGeom prst="line">
                <a:avLst/>
              </a:prstGeom>
              <a:noFill/>
              <a:ln w="9525">
                <a:solidFill>
                  <a:srgbClr val="008080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0" name="Line 24"/>
              <p:cNvSpPr>
                <a:spLocks noChangeShapeType="1"/>
              </p:cNvSpPr>
              <p:nvPr/>
            </p:nvSpPr>
            <p:spPr bwMode="auto">
              <a:xfrm>
                <a:off x="2010" y="2022"/>
                <a:ext cx="1100" cy="0"/>
              </a:xfrm>
              <a:prstGeom prst="line">
                <a:avLst/>
              </a:prstGeom>
              <a:noFill/>
              <a:ln w="9525">
                <a:solidFill>
                  <a:srgbClr val="008080"/>
                </a:solidFill>
                <a:round/>
                <a:headEnd/>
                <a:tailEnd type="stealth" w="sm" len="sm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" name="Line 27"/>
              <p:cNvSpPr>
                <a:spLocks noChangeShapeType="1"/>
              </p:cNvSpPr>
              <p:nvPr/>
            </p:nvSpPr>
            <p:spPr bwMode="auto">
              <a:xfrm flipV="1">
                <a:off x="2010" y="2022"/>
                <a:ext cx="1100" cy="319"/>
              </a:xfrm>
              <a:prstGeom prst="line">
                <a:avLst/>
              </a:prstGeom>
              <a:noFill/>
              <a:ln w="9525">
                <a:solidFill>
                  <a:srgbClr val="008080"/>
                </a:solidFill>
                <a:round/>
                <a:headEnd/>
                <a:tailEnd type="stealth" w="sm" len="sm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" name="Line 28"/>
              <p:cNvSpPr>
                <a:spLocks noChangeShapeType="1"/>
              </p:cNvSpPr>
              <p:nvPr/>
            </p:nvSpPr>
            <p:spPr bwMode="auto">
              <a:xfrm flipV="1">
                <a:off x="2010" y="2261"/>
                <a:ext cx="1100" cy="80"/>
              </a:xfrm>
              <a:prstGeom prst="line">
                <a:avLst/>
              </a:prstGeom>
              <a:noFill/>
              <a:ln w="9525">
                <a:solidFill>
                  <a:srgbClr val="008080"/>
                </a:solidFill>
                <a:round/>
                <a:headEnd/>
                <a:tailEnd type="stealth" w="sm" len="sm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" name="Line 29"/>
              <p:cNvSpPr>
                <a:spLocks noChangeShapeType="1"/>
              </p:cNvSpPr>
              <p:nvPr/>
            </p:nvSpPr>
            <p:spPr bwMode="auto">
              <a:xfrm>
                <a:off x="2010" y="2341"/>
                <a:ext cx="1100" cy="317"/>
              </a:xfrm>
              <a:prstGeom prst="line">
                <a:avLst/>
              </a:prstGeom>
              <a:noFill/>
              <a:ln w="9525">
                <a:solidFill>
                  <a:srgbClr val="008080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" name="Line 30"/>
              <p:cNvSpPr>
                <a:spLocks noChangeShapeType="1"/>
              </p:cNvSpPr>
              <p:nvPr/>
            </p:nvSpPr>
            <p:spPr bwMode="auto">
              <a:xfrm flipV="1">
                <a:off x="2010" y="2658"/>
                <a:ext cx="1100" cy="240"/>
              </a:xfrm>
              <a:prstGeom prst="line">
                <a:avLst/>
              </a:prstGeom>
              <a:noFill/>
              <a:ln w="9525">
                <a:solidFill>
                  <a:srgbClr val="008080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5" name="Line 31"/>
              <p:cNvSpPr>
                <a:spLocks noChangeShapeType="1"/>
              </p:cNvSpPr>
              <p:nvPr/>
            </p:nvSpPr>
            <p:spPr bwMode="auto">
              <a:xfrm flipV="1">
                <a:off x="2010" y="2261"/>
                <a:ext cx="1100" cy="637"/>
              </a:xfrm>
              <a:prstGeom prst="line">
                <a:avLst/>
              </a:prstGeom>
              <a:noFill/>
              <a:ln w="9525">
                <a:solidFill>
                  <a:srgbClr val="008080"/>
                </a:solidFill>
                <a:round/>
                <a:headEnd/>
                <a:tailEnd type="stealth" w="sm" len="sm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6" name="Line 32"/>
              <p:cNvSpPr>
                <a:spLocks noChangeShapeType="1"/>
              </p:cNvSpPr>
              <p:nvPr/>
            </p:nvSpPr>
            <p:spPr bwMode="auto">
              <a:xfrm flipV="1">
                <a:off x="2010" y="2022"/>
                <a:ext cx="1100" cy="876"/>
              </a:xfrm>
              <a:prstGeom prst="line">
                <a:avLst/>
              </a:prstGeom>
              <a:noFill/>
              <a:ln w="9525">
                <a:solidFill>
                  <a:srgbClr val="008080"/>
                </a:solidFill>
                <a:round/>
                <a:headEnd/>
                <a:tailEnd type="stealth" w="sm" len="sm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" name="Line 34"/>
              <p:cNvSpPr>
                <a:spLocks noChangeShapeType="1"/>
              </p:cNvSpPr>
              <p:nvPr/>
            </p:nvSpPr>
            <p:spPr bwMode="auto">
              <a:xfrm>
                <a:off x="3211" y="2341"/>
                <a:ext cx="0" cy="2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8" name="Line 39"/>
              <p:cNvSpPr>
                <a:spLocks noChangeShapeType="1"/>
              </p:cNvSpPr>
              <p:nvPr/>
            </p:nvSpPr>
            <p:spPr bwMode="auto">
              <a:xfrm>
                <a:off x="2010" y="1689"/>
                <a:ext cx="1100" cy="318"/>
              </a:xfrm>
              <a:prstGeom prst="line">
                <a:avLst/>
              </a:prstGeom>
              <a:noFill/>
              <a:ln w="9525">
                <a:solidFill>
                  <a:srgbClr val="008080"/>
                </a:solidFill>
                <a:round/>
                <a:headEnd/>
                <a:tailEnd type="stealth" w="sm" len="sm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9" name="Line 40"/>
              <p:cNvSpPr>
                <a:spLocks noChangeShapeType="1"/>
              </p:cNvSpPr>
              <p:nvPr/>
            </p:nvSpPr>
            <p:spPr bwMode="auto">
              <a:xfrm>
                <a:off x="2010" y="1689"/>
                <a:ext cx="1100" cy="557"/>
              </a:xfrm>
              <a:prstGeom prst="line">
                <a:avLst/>
              </a:prstGeom>
              <a:noFill/>
              <a:ln w="9525">
                <a:solidFill>
                  <a:srgbClr val="008080"/>
                </a:solidFill>
                <a:round/>
                <a:headEnd/>
                <a:tailEnd type="stealth" w="sm" len="sm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0" name="Line 41"/>
              <p:cNvSpPr>
                <a:spLocks noChangeShapeType="1"/>
              </p:cNvSpPr>
              <p:nvPr/>
            </p:nvSpPr>
            <p:spPr bwMode="auto">
              <a:xfrm>
                <a:off x="2010" y="1689"/>
                <a:ext cx="1100" cy="954"/>
              </a:xfrm>
              <a:prstGeom prst="line">
                <a:avLst/>
              </a:prstGeom>
              <a:noFill/>
              <a:ln w="9525">
                <a:solidFill>
                  <a:srgbClr val="008080"/>
                </a:solidFill>
                <a:round/>
                <a:headEnd/>
                <a:tailEnd type="stealth" w="sm" len="sm"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  <p:grpSp>
        <p:nvGrpSpPr>
          <p:cNvPr id="71" name="Group 116"/>
          <p:cNvGrpSpPr>
            <a:grpSpLocks/>
          </p:cNvGrpSpPr>
          <p:nvPr/>
        </p:nvGrpSpPr>
        <p:grpSpPr bwMode="auto">
          <a:xfrm>
            <a:off x="3821113" y="3804418"/>
            <a:ext cx="2065337" cy="2449512"/>
            <a:chOff x="2197" y="1578"/>
            <a:chExt cx="1301" cy="1543"/>
          </a:xfrm>
        </p:grpSpPr>
        <p:sp>
          <p:nvSpPr>
            <p:cNvPr id="72" name="Text Box 6"/>
            <p:cNvSpPr txBox="1">
              <a:spLocks noChangeArrowheads="1"/>
            </p:cNvSpPr>
            <p:nvPr/>
          </p:nvSpPr>
          <p:spPr bwMode="auto">
            <a:xfrm>
              <a:off x="3098" y="1578"/>
              <a:ext cx="400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800000"/>
                  </a:solidFill>
                </a:rPr>
                <a:t>f</a:t>
              </a:r>
              <a:r>
                <a:rPr lang="fr-FR" b="1" baseline="-25000">
                  <a:solidFill>
                    <a:srgbClr val="800000"/>
                  </a:solidFill>
                </a:rPr>
                <a:t>2</a:t>
              </a:r>
              <a:endParaRPr lang="fr-FR" b="1" baseline="30000">
                <a:solidFill>
                  <a:srgbClr val="800000"/>
                </a:solidFill>
              </a:endParaRPr>
            </a:p>
          </p:txBody>
        </p:sp>
        <p:sp>
          <p:nvSpPr>
            <p:cNvPr id="73" name="Text Box 12"/>
            <p:cNvSpPr txBox="1">
              <a:spLocks noChangeArrowheads="1"/>
            </p:cNvSpPr>
            <p:nvPr/>
          </p:nvSpPr>
          <p:spPr bwMode="auto">
            <a:xfrm>
              <a:off x="2399" y="2883"/>
              <a:ext cx="498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800000"/>
                  </a:solidFill>
                </a:rPr>
                <a:t>W</a:t>
              </a:r>
              <a:r>
                <a:rPr lang="fr-FR" b="1" baseline="-25000">
                  <a:solidFill>
                    <a:srgbClr val="800000"/>
                  </a:solidFill>
                </a:rPr>
                <a:t>ij</a:t>
              </a:r>
              <a:endParaRPr lang="fr-FR" b="1">
                <a:solidFill>
                  <a:srgbClr val="800000"/>
                </a:solidFill>
              </a:endParaRPr>
            </a:p>
          </p:txBody>
        </p:sp>
        <p:sp>
          <p:nvSpPr>
            <p:cNvPr id="74" name="Text Box 17"/>
            <p:cNvSpPr txBox="1">
              <a:spLocks noChangeArrowheads="1"/>
            </p:cNvSpPr>
            <p:nvPr/>
          </p:nvSpPr>
          <p:spPr bwMode="auto">
            <a:xfrm>
              <a:off x="2998" y="2452"/>
              <a:ext cx="301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800000"/>
                  </a:solidFill>
                </a:rPr>
                <a:t>i</a:t>
              </a:r>
            </a:p>
          </p:txBody>
        </p:sp>
        <p:grpSp>
          <p:nvGrpSpPr>
            <p:cNvPr id="75" name="Group 74"/>
            <p:cNvGrpSpPr>
              <a:grpSpLocks/>
            </p:cNvGrpSpPr>
            <p:nvPr/>
          </p:nvGrpSpPr>
          <p:grpSpPr bwMode="auto">
            <a:xfrm>
              <a:off x="2197" y="1848"/>
              <a:ext cx="1102" cy="1035"/>
              <a:chOff x="3311" y="1848"/>
              <a:chExt cx="1102" cy="1035"/>
            </a:xfrm>
          </p:grpSpPr>
          <p:sp>
            <p:nvSpPr>
              <p:cNvPr id="76" name="Line 42"/>
              <p:cNvSpPr>
                <a:spLocks noChangeShapeType="1"/>
              </p:cNvSpPr>
              <p:nvPr/>
            </p:nvSpPr>
            <p:spPr bwMode="auto">
              <a:xfrm flipV="1">
                <a:off x="3311" y="1848"/>
                <a:ext cx="1001" cy="159"/>
              </a:xfrm>
              <a:prstGeom prst="line">
                <a:avLst/>
              </a:prstGeom>
              <a:noFill/>
              <a:ln w="9525">
                <a:solidFill>
                  <a:srgbClr val="993366"/>
                </a:solidFill>
                <a:round/>
                <a:headEnd/>
                <a:tailEnd type="stealth" w="sm" len="sm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" name="Line 43"/>
              <p:cNvSpPr>
                <a:spLocks noChangeShapeType="1"/>
              </p:cNvSpPr>
              <p:nvPr/>
            </p:nvSpPr>
            <p:spPr bwMode="auto">
              <a:xfrm flipV="1">
                <a:off x="3311" y="1848"/>
                <a:ext cx="1001" cy="398"/>
              </a:xfrm>
              <a:prstGeom prst="line">
                <a:avLst/>
              </a:prstGeom>
              <a:noFill/>
              <a:ln w="9525">
                <a:solidFill>
                  <a:srgbClr val="993366"/>
                </a:solidFill>
                <a:round/>
                <a:headEnd/>
                <a:tailEnd type="stealth" w="sm" len="sm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8" name="Line 44"/>
              <p:cNvSpPr>
                <a:spLocks noChangeShapeType="1"/>
              </p:cNvSpPr>
              <p:nvPr/>
            </p:nvSpPr>
            <p:spPr bwMode="auto">
              <a:xfrm flipV="1">
                <a:off x="3311" y="1848"/>
                <a:ext cx="1001" cy="795"/>
              </a:xfrm>
              <a:prstGeom prst="line">
                <a:avLst/>
              </a:prstGeom>
              <a:noFill/>
              <a:ln w="9525">
                <a:solidFill>
                  <a:srgbClr val="993366"/>
                </a:solidFill>
                <a:round/>
                <a:headEnd/>
                <a:tailEnd type="stealth" w="sm" len="sm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9" name="Line 45"/>
              <p:cNvSpPr>
                <a:spLocks noChangeShapeType="1"/>
              </p:cNvSpPr>
              <p:nvPr/>
            </p:nvSpPr>
            <p:spPr bwMode="auto">
              <a:xfrm>
                <a:off x="3311" y="2007"/>
                <a:ext cx="1001" cy="159"/>
              </a:xfrm>
              <a:prstGeom prst="line">
                <a:avLst/>
              </a:prstGeom>
              <a:noFill/>
              <a:ln w="9525">
                <a:solidFill>
                  <a:srgbClr val="993366"/>
                </a:solidFill>
                <a:round/>
                <a:headEnd/>
                <a:tailEnd type="stealth" w="sm" len="sm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0" name="Line 46"/>
              <p:cNvSpPr>
                <a:spLocks noChangeShapeType="1"/>
              </p:cNvSpPr>
              <p:nvPr/>
            </p:nvSpPr>
            <p:spPr bwMode="auto">
              <a:xfrm>
                <a:off x="3311" y="2246"/>
                <a:ext cx="1001" cy="637"/>
              </a:xfrm>
              <a:prstGeom prst="line">
                <a:avLst/>
              </a:prstGeom>
              <a:noFill/>
              <a:ln w="9525">
                <a:solidFill>
                  <a:srgbClr val="993366"/>
                </a:solidFill>
                <a:round/>
                <a:headEnd/>
                <a:tailEnd type="stealth" w="sm" len="sm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1" name="Line 47"/>
              <p:cNvSpPr>
                <a:spLocks noChangeShapeType="1"/>
              </p:cNvSpPr>
              <p:nvPr/>
            </p:nvSpPr>
            <p:spPr bwMode="auto">
              <a:xfrm flipV="1">
                <a:off x="3311" y="2166"/>
                <a:ext cx="1001" cy="477"/>
              </a:xfrm>
              <a:prstGeom prst="line">
                <a:avLst/>
              </a:prstGeom>
              <a:noFill/>
              <a:ln w="9525">
                <a:solidFill>
                  <a:srgbClr val="993366"/>
                </a:solidFill>
                <a:round/>
                <a:headEnd/>
                <a:tailEnd type="stealth" w="sm" len="sm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" name="Line 48"/>
              <p:cNvSpPr>
                <a:spLocks noChangeShapeType="1"/>
              </p:cNvSpPr>
              <p:nvPr/>
            </p:nvSpPr>
            <p:spPr bwMode="auto">
              <a:xfrm flipV="1">
                <a:off x="3311" y="2166"/>
                <a:ext cx="1001" cy="80"/>
              </a:xfrm>
              <a:prstGeom prst="line">
                <a:avLst/>
              </a:prstGeom>
              <a:noFill/>
              <a:ln w="9525">
                <a:solidFill>
                  <a:srgbClr val="993366"/>
                </a:solidFill>
                <a:round/>
                <a:headEnd/>
                <a:tailEnd type="stealth" w="sm" len="sm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3" name="Line 49"/>
              <p:cNvSpPr>
                <a:spLocks noChangeShapeType="1"/>
              </p:cNvSpPr>
              <p:nvPr/>
            </p:nvSpPr>
            <p:spPr bwMode="auto">
              <a:xfrm>
                <a:off x="3311" y="2643"/>
                <a:ext cx="1001" cy="240"/>
              </a:xfrm>
              <a:prstGeom prst="line">
                <a:avLst/>
              </a:prstGeom>
              <a:noFill/>
              <a:ln w="9525">
                <a:solidFill>
                  <a:srgbClr val="993366"/>
                </a:solidFill>
                <a:round/>
                <a:headEnd/>
                <a:tailEnd type="stealth" w="sm" len="sm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4" name="Line 59"/>
              <p:cNvSpPr>
                <a:spLocks noChangeShapeType="1"/>
              </p:cNvSpPr>
              <p:nvPr/>
            </p:nvSpPr>
            <p:spPr bwMode="auto">
              <a:xfrm>
                <a:off x="4413" y="2326"/>
                <a:ext cx="0" cy="47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5" name="Line 60"/>
              <p:cNvSpPr>
                <a:spLocks noChangeShapeType="1"/>
              </p:cNvSpPr>
              <p:nvPr/>
            </p:nvSpPr>
            <p:spPr bwMode="auto">
              <a:xfrm>
                <a:off x="3323" y="2025"/>
                <a:ext cx="1017" cy="852"/>
              </a:xfrm>
              <a:prstGeom prst="line">
                <a:avLst/>
              </a:prstGeom>
              <a:noFill/>
              <a:ln w="9525">
                <a:solidFill>
                  <a:srgbClr val="993366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  <p:grpSp>
        <p:nvGrpSpPr>
          <p:cNvPr id="86" name="Group 79"/>
          <p:cNvGrpSpPr>
            <a:grpSpLocks/>
          </p:cNvGrpSpPr>
          <p:nvPr/>
        </p:nvGrpSpPr>
        <p:grpSpPr bwMode="auto">
          <a:xfrm>
            <a:off x="2489200" y="3496443"/>
            <a:ext cx="4392613" cy="685800"/>
            <a:chOff x="2592" y="1320"/>
            <a:chExt cx="2767" cy="432"/>
          </a:xfrm>
        </p:grpSpPr>
        <p:sp>
          <p:nvSpPr>
            <p:cNvPr id="87" name="Line 69"/>
            <p:cNvSpPr>
              <a:spLocks noChangeShapeType="1"/>
            </p:cNvSpPr>
            <p:nvPr/>
          </p:nvSpPr>
          <p:spPr bwMode="auto">
            <a:xfrm flipH="1">
              <a:off x="2875" y="1502"/>
              <a:ext cx="2195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88" name="Group 78"/>
            <p:cNvGrpSpPr>
              <a:grpSpLocks/>
            </p:cNvGrpSpPr>
            <p:nvPr/>
          </p:nvGrpSpPr>
          <p:grpSpPr bwMode="auto">
            <a:xfrm>
              <a:off x="2592" y="1320"/>
              <a:ext cx="2767" cy="432"/>
              <a:chOff x="2592" y="1296"/>
              <a:chExt cx="2767" cy="432"/>
            </a:xfrm>
          </p:grpSpPr>
          <p:sp>
            <p:nvSpPr>
              <p:cNvPr id="89" name="Line 68"/>
              <p:cNvSpPr>
                <a:spLocks noChangeShapeType="1"/>
              </p:cNvSpPr>
              <p:nvPr/>
            </p:nvSpPr>
            <p:spPr bwMode="auto">
              <a:xfrm flipV="1">
                <a:off x="5101" y="1502"/>
                <a:ext cx="0" cy="15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0" name="Line 70"/>
              <p:cNvSpPr>
                <a:spLocks noChangeShapeType="1"/>
              </p:cNvSpPr>
              <p:nvPr/>
            </p:nvSpPr>
            <p:spPr bwMode="auto">
              <a:xfrm flipH="1">
                <a:off x="2592" y="1488"/>
                <a:ext cx="314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sysDot"/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" name="Line 71"/>
              <p:cNvSpPr>
                <a:spLocks noChangeShapeType="1"/>
              </p:cNvSpPr>
              <p:nvPr/>
            </p:nvSpPr>
            <p:spPr bwMode="auto">
              <a:xfrm flipH="1">
                <a:off x="3743" y="1497"/>
                <a:ext cx="208" cy="23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sysDot"/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" name="Text Box 72"/>
              <p:cNvSpPr txBox="1">
                <a:spLocks noChangeArrowheads="1"/>
              </p:cNvSpPr>
              <p:nvPr/>
            </p:nvSpPr>
            <p:spPr bwMode="auto">
              <a:xfrm>
                <a:off x="2929" y="1296"/>
                <a:ext cx="2430" cy="1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 sz="1600">
                    <a:solidFill>
                      <a:srgbClr val="000080"/>
                    </a:solidFill>
                  </a:rPr>
                  <a:t>Rétropropagation de l’erreur</a:t>
                </a:r>
              </a:p>
              <a:p>
                <a:endParaRPr lang="fr-FR" sz="1200"/>
              </a:p>
            </p:txBody>
          </p:sp>
        </p:grpSp>
      </p:grpSp>
      <p:graphicFrame>
        <p:nvGraphicFramePr>
          <p:cNvPr id="93" name="Object 14"/>
          <p:cNvGraphicFramePr>
            <a:graphicFrameLocks noChangeAspect="1"/>
          </p:cNvGraphicFramePr>
          <p:nvPr/>
        </p:nvGraphicFramePr>
        <p:xfrm>
          <a:off x="7739063" y="3182118"/>
          <a:ext cx="2857500" cy="857250"/>
        </p:xfrm>
        <a:graphic>
          <a:graphicData uri="http://schemas.openxmlformats.org/presentationml/2006/ole">
            <p:oleObj spid="_x0000_s104450" name="Équation" r:id="rId4" imgW="1459866" imgH="431613" progId="Equation.3">
              <p:embed/>
            </p:oleObj>
          </a:graphicData>
        </a:graphic>
      </p:graphicFrame>
      <p:pic>
        <p:nvPicPr>
          <p:cNvPr id="94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67625" y="4110805"/>
            <a:ext cx="2928938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" name="Picture 1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67625" y="5253805"/>
            <a:ext cx="2928938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3050944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9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hè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rigin">
  <a:themeElements>
    <a:clrScheme name="Custom 8">
      <a:dk1>
        <a:sysClr val="windowText" lastClr="000000"/>
      </a:dk1>
      <a:lt1>
        <a:sysClr val="window" lastClr="FFFFFF"/>
      </a:lt1>
      <a:dk2>
        <a:srgbClr val="000000"/>
      </a:dk2>
      <a:lt2>
        <a:srgbClr val="DDE9EC"/>
      </a:lt2>
      <a:accent1>
        <a:srgbClr val="600000"/>
      </a:accent1>
      <a:accent2>
        <a:srgbClr val="C00000"/>
      </a:accent2>
      <a:accent3>
        <a:srgbClr val="FFD5D5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unaise">
  <a:themeElements>
    <a:clrScheme name="Punaise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Grille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Thème1</Template>
  <TotalTime>6561</TotalTime>
  <Words>2678</Words>
  <Application>Microsoft Office PowerPoint</Application>
  <PresentationFormat>Personnalisé</PresentationFormat>
  <Paragraphs>778</Paragraphs>
  <Slides>60</Slides>
  <Notes>10</Notes>
  <HiddenSlides>0</HiddenSlides>
  <MMClips>0</MMClips>
  <ScaleCrop>false</ScaleCrop>
  <HeadingPairs>
    <vt:vector size="6" baseType="variant">
      <vt:variant>
        <vt:lpstr>Thème</vt:lpstr>
      </vt:variant>
      <vt:variant>
        <vt:i4>3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60</vt:i4>
      </vt:variant>
    </vt:vector>
  </HeadingPairs>
  <TitlesOfParts>
    <vt:vector size="66" baseType="lpstr">
      <vt:lpstr>Thème1</vt:lpstr>
      <vt:lpstr>Origin</vt:lpstr>
      <vt:lpstr>Punaise</vt:lpstr>
      <vt:lpstr>Équation</vt:lpstr>
      <vt:lpstr>Visio</vt:lpstr>
      <vt:lpstr>Image</vt:lpstr>
      <vt:lpstr>Diapositive 1</vt:lpstr>
      <vt:lpstr>Diapositive 2</vt:lpstr>
      <vt:lpstr>Plan   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Plan   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Plan   </vt:lpstr>
      <vt:lpstr>Plan   </vt:lpstr>
      <vt:lpstr>Diapositive 59</vt:lpstr>
      <vt:lpstr>Diapositive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mrabet</dc:creator>
  <cp:lastModifiedBy>toshiba</cp:lastModifiedBy>
  <cp:revision>600</cp:revision>
  <cp:lastPrinted>2010-03-15T16:21:57Z</cp:lastPrinted>
  <dcterms:created xsi:type="dcterms:W3CDTF">2010-03-12T11:35:08Z</dcterms:created>
  <dcterms:modified xsi:type="dcterms:W3CDTF">2012-04-29T20:17:09Z</dcterms:modified>
</cp:coreProperties>
</file>